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7"/>
  </p:notesMasterIdLst>
  <p:handoutMasterIdLst>
    <p:handoutMasterId r:id="rId28"/>
  </p:handoutMasterIdLst>
  <p:sldIdLst>
    <p:sldId id="288" r:id="rId2"/>
    <p:sldId id="317" r:id="rId3"/>
    <p:sldId id="316" r:id="rId4"/>
    <p:sldId id="318" r:id="rId5"/>
    <p:sldId id="335" r:id="rId6"/>
    <p:sldId id="337" r:id="rId7"/>
    <p:sldId id="338" r:id="rId8"/>
    <p:sldId id="358" r:id="rId9"/>
    <p:sldId id="340" r:id="rId10"/>
    <p:sldId id="341" r:id="rId11"/>
    <p:sldId id="339" r:id="rId12"/>
    <p:sldId id="360" r:id="rId13"/>
    <p:sldId id="344" r:id="rId14"/>
    <p:sldId id="343" r:id="rId15"/>
    <p:sldId id="342" r:id="rId16"/>
    <p:sldId id="347" r:id="rId17"/>
    <p:sldId id="345" r:id="rId18"/>
    <p:sldId id="348" r:id="rId19"/>
    <p:sldId id="349" r:id="rId20"/>
    <p:sldId id="351" r:id="rId21"/>
    <p:sldId id="352" r:id="rId22"/>
    <p:sldId id="353" r:id="rId23"/>
    <p:sldId id="355" r:id="rId24"/>
    <p:sldId id="354" r:id="rId25"/>
    <p:sldId id="356" r:id="rId26"/>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98F6"/>
    <a:srgbClr val="B836A5"/>
    <a:srgbClr val="6CD6B5"/>
    <a:srgbClr val="008000"/>
    <a:srgbClr val="7B51F1"/>
    <a:srgbClr val="A438E0"/>
    <a:srgbClr val="2FFF8D"/>
  </p:clrMru>
</p:presentationPr>
</file>

<file path=ppt/tableStyles.xml><?xml version="1.0" encoding="utf-8"?>
<a:tblStyleLst xmlns:a="http://schemas.openxmlformats.org/drawingml/2006/main" def="{5C22544A-7EE6-4342-B048-85BDC9FD1C3A}">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Styl pośredni 4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94660"/>
  </p:normalViewPr>
  <p:slideViewPr>
    <p:cSldViewPr>
      <p:cViewPr>
        <p:scale>
          <a:sx n="78" d="100"/>
          <a:sy n="78" d="100"/>
        </p:scale>
        <p:origin x="-2598" y="-7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13102-02D1-4726-A765-8A391C440276}" type="doc">
      <dgm:prSet loTypeId="urn:microsoft.com/office/officeart/2005/8/layout/matrix1" loCatId="matrix" qsTypeId="urn:microsoft.com/office/officeart/2005/8/quickstyle/simple1" qsCatId="simple" csTypeId="urn:microsoft.com/office/officeart/2005/8/colors/accent1_1" csCatId="accent1" phldr="1"/>
      <dgm:spPr/>
      <dgm:t>
        <a:bodyPr/>
        <a:lstStyle/>
        <a:p>
          <a:endParaRPr lang="pl-PL"/>
        </a:p>
      </dgm:t>
    </dgm:pt>
    <dgm:pt modelId="{FC01C7D5-EEAC-4590-B1BB-30EBBD895978}">
      <dgm:prSet phldrT="[Tekst]"/>
      <dgm:spPr>
        <a:solidFill>
          <a:schemeClr val="accent1">
            <a:lumMod val="75000"/>
          </a:schemeClr>
        </a:solidFill>
      </dgm:spPr>
      <dgm:t>
        <a:bodyPr/>
        <a:lstStyle/>
        <a:p>
          <a:r>
            <a:rPr lang="pl-PL" dirty="0" smtClean="0">
              <a:solidFill>
                <a:schemeClr val="tx1"/>
              </a:solidFill>
              <a:latin typeface="+mj-lt"/>
            </a:rPr>
            <a:t>Budżet: ok. </a:t>
          </a:r>
          <a:br>
            <a:rPr lang="pl-PL" dirty="0" smtClean="0">
              <a:solidFill>
                <a:schemeClr val="tx1"/>
              </a:solidFill>
              <a:latin typeface="+mj-lt"/>
            </a:rPr>
          </a:br>
          <a:r>
            <a:rPr lang="pl-PL" dirty="0" smtClean="0">
              <a:solidFill>
                <a:schemeClr val="tx1"/>
              </a:solidFill>
              <a:latin typeface="+mj-lt"/>
            </a:rPr>
            <a:t>186 mln euro</a:t>
          </a:r>
          <a:endParaRPr lang="pl-PL" dirty="0">
            <a:solidFill>
              <a:schemeClr val="tx1"/>
            </a:solidFill>
            <a:latin typeface="+mj-lt"/>
          </a:endParaRPr>
        </a:p>
      </dgm:t>
    </dgm:pt>
    <dgm:pt modelId="{20F6402F-2F68-4F9B-91F3-3DAAE26CD796}" type="parTrans" cxnId="{F56CDA6D-2AA7-4F5A-A497-E53B7464F3B7}">
      <dgm:prSet/>
      <dgm:spPr/>
      <dgm:t>
        <a:bodyPr/>
        <a:lstStyle/>
        <a:p>
          <a:endParaRPr lang="pl-PL">
            <a:latin typeface="+mj-lt"/>
          </a:endParaRPr>
        </a:p>
      </dgm:t>
    </dgm:pt>
    <dgm:pt modelId="{A272D282-5C75-4474-AEDA-B1918AC3B396}" type="sibTrans" cxnId="{F56CDA6D-2AA7-4F5A-A497-E53B7464F3B7}">
      <dgm:prSet/>
      <dgm:spPr/>
      <dgm:t>
        <a:bodyPr/>
        <a:lstStyle/>
        <a:p>
          <a:endParaRPr lang="pl-PL">
            <a:latin typeface="+mj-lt"/>
          </a:endParaRPr>
        </a:p>
      </dgm:t>
    </dgm:pt>
    <dgm:pt modelId="{0FD4CC94-DF19-4A05-8322-A010C6ECEB77}">
      <dgm:prSet phldrT="[Tekst]"/>
      <dgm:spPr>
        <a:solidFill>
          <a:schemeClr val="accent1">
            <a:lumMod val="60000"/>
            <a:lumOff val="40000"/>
          </a:schemeClr>
        </a:solidFill>
      </dgm:spPr>
      <dgm:t>
        <a:bodyPr/>
        <a:lstStyle/>
        <a:p>
          <a:r>
            <a:rPr lang="pl-PL" b="1" dirty="0" smtClean="0">
              <a:latin typeface="+mj-lt"/>
            </a:rPr>
            <a:t>Działanie 1.1 Inwestycje dla przedsiębiorstw</a:t>
          </a:r>
        </a:p>
        <a:p>
          <a:r>
            <a:rPr lang="pl-PL" b="1" dirty="0" smtClean="0">
              <a:latin typeface="+mj-lt"/>
            </a:rPr>
            <a:t>Budżet: 177,7 mln euro</a:t>
          </a:r>
          <a:endParaRPr lang="pl-PL" b="1" dirty="0">
            <a:latin typeface="+mj-lt"/>
          </a:endParaRPr>
        </a:p>
      </dgm:t>
    </dgm:pt>
    <dgm:pt modelId="{FB3E80D9-591C-4DB1-9082-29C558148F19}" type="parTrans" cxnId="{32CAB694-7709-46FA-9123-596DE9AA657B}">
      <dgm:prSet/>
      <dgm:spPr/>
      <dgm:t>
        <a:bodyPr/>
        <a:lstStyle/>
        <a:p>
          <a:endParaRPr lang="pl-PL">
            <a:latin typeface="+mj-lt"/>
          </a:endParaRPr>
        </a:p>
      </dgm:t>
    </dgm:pt>
    <dgm:pt modelId="{494EA259-FB87-4BFC-91D3-C26CC93E58AB}" type="sibTrans" cxnId="{32CAB694-7709-46FA-9123-596DE9AA657B}">
      <dgm:prSet/>
      <dgm:spPr/>
      <dgm:t>
        <a:bodyPr/>
        <a:lstStyle/>
        <a:p>
          <a:endParaRPr lang="pl-PL">
            <a:latin typeface="+mj-lt"/>
          </a:endParaRPr>
        </a:p>
      </dgm:t>
    </dgm:pt>
    <dgm:pt modelId="{091620F0-FE4E-41E0-AFFC-3B82FC074581}">
      <dgm:prSet phldrT="[Tekst]"/>
      <dgm:spPr>
        <a:solidFill>
          <a:schemeClr val="tx1"/>
        </a:solidFill>
      </dgm:spPr>
      <dgm:t>
        <a:bodyPr/>
        <a:lstStyle/>
        <a:p>
          <a:r>
            <a:rPr lang="pl-PL" b="0" dirty="0" smtClean="0">
              <a:latin typeface="+mj-lt"/>
            </a:rPr>
            <a:t>Działanie 1.2 Doradztwo dla firm oraz wsparcie dla Instytucji Otoczenia Biznesu</a:t>
          </a:r>
        </a:p>
        <a:p>
          <a:r>
            <a:rPr lang="pl-PL" b="0" dirty="0" smtClean="0">
              <a:latin typeface="+mj-lt"/>
            </a:rPr>
            <a:t>Budżet: 756,4 tys. euro</a:t>
          </a:r>
        </a:p>
      </dgm:t>
    </dgm:pt>
    <dgm:pt modelId="{A7CDE48A-2E5E-4E63-B9E4-C447303499DD}" type="parTrans" cxnId="{EE31FB85-17CE-4123-979C-1D212812A712}">
      <dgm:prSet/>
      <dgm:spPr/>
      <dgm:t>
        <a:bodyPr/>
        <a:lstStyle/>
        <a:p>
          <a:endParaRPr lang="pl-PL">
            <a:latin typeface="+mj-lt"/>
          </a:endParaRPr>
        </a:p>
      </dgm:t>
    </dgm:pt>
    <dgm:pt modelId="{7DE8D13A-C572-48AE-A709-E0C293A6AB92}" type="sibTrans" cxnId="{EE31FB85-17CE-4123-979C-1D212812A712}">
      <dgm:prSet/>
      <dgm:spPr/>
      <dgm:t>
        <a:bodyPr/>
        <a:lstStyle/>
        <a:p>
          <a:endParaRPr lang="pl-PL">
            <a:latin typeface="+mj-lt"/>
          </a:endParaRPr>
        </a:p>
      </dgm:t>
    </dgm:pt>
    <dgm:pt modelId="{A2E4EDA3-5B87-480A-8792-F0FB99E616A2}">
      <dgm:prSet phldrT="[Tekst]"/>
      <dgm:spPr/>
      <dgm:t>
        <a:bodyPr/>
        <a:lstStyle/>
        <a:p>
          <a:r>
            <a:rPr lang="pl-PL" dirty="0" smtClean="0">
              <a:latin typeface="+mj-lt"/>
            </a:rPr>
            <a:t>Działanie 5.1 Odnawialne Źródła Energii</a:t>
          </a:r>
        </a:p>
        <a:p>
          <a:r>
            <a:rPr lang="pl-PL" dirty="0" smtClean="0">
              <a:latin typeface="+mj-lt"/>
            </a:rPr>
            <a:t>Budżet: 5,5 mln euro</a:t>
          </a:r>
          <a:endParaRPr lang="pl-PL" dirty="0">
            <a:latin typeface="+mj-lt"/>
          </a:endParaRPr>
        </a:p>
      </dgm:t>
    </dgm:pt>
    <dgm:pt modelId="{5F4D25EA-7EAE-4ECF-8CB2-E8F98AED9AE6}" type="parTrans" cxnId="{97055AE4-437B-40A3-BADE-97F9A688730D}">
      <dgm:prSet/>
      <dgm:spPr/>
      <dgm:t>
        <a:bodyPr/>
        <a:lstStyle/>
        <a:p>
          <a:endParaRPr lang="pl-PL">
            <a:latin typeface="+mj-lt"/>
          </a:endParaRPr>
        </a:p>
      </dgm:t>
    </dgm:pt>
    <dgm:pt modelId="{7C6D92E8-E448-4E2C-B907-FBA934222155}" type="sibTrans" cxnId="{97055AE4-437B-40A3-BADE-97F9A688730D}">
      <dgm:prSet/>
      <dgm:spPr/>
      <dgm:t>
        <a:bodyPr/>
        <a:lstStyle/>
        <a:p>
          <a:endParaRPr lang="pl-PL">
            <a:latin typeface="+mj-lt"/>
          </a:endParaRPr>
        </a:p>
      </dgm:t>
    </dgm:pt>
    <dgm:pt modelId="{4F9378E1-86F8-43A2-9111-78DADA6B1546}">
      <dgm:prSet phldrT="[Tekst]"/>
      <dgm:spPr/>
      <dgm:t>
        <a:bodyPr/>
        <a:lstStyle/>
        <a:p>
          <a:r>
            <a:rPr lang="pl-PL" dirty="0" smtClean="0">
              <a:latin typeface="+mj-lt"/>
            </a:rPr>
            <a:t>Działanie 5.3 Ciepłownictwo </a:t>
          </a:r>
          <a:br>
            <a:rPr lang="pl-PL" dirty="0" smtClean="0">
              <a:latin typeface="+mj-lt"/>
            </a:rPr>
          </a:br>
          <a:r>
            <a:rPr lang="pl-PL" dirty="0" smtClean="0">
              <a:latin typeface="+mj-lt"/>
            </a:rPr>
            <a:t>i Kogeneracja</a:t>
          </a:r>
        </a:p>
        <a:p>
          <a:r>
            <a:rPr lang="pl-PL" dirty="0" smtClean="0">
              <a:latin typeface="+mj-lt"/>
            </a:rPr>
            <a:t>Budżet: ok. 3 mln euro</a:t>
          </a:r>
        </a:p>
      </dgm:t>
    </dgm:pt>
    <dgm:pt modelId="{36ECA13C-94BA-4D09-B622-7445EB916BF9}" type="parTrans" cxnId="{E6083DF5-7108-4A07-9CD2-FAB8C7D3E515}">
      <dgm:prSet/>
      <dgm:spPr/>
      <dgm:t>
        <a:bodyPr/>
        <a:lstStyle/>
        <a:p>
          <a:endParaRPr lang="pl-PL">
            <a:latin typeface="+mj-lt"/>
          </a:endParaRPr>
        </a:p>
      </dgm:t>
    </dgm:pt>
    <dgm:pt modelId="{C51A417D-A52A-4461-94BC-062587688D51}" type="sibTrans" cxnId="{E6083DF5-7108-4A07-9CD2-FAB8C7D3E515}">
      <dgm:prSet/>
      <dgm:spPr/>
      <dgm:t>
        <a:bodyPr/>
        <a:lstStyle/>
        <a:p>
          <a:endParaRPr lang="pl-PL">
            <a:latin typeface="+mj-lt"/>
          </a:endParaRPr>
        </a:p>
      </dgm:t>
    </dgm:pt>
    <dgm:pt modelId="{970B9453-84DF-4BB5-8EC6-471B29414CCB}">
      <dgm:prSet/>
      <dgm:spPr/>
      <dgm:t>
        <a:bodyPr/>
        <a:lstStyle/>
        <a:p>
          <a:endParaRPr lang="pl-PL" dirty="0">
            <a:latin typeface="+mj-lt"/>
          </a:endParaRPr>
        </a:p>
      </dgm:t>
    </dgm:pt>
    <dgm:pt modelId="{B17441DC-287A-4420-9325-C6C236A838CE}" type="parTrans" cxnId="{98B2BDED-F6AE-413B-A283-CDB01C2624E9}">
      <dgm:prSet/>
      <dgm:spPr/>
      <dgm:t>
        <a:bodyPr/>
        <a:lstStyle/>
        <a:p>
          <a:endParaRPr lang="pl-PL">
            <a:latin typeface="+mj-lt"/>
          </a:endParaRPr>
        </a:p>
      </dgm:t>
    </dgm:pt>
    <dgm:pt modelId="{847880F4-A319-4F77-9907-2A8A51DD622F}" type="sibTrans" cxnId="{98B2BDED-F6AE-413B-A283-CDB01C2624E9}">
      <dgm:prSet/>
      <dgm:spPr/>
      <dgm:t>
        <a:bodyPr/>
        <a:lstStyle/>
        <a:p>
          <a:endParaRPr lang="pl-PL">
            <a:latin typeface="+mj-lt"/>
          </a:endParaRPr>
        </a:p>
      </dgm:t>
    </dgm:pt>
    <dgm:pt modelId="{4EBF96E1-491D-48BF-A9A8-BA164E9774AB}">
      <dgm:prSet/>
      <dgm:spPr/>
      <dgm:t>
        <a:bodyPr/>
        <a:lstStyle/>
        <a:p>
          <a:endParaRPr lang="pl-PL" dirty="0">
            <a:latin typeface="+mj-lt"/>
          </a:endParaRPr>
        </a:p>
      </dgm:t>
    </dgm:pt>
    <dgm:pt modelId="{B0488735-05D4-482D-822E-9C30A6A15204}" type="parTrans" cxnId="{98F3DC39-6451-4823-BCEF-02B785E90E09}">
      <dgm:prSet/>
      <dgm:spPr/>
      <dgm:t>
        <a:bodyPr/>
        <a:lstStyle/>
        <a:p>
          <a:endParaRPr lang="pl-PL">
            <a:latin typeface="+mj-lt"/>
          </a:endParaRPr>
        </a:p>
      </dgm:t>
    </dgm:pt>
    <dgm:pt modelId="{8DF5E7B9-7323-4548-A152-742CB28901F9}" type="sibTrans" cxnId="{98F3DC39-6451-4823-BCEF-02B785E90E09}">
      <dgm:prSet/>
      <dgm:spPr/>
      <dgm:t>
        <a:bodyPr/>
        <a:lstStyle/>
        <a:p>
          <a:endParaRPr lang="pl-PL">
            <a:latin typeface="+mj-lt"/>
          </a:endParaRPr>
        </a:p>
      </dgm:t>
    </dgm:pt>
    <dgm:pt modelId="{2F9BE665-C6D5-4797-8E1A-651FE3D4ABD2}" type="pres">
      <dgm:prSet presAssocID="{D1513102-02D1-4726-A765-8A391C440276}" presName="diagram" presStyleCnt="0">
        <dgm:presLayoutVars>
          <dgm:chMax val="1"/>
          <dgm:dir/>
          <dgm:animLvl val="ctr"/>
          <dgm:resizeHandles val="exact"/>
        </dgm:presLayoutVars>
      </dgm:prSet>
      <dgm:spPr/>
      <dgm:t>
        <a:bodyPr/>
        <a:lstStyle/>
        <a:p>
          <a:endParaRPr lang="pl-PL"/>
        </a:p>
      </dgm:t>
    </dgm:pt>
    <dgm:pt modelId="{FD3E3F78-FACC-410B-B6BD-7AD4778C036A}" type="pres">
      <dgm:prSet presAssocID="{D1513102-02D1-4726-A765-8A391C440276}" presName="matrix" presStyleCnt="0"/>
      <dgm:spPr/>
      <dgm:t>
        <a:bodyPr/>
        <a:lstStyle/>
        <a:p>
          <a:endParaRPr lang="pl-PL"/>
        </a:p>
      </dgm:t>
    </dgm:pt>
    <dgm:pt modelId="{75E8DC5E-8C32-456C-817C-837120B60A4C}" type="pres">
      <dgm:prSet presAssocID="{D1513102-02D1-4726-A765-8A391C440276}" presName="tile1" presStyleLbl="node1" presStyleIdx="0" presStyleCnt="4"/>
      <dgm:spPr/>
      <dgm:t>
        <a:bodyPr/>
        <a:lstStyle/>
        <a:p>
          <a:endParaRPr lang="pl-PL"/>
        </a:p>
      </dgm:t>
    </dgm:pt>
    <dgm:pt modelId="{A943D02D-466E-4264-AF0F-0AD4C429183C}" type="pres">
      <dgm:prSet presAssocID="{D1513102-02D1-4726-A765-8A391C440276}" presName="tile1text" presStyleLbl="node1" presStyleIdx="0" presStyleCnt="4">
        <dgm:presLayoutVars>
          <dgm:chMax val="0"/>
          <dgm:chPref val="0"/>
          <dgm:bulletEnabled val="1"/>
        </dgm:presLayoutVars>
      </dgm:prSet>
      <dgm:spPr/>
      <dgm:t>
        <a:bodyPr/>
        <a:lstStyle/>
        <a:p>
          <a:endParaRPr lang="pl-PL"/>
        </a:p>
      </dgm:t>
    </dgm:pt>
    <dgm:pt modelId="{5D9209D1-5A0E-42EC-BE76-1B075FF57E8C}" type="pres">
      <dgm:prSet presAssocID="{D1513102-02D1-4726-A765-8A391C440276}" presName="tile2" presStyleLbl="node1" presStyleIdx="1" presStyleCnt="4"/>
      <dgm:spPr/>
      <dgm:t>
        <a:bodyPr/>
        <a:lstStyle/>
        <a:p>
          <a:endParaRPr lang="pl-PL"/>
        </a:p>
      </dgm:t>
    </dgm:pt>
    <dgm:pt modelId="{89758F2F-5377-466C-B7D7-0C921F9C3C3E}" type="pres">
      <dgm:prSet presAssocID="{D1513102-02D1-4726-A765-8A391C440276}" presName="tile2text" presStyleLbl="node1" presStyleIdx="1" presStyleCnt="4">
        <dgm:presLayoutVars>
          <dgm:chMax val="0"/>
          <dgm:chPref val="0"/>
          <dgm:bulletEnabled val="1"/>
        </dgm:presLayoutVars>
      </dgm:prSet>
      <dgm:spPr/>
      <dgm:t>
        <a:bodyPr/>
        <a:lstStyle/>
        <a:p>
          <a:endParaRPr lang="pl-PL"/>
        </a:p>
      </dgm:t>
    </dgm:pt>
    <dgm:pt modelId="{322B08E5-0AE3-4FB2-BECE-25C3481EA587}" type="pres">
      <dgm:prSet presAssocID="{D1513102-02D1-4726-A765-8A391C440276}" presName="tile3" presStyleLbl="node1" presStyleIdx="2" presStyleCnt="4"/>
      <dgm:spPr/>
      <dgm:t>
        <a:bodyPr/>
        <a:lstStyle/>
        <a:p>
          <a:endParaRPr lang="pl-PL"/>
        </a:p>
      </dgm:t>
    </dgm:pt>
    <dgm:pt modelId="{C14917E5-A1F2-4F4C-AA05-975436455E40}" type="pres">
      <dgm:prSet presAssocID="{D1513102-02D1-4726-A765-8A391C440276}" presName="tile3text" presStyleLbl="node1" presStyleIdx="2" presStyleCnt="4">
        <dgm:presLayoutVars>
          <dgm:chMax val="0"/>
          <dgm:chPref val="0"/>
          <dgm:bulletEnabled val="1"/>
        </dgm:presLayoutVars>
      </dgm:prSet>
      <dgm:spPr/>
      <dgm:t>
        <a:bodyPr/>
        <a:lstStyle/>
        <a:p>
          <a:endParaRPr lang="pl-PL"/>
        </a:p>
      </dgm:t>
    </dgm:pt>
    <dgm:pt modelId="{2CFFA4C4-A80A-4311-96D5-D77E429A3CBF}" type="pres">
      <dgm:prSet presAssocID="{D1513102-02D1-4726-A765-8A391C440276}" presName="tile4" presStyleLbl="node1" presStyleIdx="3" presStyleCnt="4"/>
      <dgm:spPr/>
      <dgm:t>
        <a:bodyPr/>
        <a:lstStyle/>
        <a:p>
          <a:endParaRPr lang="pl-PL"/>
        </a:p>
      </dgm:t>
    </dgm:pt>
    <dgm:pt modelId="{B8413118-A650-4837-94FF-CD57FA70889A}" type="pres">
      <dgm:prSet presAssocID="{D1513102-02D1-4726-A765-8A391C440276}" presName="tile4text" presStyleLbl="node1" presStyleIdx="3" presStyleCnt="4">
        <dgm:presLayoutVars>
          <dgm:chMax val="0"/>
          <dgm:chPref val="0"/>
          <dgm:bulletEnabled val="1"/>
        </dgm:presLayoutVars>
      </dgm:prSet>
      <dgm:spPr/>
      <dgm:t>
        <a:bodyPr/>
        <a:lstStyle/>
        <a:p>
          <a:endParaRPr lang="pl-PL"/>
        </a:p>
      </dgm:t>
    </dgm:pt>
    <dgm:pt modelId="{30D19802-124A-421D-88BF-1FB85C9EDE13}" type="pres">
      <dgm:prSet presAssocID="{D1513102-02D1-4726-A765-8A391C440276}" presName="centerTile" presStyleLbl="fgShp" presStyleIdx="0" presStyleCnt="1">
        <dgm:presLayoutVars>
          <dgm:chMax val="0"/>
          <dgm:chPref val="0"/>
        </dgm:presLayoutVars>
      </dgm:prSet>
      <dgm:spPr/>
      <dgm:t>
        <a:bodyPr/>
        <a:lstStyle/>
        <a:p>
          <a:endParaRPr lang="pl-PL"/>
        </a:p>
      </dgm:t>
    </dgm:pt>
  </dgm:ptLst>
  <dgm:cxnLst>
    <dgm:cxn modelId="{98F3DC39-6451-4823-BCEF-02B785E90E09}" srcId="{D1513102-02D1-4726-A765-8A391C440276}" destId="{4EBF96E1-491D-48BF-A9A8-BA164E9774AB}" srcOrd="1" destOrd="0" parTransId="{B0488735-05D4-482D-822E-9C30A6A15204}" sibTransId="{8DF5E7B9-7323-4548-A152-742CB28901F9}"/>
    <dgm:cxn modelId="{F74D93A5-B56D-4514-B682-74FA787411E1}" type="presOf" srcId="{091620F0-FE4E-41E0-AFFC-3B82FC074581}" destId="{89758F2F-5377-466C-B7D7-0C921F9C3C3E}" srcOrd="1" destOrd="0" presId="urn:microsoft.com/office/officeart/2005/8/layout/matrix1"/>
    <dgm:cxn modelId="{3FC07E8F-9687-47F3-8010-FE6B17594E3F}" type="presOf" srcId="{D1513102-02D1-4726-A765-8A391C440276}" destId="{2F9BE665-C6D5-4797-8E1A-651FE3D4ABD2}" srcOrd="0" destOrd="0" presId="urn:microsoft.com/office/officeart/2005/8/layout/matrix1"/>
    <dgm:cxn modelId="{E6083DF5-7108-4A07-9CD2-FAB8C7D3E515}" srcId="{FC01C7D5-EEAC-4590-B1BB-30EBBD895978}" destId="{4F9378E1-86F8-43A2-9111-78DADA6B1546}" srcOrd="3" destOrd="0" parTransId="{36ECA13C-94BA-4D09-B622-7445EB916BF9}" sibTransId="{C51A417D-A52A-4461-94BC-062587688D51}"/>
    <dgm:cxn modelId="{518E462F-1D6F-45AE-8164-4ADD86281173}" type="presOf" srcId="{0FD4CC94-DF19-4A05-8322-A010C6ECEB77}" destId="{75E8DC5E-8C32-456C-817C-837120B60A4C}" srcOrd="0" destOrd="0" presId="urn:microsoft.com/office/officeart/2005/8/layout/matrix1"/>
    <dgm:cxn modelId="{32CAB694-7709-46FA-9123-596DE9AA657B}" srcId="{FC01C7D5-EEAC-4590-B1BB-30EBBD895978}" destId="{0FD4CC94-DF19-4A05-8322-A010C6ECEB77}" srcOrd="0" destOrd="0" parTransId="{FB3E80D9-591C-4DB1-9082-29C558148F19}" sibTransId="{494EA259-FB87-4BFC-91D3-C26CC93E58AB}"/>
    <dgm:cxn modelId="{EE4BE596-2EB7-4122-985B-D72D70B6A42D}" type="presOf" srcId="{A2E4EDA3-5B87-480A-8792-F0FB99E616A2}" destId="{322B08E5-0AE3-4FB2-BECE-25C3481EA587}" srcOrd="0" destOrd="0" presId="urn:microsoft.com/office/officeart/2005/8/layout/matrix1"/>
    <dgm:cxn modelId="{98B2BDED-F6AE-413B-A283-CDB01C2624E9}" srcId="{D1513102-02D1-4726-A765-8A391C440276}" destId="{970B9453-84DF-4BB5-8EC6-471B29414CCB}" srcOrd="2" destOrd="0" parTransId="{B17441DC-287A-4420-9325-C6C236A838CE}" sibTransId="{847880F4-A319-4F77-9907-2A8A51DD622F}"/>
    <dgm:cxn modelId="{C5E2EFA9-9DF4-487B-80CB-3A8596437F34}" type="presOf" srcId="{4F9378E1-86F8-43A2-9111-78DADA6B1546}" destId="{2CFFA4C4-A80A-4311-96D5-D77E429A3CBF}" srcOrd="0" destOrd="0" presId="urn:microsoft.com/office/officeart/2005/8/layout/matrix1"/>
    <dgm:cxn modelId="{AC008297-7494-49E1-ADF9-35760645AF21}" type="presOf" srcId="{0FD4CC94-DF19-4A05-8322-A010C6ECEB77}" destId="{A943D02D-466E-4264-AF0F-0AD4C429183C}" srcOrd="1" destOrd="0" presId="urn:microsoft.com/office/officeart/2005/8/layout/matrix1"/>
    <dgm:cxn modelId="{FE6FB32B-7716-477F-8626-09F1AEB0A729}" type="presOf" srcId="{A2E4EDA3-5B87-480A-8792-F0FB99E616A2}" destId="{C14917E5-A1F2-4F4C-AA05-975436455E40}" srcOrd="1" destOrd="0" presId="urn:microsoft.com/office/officeart/2005/8/layout/matrix1"/>
    <dgm:cxn modelId="{97055AE4-437B-40A3-BADE-97F9A688730D}" srcId="{FC01C7D5-EEAC-4590-B1BB-30EBBD895978}" destId="{A2E4EDA3-5B87-480A-8792-F0FB99E616A2}" srcOrd="2" destOrd="0" parTransId="{5F4D25EA-7EAE-4ECF-8CB2-E8F98AED9AE6}" sibTransId="{7C6D92E8-E448-4E2C-B907-FBA934222155}"/>
    <dgm:cxn modelId="{1C3DA9EC-B503-43B4-A0C1-7E7F3106A1D7}" type="presOf" srcId="{FC01C7D5-EEAC-4590-B1BB-30EBBD895978}" destId="{30D19802-124A-421D-88BF-1FB85C9EDE13}" srcOrd="0" destOrd="0" presId="urn:microsoft.com/office/officeart/2005/8/layout/matrix1"/>
    <dgm:cxn modelId="{15B9A12C-21AE-4D68-9FC0-55408651BFFF}" type="presOf" srcId="{4F9378E1-86F8-43A2-9111-78DADA6B1546}" destId="{B8413118-A650-4837-94FF-CD57FA70889A}" srcOrd="1" destOrd="0" presId="urn:microsoft.com/office/officeart/2005/8/layout/matrix1"/>
    <dgm:cxn modelId="{F56CDA6D-2AA7-4F5A-A497-E53B7464F3B7}" srcId="{D1513102-02D1-4726-A765-8A391C440276}" destId="{FC01C7D5-EEAC-4590-B1BB-30EBBD895978}" srcOrd="0" destOrd="0" parTransId="{20F6402F-2F68-4F9B-91F3-3DAAE26CD796}" sibTransId="{A272D282-5C75-4474-AEDA-B1918AC3B396}"/>
    <dgm:cxn modelId="{EE31FB85-17CE-4123-979C-1D212812A712}" srcId="{FC01C7D5-EEAC-4590-B1BB-30EBBD895978}" destId="{091620F0-FE4E-41E0-AFFC-3B82FC074581}" srcOrd="1" destOrd="0" parTransId="{A7CDE48A-2E5E-4E63-B9E4-C447303499DD}" sibTransId="{7DE8D13A-C572-48AE-A709-E0C293A6AB92}"/>
    <dgm:cxn modelId="{C1E59BAF-6A38-4FE0-94ED-4FB767E35E5B}" type="presOf" srcId="{091620F0-FE4E-41E0-AFFC-3B82FC074581}" destId="{5D9209D1-5A0E-42EC-BE76-1B075FF57E8C}" srcOrd="0" destOrd="0" presId="urn:microsoft.com/office/officeart/2005/8/layout/matrix1"/>
    <dgm:cxn modelId="{C0C19917-0176-472D-B9EB-1359DA2A965B}" type="presParOf" srcId="{2F9BE665-C6D5-4797-8E1A-651FE3D4ABD2}" destId="{FD3E3F78-FACC-410B-B6BD-7AD4778C036A}" srcOrd="0" destOrd="0" presId="urn:microsoft.com/office/officeart/2005/8/layout/matrix1"/>
    <dgm:cxn modelId="{5FB6DAE5-5A8F-4B45-9474-DE7CF9742120}" type="presParOf" srcId="{FD3E3F78-FACC-410B-B6BD-7AD4778C036A}" destId="{75E8DC5E-8C32-456C-817C-837120B60A4C}" srcOrd="0" destOrd="0" presId="urn:microsoft.com/office/officeart/2005/8/layout/matrix1"/>
    <dgm:cxn modelId="{94A8F761-67CE-423F-B3EE-4E4BB1FA6507}" type="presParOf" srcId="{FD3E3F78-FACC-410B-B6BD-7AD4778C036A}" destId="{A943D02D-466E-4264-AF0F-0AD4C429183C}" srcOrd="1" destOrd="0" presId="urn:microsoft.com/office/officeart/2005/8/layout/matrix1"/>
    <dgm:cxn modelId="{B0F0BB48-675E-4C4C-8B5C-437F1C2148A0}" type="presParOf" srcId="{FD3E3F78-FACC-410B-B6BD-7AD4778C036A}" destId="{5D9209D1-5A0E-42EC-BE76-1B075FF57E8C}" srcOrd="2" destOrd="0" presId="urn:microsoft.com/office/officeart/2005/8/layout/matrix1"/>
    <dgm:cxn modelId="{E529E9EE-BE7C-4C54-B242-76F5045028EF}" type="presParOf" srcId="{FD3E3F78-FACC-410B-B6BD-7AD4778C036A}" destId="{89758F2F-5377-466C-B7D7-0C921F9C3C3E}" srcOrd="3" destOrd="0" presId="urn:microsoft.com/office/officeart/2005/8/layout/matrix1"/>
    <dgm:cxn modelId="{4E68816C-4F56-4C18-9ABC-128AA7D7B777}" type="presParOf" srcId="{FD3E3F78-FACC-410B-B6BD-7AD4778C036A}" destId="{322B08E5-0AE3-4FB2-BECE-25C3481EA587}" srcOrd="4" destOrd="0" presId="urn:microsoft.com/office/officeart/2005/8/layout/matrix1"/>
    <dgm:cxn modelId="{19016802-5C9C-4233-9256-22C5E92EA2BC}" type="presParOf" srcId="{FD3E3F78-FACC-410B-B6BD-7AD4778C036A}" destId="{C14917E5-A1F2-4F4C-AA05-975436455E40}" srcOrd="5" destOrd="0" presId="urn:microsoft.com/office/officeart/2005/8/layout/matrix1"/>
    <dgm:cxn modelId="{CFB56BCA-2CAC-4C9D-96FB-603DE2115A01}" type="presParOf" srcId="{FD3E3F78-FACC-410B-B6BD-7AD4778C036A}" destId="{2CFFA4C4-A80A-4311-96D5-D77E429A3CBF}" srcOrd="6" destOrd="0" presId="urn:microsoft.com/office/officeart/2005/8/layout/matrix1"/>
    <dgm:cxn modelId="{D01A6624-60D3-4D7B-8171-AED9B6BF009C}" type="presParOf" srcId="{FD3E3F78-FACC-410B-B6BD-7AD4778C036A}" destId="{B8413118-A650-4837-94FF-CD57FA70889A}" srcOrd="7" destOrd="0" presId="urn:microsoft.com/office/officeart/2005/8/layout/matrix1"/>
    <dgm:cxn modelId="{6F1DF0FD-600A-4B62-B1F1-F78EF6D9F39E}" type="presParOf" srcId="{2F9BE665-C6D5-4797-8E1A-651FE3D4ABD2}" destId="{30D19802-124A-421D-88BF-1FB85C9EDE13}"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13102-02D1-4726-A765-8A391C440276}" type="doc">
      <dgm:prSet loTypeId="urn:microsoft.com/office/officeart/2005/8/layout/matrix1" loCatId="matrix" qsTypeId="urn:microsoft.com/office/officeart/2005/8/quickstyle/simple2" qsCatId="simple" csTypeId="urn:microsoft.com/office/officeart/2005/8/colors/accent3_1" csCatId="accent3" phldr="1"/>
      <dgm:spPr/>
      <dgm:t>
        <a:bodyPr/>
        <a:lstStyle/>
        <a:p>
          <a:endParaRPr lang="pl-PL"/>
        </a:p>
      </dgm:t>
    </dgm:pt>
    <dgm:pt modelId="{FC01C7D5-EEAC-4590-B1BB-30EBBD895978}">
      <dgm:prSet phldrT="[Tekst]" custT="1"/>
      <dgm:spPr>
        <a:solidFill>
          <a:schemeClr val="accent3"/>
        </a:solidFill>
      </dgm:spPr>
      <dgm:t>
        <a:bodyPr/>
        <a:lstStyle/>
        <a:p>
          <a:r>
            <a:rPr lang="pl-PL" sz="2000" b="1" dirty="0" smtClean="0">
              <a:solidFill>
                <a:schemeClr val="tx1"/>
              </a:solidFill>
              <a:latin typeface="+mj-lt"/>
            </a:rPr>
            <a:t>Budżet: </a:t>
          </a:r>
          <a:r>
            <a:rPr lang="pl-PL" sz="2000" b="1" dirty="0" smtClean="0">
              <a:solidFill>
                <a:schemeClr val="bg1"/>
              </a:solidFill>
              <a:latin typeface="+mj-lt"/>
            </a:rPr>
            <a:t>29 309 647,06 </a:t>
          </a:r>
          <a:r>
            <a:rPr lang="pl-PL" sz="2000" b="1" dirty="0" smtClean="0">
              <a:solidFill>
                <a:schemeClr val="tx1"/>
              </a:solidFill>
              <a:latin typeface="+mj-lt"/>
            </a:rPr>
            <a:t>mln złotych (7,1 mln euro)</a:t>
          </a:r>
          <a:endParaRPr lang="pl-PL" sz="2000" b="1" dirty="0">
            <a:solidFill>
              <a:schemeClr val="tx1"/>
            </a:solidFill>
            <a:latin typeface="+mj-lt"/>
          </a:endParaRPr>
        </a:p>
      </dgm:t>
    </dgm:pt>
    <dgm:pt modelId="{20F6402F-2F68-4F9B-91F3-3DAAE26CD796}" type="parTrans" cxnId="{F56CDA6D-2AA7-4F5A-A497-E53B7464F3B7}">
      <dgm:prSet/>
      <dgm:spPr/>
      <dgm:t>
        <a:bodyPr/>
        <a:lstStyle/>
        <a:p>
          <a:endParaRPr lang="pl-PL">
            <a:latin typeface="+mj-lt"/>
          </a:endParaRPr>
        </a:p>
      </dgm:t>
    </dgm:pt>
    <dgm:pt modelId="{A272D282-5C75-4474-AEDA-B1918AC3B396}" type="sibTrans" cxnId="{F56CDA6D-2AA7-4F5A-A497-E53B7464F3B7}">
      <dgm:prSet/>
      <dgm:spPr/>
      <dgm:t>
        <a:bodyPr/>
        <a:lstStyle/>
        <a:p>
          <a:endParaRPr lang="pl-PL">
            <a:latin typeface="+mj-lt"/>
          </a:endParaRPr>
        </a:p>
      </dgm:t>
    </dgm:pt>
    <dgm:pt modelId="{0FD4CC94-DF19-4A05-8322-A010C6ECEB77}">
      <dgm:prSet phldrT="[Tekst]" custT="1"/>
      <dgm:spPr/>
      <dgm:t>
        <a:bodyPr/>
        <a:lstStyle/>
        <a:p>
          <a:pPr algn="ctr">
            <a:lnSpc>
              <a:spcPct val="90000"/>
            </a:lnSpc>
          </a:pPr>
          <a:r>
            <a:rPr lang="pl-PL" sz="1800" b="1" dirty="0" smtClean="0">
              <a:latin typeface="+mj-lt"/>
            </a:rPr>
            <a:t/>
          </a:r>
          <a:br>
            <a:rPr lang="pl-PL" sz="1800" b="1" dirty="0" smtClean="0">
              <a:latin typeface="+mj-lt"/>
            </a:rPr>
          </a:br>
          <a:r>
            <a:rPr lang="pl-PL" sz="1800" b="1" dirty="0" smtClean="0">
              <a:latin typeface="+mj-lt"/>
            </a:rPr>
            <a:t>Kto? MŚP</a:t>
          </a:r>
        </a:p>
        <a:p>
          <a:pPr algn="ctr">
            <a:lnSpc>
              <a:spcPct val="150000"/>
            </a:lnSpc>
          </a:pPr>
          <a:r>
            <a:rPr lang="pl-PL" sz="1600" b="0" dirty="0" smtClean="0">
              <a:latin typeface="+mj-lt"/>
            </a:rPr>
            <a:t>(</a:t>
          </a:r>
          <a:r>
            <a:rPr lang="pl-PL" sz="1600" b="0" dirty="0" err="1" smtClean="0">
              <a:latin typeface="+mj-lt"/>
            </a:rPr>
            <a:t>mikroprzedsiębiorstwa</a:t>
          </a:r>
          <a:r>
            <a:rPr lang="pl-PL" sz="1600" b="0" dirty="0" smtClean="0">
              <a:latin typeface="+mj-lt"/>
            </a:rPr>
            <a:t> prowadzące działalność gospodarczą powyżej 2 lat)</a:t>
          </a:r>
          <a:br>
            <a:rPr lang="pl-PL" sz="1600" b="0" dirty="0" smtClean="0">
              <a:latin typeface="+mj-lt"/>
            </a:rPr>
          </a:br>
          <a:r>
            <a:rPr lang="pl-PL" sz="1600" b="0" dirty="0" smtClean="0">
              <a:latin typeface="+mj-lt"/>
            </a:rPr>
            <a:t>małe przedsiębiorstwa</a:t>
          </a:r>
          <a:br>
            <a:rPr lang="pl-PL" sz="1600" b="0" dirty="0" smtClean="0">
              <a:latin typeface="+mj-lt"/>
            </a:rPr>
          </a:br>
          <a:r>
            <a:rPr lang="pl-PL" sz="1600" b="0" dirty="0" smtClean="0">
              <a:latin typeface="+mj-lt"/>
            </a:rPr>
            <a:t>średnie przedsiębiorstwa </a:t>
          </a:r>
          <a:endParaRPr lang="pl-PL" sz="1600" b="0" dirty="0">
            <a:latin typeface="+mj-lt"/>
          </a:endParaRPr>
        </a:p>
      </dgm:t>
    </dgm:pt>
    <dgm:pt modelId="{FB3E80D9-591C-4DB1-9082-29C558148F19}" type="parTrans" cxnId="{32CAB694-7709-46FA-9123-596DE9AA657B}">
      <dgm:prSet/>
      <dgm:spPr/>
      <dgm:t>
        <a:bodyPr/>
        <a:lstStyle/>
        <a:p>
          <a:endParaRPr lang="pl-PL">
            <a:latin typeface="+mj-lt"/>
          </a:endParaRPr>
        </a:p>
      </dgm:t>
    </dgm:pt>
    <dgm:pt modelId="{494EA259-FB87-4BFC-91D3-C26CC93E58AB}" type="sibTrans" cxnId="{32CAB694-7709-46FA-9123-596DE9AA657B}">
      <dgm:prSet/>
      <dgm:spPr/>
      <dgm:t>
        <a:bodyPr/>
        <a:lstStyle/>
        <a:p>
          <a:endParaRPr lang="pl-PL">
            <a:latin typeface="+mj-lt"/>
          </a:endParaRPr>
        </a:p>
      </dgm:t>
    </dgm:pt>
    <dgm:pt modelId="{091620F0-FE4E-41E0-AFFC-3B82FC074581}">
      <dgm:prSet phldrT="[Tekst]" custT="1"/>
      <dgm:spPr/>
      <dgm:t>
        <a:bodyPr/>
        <a:lstStyle/>
        <a:p>
          <a:pPr algn="ctr">
            <a:lnSpc>
              <a:spcPct val="90000"/>
            </a:lnSpc>
          </a:pPr>
          <a:r>
            <a:rPr lang="pl-PL" sz="1800" b="1" dirty="0" smtClean="0">
              <a:latin typeface="+mj-lt"/>
            </a:rPr>
            <a:t/>
          </a:r>
          <a:br>
            <a:rPr lang="pl-PL" sz="1800" b="1" dirty="0" smtClean="0">
              <a:latin typeface="+mj-lt"/>
            </a:rPr>
          </a:br>
          <a:r>
            <a:rPr lang="pl-PL" sz="2400" b="1" dirty="0" smtClean="0">
              <a:latin typeface="+mj-lt"/>
            </a:rPr>
            <a:t>Na co?</a:t>
          </a:r>
        </a:p>
        <a:p>
          <a:pPr algn="ctr">
            <a:lnSpc>
              <a:spcPct val="90000"/>
            </a:lnSpc>
          </a:pPr>
          <a:r>
            <a:rPr lang="pl-PL" sz="1800" b="1" dirty="0" smtClean="0">
              <a:latin typeface="+mj-lt"/>
            </a:rPr>
            <a:t/>
          </a:r>
          <a:br>
            <a:rPr lang="pl-PL" sz="1800" b="1" dirty="0" smtClean="0">
              <a:latin typeface="+mj-lt"/>
            </a:rPr>
          </a:br>
          <a:r>
            <a:rPr lang="pl-PL" sz="1600" b="0" dirty="0" smtClean="0">
              <a:latin typeface="+mj-lt"/>
            </a:rPr>
            <a:t>- Zakup ruchomych środków trwałych oraz </a:t>
          </a:r>
        </a:p>
        <a:p>
          <a:pPr algn="ctr">
            <a:lnSpc>
              <a:spcPct val="90000"/>
            </a:lnSpc>
          </a:pPr>
          <a:r>
            <a:rPr lang="pl-PL" sz="1600" b="0" dirty="0" smtClean="0">
              <a:latin typeface="+mj-lt"/>
            </a:rPr>
            <a:t>wartości niematerialnych i prawnych,</a:t>
          </a:r>
        </a:p>
        <a:p>
          <a:pPr algn="ctr">
            <a:lnSpc>
              <a:spcPct val="90000"/>
            </a:lnSpc>
          </a:pPr>
          <a:r>
            <a:rPr lang="pl-PL" sz="1600" b="0" dirty="0" smtClean="0">
              <a:latin typeface="+mj-lt"/>
            </a:rPr>
            <a:t>- Specjalistyczne szkolenia oraz usługi doradcze</a:t>
          </a:r>
        </a:p>
        <a:p>
          <a:pPr algn="ctr">
            <a:lnSpc>
              <a:spcPct val="90000"/>
            </a:lnSpc>
          </a:pPr>
          <a:r>
            <a:rPr lang="pl-PL" sz="1600" b="0" dirty="0" smtClean="0">
              <a:latin typeface="+mj-lt"/>
            </a:rPr>
            <a:t> ściśle związane z realizacją projektu </a:t>
          </a:r>
        </a:p>
      </dgm:t>
    </dgm:pt>
    <dgm:pt modelId="{A7CDE48A-2E5E-4E63-B9E4-C447303499DD}" type="parTrans" cxnId="{EE31FB85-17CE-4123-979C-1D212812A712}">
      <dgm:prSet/>
      <dgm:spPr/>
      <dgm:t>
        <a:bodyPr/>
        <a:lstStyle/>
        <a:p>
          <a:endParaRPr lang="pl-PL">
            <a:latin typeface="+mj-lt"/>
          </a:endParaRPr>
        </a:p>
      </dgm:t>
    </dgm:pt>
    <dgm:pt modelId="{7DE8D13A-C572-48AE-A709-E0C293A6AB92}" type="sibTrans" cxnId="{EE31FB85-17CE-4123-979C-1D212812A712}">
      <dgm:prSet/>
      <dgm:spPr/>
      <dgm:t>
        <a:bodyPr/>
        <a:lstStyle/>
        <a:p>
          <a:endParaRPr lang="pl-PL">
            <a:latin typeface="+mj-lt"/>
          </a:endParaRPr>
        </a:p>
      </dgm:t>
    </dgm:pt>
    <dgm:pt modelId="{A2E4EDA3-5B87-480A-8792-F0FB99E616A2}">
      <dgm:prSet phldrT="[Tekst]" custT="1"/>
      <dgm:spPr/>
      <dgm:t>
        <a:bodyPr/>
        <a:lstStyle/>
        <a:p>
          <a:pPr>
            <a:lnSpc>
              <a:spcPct val="90000"/>
            </a:lnSpc>
          </a:pPr>
          <a:r>
            <a:rPr lang="pl-PL" sz="2400" b="1" dirty="0" smtClean="0">
              <a:latin typeface="+mj-lt"/>
            </a:rPr>
            <a:t>Ile?</a:t>
          </a:r>
        </a:p>
        <a:p>
          <a:pPr>
            <a:lnSpc>
              <a:spcPct val="90000"/>
            </a:lnSpc>
          </a:pPr>
          <a:r>
            <a:rPr lang="pl-PL" sz="1800" b="0" dirty="0" smtClean="0">
              <a:latin typeface="+mj-lt"/>
            </a:rPr>
            <a:t>od 100 tys. zł, do 1,6 mln zł wydatków kwalifikowalnych</a:t>
          </a:r>
          <a:endParaRPr lang="pl-PL" sz="1800" b="0" dirty="0">
            <a:latin typeface="+mj-lt"/>
          </a:endParaRPr>
        </a:p>
      </dgm:t>
    </dgm:pt>
    <dgm:pt modelId="{5F4D25EA-7EAE-4ECF-8CB2-E8F98AED9AE6}" type="parTrans" cxnId="{97055AE4-437B-40A3-BADE-97F9A688730D}">
      <dgm:prSet/>
      <dgm:spPr/>
      <dgm:t>
        <a:bodyPr/>
        <a:lstStyle/>
        <a:p>
          <a:endParaRPr lang="pl-PL">
            <a:latin typeface="+mj-lt"/>
          </a:endParaRPr>
        </a:p>
      </dgm:t>
    </dgm:pt>
    <dgm:pt modelId="{7C6D92E8-E448-4E2C-B907-FBA934222155}" type="sibTrans" cxnId="{97055AE4-437B-40A3-BADE-97F9A688730D}">
      <dgm:prSet/>
      <dgm:spPr/>
      <dgm:t>
        <a:bodyPr/>
        <a:lstStyle/>
        <a:p>
          <a:endParaRPr lang="pl-PL">
            <a:latin typeface="+mj-lt"/>
          </a:endParaRPr>
        </a:p>
      </dgm:t>
    </dgm:pt>
    <dgm:pt modelId="{4F9378E1-86F8-43A2-9111-78DADA6B1546}">
      <dgm:prSet phldrT="[Tekst]" custT="1"/>
      <dgm:spPr/>
      <dgm:t>
        <a:bodyPr/>
        <a:lstStyle/>
        <a:p>
          <a:r>
            <a:rPr lang="pl-PL" sz="2400" b="1" dirty="0" smtClean="0">
              <a:latin typeface="+mj-lt"/>
            </a:rPr>
            <a:t>Ile refundacji?</a:t>
          </a:r>
        </a:p>
        <a:p>
          <a:r>
            <a:rPr lang="pl-PL" sz="1600" b="0" dirty="0" smtClean="0">
              <a:effectLst/>
              <a:latin typeface="+mj-lt"/>
              <a:cs typeface="Arial" pitchFamily="34" charset="0"/>
            </a:rPr>
            <a:t/>
          </a:r>
          <a:br>
            <a:rPr lang="pl-PL" sz="1600" b="0" dirty="0" smtClean="0">
              <a:effectLst/>
              <a:latin typeface="+mj-lt"/>
              <a:cs typeface="Arial" pitchFamily="34" charset="0"/>
            </a:rPr>
          </a:br>
          <a:r>
            <a:rPr lang="pl-PL" sz="1600" b="0" dirty="0" smtClean="0">
              <a:effectLst/>
              <a:latin typeface="+mj-lt"/>
              <a:cs typeface="Arial" pitchFamily="34" charset="0"/>
            </a:rPr>
            <a:t>do 50% dla wszystkich przedsiębiorstw</a:t>
          </a:r>
        </a:p>
      </dgm:t>
    </dgm:pt>
    <dgm:pt modelId="{36ECA13C-94BA-4D09-B622-7445EB916BF9}" type="parTrans" cxnId="{E6083DF5-7108-4A07-9CD2-FAB8C7D3E515}">
      <dgm:prSet/>
      <dgm:spPr/>
      <dgm:t>
        <a:bodyPr/>
        <a:lstStyle/>
        <a:p>
          <a:endParaRPr lang="pl-PL">
            <a:latin typeface="+mj-lt"/>
          </a:endParaRPr>
        </a:p>
      </dgm:t>
    </dgm:pt>
    <dgm:pt modelId="{C51A417D-A52A-4461-94BC-062587688D51}" type="sibTrans" cxnId="{E6083DF5-7108-4A07-9CD2-FAB8C7D3E515}">
      <dgm:prSet/>
      <dgm:spPr/>
      <dgm:t>
        <a:bodyPr/>
        <a:lstStyle/>
        <a:p>
          <a:endParaRPr lang="pl-PL">
            <a:latin typeface="+mj-lt"/>
          </a:endParaRPr>
        </a:p>
      </dgm:t>
    </dgm:pt>
    <dgm:pt modelId="{970B9453-84DF-4BB5-8EC6-471B29414CCB}">
      <dgm:prSet/>
      <dgm:spPr/>
      <dgm:t>
        <a:bodyPr/>
        <a:lstStyle/>
        <a:p>
          <a:endParaRPr lang="pl-PL" dirty="0">
            <a:latin typeface="+mj-lt"/>
          </a:endParaRPr>
        </a:p>
      </dgm:t>
    </dgm:pt>
    <dgm:pt modelId="{B17441DC-287A-4420-9325-C6C236A838CE}" type="parTrans" cxnId="{98B2BDED-F6AE-413B-A283-CDB01C2624E9}">
      <dgm:prSet/>
      <dgm:spPr/>
      <dgm:t>
        <a:bodyPr/>
        <a:lstStyle/>
        <a:p>
          <a:endParaRPr lang="pl-PL">
            <a:latin typeface="+mj-lt"/>
          </a:endParaRPr>
        </a:p>
      </dgm:t>
    </dgm:pt>
    <dgm:pt modelId="{847880F4-A319-4F77-9907-2A8A51DD622F}" type="sibTrans" cxnId="{98B2BDED-F6AE-413B-A283-CDB01C2624E9}">
      <dgm:prSet/>
      <dgm:spPr/>
      <dgm:t>
        <a:bodyPr/>
        <a:lstStyle/>
        <a:p>
          <a:endParaRPr lang="pl-PL">
            <a:latin typeface="+mj-lt"/>
          </a:endParaRPr>
        </a:p>
      </dgm:t>
    </dgm:pt>
    <dgm:pt modelId="{4EBF96E1-491D-48BF-A9A8-BA164E9774AB}">
      <dgm:prSet/>
      <dgm:spPr/>
      <dgm:t>
        <a:bodyPr/>
        <a:lstStyle/>
        <a:p>
          <a:endParaRPr lang="pl-PL" dirty="0">
            <a:latin typeface="+mj-lt"/>
          </a:endParaRPr>
        </a:p>
      </dgm:t>
    </dgm:pt>
    <dgm:pt modelId="{B0488735-05D4-482D-822E-9C30A6A15204}" type="parTrans" cxnId="{98F3DC39-6451-4823-BCEF-02B785E90E09}">
      <dgm:prSet/>
      <dgm:spPr/>
      <dgm:t>
        <a:bodyPr/>
        <a:lstStyle/>
        <a:p>
          <a:endParaRPr lang="pl-PL">
            <a:latin typeface="+mj-lt"/>
          </a:endParaRPr>
        </a:p>
      </dgm:t>
    </dgm:pt>
    <dgm:pt modelId="{8DF5E7B9-7323-4548-A152-742CB28901F9}" type="sibTrans" cxnId="{98F3DC39-6451-4823-BCEF-02B785E90E09}">
      <dgm:prSet/>
      <dgm:spPr/>
      <dgm:t>
        <a:bodyPr/>
        <a:lstStyle/>
        <a:p>
          <a:endParaRPr lang="pl-PL">
            <a:latin typeface="+mj-lt"/>
          </a:endParaRPr>
        </a:p>
      </dgm:t>
    </dgm:pt>
    <dgm:pt modelId="{2F9BE665-C6D5-4797-8E1A-651FE3D4ABD2}" type="pres">
      <dgm:prSet presAssocID="{D1513102-02D1-4726-A765-8A391C440276}" presName="diagram" presStyleCnt="0">
        <dgm:presLayoutVars>
          <dgm:chMax val="1"/>
          <dgm:dir/>
          <dgm:animLvl val="ctr"/>
          <dgm:resizeHandles val="exact"/>
        </dgm:presLayoutVars>
      </dgm:prSet>
      <dgm:spPr/>
      <dgm:t>
        <a:bodyPr/>
        <a:lstStyle/>
        <a:p>
          <a:endParaRPr lang="pl-PL"/>
        </a:p>
      </dgm:t>
    </dgm:pt>
    <dgm:pt modelId="{FD3E3F78-FACC-410B-B6BD-7AD4778C036A}" type="pres">
      <dgm:prSet presAssocID="{D1513102-02D1-4726-A765-8A391C440276}" presName="matrix" presStyleCnt="0"/>
      <dgm:spPr/>
      <dgm:t>
        <a:bodyPr/>
        <a:lstStyle/>
        <a:p>
          <a:endParaRPr lang="pl-PL"/>
        </a:p>
      </dgm:t>
    </dgm:pt>
    <dgm:pt modelId="{75E8DC5E-8C32-456C-817C-837120B60A4C}" type="pres">
      <dgm:prSet presAssocID="{D1513102-02D1-4726-A765-8A391C440276}" presName="tile1" presStyleLbl="node1" presStyleIdx="0" presStyleCnt="4"/>
      <dgm:spPr/>
      <dgm:t>
        <a:bodyPr/>
        <a:lstStyle/>
        <a:p>
          <a:endParaRPr lang="pl-PL"/>
        </a:p>
      </dgm:t>
    </dgm:pt>
    <dgm:pt modelId="{A943D02D-466E-4264-AF0F-0AD4C429183C}" type="pres">
      <dgm:prSet presAssocID="{D1513102-02D1-4726-A765-8A391C440276}" presName="tile1text" presStyleLbl="node1" presStyleIdx="0" presStyleCnt="4">
        <dgm:presLayoutVars>
          <dgm:chMax val="0"/>
          <dgm:chPref val="0"/>
          <dgm:bulletEnabled val="1"/>
        </dgm:presLayoutVars>
      </dgm:prSet>
      <dgm:spPr/>
      <dgm:t>
        <a:bodyPr/>
        <a:lstStyle/>
        <a:p>
          <a:endParaRPr lang="pl-PL"/>
        </a:p>
      </dgm:t>
    </dgm:pt>
    <dgm:pt modelId="{5D9209D1-5A0E-42EC-BE76-1B075FF57E8C}" type="pres">
      <dgm:prSet presAssocID="{D1513102-02D1-4726-A765-8A391C440276}" presName="tile2" presStyleLbl="node1" presStyleIdx="1" presStyleCnt="4"/>
      <dgm:spPr/>
      <dgm:t>
        <a:bodyPr/>
        <a:lstStyle/>
        <a:p>
          <a:endParaRPr lang="pl-PL"/>
        </a:p>
      </dgm:t>
    </dgm:pt>
    <dgm:pt modelId="{89758F2F-5377-466C-B7D7-0C921F9C3C3E}" type="pres">
      <dgm:prSet presAssocID="{D1513102-02D1-4726-A765-8A391C440276}" presName="tile2text" presStyleLbl="node1" presStyleIdx="1" presStyleCnt="4">
        <dgm:presLayoutVars>
          <dgm:chMax val="0"/>
          <dgm:chPref val="0"/>
          <dgm:bulletEnabled val="1"/>
        </dgm:presLayoutVars>
      </dgm:prSet>
      <dgm:spPr/>
      <dgm:t>
        <a:bodyPr/>
        <a:lstStyle/>
        <a:p>
          <a:endParaRPr lang="pl-PL"/>
        </a:p>
      </dgm:t>
    </dgm:pt>
    <dgm:pt modelId="{322B08E5-0AE3-4FB2-BECE-25C3481EA587}" type="pres">
      <dgm:prSet presAssocID="{D1513102-02D1-4726-A765-8A391C440276}" presName="tile3" presStyleLbl="node1" presStyleIdx="2" presStyleCnt="4"/>
      <dgm:spPr/>
      <dgm:t>
        <a:bodyPr/>
        <a:lstStyle/>
        <a:p>
          <a:endParaRPr lang="pl-PL"/>
        </a:p>
      </dgm:t>
    </dgm:pt>
    <dgm:pt modelId="{C14917E5-A1F2-4F4C-AA05-975436455E40}" type="pres">
      <dgm:prSet presAssocID="{D1513102-02D1-4726-A765-8A391C440276}" presName="tile3text" presStyleLbl="node1" presStyleIdx="2" presStyleCnt="4">
        <dgm:presLayoutVars>
          <dgm:chMax val="0"/>
          <dgm:chPref val="0"/>
          <dgm:bulletEnabled val="1"/>
        </dgm:presLayoutVars>
      </dgm:prSet>
      <dgm:spPr/>
      <dgm:t>
        <a:bodyPr/>
        <a:lstStyle/>
        <a:p>
          <a:endParaRPr lang="pl-PL"/>
        </a:p>
      </dgm:t>
    </dgm:pt>
    <dgm:pt modelId="{2CFFA4C4-A80A-4311-96D5-D77E429A3CBF}" type="pres">
      <dgm:prSet presAssocID="{D1513102-02D1-4726-A765-8A391C440276}" presName="tile4" presStyleLbl="node1" presStyleIdx="3" presStyleCnt="4" custLinFactNeighborX="29827" custLinFactNeighborY="1408"/>
      <dgm:spPr/>
      <dgm:t>
        <a:bodyPr/>
        <a:lstStyle/>
        <a:p>
          <a:endParaRPr lang="pl-PL"/>
        </a:p>
      </dgm:t>
    </dgm:pt>
    <dgm:pt modelId="{B8413118-A650-4837-94FF-CD57FA70889A}" type="pres">
      <dgm:prSet presAssocID="{D1513102-02D1-4726-A765-8A391C440276}" presName="tile4text" presStyleLbl="node1" presStyleIdx="3" presStyleCnt="4">
        <dgm:presLayoutVars>
          <dgm:chMax val="0"/>
          <dgm:chPref val="0"/>
          <dgm:bulletEnabled val="1"/>
        </dgm:presLayoutVars>
      </dgm:prSet>
      <dgm:spPr/>
      <dgm:t>
        <a:bodyPr/>
        <a:lstStyle/>
        <a:p>
          <a:endParaRPr lang="pl-PL"/>
        </a:p>
      </dgm:t>
    </dgm:pt>
    <dgm:pt modelId="{30D19802-124A-421D-88BF-1FB85C9EDE13}" type="pres">
      <dgm:prSet presAssocID="{D1513102-02D1-4726-A765-8A391C440276}" presName="centerTile" presStyleLbl="fgShp" presStyleIdx="0" presStyleCnt="1" custScaleX="128463" custScaleY="86956" custLinFactNeighborX="-459">
        <dgm:presLayoutVars>
          <dgm:chMax val="0"/>
          <dgm:chPref val="0"/>
        </dgm:presLayoutVars>
      </dgm:prSet>
      <dgm:spPr/>
      <dgm:t>
        <a:bodyPr/>
        <a:lstStyle/>
        <a:p>
          <a:endParaRPr lang="pl-PL"/>
        </a:p>
      </dgm:t>
    </dgm:pt>
  </dgm:ptLst>
  <dgm:cxnLst>
    <dgm:cxn modelId="{98F3DC39-6451-4823-BCEF-02B785E90E09}" srcId="{D1513102-02D1-4726-A765-8A391C440276}" destId="{4EBF96E1-491D-48BF-A9A8-BA164E9774AB}" srcOrd="1" destOrd="0" parTransId="{B0488735-05D4-482D-822E-9C30A6A15204}" sibTransId="{8DF5E7B9-7323-4548-A152-742CB28901F9}"/>
    <dgm:cxn modelId="{08A48C4C-2EF2-43A5-AD0F-2A2D4734CCB2}" type="presOf" srcId="{FC01C7D5-EEAC-4590-B1BB-30EBBD895978}" destId="{30D19802-124A-421D-88BF-1FB85C9EDE13}" srcOrd="0" destOrd="0" presId="urn:microsoft.com/office/officeart/2005/8/layout/matrix1"/>
    <dgm:cxn modelId="{E6083DF5-7108-4A07-9CD2-FAB8C7D3E515}" srcId="{FC01C7D5-EEAC-4590-B1BB-30EBBD895978}" destId="{4F9378E1-86F8-43A2-9111-78DADA6B1546}" srcOrd="3" destOrd="0" parTransId="{36ECA13C-94BA-4D09-B622-7445EB916BF9}" sibTransId="{C51A417D-A52A-4461-94BC-062587688D51}"/>
    <dgm:cxn modelId="{32CAB694-7709-46FA-9123-596DE9AA657B}" srcId="{FC01C7D5-EEAC-4590-B1BB-30EBBD895978}" destId="{0FD4CC94-DF19-4A05-8322-A010C6ECEB77}" srcOrd="0" destOrd="0" parTransId="{FB3E80D9-591C-4DB1-9082-29C558148F19}" sibTransId="{494EA259-FB87-4BFC-91D3-C26CC93E58AB}"/>
    <dgm:cxn modelId="{D7716461-4437-4818-BEDF-DCC319CAD57B}" type="presOf" srcId="{D1513102-02D1-4726-A765-8A391C440276}" destId="{2F9BE665-C6D5-4797-8E1A-651FE3D4ABD2}" srcOrd="0" destOrd="0" presId="urn:microsoft.com/office/officeart/2005/8/layout/matrix1"/>
    <dgm:cxn modelId="{98B2BDED-F6AE-413B-A283-CDB01C2624E9}" srcId="{D1513102-02D1-4726-A765-8A391C440276}" destId="{970B9453-84DF-4BB5-8EC6-471B29414CCB}" srcOrd="2" destOrd="0" parTransId="{B17441DC-287A-4420-9325-C6C236A838CE}" sibTransId="{847880F4-A319-4F77-9907-2A8A51DD622F}"/>
    <dgm:cxn modelId="{1C6D16B0-EF23-4356-BAC3-049DBF70CBDB}" type="presOf" srcId="{091620F0-FE4E-41E0-AFFC-3B82FC074581}" destId="{89758F2F-5377-466C-B7D7-0C921F9C3C3E}" srcOrd="1" destOrd="0" presId="urn:microsoft.com/office/officeart/2005/8/layout/matrix1"/>
    <dgm:cxn modelId="{B6A41C6B-9397-4013-949B-95E0B820BCDD}" type="presOf" srcId="{4F9378E1-86F8-43A2-9111-78DADA6B1546}" destId="{2CFFA4C4-A80A-4311-96D5-D77E429A3CBF}" srcOrd="0" destOrd="0" presId="urn:microsoft.com/office/officeart/2005/8/layout/matrix1"/>
    <dgm:cxn modelId="{CDEB7FDF-99B1-4339-8FB0-163342FDA50C}" type="presOf" srcId="{0FD4CC94-DF19-4A05-8322-A010C6ECEB77}" destId="{75E8DC5E-8C32-456C-817C-837120B60A4C}" srcOrd="0" destOrd="0" presId="urn:microsoft.com/office/officeart/2005/8/layout/matrix1"/>
    <dgm:cxn modelId="{AA279760-FA78-4CB8-82F6-7F459E1EE927}" type="presOf" srcId="{A2E4EDA3-5B87-480A-8792-F0FB99E616A2}" destId="{322B08E5-0AE3-4FB2-BECE-25C3481EA587}" srcOrd="0" destOrd="0" presId="urn:microsoft.com/office/officeart/2005/8/layout/matrix1"/>
    <dgm:cxn modelId="{97055AE4-437B-40A3-BADE-97F9A688730D}" srcId="{FC01C7D5-EEAC-4590-B1BB-30EBBD895978}" destId="{A2E4EDA3-5B87-480A-8792-F0FB99E616A2}" srcOrd="2" destOrd="0" parTransId="{5F4D25EA-7EAE-4ECF-8CB2-E8F98AED9AE6}" sibTransId="{7C6D92E8-E448-4E2C-B907-FBA934222155}"/>
    <dgm:cxn modelId="{21F3D4B8-7B49-4BB4-AA85-4F5D0AC38E73}" type="presOf" srcId="{4F9378E1-86F8-43A2-9111-78DADA6B1546}" destId="{B8413118-A650-4837-94FF-CD57FA70889A}" srcOrd="1" destOrd="0" presId="urn:microsoft.com/office/officeart/2005/8/layout/matrix1"/>
    <dgm:cxn modelId="{48ACB6C5-7D0F-4D9C-A8E8-9A3631CFFC2A}" type="presOf" srcId="{0FD4CC94-DF19-4A05-8322-A010C6ECEB77}" destId="{A943D02D-466E-4264-AF0F-0AD4C429183C}" srcOrd="1" destOrd="0" presId="urn:microsoft.com/office/officeart/2005/8/layout/matrix1"/>
    <dgm:cxn modelId="{F56CDA6D-2AA7-4F5A-A497-E53B7464F3B7}" srcId="{D1513102-02D1-4726-A765-8A391C440276}" destId="{FC01C7D5-EEAC-4590-B1BB-30EBBD895978}" srcOrd="0" destOrd="0" parTransId="{20F6402F-2F68-4F9B-91F3-3DAAE26CD796}" sibTransId="{A272D282-5C75-4474-AEDA-B1918AC3B396}"/>
    <dgm:cxn modelId="{EE31FB85-17CE-4123-979C-1D212812A712}" srcId="{FC01C7D5-EEAC-4590-B1BB-30EBBD895978}" destId="{091620F0-FE4E-41E0-AFFC-3B82FC074581}" srcOrd="1" destOrd="0" parTransId="{A7CDE48A-2E5E-4E63-B9E4-C447303499DD}" sibTransId="{7DE8D13A-C572-48AE-A709-E0C293A6AB92}"/>
    <dgm:cxn modelId="{7C87DC69-1DEF-42F2-B4AB-75A3E41EB003}" type="presOf" srcId="{A2E4EDA3-5B87-480A-8792-F0FB99E616A2}" destId="{C14917E5-A1F2-4F4C-AA05-975436455E40}" srcOrd="1" destOrd="0" presId="urn:microsoft.com/office/officeart/2005/8/layout/matrix1"/>
    <dgm:cxn modelId="{E474D958-6B92-459B-BEF2-2B31FE828C5B}" type="presOf" srcId="{091620F0-FE4E-41E0-AFFC-3B82FC074581}" destId="{5D9209D1-5A0E-42EC-BE76-1B075FF57E8C}" srcOrd="0" destOrd="0" presId="urn:microsoft.com/office/officeart/2005/8/layout/matrix1"/>
    <dgm:cxn modelId="{611055D8-1B3F-4351-A480-269B494969B5}" type="presParOf" srcId="{2F9BE665-C6D5-4797-8E1A-651FE3D4ABD2}" destId="{FD3E3F78-FACC-410B-B6BD-7AD4778C036A}" srcOrd="0" destOrd="0" presId="urn:microsoft.com/office/officeart/2005/8/layout/matrix1"/>
    <dgm:cxn modelId="{00D08B84-97DA-4784-BDE4-1D3366B99155}" type="presParOf" srcId="{FD3E3F78-FACC-410B-B6BD-7AD4778C036A}" destId="{75E8DC5E-8C32-456C-817C-837120B60A4C}" srcOrd="0" destOrd="0" presId="urn:microsoft.com/office/officeart/2005/8/layout/matrix1"/>
    <dgm:cxn modelId="{A5E0F6D8-AFF6-4516-8ED3-56FD74C16249}" type="presParOf" srcId="{FD3E3F78-FACC-410B-B6BD-7AD4778C036A}" destId="{A943D02D-466E-4264-AF0F-0AD4C429183C}" srcOrd="1" destOrd="0" presId="urn:microsoft.com/office/officeart/2005/8/layout/matrix1"/>
    <dgm:cxn modelId="{03A71603-E740-423C-897D-D35B1720F2D7}" type="presParOf" srcId="{FD3E3F78-FACC-410B-B6BD-7AD4778C036A}" destId="{5D9209D1-5A0E-42EC-BE76-1B075FF57E8C}" srcOrd="2" destOrd="0" presId="urn:microsoft.com/office/officeart/2005/8/layout/matrix1"/>
    <dgm:cxn modelId="{254D73A2-5A93-4137-AE8C-FBED6A17E595}" type="presParOf" srcId="{FD3E3F78-FACC-410B-B6BD-7AD4778C036A}" destId="{89758F2F-5377-466C-B7D7-0C921F9C3C3E}" srcOrd="3" destOrd="0" presId="urn:microsoft.com/office/officeart/2005/8/layout/matrix1"/>
    <dgm:cxn modelId="{AC9D994E-3D99-4BA9-9DBB-4B99DFD819CD}" type="presParOf" srcId="{FD3E3F78-FACC-410B-B6BD-7AD4778C036A}" destId="{322B08E5-0AE3-4FB2-BECE-25C3481EA587}" srcOrd="4" destOrd="0" presId="urn:microsoft.com/office/officeart/2005/8/layout/matrix1"/>
    <dgm:cxn modelId="{2F2FC762-A935-4171-A4FE-BADEB383FD1F}" type="presParOf" srcId="{FD3E3F78-FACC-410B-B6BD-7AD4778C036A}" destId="{C14917E5-A1F2-4F4C-AA05-975436455E40}" srcOrd="5" destOrd="0" presId="urn:microsoft.com/office/officeart/2005/8/layout/matrix1"/>
    <dgm:cxn modelId="{08F7F558-8544-405F-9682-BBE0CDF0E30E}" type="presParOf" srcId="{FD3E3F78-FACC-410B-B6BD-7AD4778C036A}" destId="{2CFFA4C4-A80A-4311-96D5-D77E429A3CBF}" srcOrd="6" destOrd="0" presId="urn:microsoft.com/office/officeart/2005/8/layout/matrix1"/>
    <dgm:cxn modelId="{B92F3FD8-71DB-40F0-A613-C6F0B537B003}" type="presParOf" srcId="{FD3E3F78-FACC-410B-B6BD-7AD4778C036A}" destId="{B8413118-A650-4837-94FF-CD57FA70889A}" srcOrd="7" destOrd="0" presId="urn:microsoft.com/office/officeart/2005/8/layout/matrix1"/>
    <dgm:cxn modelId="{6606E4AF-B7E6-4CC7-935A-FEB1B0686200}" type="presParOf" srcId="{2F9BE665-C6D5-4797-8E1A-651FE3D4ABD2}" destId="{30D19802-124A-421D-88BF-1FB85C9EDE13}"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7C7406-48B7-440D-A019-D45112B5CD1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pl-PL"/>
        </a:p>
      </dgm:t>
    </dgm:pt>
    <dgm:pt modelId="{0BB7CB91-DBE8-40A5-BD4F-16C3A2D605C9}">
      <dgm:prSet phldrT="[Tekst]" custT="1"/>
      <dgm:spPr>
        <a:solidFill>
          <a:schemeClr val="accent4">
            <a:lumMod val="75000"/>
          </a:schemeClr>
        </a:solidFill>
      </dgm:spPr>
      <dgm:t>
        <a:bodyPr/>
        <a:lstStyle/>
        <a:p>
          <a:r>
            <a:rPr lang="pl-PL" sz="1800" b="1" dirty="0" err="1" smtClean="0">
              <a:solidFill>
                <a:srgbClr val="FFC000"/>
              </a:solidFill>
              <a:effectLst/>
              <a:latin typeface="+mj-lt"/>
            </a:rPr>
            <a:t>Mikroprzedsiębiorstwo</a:t>
          </a:r>
          <a:endParaRPr lang="pl-PL" sz="1800" dirty="0" smtClean="0">
            <a:solidFill>
              <a:srgbClr val="FFC000"/>
            </a:solidFill>
            <a:effectLst/>
            <a:latin typeface="+mj-lt"/>
          </a:endParaRPr>
        </a:p>
        <a:p>
          <a:r>
            <a:rPr lang="pl-PL" sz="1800" dirty="0" smtClean="0">
              <a:effectLst/>
              <a:latin typeface="+mj-lt"/>
            </a:rPr>
            <a:t>- liczba zatrudnionych osób &lt; 10</a:t>
          </a:r>
        </a:p>
        <a:p>
          <a:r>
            <a:rPr lang="pl-PL" sz="1800" dirty="0" smtClean="0">
              <a:effectLst/>
              <a:latin typeface="+mj-lt"/>
            </a:rPr>
            <a:t>- obrót ≤ 2 mln </a:t>
          </a:r>
          <a:r>
            <a:rPr lang="pl-PL" sz="1800" dirty="0" err="1" smtClean="0">
              <a:effectLst/>
              <a:latin typeface="+mj-lt"/>
            </a:rPr>
            <a:t>euro</a:t>
          </a:r>
          <a:r>
            <a:rPr lang="pl-PL" sz="1800" dirty="0" smtClean="0">
              <a:effectLst/>
              <a:latin typeface="+mj-lt"/>
            </a:rPr>
            <a:t> lub</a:t>
          </a:r>
        </a:p>
        <a:p>
          <a:r>
            <a:rPr lang="pl-PL" sz="1800" dirty="0" smtClean="0">
              <a:effectLst/>
              <a:latin typeface="+mj-lt"/>
            </a:rPr>
            <a:t>- bilans roczny ≤ 2 mln </a:t>
          </a:r>
          <a:r>
            <a:rPr lang="pl-PL" sz="1800" dirty="0" err="1" smtClean="0">
              <a:effectLst/>
              <a:latin typeface="+mj-lt"/>
            </a:rPr>
            <a:t>euro</a:t>
          </a:r>
          <a:endParaRPr lang="pl-PL" sz="1800" dirty="0">
            <a:effectLst/>
            <a:latin typeface="+mj-lt"/>
          </a:endParaRPr>
        </a:p>
      </dgm:t>
    </dgm:pt>
    <dgm:pt modelId="{927B160F-FC77-4B14-AC30-763E1F4CFBEA}" type="parTrans" cxnId="{738522DD-6408-4E9C-9D13-7BA47683D36E}">
      <dgm:prSet/>
      <dgm:spPr/>
      <dgm:t>
        <a:bodyPr/>
        <a:lstStyle/>
        <a:p>
          <a:endParaRPr lang="pl-PL">
            <a:effectLst>
              <a:outerShdw blurRad="38100" dist="38100" dir="2700000" algn="tl">
                <a:srgbClr val="000000">
                  <a:alpha val="43137"/>
                </a:srgbClr>
              </a:outerShdw>
            </a:effectLst>
            <a:latin typeface="+mj-lt"/>
          </a:endParaRPr>
        </a:p>
      </dgm:t>
    </dgm:pt>
    <dgm:pt modelId="{2D617360-AEB6-4D2D-99F1-D418DE2AFC88}" type="sibTrans" cxnId="{738522DD-6408-4E9C-9D13-7BA47683D36E}">
      <dgm:prSet/>
      <dgm:spPr/>
      <dgm:t>
        <a:bodyPr/>
        <a:lstStyle/>
        <a:p>
          <a:endParaRPr lang="pl-PL">
            <a:effectLst>
              <a:outerShdw blurRad="38100" dist="38100" dir="2700000" algn="tl">
                <a:srgbClr val="000000">
                  <a:alpha val="43137"/>
                </a:srgbClr>
              </a:outerShdw>
            </a:effectLst>
            <a:latin typeface="+mj-lt"/>
          </a:endParaRPr>
        </a:p>
      </dgm:t>
    </dgm:pt>
    <dgm:pt modelId="{61B46B84-E019-4AD9-AD64-0C345616D540}">
      <dgm:prSet phldrT="[Tekst]" custT="1"/>
      <dgm:spPr>
        <a:solidFill>
          <a:schemeClr val="accent4">
            <a:lumMod val="75000"/>
          </a:schemeClr>
        </a:solidFill>
      </dgm:spPr>
      <dgm:t>
        <a:bodyPr/>
        <a:lstStyle/>
        <a:p>
          <a:r>
            <a:rPr lang="pl-PL" sz="1800" b="1" dirty="0" smtClean="0">
              <a:solidFill>
                <a:srgbClr val="FFC000"/>
              </a:solidFill>
              <a:effectLst/>
              <a:latin typeface="+mj-lt"/>
            </a:rPr>
            <a:t>Małe przedsiębiorstwo</a:t>
          </a:r>
        </a:p>
        <a:p>
          <a:r>
            <a:rPr lang="pl-PL" sz="1800" dirty="0" smtClean="0">
              <a:effectLst/>
              <a:latin typeface="+mj-lt"/>
            </a:rPr>
            <a:t>- liczba zatrudnionych osób &lt; 50</a:t>
          </a:r>
        </a:p>
        <a:p>
          <a:r>
            <a:rPr lang="pl-PL" sz="1800" dirty="0" smtClean="0">
              <a:effectLst/>
              <a:latin typeface="+mj-lt"/>
            </a:rPr>
            <a:t>- obrót ≤ 10 mln </a:t>
          </a:r>
          <a:r>
            <a:rPr lang="pl-PL" sz="1800" dirty="0" err="1" smtClean="0">
              <a:effectLst/>
              <a:latin typeface="+mj-lt"/>
            </a:rPr>
            <a:t>euro</a:t>
          </a:r>
          <a:r>
            <a:rPr lang="pl-PL" sz="1800" dirty="0" smtClean="0">
              <a:effectLst/>
              <a:latin typeface="+mj-lt"/>
            </a:rPr>
            <a:t> lub</a:t>
          </a:r>
        </a:p>
        <a:p>
          <a:r>
            <a:rPr lang="pl-PL" sz="1800" dirty="0" smtClean="0">
              <a:effectLst/>
              <a:latin typeface="+mj-lt"/>
            </a:rPr>
            <a:t>- bilans roczny ≤ 10 mln </a:t>
          </a:r>
          <a:r>
            <a:rPr lang="pl-PL" sz="1800" dirty="0" err="1" smtClean="0">
              <a:effectLst/>
              <a:latin typeface="+mj-lt"/>
            </a:rPr>
            <a:t>euro</a:t>
          </a:r>
          <a:endParaRPr lang="pl-PL" sz="1800" dirty="0">
            <a:effectLst/>
            <a:latin typeface="+mj-lt"/>
          </a:endParaRPr>
        </a:p>
      </dgm:t>
    </dgm:pt>
    <dgm:pt modelId="{EB4BB25F-2645-4CD5-A84C-CDFABD509FEE}" type="parTrans" cxnId="{8E6E5373-8D16-4BFB-AE05-25F3450C920C}">
      <dgm:prSet/>
      <dgm:spPr/>
      <dgm:t>
        <a:bodyPr/>
        <a:lstStyle/>
        <a:p>
          <a:endParaRPr lang="pl-PL">
            <a:effectLst>
              <a:outerShdw blurRad="38100" dist="38100" dir="2700000" algn="tl">
                <a:srgbClr val="000000">
                  <a:alpha val="43137"/>
                </a:srgbClr>
              </a:outerShdw>
            </a:effectLst>
            <a:latin typeface="+mj-lt"/>
          </a:endParaRPr>
        </a:p>
      </dgm:t>
    </dgm:pt>
    <dgm:pt modelId="{33E27EF6-6E87-4FF4-AB73-9E91F384B583}" type="sibTrans" cxnId="{8E6E5373-8D16-4BFB-AE05-25F3450C920C}">
      <dgm:prSet/>
      <dgm:spPr/>
      <dgm:t>
        <a:bodyPr/>
        <a:lstStyle/>
        <a:p>
          <a:endParaRPr lang="pl-PL">
            <a:effectLst>
              <a:outerShdw blurRad="38100" dist="38100" dir="2700000" algn="tl">
                <a:srgbClr val="000000">
                  <a:alpha val="43137"/>
                </a:srgbClr>
              </a:outerShdw>
            </a:effectLst>
            <a:latin typeface="+mj-lt"/>
          </a:endParaRPr>
        </a:p>
      </dgm:t>
    </dgm:pt>
    <dgm:pt modelId="{A0597F9B-8925-4D05-9FBD-703B66C672EF}">
      <dgm:prSet phldrT="[Tekst]" custT="1"/>
      <dgm:spPr>
        <a:solidFill>
          <a:schemeClr val="accent4">
            <a:lumMod val="75000"/>
          </a:schemeClr>
        </a:solidFill>
      </dgm:spPr>
      <dgm:t>
        <a:bodyPr/>
        <a:lstStyle/>
        <a:p>
          <a:r>
            <a:rPr lang="pl-PL" sz="1800" b="1" dirty="0" smtClean="0">
              <a:solidFill>
                <a:srgbClr val="FFC000"/>
              </a:solidFill>
              <a:effectLst/>
              <a:latin typeface="+mj-lt"/>
            </a:rPr>
            <a:t>Średnie przedsiębiorstwo</a:t>
          </a:r>
          <a:endParaRPr lang="pl-PL" sz="1800" dirty="0" smtClean="0">
            <a:solidFill>
              <a:srgbClr val="FFC000"/>
            </a:solidFill>
            <a:effectLst/>
            <a:latin typeface="+mj-lt"/>
          </a:endParaRPr>
        </a:p>
        <a:p>
          <a:r>
            <a:rPr lang="pl-PL" sz="1800" dirty="0" smtClean="0">
              <a:effectLst/>
              <a:latin typeface="+mj-lt"/>
            </a:rPr>
            <a:t>- liczba zatrudnionych osób &lt; 250</a:t>
          </a:r>
        </a:p>
        <a:p>
          <a:r>
            <a:rPr lang="pl-PL" sz="1800" dirty="0" smtClean="0">
              <a:effectLst/>
              <a:latin typeface="+mj-lt"/>
            </a:rPr>
            <a:t>- obrót ≤ 50 mln </a:t>
          </a:r>
          <a:r>
            <a:rPr lang="pl-PL" sz="1800" dirty="0" err="1" smtClean="0">
              <a:effectLst/>
              <a:latin typeface="+mj-lt"/>
            </a:rPr>
            <a:t>euro</a:t>
          </a:r>
          <a:r>
            <a:rPr lang="pl-PL" sz="1800" dirty="0" smtClean="0">
              <a:effectLst/>
              <a:latin typeface="+mj-lt"/>
            </a:rPr>
            <a:t> lub</a:t>
          </a:r>
        </a:p>
        <a:p>
          <a:r>
            <a:rPr lang="pl-PL" sz="1800" dirty="0" smtClean="0">
              <a:effectLst/>
              <a:latin typeface="+mj-lt"/>
            </a:rPr>
            <a:t>bilans roczny ≤ 43 mln </a:t>
          </a:r>
          <a:r>
            <a:rPr lang="pl-PL" sz="1800" dirty="0" err="1" smtClean="0">
              <a:effectLst/>
              <a:latin typeface="+mj-lt"/>
            </a:rPr>
            <a:t>euro</a:t>
          </a:r>
          <a:endParaRPr lang="pl-PL" sz="1800" dirty="0">
            <a:effectLst/>
            <a:latin typeface="+mj-lt"/>
          </a:endParaRPr>
        </a:p>
      </dgm:t>
    </dgm:pt>
    <dgm:pt modelId="{B1A3D05D-F8C0-4253-94DC-9264719C1472}" type="parTrans" cxnId="{FC1F50C8-AB32-42E1-B479-904E6A461F66}">
      <dgm:prSet/>
      <dgm:spPr/>
      <dgm:t>
        <a:bodyPr/>
        <a:lstStyle/>
        <a:p>
          <a:endParaRPr lang="pl-PL">
            <a:effectLst>
              <a:outerShdw blurRad="38100" dist="38100" dir="2700000" algn="tl">
                <a:srgbClr val="000000">
                  <a:alpha val="43137"/>
                </a:srgbClr>
              </a:outerShdw>
            </a:effectLst>
            <a:latin typeface="+mj-lt"/>
          </a:endParaRPr>
        </a:p>
      </dgm:t>
    </dgm:pt>
    <dgm:pt modelId="{6C2C8863-4D3A-42F2-8F35-1259681868A2}" type="sibTrans" cxnId="{FC1F50C8-AB32-42E1-B479-904E6A461F66}">
      <dgm:prSet/>
      <dgm:spPr/>
      <dgm:t>
        <a:bodyPr/>
        <a:lstStyle/>
        <a:p>
          <a:endParaRPr lang="pl-PL">
            <a:effectLst>
              <a:outerShdw blurRad="38100" dist="38100" dir="2700000" algn="tl">
                <a:srgbClr val="000000">
                  <a:alpha val="43137"/>
                </a:srgbClr>
              </a:outerShdw>
            </a:effectLst>
            <a:latin typeface="+mj-lt"/>
          </a:endParaRPr>
        </a:p>
      </dgm:t>
    </dgm:pt>
    <dgm:pt modelId="{364F9672-9AE3-4F91-8C3B-D7CFFFA32830}">
      <dgm:prSet phldrT="[Tekst]"/>
      <dgm:spPr>
        <a:solidFill>
          <a:schemeClr val="accent1">
            <a:lumMod val="60000"/>
            <a:lumOff val="40000"/>
          </a:schemeClr>
        </a:solidFill>
      </dgm:spPr>
      <dgm:t>
        <a:bodyPr/>
        <a:lstStyle/>
        <a:p>
          <a:r>
            <a:rPr lang="pl-PL" b="1" dirty="0" smtClean="0">
              <a:solidFill>
                <a:srgbClr val="FFC000"/>
              </a:solidFill>
              <a:effectLst/>
              <a:latin typeface="+mj-lt"/>
            </a:rPr>
            <a:t>Duże przedsiębiorstwo</a:t>
          </a:r>
          <a:endParaRPr lang="pl-PL" dirty="0" smtClean="0">
            <a:solidFill>
              <a:srgbClr val="FFC000"/>
            </a:solidFill>
            <a:effectLst/>
            <a:latin typeface="+mj-lt"/>
          </a:endParaRPr>
        </a:p>
        <a:p>
          <a:r>
            <a:rPr lang="pl-PL" dirty="0" smtClean="0">
              <a:effectLst/>
              <a:latin typeface="+mj-lt"/>
            </a:rPr>
            <a:t>- liczba zatrudnionych osób &gt; 250</a:t>
          </a:r>
        </a:p>
        <a:p>
          <a:r>
            <a:rPr lang="pl-PL" dirty="0" smtClean="0">
              <a:effectLst/>
              <a:latin typeface="+mj-lt"/>
            </a:rPr>
            <a:t>- obrót &gt; 50 mln </a:t>
          </a:r>
          <a:r>
            <a:rPr lang="pl-PL" dirty="0" err="1" smtClean="0">
              <a:effectLst/>
              <a:latin typeface="+mj-lt"/>
            </a:rPr>
            <a:t>euro</a:t>
          </a:r>
          <a:r>
            <a:rPr lang="pl-PL" dirty="0" smtClean="0">
              <a:effectLst/>
              <a:latin typeface="+mj-lt"/>
            </a:rPr>
            <a:t> lub</a:t>
          </a:r>
        </a:p>
        <a:p>
          <a:r>
            <a:rPr lang="pl-PL" dirty="0" smtClean="0">
              <a:effectLst/>
              <a:latin typeface="+mj-lt"/>
            </a:rPr>
            <a:t>- bilans roczny &gt; 43 mln </a:t>
          </a:r>
          <a:r>
            <a:rPr lang="pl-PL" dirty="0" err="1" smtClean="0">
              <a:effectLst/>
              <a:latin typeface="+mj-lt"/>
            </a:rPr>
            <a:t>euro</a:t>
          </a:r>
          <a:endParaRPr lang="pl-PL" dirty="0">
            <a:effectLst/>
            <a:latin typeface="+mj-lt"/>
          </a:endParaRPr>
        </a:p>
      </dgm:t>
    </dgm:pt>
    <dgm:pt modelId="{0E7FB626-4FF1-4046-98B9-7E54ED196DCC}" type="parTrans" cxnId="{389CE712-FF80-4A3C-A258-973725036E0D}">
      <dgm:prSet/>
      <dgm:spPr/>
      <dgm:t>
        <a:bodyPr/>
        <a:lstStyle/>
        <a:p>
          <a:endParaRPr lang="pl-PL">
            <a:effectLst>
              <a:outerShdw blurRad="38100" dist="38100" dir="2700000" algn="tl">
                <a:srgbClr val="000000">
                  <a:alpha val="43137"/>
                </a:srgbClr>
              </a:outerShdw>
            </a:effectLst>
            <a:latin typeface="+mj-lt"/>
          </a:endParaRPr>
        </a:p>
      </dgm:t>
    </dgm:pt>
    <dgm:pt modelId="{43DA6D8D-FD41-4B41-A36B-DD01E336E533}" type="sibTrans" cxnId="{389CE712-FF80-4A3C-A258-973725036E0D}">
      <dgm:prSet/>
      <dgm:spPr/>
      <dgm:t>
        <a:bodyPr/>
        <a:lstStyle/>
        <a:p>
          <a:endParaRPr lang="pl-PL">
            <a:effectLst>
              <a:outerShdw blurRad="38100" dist="38100" dir="2700000" algn="tl">
                <a:srgbClr val="000000">
                  <a:alpha val="43137"/>
                </a:srgbClr>
              </a:outerShdw>
            </a:effectLst>
            <a:latin typeface="+mj-lt"/>
          </a:endParaRPr>
        </a:p>
      </dgm:t>
    </dgm:pt>
    <dgm:pt modelId="{FC27B5C1-9DEE-49BC-9897-A7330ABF6C0B}" type="pres">
      <dgm:prSet presAssocID="{677C7406-48B7-440D-A019-D45112B5CD1A}" presName="matrix" presStyleCnt="0">
        <dgm:presLayoutVars>
          <dgm:chMax val="1"/>
          <dgm:dir/>
          <dgm:resizeHandles val="exact"/>
        </dgm:presLayoutVars>
      </dgm:prSet>
      <dgm:spPr/>
      <dgm:t>
        <a:bodyPr/>
        <a:lstStyle/>
        <a:p>
          <a:endParaRPr lang="pl-PL"/>
        </a:p>
      </dgm:t>
    </dgm:pt>
    <dgm:pt modelId="{33391613-0B14-4B09-A3AF-AD8B8A7A78F8}" type="pres">
      <dgm:prSet presAssocID="{677C7406-48B7-440D-A019-D45112B5CD1A}" presName="diamond" presStyleLbl="bgShp" presStyleIdx="0" presStyleCnt="1"/>
      <dgm:spPr/>
    </dgm:pt>
    <dgm:pt modelId="{62268DF3-A9D1-45B2-8A5E-F7F9A423359C}" type="pres">
      <dgm:prSet presAssocID="{677C7406-48B7-440D-A019-D45112B5CD1A}" presName="quad1" presStyleLbl="node1" presStyleIdx="0" presStyleCnt="4" custScaleX="210423" custScaleY="116271" custLinFactNeighborX="-68073" custLinFactNeighborY="-8112">
        <dgm:presLayoutVars>
          <dgm:chMax val="0"/>
          <dgm:chPref val="0"/>
          <dgm:bulletEnabled val="1"/>
        </dgm:presLayoutVars>
      </dgm:prSet>
      <dgm:spPr/>
      <dgm:t>
        <a:bodyPr/>
        <a:lstStyle/>
        <a:p>
          <a:endParaRPr lang="pl-PL"/>
        </a:p>
      </dgm:t>
    </dgm:pt>
    <dgm:pt modelId="{A012DF75-64AD-473B-9799-B653B821D385}" type="pres">
      <dgm:prSet presAssocID="{677C7406-48B7-440D-A019-D45112B5CD1A}" presName="quad2" presStyleLbl="node1" presStyleIdx="1" presStyleCnt="4" custScaleX="210423" custScaleY="116271" custLinFactNeighborX="75701" custLinFactNeighborY="-8112">
        <dgm:presLayoutVars>
          <dgm:chMax val="0"/>
          <dgm:chPref val="0"/>
          <dgm:bulletEnabled val="1"/>
        </dgm:presLayoutVars>
      </dgm:prSet>
      <dgm:spPr/>
      <dgm:t>
        <a:bodyPr/>
        <a:lstStyle/>
        <a:p>
          <a:endParaRPr lang="pl-PL"/>
        </a:p>
      </dgm:t>
    </dgm:pt>
    <dgm:pt modelId="{A559A002-07F8-4088-9A33-8536E823B2AD}" type="pres">
      <dgm:prSet presAssocID="{677C7406-48B7-440D-A019-D45112B5CD1A}" presName="quad3" presStyleLbl="node1" presStyleIdx="2" presStyleCnt="4" custScaleX="210423" custScaleY="116271" custLinFactNeighborX="-72129" custLinFactNeighborY="9929">
        <dgm:presLayoutVars>
          <dgm:chMax val="0"/>
          <dgm:chPref val="0"/>
          <dgm:bulletEnabled val="1"/>
        </dgm:presLayoutVars>
      </dgm:prSet>
      <dgm:spPr/>
      <dgm:t>
        <a:bodyPr/>
        <a:lstStyle/>
        <a:p>
          <a:endParaRPr lang="pl-PL"/>
        </a:p>
      </dgm:t>
    </dgm:pt>
    <dgm:pt modelId="{0B2B97C1-64DF-403C-BC52-783562508EB8}" type="pres">
      <dgm:prSet presAssocID="{677C7406-48B7-440D-A019-D45112B5CD1A}" presName="quad4" presStyleLbl="node1" presStyleIdx="3" presStyleCnt="4" custScaleX="210423" custScaleY="116271" custLinFactNeighborX="75701" custLinFactNeighborY="9929">
        <dgm:presLayoutVars>
          <dgm:chMax val="0"/>
          <dgm:chPref val="0"/>
          <dgm:bulletEnabled val="1"/>
        </dgm:presLayoutVars>
      </dgm:prSet>
      <dgm:spPr/>
      <dgm:t>
        <a:bodyPr/>
        <a:lstStyle/>
        <a:p>
          <a:endParaRPr lang="pl-PL"/>
        </a:p>
      </dgm:t>
    </dgm:pt>
  </dgm:ptLst>
  <dgm:cxnLst>
    <dgm:cxn modelId="{FC1F50C8-AB32-42E1-B479-904E6A461F66}" srcId="{677C7406-48B7-440D-A019-D45112B5CD1A}" destId="{A0597F9B-8925-4D05-9FBD-703B66C672EF}" srcOrd="2" destOrd="0" parTransId="{B1A3D05D-F8C0-4253-94DC-9264719C1472}" sibTransId="{6C2C8863-4D3A-42F2-8F35-1259681868A2}"/>
    <dgm:cxn modelId="{738522DD-6408-4E9C-9D13-7BA47683D36E}" srcId="{677C7406-48B7-440D-A019-D45112B5CD1A}" destId="{0BB7CB91-DBE8-40A5-BD4F-16C3A2D605C9}" srcOrd="0" destOrd="0" parTransId="{927B160F-FC77-4B14-AC30-763E1F4CFBEA}" sibTransId="{2D617360-AEB6-4D2D-99F1-D418DE2AFC88}"/>
    <dgm:cxn modelId="{EFF75393-43EC-49C6-8258-09C2FAB40B40}" type="presOf" srcId="{677C7406-48B7-440D-A019-D45112B5CD1A}" destId="{FC27B5C1-9DEE-49BC-9897-A7330ABF6C0B}" srcOrd="0" destOrd="0" presId="urn:microsoft.com/office/officeart/2005/8/layout/matrix3"/>
    <dgm:cxn modelId="{8E6E5373-8D16-4BFB-AE05-25F3450C920C}" srcId="{677C7406-48B7-440D-A019-D45112B5CD1A}" destId="{61B46B84-E019-4AD9-AD64-0C345616D540}" srcOrd="1" destOrd="0" parTransId="{EB4BB25F-2645-4CD5-A84C-CDFABD509FEE}" sibTransId="{33E27EF6-6E87-4FF4-AB73-9E91F384B583}"/>
    <dgm:cxn modelId="{3C1EB28F-C347-4B3E-9A58-17E529CF8DD5}" type="presOf" srcId="{61B46B84-E019-4AD9-AD64-0C345616D540}" destId="{A012DF75-64AD-473B-9799-B653B821D385}" srcOrd="0" destOrd="0" presId="urn:microsoft.com/office/officeart/2005/8/layout/matrix3"/>
    <dgm:cxn modelId="{389CE712-FF80-4A3C-A258-973725036E0D}" srcId="{677C7406-48B7-440D-A019-D45112B5CD1A}" destId="{364F9672-9AE3-4F91-8C3B-D7CFFFA32830}" srcOrd="3" destOrd="0" parTransId="{0E7FB626-4FF1-4046-98B9-7E54ED196DCC}" sibTransId="{43DA6D8D-FD41-4B41-A36B-DD01E336E533}"/>
    <dgm:cxn modelId="{9C730589-23F6-49A6-8697-E8FAEDC0C2F0}" type="presOf" srcId="{364F9672-9AE3-4F91-8C3B-D7CFFFA32830}" destId="{0B2B97C1-64DF-403C-BC52-783562508EB8}" srcOrd="0" destOrd="0" presId="urn:microsoft.com/office/officeart/2005/8/layout/matrix3"/>
    <dgm:cxn modelId="{DFC59019-8752-4802-BA00-3A6C48665BC6}" type="presOf" srcId="{A0597F9B-8925-4D05-9FBD-703B66C672EF}" destId="{A559A002-07F8-4088-9A33-8536E823B2AD}" srcOrd="0" destOrd="0" presId="urn:microsoft.com/office/officeart/2005/8/layout/matrix3"/>
    <dgm:cxn modelId="{C4DB9E0A-4AEB-42A9-A4E9-FFA46B247D73}" type="presOf" srcId="{0BB7CB91-DBE8-40A5-BD4F-16C3A2D605C9}" destId="{62268DF3-A9D1-45B2-8A5E-F7F9A423359C}" srcOrd="0" destOrd="0" presId="urn:microsoft.com/office/officeart/2005/8/layout/matrix3"/>
    <dgm:cxn modelId="{A24DF210-EA8F-49C8-BB82-80244C2B0D97}" type="presParOf" srcId="{FC27B5C1-9DEE-49BC-9897-A7330ABF6C0B}" destId="{33391613-0B14-4B09-A3AF-AD8B8A7A78F8}" srcOrd="0" destOrd="0" presId="urn:microsoft.com/office/officeart/2005/8/layout/matrix3"/>
    <dgm:cxn modelId="{C34DB0DD-3380-4A50-958B-DF311F1E3E23}" type="presParOf" srcId="{FC27B5C1-9DEE-49BC-9897-A7330ABF6C0B}" destId="{62268DF3-A9D1-45B2-8A5E-F7F9A423359C}" srcOrd="1" destOrd="0" presId="urn:microsoft.com/office/officeart/2005/8/layout/matrix3"/>
    <dgm:cxn modelId="{2FE01B30-62DB-44AC-AF48-47CFD609E2CA}" type="presParOf" srcId="{FC27B5C1-9DEE-49BC-9897-A7330ABF6C0B}" destId="{A012DF75-64AD-473B-9799-B653B821D385}" srcOrd="2" destOrd="0" presId="urn:microsoft.com/office/officeart/2005/8/layout/matrix3"/>
    <dgm:cxn modelId="{92D5D910-A1AD-44FF-9EA7-24FD6851471A}" type="presParOf" srcId="{FC27B5C1-9DEE-49BC-9897-A7330ABF6C0B}" destId="{A559A002-07F8-4088-9A33-8536E823B2AD}" srcOrd="3" destOrd="0" presId="urn:microsoft.com/office/officeart/2005/8/layout/matrix3"/>
    <dgm:cxn modelId="{DA6E5232-39D8-45E1-B1A2-8CF581055FB1}" type="presParOf" srcId="{FC27B5C1-9DEE-49BC-9897-A7330ABF6C0B}" destId="{0B2B97C1-64DF-403C-BC52-783562508EB8}"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45B7A-3A3F-46D8-A8AF-5C81A4A3A15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pl-PL"/>
        </a:p>
      </dgm:t>
    </dgm:pt>
    <dgm:pt modelId="{AF837E5E-6B62-4336-A2FD-020C46315967}">
      <dgm:prSet phldrT="[Tekst]" custT="1"/>
      <dgm:spPr/>
      <dgm:t>
        <a:bodyPr/>
        <a:lstStyle/>
        <a:p>
          <a:pPr algn="ctr"/>
          <a:r>
            <a:rPr lang="pl-PL" sz="2000" b="0" dirty="0" smtClean="0">
              <a:solidFill>
                <a:schemeClr val="bg1"/>
              </a:solidFill>
              <a:effectLst/>
              <a:latin typeface="+mj-lt"/>
              <a:cs typeface="Arial" pitchFamily="34" charset="0"/>
            </a:rPr>
            <a:t>Ogłoszenie konkursu: 17.07.2014 r.</a:t>
          </a:r>
          <a:endParaRPr lang="pl-PL" sz="2000" b="0" dirty="0">
            <a:solidFill>
              <a:schemeClr val="bg1"/>
            </a:solidFill>
            <a:effectLst/>
            <a:latin typeface="+mj-lt"/>
          </a:endParaRPr>
        </a:p>
      </dgm:t>
    </dgm:pt>
    <dgm:pt modelId="{EF1557FD-D69C-4BEC-B5AB-3085C03F388A}" type="parTrans" cxnId="{28C47096-E29B-4328-9AEB-B618F8EEF830}">
      <dgm:prSet/>
      <dgm:spPr/>
      <dgm:t>
        <a:bodyPr/>
        <a:lstStyle/>
        <a:p>
          <a:endParaRPr lang="pl-PL">
            <a:solidFill>
              <a:schemeClr val="bg1"/>
            </a:solidFill>
            <a:effectLst/>
            <a:latin typeface="+mj-lt"/>
          </a:endParaRPr>
        </a:p>
      </dgm:t>
    </dgm:pt>
    <dgm:pt modelId="{8A908FF2-3A43-42AD-958D-6AD5DCEED6B1}" type="sibTrans" cxnId="{28C47096-E29B-4328-9AEB-B618F8EEF830}">
      <dgm:prSet/>
      <dgm:spPr/>
      <dgm:t>
        <a:bodyPr/>
        <a:lstStyle/>
        <a:p>
          <a:endParaRPr lang="pl-PL">
            <a:solidFill>
              <a:schemeClr val="bg1"/>
            </a:solidFill>
            <a:effectLst/>
            <a:latin typeface="+mj-lt"/>
          </a:endParaRPr>
        </a:p>
      </dgm:t>
    </dgm:pt>
    <dgm:pt modelId="{5B216073-33E5-4010-8046-66CE291ED4FC}">
      <dgm:prSet phldrT="[Tekst]" phldr="1"/>
      <dgm:spPr/>
      <dgm:t>
        <a:bodyPr/>
        <a:lstStyle/>
        <a:p>
          <a:endParaRPr lang="pl-PL" dirty="0">
            <a:solidFill>
              <a:schemeClr val="bg1"/>
            </a:solidFill>
            <a:effectLst/>
            <a:latin typeface="+mj-lt"/>
          </a:endParaRPr>
        </a:p>
      </dgm:t>
    </dgm:pt>
    <dgm:pt modelId="{9EA4FB47-49AA-49BE-B812-34376ADACE93}" type="parTrans" cxnId="{1685922E-4A25-4C79-B3EC-7D44CC008F17}">
      <dgm:prSet/>
      <dgm:spPr/>
      <dgm:t>
        <a:bodyPr/>
        <a:lstStyle/>
        <a:p>
          <a:endParaRPr lang="pl-PL">
            <a:solidFill>
              <a:schemeClr val="bg1"/>
            </a:solidFill>
            <a:effectLst/>
            <a:latin typeface="+mj-lt"/>
          </a:endParaRPr>
        </a:p>
      </dgm:t>
    </dgm:pt>
    <dgm:pt modelId="{2BC207CD-B156-4F6B-8098-E34AFCF45DE0}" type="sibTrans" cxnId="{1685922E-4A25-4C79-B3EC-7D44CC008F17}">
      <dgm:prSet/>
      <dgm:spPr/>
      <dgm:t>
        <a:bodyPr/>
        <a:lstStyle/>
        <a:p>
          <a:endParaRPr lang="pl-PL">
            <a:solidFill>
              <a:schemeClr val="bg1"/>
            </a:solidFill>
            <a:effectLst/>
            <a:latin typeface="+mj-lt"/>
          </a:endParaRPr>
        </a:p>
      </dgm:t>
    </dgm:pt>
    <dgm:pt modelId="{32231681-E052-4BEA-B0BD-8D6069CE1979}">
      <dgm:prSet phldrT="[Tekst]" phldr="1"/>
      <dgm:spPr/>
      <dgm:t>
        <a:bodyPr/>
        <a:lstStyle/>
        <a:p>
          <a:endParaRPr lang="pl-PL" dirty="0">
            <a:solidFill>
              <a:schemeClr val="bg1"/>
            </a:solidFill>
            <a:effectLst/>
            <a:latin typeface="+mj-lt"/>
          </a:endParaRPr>
        </a:p>
      </dgm:t>
    </dgm:pt>
    <dgm:pt modelId="{434F34DB-6E7F-44D3-98FC-CA37C08B70DC}" type="parTrans" cxnId="{C00F412B-84F4-4F6B-98C5-0EDE6FB3D27F}">
      <dgm:prSet/>
      <dgm:spPr/>
      <dgm:t>
        <a:bodyPr/>
        <a:lstStyle/>
        <a:p>
          <a:endParaRPr lang="pl-PL">
            <a:solidFill>
              <a:schemeClr val="bg1"/>
            </a:solidFill>
            <a:effectLst/>
            <a:latin typeface="+mj-lt"/>
          </a:endParaRPr>
        </a:p>
      </dgm:t>
    </dgm:pt>
    <dgm:pt modelId="{4FF7C9FC-6F41-4D2D-9299-BA622D315D10}" type="sibTrans" cxnId="{C00F412B-84F4-4F6B-98C5-0EDE6FB3D27F}">
      <dgm:prSet/>
      <dgm:spPr/>
      <dgm:t>
        <a:bodyPr/>
        <a:lstStyle/>
        <a:p>
          <a:endParaRPr lang="pl-PL">
            <a:solidFill>
              <a:schemeClr val="bg1"/>
            </a:solidFill>
            <a:effectLst/>
            <a:latin typeface="+mj-lt"/>
          </a:endParaRPr>
        </a:p>
      </dgm:t>
    </dgm:pt>
    <dgm:pt modelId="{E9B37DC2-8198-495D-88D3-75785BC48974}">
      <dgm:prSet/>
      <dgm:spPr/>
      <dgm:t>
        <a:bodyPr/>
        <a:lstStyle/>
        <a:p>
          <a:endParaRPr lang="pl-PL" dirty="0">
            <a:solidFill>
              <a:schemeClr val="bg1"/>
            </a:solidFill>
            <a:effectLst/>
            <a:latin typeface="+mj-lt"/>
          </a:endParaRPr>
        </a:p>
      </dgm:t>
    </dgm:pt>
    <dgm:pt modelId="{FCF2689D-A07A-4B18-B98E-677F9D517AE4}" type="parTrans" cxnId="{88055246-2E0C-40FF-A415-B96B69060BA0}">
      <dgm:prSet/>
      <dgm:spPr/>
      <dgm:t>
        <a:bodyPr/>
        <a:lstStyle/>
        <a:p>
          <a:endParaRPr lang="pl-PL">
            <a:solidFill>
              <a:schemeClr val="bg1"/>
            </a:solidFill>
            <a:effectLst/>
            <a:latin typeface="+mj-lt"/>
          </a:endParaRPr>
        </a:p>
      </dgm:t>
    </dgm:pt>
    <dgm:pt modelId="{EE2D1E87-8D6C-40E9-8C9B-53FD794213F0}" type="sibTrans" cxnId="{88055246-2E0C-40FF-A415-B96B69060BA0}">
      <dgm:prSet/>
      <dgm:spPr/>
      <dgm:t>
        <a:bodyPr/>
        <a:lstStyle/>
        <a:p>
          <a:endParaRPr lang="pl-PL">
            <a:solidFill>
              <a:schemeClr val="bg1"/>
            </a:solidFill>
            <a:effectLst/>
            <a:latin typeface="+mj-lt"/>
          </a:endParaRPr>
        </a:p>
      </dgm:t>
    </dgm:pt>
    <dgm:pt modelId="{CEACFEC9-A55B-41C0-803E-C5A3BEBA164B}">
      <dgm:prSet/>
      <dgm:spPr/>
      <dgm:t>
        <a:bodyPr/>
        <a:lstStyle/>
        <a:p>
          <a:endParaRPr lang="pl-PL" dirty="0">
            <a:solidFill>
              <a:schemeClr val="bg1"/>
            </a:solidFill>
            <a:effectLst/>
            <a:latin typeface="+mj-lt"/>
          </a:endParaRPr>
        </a:p>
      </dgm:t>
    </dgm:pt>
    <dgm:pt modelId="{5A203744-2AC0-4282-8B56-D7393FE366A1}" type="parTrans" cxnId="{F07C4E49-D67D-4A2D-AFB9-8837AE3D016A}">
      <dgm:prSet/>
      <dgm:spPr/>
      <dgm:t>
        <a:bodyPr/>
        <a:lstStyle/>
        <a:p>
          <a:endParaRPr lang="pl-PL">
            <a:solidFill>
              <a:schemeClr val="bg1"/>
            </a:solidFill>
            <a:effectLst/>
            <a:latin typeface="+mj-lt"/>
          </a:endParaRPr>
        </a:p>
      </dgm:t>
    </dgm:pt>
    <dgm:pt modelId="{6BB752EC-BF17-4A5F-9777-B404F4EBFE9E}" type="sibTrans" cxnId="{F07C4E49-D67D-4A2D-AFB9-8837AE3D016A}">
      <dgm:prSet/>
      <dgm:spPr/>
      <dgm:t>
        <a:bodyPr/>
        <a:lstStyle/>
        <a:p>
          <a:endParaRPr lang="pl-PL">
            <a:solidFill>
              <a:schemeClr val="bg1"/>
            </a:solidFill>
            <a:effectLst/>
            <a:latin typeface="+mj-lt"/>
          </a:endParaRPr>
        </a:p>
      </dgm:t>
    </dgm:pt>
    <dgm:pt modelId="{872BD501-6C8A-4285-9CDE-0C562B81CA77}">
      <dgm:prSet custT="1"/>
      <dgm:spPr/>
      <dgm:t>
        <a:bodyPr/>
        <a:lstStyle/>
        <a:p>
          <a:pPr algn="ctr"/>
          <a:r>
            <a:rPr lang="pl-PL" sz="2000" dirty="0" smtClean="0">
              <a:solidFill>
                <a:schemeClr val="bg1"/>
              </a:solidFill>
              <a:effectLst/>
              <a:latin typeface="+mj-lt"/>
            </a:rPr>
            <a:t>Jeden wnioskodawca może złożyć jeden wniosek</a:t>
          </a:r>
          <a:endParaRPr lang="pl-PL" sz="2000" b="0" dirty="0" smtClean="0">
            <a:solidFill>
              <a:schemeClr val="bg1"/>
            </a:solidFill>
            <a:effectLst/>
            <a:latin typeface="+mj-lt"/>
            <a:cs typeface="Arial" pitchFamily="34" charset="0"/>
          </a:endParaRPr>
        </a:p>
      </dgm:t>
    </dgm:pt>
    <dgm:pt modelId="{60E63FE3-747F-4108-AABA-02A0637A1C88}" type="parTrans" cxnId="{88F5CAA1-6F51-4161-9B3C-EAA233733B2C}">
      <dgm:prSet/>
      <dgm:spPr/>
      <dgm:t>
        <a:bodyPr/>
        <a:lstStyle/>
        <a:p>
          <a:endParaRPr lang="pl-PL">
            <a:solidFill>
              <a:schemeClr val="bg1"/>
            </a:solidFill>
            <a:effectLst/>
            <a:latin typeface="+mj-lt"/>
          </a:endParaRPr>
        </a:p>
      </dgm:t>
    </dgm:pt>
    <dgm:pt modelId="{2D7E4F20-410A-4C49-B9F5-821B8395A7F9}" type="sibTrans" cxnId="{88F5CAA1-6F51-4161-9B3C-EAA233733B2C}">
      <dgm:prSet/>
      <dgm:spPr/>
      <dgm:t>
        <a:bodyPr/>
        <a:lstStyle/>
        <a:p>
          <a:endParaRPr lang="pl-PL">
            <a:solidFill>
              <a:schemeClr val="bg1"/>
            </a:solidFill>
            <a:effectLst/>
            <a:latin typeface="+mj-lt"/>
          </a:endParaRPr>
        </a:p>
      </dgm:t>
    </dgm:pt>
    <dgm:pt modelId="{31E3D7EC-A6D8-496D-8CC7-42D6BDD79262}">
      <dgm:prSet custT="1"/>
      <dgm:spPr/>
      <dgm:t>
        <a:bodyPr/>
        <a:lstStyle/>
        <a:p>
          <a:pPr algn="ctr"/>
          <a:r>
            <a:rPr lang="pl-PL" sz="2000" b="0" dirty="0" smtClean="0">
              <a:solidFill>
                <a:schemeClr val="bg1"/>
              </a:solidFill>
              <a:effectLst/>
              <a:latin typeface="+mj-lt"/>
            </a:rPr>
            <a:t>Wersja papierowa ( 1 egzemplarz+ załączniki). Koperta opisana zgodnie ze wzorem zamieszczonym w ogłoszeniu o naborze</a:t>
          </a:r>
          <a:endParaRPr lang="pl-PL" sz="2000" b="0" dirty="0" smtClean="0">
            <a:solidFill>
              <a:schemeClr val="bg1"/>
            </a:solidFill>
            <a:effectLst/>
            <a:latin typeface="+mj-lt"/>
            <a:cs typeface="Arial" pitchFamily="34" charset="0"/>
          </a:endParaRPr>
        </a:p>
      </dgm:t>
    </dgm:pt>
    <dgm:pt modelId="{137E0995-68AB-4F77-883F-34B00BDCF5A2}" type="parTrans" cxnId="{FF8AD4B9-FBAA-4CD3-B252-DD8919D9C44F}">
      <dgm:prSet/>
      <dgm:spPr/>
      <dgm:t>
        <a:bodyPr/>
        <a:lstStyle/>
        <a:p>
          <a:endParaRPr lang="pl-PL">
            <a:solidFill>
              <a:schemeClr val="bg1"/>
            </a:solidFill>
            <a:effectLst/>
            <a:latin typeface="+mj-lt"/>
          </a:endParaRPr>
        </a:p>
      </dgm:t>
    </dgm:pt>
    <dgm:pt modelId="{72F957B4-F6CA-49E6-8135-0A7086D3C0BE}" type="sibTrans" cxnId="{FF8AD4B9-FBAA-4CD3-B252-DD8919D9C44F}">
      <dgm:prSet/>
      <dgm:spPr/>
      <dgm:t>
        <a:bodyPr/>
        <a:lstStyle/>
        <a:p>
          <a:endParaRPr lang="pl-PL">
            <a:solidFill>
              <a:schemeClr val="bg1"/>
            </a:solidFill>
            <a:effectLst/>
            <a:latin typeface="+mj-lt"/>
          </a:endParaRPr>
        </a:p>
      </dgm:t>
    </dgm:pt>
    <dgm:pt modelId="{D891155C-9E87-43E0-9140-5918CF4D21F5}">
      <dgm:prSet phldrT="[Tekst]" custT="1"/>
      <dgm:spPr/>
      <dgm:t>
        <a:bodyPr/>
        <a:lstStyle/>
        <a:p>
          <a:pPr algn="ctr"/>
          <a:r>
            <a:rPr lang="pl-PL" sz="1800" b="0" dirty="0" smtClean="0">
              <a:solidFill>
                <a:schemeClr val="bg1"/>
              </a:solidFill>
              <a:effectLst/>
              <a:latin typeface="+mj-lt"/>
              <a:cs typeface="Arial" pitchFamily="34" charset="0"/>
            </a:rPr>
            <a:t>Rejestracja wniosków: </a:t>
          </a:r>
          <a:r>
            <a:rPr lang="pl-PL" sz="1800" b="1" dirty="0" smtClean="0">
              <a:solidFill>
                <a:schemeClr val="bg1"/>
              </a:solidFill>
              <a:effectLst/>
              <a:latin typeface="+mj-lt"/>
              <a:cs typeface="Arial" pitchFamily="34" charset="0"/>
            </a:rPr>
            <a:t>16 września 2014 r. </a:t>
          </a:r>
          <a:r>
            <a:rPr lang="pl-PL" sz="1800" b="0" dirty="0" smtClean="0">
              <a:solidFill>
                <a:schemeClr val="bg1"/>
              </a:solidFill>
              <a:effectLst/>
              <a:latin typeface="+mj-lt"/>
              <a:cs typeface="Arial" pitchFamily="34" charset="0"/>
            </a:rPr>
            <a:t>od godz. 8:00- 15:00 tryb konkursu zamknięty. </a:t>
          </a:r>
        </a:p>
        <a:p>
          <a:pPr algn="ctr"/>
          <a:r>
            <a:rPr lang="pl-PL" sz="1800" b="0" dirty="0" smtClean="0">
              <a:solidFill>
                <a:schemeClr val="bg1"/>
              </a:solidFill>
              <a:effectLst/>
              <a:latin typeface="+mj-lt"/>
              <a:cs typeface="Arial" pitchFamily="34" charset="0"/>
            </a:rPr>
            <a:t>Przyjmowanie wniosków: do trzech dni po rejestracji (godz. 8.00 – 15.00) </a:t>
          </a:r>
          <a:endParaRPr lang="pl-PL" sz="1800" b="0" dirty="0">
            <a:solidFill>
              <a:schemeClr val="bg1"/>
            </a:solidFill>
            <a:effectLst/>
            <a:latin typeface="+mj-lt"/>
          </a:endParaRPr>
        </a:p>
      </dgm:t>
    </dgm:pt>
    <dgm:pt modelId="{26FABD8A-A1DE-493D-9AAE-A0F3897A0E7D}" type="parTrans" cxnId="{DAA91BD4-79A2-466D-9D45-CAFC25BA4C25}">
      <dgm:prSet/>
      <dgm:spPr/>
      <dgm:t>
        <a:bodyPr/>
        <a:lstStyle/>
        <a:p>
          <a:endParaRPr lang="pl-PL">
            <a:solidFill>
              <a:schemeClr val="bg1"/>
            </a:solidFill>
            <a:effectLst/>
            <a:latin typeface="+mj-lt"/>
          </a:endParaRPr>
        </a:p>
      </dgm:t>
    </dgm:pt>
    <dgm:pt modelId="{F4647BB2-2E8D-4EA3-BCB3-B8B847E3EEEC}" type="sibTrans" cxnId="{DAA91BD4-79A2-466D-9D45-CAFC25BA4C25}">
      <dgm:prSet/>
      <dgm:spPr/>
      <dgm:t>
        <a:bodyPr/>
        <a:lstStyle/>
        <a:p>
          <a:endParaRPr lang="pl-PL">
            <a:solidFill>
              <a:schemeClr val="bg1"/>
            </a:solidFill>
            <a:effectLst/>
            <a:latin typeface="+mj-lt"/>
          </a:endParaRPr>
        </a:p>
      </dgm:t>
    </dgm:pt>
    <dgm:pt modelId="{9CF16DD1-467B-47F5-90E0-01019D84AA02}">
      <dgm:prSet custT="1"/>
      <dgm:spPr/>
      <dgm:t>
        <a:bodyPr/>
        <a:lstStyle/>
        <a:p>
          <a:pPr algn="ctr"/>
          <a:r>
            <a:rPr lang="pl-PL" sz="2000" b="1" u="sng" dirty="0" smtClean="0">
              <a:solidFill>
                <a:schemeClr val="bg1"/>
              </a:solidFill>
              <a:effectLst/>
              <a:latin typeface="+mj-lt"/>
              <a:cs typeface="Arial" pitchFamily="34" charset="0"/>
            </a:rPr>
            <a:t>Ostatni wniosek o płatność  31.03.2015  </a:t>
          </a:r>
          <a:endParaRPr lang="pl-PL" sz="2000" b="1" dirty="0">
            <a:solidFill>
              <a:schemeClr val="bg1"/>
            </a:solidFill>
            <a:effectLst/>
            <a:latin typeface="+mj-lt"/>
          </a:endParaRPr>
        </a:p>
      </dgm:t>
    </dgm:pt>
    <dgm:pt modelId="{F18CA1CC-B76D-4EB4-B5E3-0D1FC69CD11A}" type="parTrans" cxnId="{A9659EFB-A4DE-454E-89E2-03C00AC121C2}">
      <dgm:prSet/>
      <dgm:spPr/>
      <dgm:t>
        <a:bodyPr/>
        <a:lstStyle/>
        <a:p>
          <a:endParaRPr lang="pl-PL">
            <a:solidFill>
              <a:schemeClr val="bg1"/>
            </a:solidFill>
            <a:effectLst/>
            <a:latin typeface="+mj-lt"/>
          </a:endParaRPr>
        </a:p>
      </dgm:t>
    </dgm:pt>
    <dgm:pt modelId="{8EA25F6D-8AF9-49AB-B735-840583522123}" type="sibTrans" cxnId="{A9659EFB-A4DE-454E-89E2-03C00AC121C2}">
      <dgm:prSet/>
      <dgm:spPr/>
      <dgm:t>
        <a:bodyPr/>
        <a:lstStyle/>
        <a:p>
          <a:endParaRPr lang="pl-PL">
            <a:solidFill>
              <a:schemeClr val="bg1"/>
            </a:solidFill>
            <a:effectLst/>
            <a:latin typeface="+mj-lt"/>
          </a:endParaRPr>
        </a:p>
      </dgm:t>
    </dgm:pt>
    <dgm:pt modelId="{FE452E06-627C-40DB-B823-D5F6D51ED427}">
      <dgm:prSet custScaleY="74224" custLinFactNeighborX="-758" custLinFactNeighborY="-13285"/>
      <dgm:spPr/>
      <dgm:t>
        <a:bodyPr/>
        <a:lstStyle/>
        <a:p>
          <a:endParaRPr lang="pl-PL" dirty="0">
            <a:solidFill>
              <a:schemeClr val="bg1"/>
            </a:solidFill>
            <a:effectLst/>
            <a:latin typeface="+mj-lt"/>
          </a:endParaRPr>
        </a:p>
      </dgm:t>
    </dgm:pt>
    <dgm:pt modelId="{9ECBD9D8-A272-4B02-945F-96E1327CDABB}" type="parTrans" cxnId="{44E2CEE8-F5E2-4FF4-B785-CF1B4BD96DAE}">
      <dgm:prSet/>
      <dgm:spPr/>
      <dgm:t>
        <a:bodyPr/>
        <a:lstStyle/>
        <a:p>
          <a:endParaRPr lang="pl-PL">
            <a:solidFill>
              <a:schemeClr val="bg1"/>
            </a:solidFill>
            <a:effectLst/>
            <a:latin typeface="+mj-lt"/>
          </a:endParaRPr>
        </a:p>
      </dgm:t>
    </dgm:pt>
    <dgm:pt modelId="{C8F64687-8AE0-4D28-8A1A-274F76DCB9E8}" type="sibTrans" cxnId="{44E2CEE8-F5E2-4FF4-B785-CF1B4BD96DAE}">
      <dgm:prSet custLinFactNeighborX="-47741" custLinFactNeighborY="-38889"/>
      <dgm:spPr/>
      <dgm:t>
        <a:bodyPr/>
        <a:lstStyle/>
        <a:p>
          <a:endParaRPr lang="pl-PL">
            <a:solidFill>
              <a:schemeClr val="bg1"/>
            </a:solidFill>
            <a:effectLst/>
            <a:latin typeface="+mj-lt"/>
          </a:endParaRPr>
        </a:p>
      </dgm:t>
    </dgm:pt>
    <dgm:pt modelId="{B69B801C-1E64-465C-8447-681A1EF2DD78}">
      <dgm:prSet custScaleY="74224" custLinFactNeighborX="-758" custLinFactNeighborY="-13285"/>
      <dgm:spPr/>
      <dgm:t>
        <a:bodyPr/>
        <a:lstStyle/>
        <a:p>
          <a:endParaRPr lang="pl-PL" dirty="0">
            <a:solidFill>
              <a:schemeClr val="bg1"/>
            </a:solidFill>
            <a:effectLst/>
            <a:latin typeface="+mj-lt"/>
          </a:endParaRPr>
        </a:p>
      </dgm:t>
    </dgm:pt>
    <dgm:pt modelId="{B9B0286C-DA72-4609-92EE-01F63AD52DAB}" type="parTrans" cxnId="{EE13957C-A4ED-4D73-B77C-EEAB098759FA}">
      <dgm:prSet/>
      <dgm:spPr/>
      <dgm:t>
        <a:bodyPr/>
        <a:lstStyle/>
        <a:p>
          <a:endParaRPr lang="pl-PL">
            <a:solidFill>
              <a:schemeClr val="bg1"/>
            </a:solidFill>
            <a:effectLst/>
            <a:latin typeface="+mj-lt"/>
          </a:endParaRPr>
        </a:p>
      </dgm:t>
    </dgm:pt>
    <dgm:pt modelId="{CB6D2461-66AC-487A-BAA9-B56088B77B6E}" type="sibTrans" cxnId="{EE13957C-A4ED-4D73-B77C-EEAB098759FA}">
      <dgm:prSet custLinFactNeighborX="-47741" custLinFactNeighborY="-38889"/>
      <dgm:spPr/>
      <dgm:t>
        <a:bodyPr/>
        <a:lstStyle/>
        <a:p>
          <a:endParaRPr lang="pl-PL">
            <a:solidFill>
              <a:schemeClr val="bg1"/>
            </a:solidFill>
            <a:effectLst/>
            <a:latin typeface="+mj-lt"/>
          </a:endParaRPr>
        </a:p>
      </dgm:t>
    </dgm:pt>
    <dgm:pt modelId="{9B0C15FC-9CB4-469C-BD10-635F74669D95}">
      <dgm:prSet/>
      <dgm:spPr/>
      <dgm:t>
        <a:bodyPr/>
        <a:lstStyle/>
        <a:p>
          <a:endParaRPr lang="pl-PL" dirty="0">
            <a:solidFill>
              <a:schemeClr val="bg1"/>
            </a:solidFill>
            <a:effectLst/>
            <a:latin typeface="+mj-lt"/>
          </a:endParaRPr>
        </a:p>
      </dgm:t>
    </dgm:pt>
    <dgm:pt modelId="{8D1119B2-A87A-42B0-98AB-022ACFA0582B}" type="parTrans" cxnId="{B9A7BA5E-5BAD-452B-BC0C-99BFE60F979B}">
      <dgm:prSet/>
      <dgm:spPr/>
      <dgm:t>
        <a:bodyPr/>
        <a:lstStyle/>
        <a:p>
          <a:endParaRPr lang="pl-PL">
            <a:solidFill>
              <a:schemeClr val="bg1"/>
            </a:solidFill>
            <a:effectLst/>
            <a:latin typeface="+mj-lt"/>
          </a:endParaRPr>
        </a:p>
      </dgm:t>
    </dgm:pt>
    <dgm:pt modelId="{1A8E89AC-D1F5-4FD4-9227-46AF4E8FB671}" type="sibTrans" cxnId="{B9A7BA5E-5BAD-452B-BC0C-99BFE60F979B}">
      <dgm:prSet/>
      <dgm:spPr/>
      <dgm:t>
        <a:bodyPr/>
        <a:lstStyle/>
        <a:p>
          <a:endParaRPr lang="pl-PL">
            <a:solidFill>
              <a:schemeClr val="bg1"/>
            </a:solidFill>
            <a:effectLst/>
            <a:latin typeface="+mj-lt"/>
          </a:endParaRPr>
        </a:p>
      </dgm:t>
    </dgm:pt>
    <dgm:pt modelId="{2B586E9D-04A4-4260-B5AC-9F858C348ABB}">
      <dgm:prSet/>
      <dgm:spPr/>
      <dgm:t>
        <a:bodyPr/>
        <a:lstStyle/>
        <a:p>
          <a:endParaRPr lang="pl-PL" dirty="0">
            <a:solidFill>
              <a:schemeClr val="bg1"/>
            </a:solidFill>
            <a:effectLst/>
            <a:latin typeface="+mj-lt"/>
          </a:endParaRPr>
        </a:p>
      </dgm:t>
    </dgm:pt>
    <dgm:pt modelId="{CFE11F8E-C6B4-449B-A21A-C8E16124DC8C}" type="parTrans" cxnId="{6322771C-F50D-4591-82CA-DA15683F6A7F}">
      <dgm:prSet/>
      <dgm:spPr/>
      <dgm:t>
        <a:bodyPr/>
        <a:lstStyle/>
        <a:p>
          <a:endParaRPr lang="pl-PL">
            <a:solidFill>
              <a:schemeClr val="bg1"/>
            </a:solidFill>
            <a:effectLst/>
            <a:latin typeface="+mj-lt"/>
          </a:endParaRPr>
        </a:p>
      </dgm:t>
    </dgm:pt>
    <dgm:pt modelId="{9BD37AC3-45A2-4650-ADB0-F05A827538E0}" type="sibTrans" cxnId="{6322771C-F50D-4591-82CA-DA15683F6A7F}">
      <dgm:prSet/>
      <dgm:spPr/>
      <dgm:t>
        <a:bodyPr/>
        <a:lstStyle/>
        <a:p>
          <a:endParaRPr lang="pl-PL">
            <a:solidFill>
              <a:schemeClr val="bg1"/>
            </a:solidFill>
            <a:effectLst/>
            <a:latin typeface="+mj-lt"/>
          </a:endParaRPr>
        </a:p>
      </dgm:t>
    </dgm:pt>
    <dgm:pt modelId="{559992F4-9252-4D55-B88E-D64B1A1DC963}" type="pres">
      <dgm:prSet presAssocID="{9DA45B7A-3A3F-46D8-A8AF-5C81A4A3A15D}" presName="outerComposite" presStyleCnt="0">
        <dgm:presLayoutVars>
          <dgm:chMax val="5"/>
          <dgm:dir/>
          <dgm:resizeHandles val="exact"/>
        </dgm:presLayoutVars>
      </dgm:prSet>
      <dgm:spPr/>
      <dgm:t>
        <a:bodyPr/>
        <a:lstStyle/>
        <a:p>
          <a:endParaRPr lang="pl-PL"/>
        </a:p>
      </dgm:t>
    </dgm:pt>
    <dgm:pt modelId="{13FACBEC-CBEA-4FE8-B6AE-234741947721}" type="pres">
      <dgm:prSet presAssocID="{9DA45B7A-3A3F-46D8-A8AF-5C81A4A3A15D}" presName="dummyMaxCanvas" presStyleCnt="0">
        <dgm:presLayoutVars/>
      </dgm:prSet>
      <dgm:spPr/>
      <dgm:t>
        <a:bodyPr/>
        <a:lstStyle/>
        <a:p>
          <a:endParaRPr lang="pl-PL"/>
        </a:p>
      </dgm:t>
    </dgm:pt>
    <dgm:pt modelId="{04F37A6C-7D8A-403B-BD66-1C017044189C}" type="pres">
      <dgm:prSet presAssocID="{9DA45B7A-3A3F-46D8-A8AF-5C81A4A3A15D}" presName="FiveNodes_1" presStyleLbl="node1" presStyleIdx="0" presStyleCnt="5" custScaleY="83020" custLinFactNeighborX="3274" custLinFactNeighborY="-8490">
        <dgm:presLayoutVars>
          <dgm:bulletEnabled val="1"/>
        </dgm:presLayoutVars>
      </dgm:prSet>
      <dgm:spPr/>
      <dgm:t>
        <a:bodyPr/>
        <a:lstStyle/>
        <a:p>
          <a:endParaRPr lang="pl-PL"/>
        </a:p>
      </dgm:t>
    </dgm:pt>
    <dgm:pt modelId="{13480265-3AD0-44F2-ABC9-25BEE7A39D6C}" type="pres">
      <dgm:prSet presAssocID="{9DA45B7A-3A3F-46D8-A8AF-5C81A4A3A15D}" presName="FiveNodes_2" presStyleLbl="node1" presStyleIdx="1" presStyleCnt="5" custScaleX="106849" custScaleY="121164" custLinFactNeighborX="322" custLinFactNeighborY="-7549">
        <dgm:presLayoutVars>
          <dgm:bulletEnabled val="1"/>
        </dgm:presLayoutVars>
      </dgm:prSet>
      <dgm:spPr/>
      <dgm:t>
        <a:bodyPr/>
        <a:lstStyle/>
        <a:p>
          <a:endParaRPr lang="pl-PL"/>
        </a:p>
      </dgm:t>
    </dgm:pt>
    <dgm:pt modelId="{979C1648-54BB-4D6C-8C03-B601163F64AC}" type="pres">
      <dgm:prSet presAssocID="{9DA45B7A-3A3F-46D8-A8AF-5C81A4A3A15D}" presName="FiveNodes_3" presStyleLbl="node1" presStyleIdx="2" presStyleCnt="5" custScaleX="101442" custScaleY="126218" custLinFactNeighborX="-27" custLinFactNeighborY="16747">
        <dgm:presLayoutVars>
          <dgm:bulletEnabled val="1"/>
        </dgm:presLayoutVars>
      </dgm:prSet>
      <dgm:spPr/>
      <dgm:t>
        <a:bodyPr/>
        <a:lstStyle/>
        <a:p>
          <a:endParaRPr lang="pl-PL"/>
        </a:p>
      </dgm:t>
    </dgm:pt>
    <dgm:pt modelId="{4A7A008C-CCFA-40D6-BD74-054CA91C87D6}" type="pres">
      <dgm:prSet presAssocID="{9DA45B7A-3A3F-46D8-A8AF-5C81A4A3A15D}" presName="FiveNodes_4" presStyleLbl="node1" presStyleIdx="3" presStyleCnt="5" custScaleY="74224" custLinFactNeighborX="-2758" custLinFactNeighborY="20499">
        <dgm:presLayoutVars>
          <dgm:bulletEnabled val="1"/>
        </dgm:presLayoutVars>
      </dgm:prSet>
      <dgm:spPr/>
      <dgm:t>
        <a:bodyPr/>
        <a:lstStyle/>
        <a:p>
          <a:endParaRPr lang="pl-PL"/>
        </a:p>
      </dgm:t>
    </dgm:pt>
    <dgm:pt modelId="{A20393A3-3D28-4861-835A-6C088AAF892B}" type="pres">
      <dgm:prSet presAssocID="{9DA45B7A-3A3F-46D8-A8AF-5C81A4A3A15D}" presName="FiveNodes_5" presStyleLbl="node1" presStyleIdx="4" presStyleCnt="5" custScaleY="69796" custLinFactNeighborX="-6560" custLinFactNeighborY="9141">
        <dgm:presLayoutVars>
          <dgm:bulletEnabled val="1"/>
        </dgm:presLayoutVars>
      </dgm:prSet>
      <dgm:spPr/>
      <dgm:t>
        <a:bodyPr/>
        <a:lstStyle/>
        <a:p>
          <a:endParaRPr lang="pl-PL"/>
        </a:p>
      </dgm:t>
    </dgm:pt>
    <dgm:pt modelId="{570D1CE3-8387-41DB-992B-4380F571F623}" type="pres">
      <dgm:prSet presAssocID="{9DA45B7A-3A3F-46D8-A8AF-5C81A4A3A15D}" presName="FiveConn_1-2" presStyleLbl="fgAccFollowNode1" presStyleIdx="0" presStyleCnt="4" custLinFactNeighborX="3347" custLinFactNeighborY="-34026">
        <dgm:presLayoutVars>
          <dgm:bulletEnabled val="1"/>
        </dgm:presLayoutVars>
      </dgm:prSet>
      <dgm:spPr/>
      <dgm:t>
        <a:bodyPr/>
        <a:lstStyle/>
        <a:p>
          <a:endParaRPr lang="pl-PL"/>
        </a:p>
      </dgm:t>
    </dgm:pt>
    <dgm:pt modelId="{3DFF74E5-1F5D-4EE3-9288-955B8B941DC3}" type="pres">
      <dgm:prSet presAssocID="{9DA45B7A-3A3F-46D8-A8AF-5C81A4A3A15D}" presName="FiveConn_2-3" presStyleLbl="fgAccFollowNode1" presStyleIdx="1" presStyleCnt="4" custLinFactNeighborX="-4014" custLinFactNeighborY="-5242">
        <dgm:presLayoutVars>
          <dgm:bulletEnabled val="1"/>
        </dgm:presLayoutVars>
      </dgm:prSet>
      <dgm:spPr/>
      <dgm:t>
        <a:bodyPr/>
        <a:lstStyle/>
        <a:p>
          <a:endParaRPr lang="pl-PL"/>
        </a:p>
      </dgm:t>
    </dgm:pt>
    <dgm:pt modelId="{B23572A4-2ADE-4A88-B0F9-00C464BD28C3}" type="pres">
      <dgm:prSet presAssocID="{9DA45B7A-3A3F-46D8-A8AF-5C81A4A3A15D}" presName="FiveConn_3-4" presStyleLbl="fgAccFollowNode1" presStyleIdx="2" presStyleCnt="4" custLinFactNeighborX="-14358" custLinFactNeighborY="30812">
        <dgm:presLayoutVars>
          <dgm:bulletEnabled val="1"/>
        </dgm:presLayoutVars>
      </dgm:prSet>
      <dgm:spPr/>
      <dgm:t>
        <a:bodyPr/>
        <a:lstStyle/>
        <a:p>
          <a:endParaRPr lang="pl-PL"/>
        </a:p>
      </dgm:t>
    </dgm:pt>
    <dgm:pt modelId="{CEDB55E2-2850-48A8-9573-C4C89C03AF41}" type="pres">
      <dgm:prSet presAssocID="{9DA45B7A-3A3F-46D8-A8AF-5C81A4A3A15D}" presName="FiveConn_4-5" presStyleLbl="fgAccFollowNode1" presStyleIdx="3" presStyleCnt="4" custLinFactNeighborX="-36977" custLinFactNeighborY="38040">
        <dgm:presLayoutVars>
          <dgm:bulletEnabled val="1"/>
        </dgm:presLayoutVars>
      </dgm:prSet>
      <dgm:spPr/>
      <dgm:t>
        <a:bodyPr/>
        <a:lstStyle/>
        <a:p>
          <a:endParaRPr lang="pl-PL"/>
        </a:p>
      </dgm:t>
    </dgm:pt>
    <dgm:pt modelId="{702FEC8D-B5FC-4125-8E25-234A6C02D129}" type="pres">
      <dgm:prSet presAssocID="{9DA45B7A-3A3F-46D8-A8AF-5C81A4A3A15D}" presName="FiveNodes_1_text" presStyleLbl="node1" presStyleIdx="4" presStyleCnt="5">
        <dgm:presLayoutVars>
          <dgm:bulletEnabled val="1"/>
        </dgm:presLayoutVars>
      </dgm:prSet>
      <dgm:spPr/>
      <dgm:t>
        <a:bodyPr/>
        <a:lstStyle/>
        <a:p>
          <a:endParaRPr lang="pl-PL"/>
        </a:p>
      </dgm:t>
    </dgm:pt>
    <dgm:pt modelId="{2845E28A-969E-404E-90DE-F66A8A0205BC}" type="pres">
      <dgm:prSet presAssocID="{9DA45B7A-3A3F-46D8-A8AF-5C81A4A3A15D}" presName="FiveNodes_2_text" presStyleLbl="node1" presStyleIdx="4" presStyleCnt="5">
        <dgm:presLayoutVars>
          <dgm:bulletEnabled val="1"/>
        </dgm:presLayoutVars>
      </dgm:prSet>
      <dgm:spPr/>
      <dgm:t>
        <a:bodyPr/>
        <a:lstStyle/>
        <a:p>
          <a:endParaRPr lang="pl-PL"/>
        </a:p>
      </dgm:t>
    </dgm:pt>
    <dgm:pt modelId="{B54F4F0F-ADDA-4F41-910F-6B15E73B51D1}" type="pres">
      <dgm:prSet presAssocID="{9DA45B7A-3A3F-46D8-A8AF-5C81A4A3A15D}" presName="FiveNodes_3_text" presStyleLbl="node1" presStyleIdx="4" presStyleCnt="5">
        <dgm:presLayoutVars>
          <dgm:bulletEnabled val="1"/>
        </dgm:presLayoutVars>
      </dgm:prSet>
      <dgm:spPr/>
      <dgm:t>
        <a:bodyPr/>
        <a:lstStyle/>
        <a:p>
          <a:endParaRPr lang="pl-PL"/>
        </a:p>
      </dgm:t>
    </dgm:pt>
    <dgm:pt modelId="{F1013608-B404-4025-B5B8-9D045B6C8165}" type="pres">
      <dgm:prSet presAssocID="{9DA45B7A-3A3F-46D8-A8AF-5C81A4A3A15D}" presName="FiveNodes_4_text" presStyleLbl="node1" presStyleIdx="4" presStyleCnt="5">
        <dgm:presLayoutVars>
          <dgm:bulletEnabled val="1"/>
        </dgm:presLayoutVars>
      </dgm:prSet>
      <dgm:spPr/>
      <dgm:t>
        <a:bodyPr/>
        <a:lstStyle/>
        <a:p>
          <a:endParaRPr lang="pl-PL"/>
        </a:p>
      </dgm:t>
    </dgm:pt>
    <dgm:pt modelId="{2F27CE44-A1CE-426B-9C59-FBE574DFCE2A}" type="pres">
      <dgm:prSet presAssocID="{9DA45B7A-3A3F-46D8-A8AF-5C81A4A3A15D}" presName="FiveNodes_5_text" presStyleLbl="node1" presStyleIdx="4" presStyleCnt="5">
        <dgm:presLayoutVars>
          <dgm:bulletEnabled val="1"/>
        </dgm:presLayoutVars>
      </dgm:prSet>
      <dgm:spPr/>
      <dgm:t>
        <a:bodyPr/>
        <a:lstStyle/>
        <a:p>
          <a:endParaRPr lang="pl-PL"/>
        </a:p>
      </dgm:t>
    </dgm:pt>
  </dgm:ptLst>
  <dgm:cxnLst>
    <dgm:cxn modelId="{DAA91BD4-79A2-466D-9D45-CAFC25BA4C25}" srcId="{9DA45B7A-3A3F-46D8-A8AF-5C81A4A3A15D}" destId="{D891155C-9E87-43E0-9140-5918CF4D21F5}" srcOrd="1" destOrd="0" parTransId="{26FABD8A-A1DE-493D-9AAE-A0F3897A0E7D}" sibTransId="{F4647BB2-2E8D-4EA3-BCB3-B8B847E3EEEC}"/>
    <dgm:cxn modelId="{2454F3C8-B5E3-4EBE-8233-5900EB4928C5}" type="presOf" srcId="{F4647BB2-2E8D-4EA3-BCB3-B8B847E3EEEC}" destId="{3DFF74E5-1F5D-4EE3-9288-955B8B941DC3}" srcOrd="0" destOrd="0" presId="urn:microsoft.com/office/officeart/2005/8/layout/vProcess5"/>
    <dgm:cxn modelId="{9045D664-7892-43EA-871A-8FD86B2F9E1C}" type="presOf" srcId="{D891155C-9E87-43E0-9140-5918CF4D21F5}" destId="{2845E28A-969E-404E-90DE-F66A8A0205BC}" srcOrd="1" destOrd="0" presId="urn:microsoft.com/office/officeart/2005/8/layout/vProcess5"/>
    <dgm:cxn modelId="{738DB532-92B9-434B-9831-929E73197E00}" type="presOf" srcId="{9CF16DD1-467B-47F5-90E0-01019D84AA02}" destId="{2F27CE44-A1CE-426B-9C59-FBE574DFCE2A}" srcOrd="1" destOrd="0" presId="urn:microsoft.com/office/officeart/2005/8/layout/vProcess5"/>
    <dgm:cxn modelId="{503C2DBE-5EB8-4F01-90EB-DF8BAE8BEF78}" type="presOf" srcId="{D891155C-9E87-43E0-9140-5918CF4D21F5}" destId="{13480265-3AD0-44F2-ABC9-25BEE7A39D6C}" srcOrd="0" destOrd="0" presId="urn:microsoft.com/office/officeart/2005/8/layout/vProcess5"/>
    <dgm:cxn modelId="{B9A7BA5E-5BAD-452B-BC0C-99BFE60F979B}" srcId="{9DA45B7A-3A3F-46D8-A8AF-5C81A4A3A15D}" destId="{9B0C15FC-9CB4-469C-BD10-635F74669D95}" srcOrd="6" destOrd="0" parTransId="{8D1119B2-A87A-42B0-98AB-022ACFA0582B}" sibTransId="{1A8E89AC-D1F5-4FD4-9227-46AF4E8FB671}"/>
    <dgm:cxn modelId="{477E9360-C070-4DEE-8834-1AABDE825C95}" type="presOf" srcId="{AF837E5E-6B62-4336-A2FD-020C46315967}" destId="{702FEC8D-B5FC-4125-8E25-234A6C02D129}" srcOrd="1" destOrd="0" presId="urn:microsoft.com/office/officeart/2005/8/layout/vProcess5"/>
    <dgm:cxn modelId="{15593E22-BB87-4759-A2DB-9F35DF6ABC5F}" type="presOf" srcId="{31E3D7EC-A6D8-496D-8CC7-42D6BDD79262}" destId="{979C1648-54BB-4D6C-8C03-B601163F64AC}" srcOrd="0" destOrd="0" presId="urn:microsoft.com/office/officeart/2005/8/layout/vProcess5"/>
    <dgm:cxn modelId="{AC0BB982-62EB-4379-83C4-D7FE9CFEFEBE}" type="presOf" srcId="{31E3D7EC-A6D8-496D-8CC7-42D6BDD79262}" destId="{B54F4F0F-ADDA-4F41-910F-6B15E73B51D1}" srcOrd="1" destOrd="0" presId="urn:microsoft.com/office/officeart/2005/8/layout/vProcess5"/>
    <dgm:cxn modelId="{6322771C-F50D-4591-82CA-DA15683F6A7F}" srcId="{9DA45B7A-3A3F-46D8-A8AF-5C81A4A3A15D}" destId="{2B586E9D-04A4-4260-B5AC-9F858C348ABB}" srcOrd="5" destOrd="0" parTransId="{CFE11F8E-C6B4-449B-A21A-C8E16124DC8C}" sibTransId="{9BD37AC3-45A2-4650-ADB0-F05A827538E0}"/>
    <dgm:cxn modelId="{BE8D5515-F291-4089-9B01-B5E817480897}" type="presOf" srcId="{872BD501-6C8A-4285-9CDE-0C562B81CA77}" destId="{F1013608-B404-4025-B5B8-9D045B6C8165}" srcOrd="1" destOrd="0" presId="urn:microsoft.com/office/officeart/2005/8/layout/vProcess5"/>
    <dgm:cxn modelId="{FF8AD4B9-FBAA-4CD3-B252-DD8919D9C44F}" srcId="{9DA45B7A-3A3F-46D8-A8AF-5C81A4A3A15D}" destId="{31E3D7EC-A6D8-496D-8CC7-42D6BDD79262}" srcOrd="2" destOrd="0" parTransId="{137E0995-68AB-4F77-883F-34B00BDCF5A2}" sibTransId="{72F957B4-F6CA-49E6-8135-0A7086D3C0BE}"/>
    <dgm:cxn modelId="{FD2171E4-0AD1-423B-BF2B-12AD2D17723B}" type="presOf" srcId="{2D7E4F20-410A-4C49-B9F5-821B8395A7F9}" destId="{CEDB55E2-2850-48A8-9573-C4C89C03AF41}" srcOrd="0" destOrd="0" presId="urn:microsoft.com/office/officeart/2005/8/layout/vProcess5"/>
    <dgm:cxn modelId="{C00F412B-84F4-4F6B-98C5-0EDE6FB3D27F}" srcId="{9DA45B7A-3A3F-46D8-A8AF-5C81A4A3A15D}" destId="{32231681-E052-4BEA-B0BD-8D6069CE1979}" srcOrd="8" destOrd="0" parTransId="{434F34DB-6E7F-44D3-98FC-CA37C08B70DC}" sibTransId="{4FF7C9FC-6F41-4D2D-9299-BA622D315D10}"/>
    <dgm:cxn modelId="{69F118C8-4623-4AE6-8FAA-7083978A6145}" type="presOf" srcId="{872BD501-6C8A-4285-9CDE-0C562B81CA77}" destId="{4A7A008C-CCFA-40D6-BD74-054CA91C87D6}" srcOrd="0" destOrd="0" presId="urn:microsoft.com/office/officeart/2005/8/layout/vProcess5"/>
    <dgm:cxn modelId="{E2EADCA3-69C6-4A08-8D7F-AC34195E7D16}" type="presOf" srcId="{AF837E5E-6B62-4336-A2FD-020C46315967}" destId="{04F37A6C-7D8A-403B-BD66-1C017044189C}" srcOrd="0" destOrd="0" presId="urn:microsoft.com/office/officeart/2005/8/layout/vProcess5"/>
    <dgm:cxn modelId="{07984C6A-D0CE-4C8F-8BA4-2753717F53CA}" type="presOf" srcId="{72F957B4-F6CA-49E6-8135-0A7086D3C0BE}" destId="{B23572A4-2ADE-4A88-B0F9-00C464BD28C3}" srcOrd="0" destOrd="0" presId="urn:microsoft.com/office/officeart/2005/8/layout/vProcess5"/>
    <dgm:cxn modelId="{EE13957C-A4ED-4D73-B77C-EEAB098759FA}" srcId="{9DA45B7A-3A3F-46D8-A8AF-5C81A4A3A15D}" destId="{B69B801C-1E64-465C-8447-681A1EF2DD78}" srcOrd="12" destOrd="0" parTransId="{B9B0286C-DA72-4609-92EE-01F63AD52DAB}" sibTransId="{CB6D2461-66AC-487A-BAA9-B56088B77B6E}"/>
    <dgm:cxn modelId="{75DCCDB4-B5C4-4A10-B750-BD5A42104C1F}" type="presOf" srcId="{9DA45B7A-3A3F-46D8-A8AF-5C81A4A3A15D}" destId="{559992F4-9252-4D55-B88E-D64B1A1DC963}" srcOrd="0" destOrd="0" presId="urn:microsoft.com/office/officeart/2005/8/layout/vProcess5"/>
    <dgm:cxn modelId="{28C47096-E29B-4328-9AEB-B618F8EEF830}" srcId="{9DA45B7A-3A3F-46D8-A8AF-5C81A4A3A15D}" destId="{AF837E5E-6B62-4336-A2FD-020C46315967}" srcOrd="0" destOrd="0" parTransId="{EF1557FD-D69C-4BEC-B5AB-3085C03F388A}" sibTransId="{8A908FF2-3A43-42AD-958D-6AD5DCEED6B1}"/>
    <dgm:cxn modelId="{44E2CEE8-F5E2-4FF4-B785-CF1B4BD96DAE}" srcId="{9DA45B7A-3A3F-46D8-A8AF-5C81A4A3A15D}" destId="{FE452E06-627C-40DB-B823-D5F6D51ED427}" srcOrd="11" destOrd="0" parTransId="{9ECBD9D8-A272-4B02-945F-96E1327CDABB}" sibTransId="{C8F64687-8AE0-4D28-8A1A-274F76DCB9E8}"/>
    <dgm:cxn modelId="{63C4DC5F-6005-43E7-A67E-5FDE9E00A084}" type="presOf" srcId="{9CF16DD1-467B-47F5-90E0-01019D84AA02}" destId="{A20393A3-3D28-4861-835A-6C088AAF892B}" srcOrd="0" destOrd="0" presId="urn:microsoft.com/office/officeart/2005/8/layout/vProcess5"/>
    <dgm:cxn modelId="{1685922E-4A25-4C79-B3EC-7D44CC008F17}" srcId="{9DA45B7A-3A3F-46D8-A8AF-5C81A4A3A15D}" destId="{5B216073-33E5-4010-8046-66CE291ED4FC}" srcOrd="7" destOrd="0" parTransId="{9EA4FB47-49AA-49BE-B812-34376ADACE93}" sibTransId="{2BC207CD-B156-4F6B-8098-E34AFCF45DE0}"/>
    <dgm:cxn modelId="{88F5CAA1-6F51-4161-9B3C-EAA233733B2C}" srcId="{9DA45B7A-3A3F-46D8-A8AF-5C81A4A3A15D}" destId="{872BD501-6C8A-4285-9CDE-0C562B81CA77}" srcOrd="3" destOrd="0" parTransId="{60E63FE3-747F-4108-AABA-02A0637A1C88}" sibTransId="{2D7E4F20-410A-4C49-B9F5-821B8395A7F9}"/>
    <dgm:cxn modelId="{347F5B6B-C9A4-4F08-A541-B3800814F19E}" type="presOf" srcId="{8A908FF2-3A43-42AD-958D-6AD5DCEED6B1}" destId="{570D1CE3-8387-41DB-992B-4380F571F623}" srcOrd="0" destOrd="0" presId="urn:microsoft.com/office/officeart/2005/8/layout/vProcess5"/>
    <dgm:cxn modelId="{F07C4E49-D67D-4A2D-AFB9-8837AE3D016A}" srcId="{9DA45B7A-3A3F-46D8-A8AF-5C81A4A3A15D}" destId="{CEACFEC9-A55B-41C0-803E-C5A3BEBA164B}" srcOrd="10" destOrd="0" parTransId="{5A203744-2AC0-4282-8B56-D7393FE366A1}" sibTransId="{6BB752EC-BF17-4A5F-9777-B404F4EBFE9E}"/>
    <dgm:cxn modelId="{A9659EFB-A4DE-454E-89E2-03C00AC121C2}" srcId="{9DA45B7A-3A3F-46D8-A8AF-5C81A4A3A15D}" destId="{9CF16DD1-467B-47F5-90E0-01019D84AA02}" srcOrd="4" destOrd="0" parTransId="{F18CA1CC-B76D-4EB4-B5E3-0D1FC69CD11A}" sibTransId="{8EA25F6D-8AF9-49AB-B735-840583522123}"/>
    <dgm:cxn modelId="{88055246-2E0C-40FF-A415-B96B69060BA0}" srcId="{9DA45B7A-3A3F-46D8-A8AF-5C81A4A3A15D}" destId="{E9B37DC2-8198-495D-88D3-75785BC48974}" srcOrd="9" destOrd="0" parTransId="{FCF2689D-A07A-4B18-B98E-677F9D517AE4}" sibTransId="{EE2D1E87-8D6C-40E9-8C9B-53FD794213F0}"/>
    <dgm:cxn modelId="{634ACA77-09B4-4743-97C5-E9D3C4719275}" type="presParOf" srcId="{559992F4-9252-4D55-B88E-D64B1A1DC963}" destId="{13FACBEC-CBEA-4FE8-B6AE-234741947721}" srcOrd="0" destOrd="0" presId="urn:microsoft.com/office/officeart/2005/8/layout/vProcess5"/>
    <dgm:cxn modelId="{7994CEED-FD10-4D3D-A51F-E1D6B2C73FE2}" type="presParOf" srcId="{559992F4-9252-4D55-B88E-D64B1A1DC963}" destId="{04F37A6C-7D8A-403B-BD66-1C017044189C}" srcOrd="1" destOrd="0" presId="urn:microsoft.com/office/officeart/2005/8/layout/vProcess5"/>
    <dgm:cxn modelId="{01AF1DC4-07A4-417C-9A48-31E2AB0ED003}" type="presParOf" srcId="{559992F4-9252-4D55-B88E-D64B1A1DC963}" destId="{13480265-3AD0-44F2-ABC9-25BEE7A39D6C}" srcOrd="2" destOrd="0" presId="urn:microsoft.com/office/officeart/2005/8/layout/vProcess5"/>
    <dgm:cxn modelId="{BC339E7C-6233-43EE-B514-D963C234EDD2}" type="presParOf" srcId="{559992F4-9252-4D55-B88E-D64B1A1DC963}" destId="{979C1648-54BB-4D6C-8C03-B601163F64AC}" srcOrd="3" destOrd="0" presId="urn:microsoft.com/office/officeart/2005/8/layout/vProcess5"/>
    <dgm:cxn modelId="{4D0EBC9C-38FD-4FFB-9414-099DFE6A2F24}" type="presParOf" srcId="{559992F4-9252-4D55-B88E-D64B1A1DC963}" destId="{4A7A008C-CCFA-40D6-BD74-054CA91C87D6}" srcOrd="4" destOrd="0" presId="urn:microsoft.com/office/officeart/2005/8/layout/vProcess5"/>
    <dgm:cxn modelId="{0E7F4745-48EB-4DFB-B67C-F94DE5F17EE0}" type="presParOf" srcId="{559992F4-9252-4D55-B88E-D64B1A1DC963}" destId="{A20393A3-3D28-4861-835A-6C088AAF892B}" srcOrd="5" destOrd="0" presId="urn:microsoft.com/office/officeart/2005/8/layout/vProcess5"/>
    <dgm:cxn modelId="{7332F7E3-F5DB-4FA8-AED3-857309EEF570}" type="presParOf" srcId="{559992F4-9252-4D55-B88E-D64B1A1DC963}" destId="{570D1CE3-8387-41DB-992B-4380F571F623}" srcOrd="6" destOrd="0" presId="urn:microsoft.com/office/officeart/2005/8/layout/vProcess5"/>
    <dgm:cxn modelId="{9910298B-281A-4A68-93F4-A6D63FBB3669}" type="presParOf" srcId="{559992F4-9252-4D55-B88E-D64B1A1DC963}" destId="{3DFF74E5-1F5D-4EE3-9288-955B8B941DC3}" srcOrd="7" destOrd="0" presId="urn:microsoft.com/office/officeart/2005/8/layout/vProcess5"/>
    <dgm:cxn modelId="{E3789D13-07EF-42C3-AA11-C9399DF8BD4E}" type="presParOf" srcId="{559992F4-9252-4D55-B88E-D64B1A1DC963}" destId="{B23572A4-2ADE-4A88-B0F9-00C464BD28C3}" srcOrd="8" destOrd="0" presId="urn:microsoft.com/office/officeart/2005/8/layout/vProcess5"/>
    <dgm:cxn modelId="{DB12D343-D8FD-43FF-ADBF-092C818C1E95}" type="presParOf" srcId="{559992F4-9252-4D55-B88E-D64B1A1DC963}" destId="{CEDB55E2-2850-48A8-9573-C4C89C03AF41}" srcOrd="9" destOrd="0" presId="urn:microsoft.com/office/officeart/2005/8/layout/vProcess5"/>
    <dgm:cxn modelId="{55D95C65-3D02-4D9E-BF72-5CB237576385}" type="presParOf" srcId="{559992F4-9252-4D55-B88E-D64B1A1DC963}" destId="{702FEC8D-B5FC-4125-8E25-234A6C02D129}" srcOrd="10" destOrd="0" presId="urn:microsoft.com/office/officeart/2005/8/layout/vProcess5"/>
    <dgm:cxn modelId="{B38372C1-EF36-4BAD-A82C-33B6CE01713E}" type="presParOf" srcId="{559992F4-9252-4D55-B88E-D64B1A1DC963}" destId="{2845E28A-969E-404E-90DE-F66A8A0205BC}" srcOrd="11" destOrd="0" presId="urn:microsoft.com/office/officeart/2005/8/layout/vProcess5"/>
    <dgm:cxn modelId="{5858722A-CBB4-4500-BA58-287951902B7A}" type="presParOf" srcId="{559992F4-9252-4D55-B88E-D64B1A1DC963}" destId="{B54F4F0F-ADDA-4F41-910F-6B15E73B51D1}" srcOrd="12" destOrd="0" presId="urn:microsoft.com/office/officeart/2005/8/layout/vProcess5"/>
    <dgm:cxn modelId="{71129295-C18A-45C8-A8F0-86F2349EA817}" type="presParOf" srcId="{559992F4-9252-4D55-B88E-D64B1A1DC963}" destId="{F1013608-B404-4025-B5B8-9D045B6C8165}" srcOrd="13" destOrd="0" presId="urn:microsoft.com/office/officeart/2005/8/layout/vProcess5"/>
    <dgm:cxn modelId="{CF49B7DA-9805-447A-9DFA-B4BDE6BA3705}" type="presParOf" srcId="{559992F4-9252-4D55-B88E-D64B1A1DC963}" destId="{2F27CE44-A1CE-426B-9C59-FBE574DFCE2A}"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F3E8E-2A66-44B2-AD85-76480B4F72CF}" type="doc">
      <dgm:prSet loTypeId="urn:microsoft.com/office/officeart/2005/8/layout/vList6" loCatId="list" qsTypeId="urn:microsoft.com/office/officeart/2005/8/quickstyle/3d7" qsCatId="3D" csTypeId="urn:microsoft.com/office/officeart/2005/8/colors/accent0_3" csCatId="mainScheme" phldr="1"/>
      <dgm:spPr/>
      <dgm:t>
        <a:bodyPr/>
        <a:lstStyle/>
        <a:p>
          <a:endParaRPr lang="pl-PL"/>
        </a:p>
      </dgm:t>
    </dgm:pt>
    <dgm:pt modelId="{C20F77B4-0282-414D-9E87-F4AE00EF4699}">
      <dgm:prSet phldrT="[Tekst]"/>
      <dgm:spPr>
        <a:solidFill>
          <a:schemeClr val="bg2">
            <a:lumMod val="40000"/>
            <a:lumOff val="60000"/>
          </a:schemeClr>
        </a:solidFill>
      </dgm:spPr>
      <dgm:t>
        <a:bodyPr/>
        <a:lstStyle/>
        <a:p>
          <a:r>
            <a:rPr lang="pl-PL" dirty="0" smtClean="0">
              <a:latin typeface="+mj-lt"/>
            </a:rPr>
            <a:t>Wniosek</a:t>
          </a:r>
          <a:endParaRPr lang="pl-PL" dirty="0">
            <a:latin typeface="+mj-lt"/>
          </a:endParaRPr>
        </a:p>
      </dgm:t>
    </dgm:pt>
    <dgm:pt modelId="{94FD7E38-70B9-4177-A629-E1DE2E36ABAB}" type="parTrans" cxnId="{47460440-9D55-4465-A62D-641B4118396D}">
      <dgm:prSet/>
      <dgm:spPr/>
      <dgm:t>
        <a:bodyPr/>
        <a:lstStyle/>
        <a:p>
          <a:endParaRPr lang="pl-PL"/>
        </a:p>
      </dgm:t>
    </dgm:pt>
    <dgm:pt modelId="{5CF18250-9E88-41D4-A2C0-9F54D2702EB9}" type="sibTrans" cxnId="{47460440-9D55-4465-A62D-641B4118396D}">
      <dgm:prSet/>
      <dgm:spPr/>
      <dgm:t>
        <a:bodyPr/>
        <a:lstStyle/>
        <a:p>
          <a:endParaRPr lang="pl-PL"/>
        </a:p>
      </dgm:t>
    </dgm:pt>
    <dgm:pt modelId="{AD57F30E-96BD-4323-9E79-74B22E35B14B}">
      <dgm:prSet phldrT="[Tekst]"/>
      <dgm:spPr/>
      <dgm:t>
        <a:bodyPr/>
        <a:lstStyle/>
        <a:p>
          <a:r>
            <a:rPr lang="pl-PL" dirty="0" smtClean="0">
              <a:latin typeface="+mj-lt"/>
            </a:rPr>
            <a:t>Generator wniosków</a:t>
          </a:r>
          <a:endParaRPr lang="pl-PL" dirty="0">
            <a:latin typeface="+mj-lt"/>
          </a:endParaRPr>
        </a:p>
      </dgm:t>
    </dgm:pt>
    <dgm:pt modelId="{980FA408-672A-4EE7-AF66-84D6B0EFCB46}" type="parTrans" cxnId="{27CAAF53-547D-4816-81D5-E4FE0E7AEDDD}">
      <dgm:prSet/>
      <dgm:spPr/>
      <dgm:t>
        <a:bodyPr/>
        <a:lstStyle/>
        <a:p>
          <a:endParaRPr lang="pl-PL"/>
        </a:p>
      </dgm:t>
    </dgm:pt>
    <dgm:pt modelId="{E77430B1-E1FB-4DBE-9C1D-047A745A4B99}" type="sibTrans" cxnId="{27CAAF53-547D-4816-81D5-E4FE0E7AEDDD}">
      <dgm:prSet/>
      <dgm:spPr/>
      <dgm:t>
        <a:bodyPr/>
        <a:lstStyle/>
        <a:p>
          <a:endParaRPr lang="pl-PL"/>
        </a:p>
      </dgm:t>
    </dgm:pt>
    <dgm:pt modelId="{69772B43-6E24-4F10-A5E9-9A09F07790ED}">
      <dgm:prSet phldrT="[Tekst]"/>
      <dgm:spPr>
        <a:solidFill>
          <a:schemeClr val="bg2">
            <a:lumMod val="40000"/>
            <a:lumOff val="60000"/>
          </a:schemeClr>
        </a:solidFill>
      </dgm:spPr>
      <dgm:t>
        <a:bodyPr/>
        <a:lstStyle/>
        <a:p>
          <a:r>
            <a:rPr lang="pl-PL" dirty="0" smtClean="0">
              <a:latin typeface="+mj-lt"/>
            </a:rPr>
            <a:t>Załączniki</a:t>
          </a:r>
          <a:endParaRPr lang="pl-PL" dirty="0">
            <a:latin typeface="+mj-lt"/>
          </a:endParaRPr>
        </a:p>
      </dgm:t>
    </dgm:pt>
    <dgm:pt modelId="{65A13872-3D84-4AE5-B7A5-42EC307BEC45}" type="parTrans" cxnId="{60D15023-0121-4307-8A61-255CD3EC42FD}">
      <dgm:prSet/>
      <dgm:spPr/>
      <dgm:t>
        <a:bodyPr/>
        <a:lstStyle/>
        <a:p>
          <a:endParaRPr lang="pl-PL"/>
        </a:p>
      </dgm:t>
    </dgm:pt>
    <dgm:pt modelId="{748A01FA-E9F5-4616-86A8-F255E0E2AE51}" type="sibTrans" cxnId="{60D15023-0121-4307-8A61-255CD3EC42FD}">
      <dgm:prSet/>
      <dgm:spPr/>
      <dgm:t>
        <a:bodyPr/>
        <a:lstStyle/>
        <a:p>
          <a:endParaRPr lang="pl-PL"/>
        </a:p>
      </dgm:t>
    </dgm:pt>
    <dgm:pt modelId="{B9725A06-669E-4B05-87BD-47BEC92D03B2}">
      <dgm:prSet/>
      <dgm:spPr>
        <a:solidFill>
          <a:schemeClr val="bg2">
            <a:lumMod val="40000"/>
            <a:lumOff val="60000"/>
          </a:schemeClr>
        </a:solidFill>
      </dgm:spPr>
      <dgm:t>
        <a:bodyPr/>
        <a:lstStyle/>
        <a:p>
          <a:r>
            <a:rPr lang="pl-PL" dirty="0" smtClean="0">
              <a:latin typeface="+mj-lt"/>
            </a:rPr>
            <a:t>Złożenie wniosku</a:t>
          </a:r>
          <a:endParaRPr lang="pl-PL" dirty="0">
            <a:latin typeface="+mj-lt"/>
          </a:endParaRPr>
        </a:p>
      </dgm:t>
    </dgm:pt>
    <dgm:pt modelId="{6997C43D-7AF4-47D6-A593-D96A9A4E8479}" type="parTrans" cxnId="{3E7888A7-04C3-48CD-9194-862EE8472391}">
      <dgm:prSet/>
      <dgm:spPr/>
      <dgm:t>
        <a:bodyPr/>
        <a:lstStyle/>
        <a:p>
          <a:endParaRPr lang="pl-PL"/>
        </a:p>
      </dgm:t>
    </dgm:pt>
    <dgm:pt modelId="{067F1C7D-AC06-447B-9CD0-21D435C90C82}" type="sibTrans" cxnId="{3E7888A7-04C3-48CD-9194-862EE8472391}">
      <dgm:prSet/>
      <dgm:spPr/>
      <dgm:t>
        <a:bodyPr/>
        <a:lstStyle/>
        <a:p>
          <a:endParaRPr lang="pl-PL"/>
        </a:p>
      </dgm:t>
    </dgm:pt>
    <dgm:pt modelId="{0ED1305D-B107-48F2-9E99-39F857B99860}">
      <dgm:prSet/>
      <dgm:spPr/>
      <dgm:t>
        <a:bodyPr/>
        <a:lstStyle/>
        <a:p>
          <a:r>
            <a:rPr lang="pl-PL" dirty="0" smtClean="0">
              <a:latin typeface="+mj-lt"/>
            </a:rPr>
            <a:t>W siedzibie DIP</a:t>
          </a:r>
          <a:endParaRPr lang="pl-PL" dirty="0">
            <a:latin typeface="+mj-lt"/>
          </a:endParaRPr>
        </a:p>
      </dgm:t>
    </dgm:pt>
    <dgm:pt modelId="{0CE24F5D-ED2E-4449-98E7-C983AEFBA877}" type="parTrans" cxnId="{7DBDF58D-9757-4385-B9BA-3F55301609AC}">
      <dgm:prSet/>
      <dgm:spPr/>
      <dgm:t>
        <a:bodyPr/>
        <a:lstStyle/>
        <a:p>
          <a:endParaRPr lang="pl-PL"/>
        </a:p>
      </dgm:t>
    </dgm:pt>
    <dgm:pt modelId="{A7C61F58-744A-448A-8349-1CD07742BBDF}" type="sibTrans" cxnId="{7DBDF58D-9757-4385-B9BA-3F55301609AC}">
      <dgm:prSet/>
      <dgm:spPr/>
      <dgm:t>
        <a:bodyPr/>
        <a:lstStyle/>
        <a:p>
          <a:endParaRPr lang="pl-PL"/>
        </a:p>
      </dgm:t>
    </dgm:pt>
    <dgm:pt modelId="{AA5A1140-223F-4F51-A2F9-08BE20546E35}">
      <dgm:prSet/>
      <dgm:spPr/>
      <dgm:t>
        <a:bodyPr/>
        <a:lstStyle/>
        <a:p>
          <a:r>
            <a:rPr lang="pl-PL" dirty="0" smtClean="0">
              <a:latin typeface="+mj-lt"/>
            </a:rPr>
            <a:t>Word</a:t>
          </a:r>
          <a:endParaRPr lang="pl-PL" dirty="0">
            <a:latin typeface="+mj-lt"/>
          </a:endParaRPr>
        </a:p>
      </dgm:t>
    </dgm:pt>
    <dgm:pt modelId="{36D9C185-CE86-4809-B54F-721B0EA567C8}" type="parTrans" cxnId="{14127C5C-E81C-4B29-83F9-0F2B4CA134AC}">
      <dgm:prSet/>
      <dgm:spPr/>
      <dgm:t>
        <a:bodyPr/>
        <a:lstStyle/>
        <a:p>
          <a:endParaRPr lang="pl-PL"/>
        </a:p>
      </dgm:t>
    </dgm:pt>
    <dgm:pt modelId="{864883FB-E58F-4806-AD2C-772A0D938511}" type="sibTrans" cxnId="{14127C5C-E81C-4B29-83F9-0F2B4CA134AC}">
      <dgm:prSet/>
      <dgm:spPr/>
      <dgm:t>
        <a:bodyPr/>
        <a:lstStyle/>
        <a:p>
          <a:endParaRPr lang="pl-PL"/>
        </a:p>
      </dgm:t>
    </dgm:pt>
    <dgm:pt modelId="{7D9CA8D4-EF08-4A81-8F4C-BA365DA2EE5A}">
      <dgm:prSet/>
      <dgm:spPr/>
      <dgm:t>
        <a:bodyPr/>
        <a:lstStyle/>
        <a:p>
          <a:r>
            <a:rPr lang="pl-PL" dirty="0" smtClean="0">
              <a:latin typeface="+mj-lt"/>
            </a:rPr>
            <a:t>Rejestrator wniosków</a:t>
          </a:r>
          <a:endParaRPr lang="pl-PL" dirty="0">
            <a:latin typeface="+mj-lt"/>
          </a:endParaRPr>
        </a:p>
      </dgm:t>
    </dgm:pt>
    <dgm:pt modelId="{D484376F-0CD6-48D4-90BF-EE759557C8D2}" type="parTrans" cxnId="{09B9983B-8FA7-49A9-8F04-A7BB43B52E82}">
      <dgm:prSet/>
      <dgm:spPr/>
      <dgm:t>
        <a:bodyPr/>
        <a:lstStyle/>
        <a:p>
          <a:endParaRPr lang="pl-PL"/>
        </a:p>
      </dgm:t>
    </dgm:pt>
    <dgm:pt modelId="{93E8B13D-797D-4875-87AD-AC61E0E562D3}" type="sibTrans" cxnId="{09B9983B-8FA7-49A9-8F04-A7BB43B52E82}">
      <dgm:prSet/>
      <dgm:spPr/>
      <dgm:t>
        <a:bodyPr/>
        <a:lstStyle/>
        <a:p>
          <a:endParaRPr lang="pl-PL"/>
        </a:p>
      </dgm:t>
    </dgm:pt>
    <dgm:pt modelId="{8140EADB-30AB-470F-A871-89E5D24B46C8}" type="pres">
      <dgm:prSet presAssocID="{829F3E8E-2A66-44B2-AD85-76480B4F72CF}" presName="Name0" presStyleCnt="0">
        <dgm:presLayoutVars>
          <dgm:dir/>
          <dgm:animLvl val="lvl"/>
          <dgm:resizeHandles/>
        </dgm:presLayoutVars>
      </dgm:prSet>
      <dgm:spPr/>
      <dgm:t>
        <a:bodyPr/>
        <a:lstStyle/>
        <a:p>
          <a:endParaRPr lang="pl-PL"/>
        </a:p>
      </dgm:t>
    </dgm:pt>
    <dgm:pt modelId="{6B02E12F-E62B-4812-866D-CF683E86698C}" type="pres">
      <dgm:prSet presAssocID="{C20F77B4-0282-414D-9E87-F4AE00EF4699}" presName="linNode" presStyleCnt="0"/>
      <dgm:spPr/>
      <dgm:t>
        <a:bodyPr/>
        <a:lstStyle/>
        <a:p>
          <a:endParaRPr lang="pl-PL"/>
        </a:p>
      </dgm:t>
    </dgm:pt>
    <dgm:pt modelId="{A5425AFC-2313-439A-A019-41D257C21EA2}" type="pres">
      <dgm:prSet presAssocID="{C20F77B4-0282-414D-9E87-F4AE00EF4699}" presName="parentShp" presStyleLbl="node1" presStyleIdx="0" presStyleCnt="3">
        <dgm:presLayoutVars>
          <dgm:bulletEnabled val="1"/>
        </dgm:presLayoutVars>
      </dgm:prSet>
      <dgm:spPr/>
      <dgm:t>
        <a:bodyPr/>
        <a:lstStyle/>
        <a:p>
          <a:endParaRPr lang="pl-PL"/>
        </a:p>
      </dgm:t>
    </dgm:pt>
    <dgm:pt modelId="{7DCA5C3D-BF38-4CCA-BEEC-DEFE8B2CBCEF}" type="pres">
      <dgm:prSet presAssocID="{C20F77B4-0282-414D-9E87-F4AE00EF4699}" presName="childShp" presStyleLbl="bgAccFollowNode1" presStyleIdx="0" presStyleCnt="3">
        <dgm:presLayoutVars>
          <dgm:bulletEnabled val="1"/>
        </dgm:presLayoutVars>
      </dgm:prSet>
      <dgm:spPr/>
      <dgm:t>
        <a:bodyPr/>
        <a:lstStyle/>
        <a:p>
          <a:endParaRPr lang="pl-PL"/>
        </a:p>
      </dgm:t>
    </dgm:pt>
    <dgm:pt modelId="{4593B89D-444E-4431-A71C-F92F0F991F94}" type="pres">
      <dgm:prSet presAssocID="{5CF18250-9E88-41D4-A2C0-9F54D2702EB9}" presName="spacing" presStyleCnt="0"/>
      <dgm:spPr/>
      <dgm:t>
        <a:bodyPr/>
        <a:lstStyle/>
        <a:p>
          <a:endParaRPr lang="pl-PL"/>
        </a:p>
      </dgm:t>
    </dgm:pt>
    <dgm:pt modelId="{D9A351D2-108D-4CF1-ACD1-CDAB65E12179}" type="pres">
      <dgm:prSet presAssocID="{69772B43-6E24-4F10-A5E9-9A09F07790ED}" presName="linNode" presStyleCnt="0"/>
      <dgm:spPr/>
      <dgm:t>
        <a:bodyPr/>
        <a:lstStyle/>
        <a:p>
          <a:endParaRPr lang="pl-PL"/>
        </a:p>
      </dgm:t>
    </dgm:pt>
    <dgm:pt modelId="{4969EC6D-6F0D-4C30-A53E-1CA9C622D7D3}" type="pres">
      <dgm:prSet presAssocID="{69772B43-6E24-4F10-A5E9-9A09F07790ED}" presName="parentShp" presStyleLbl="node1" presStyleIdx="1" presStyleCnt="3">
        <dgm:presLayoutVars>
          <dgm:bulletEnabled val="1"/>
        </dgm:presLayoutVars>
      </dgm:prSet>
      <dgm:spPr/>
      <dgm:t>
        <a:bodyPr/>
        <a:lstStyle/>
        <a:p>
          <a:endParaRPr lang="pl-PL"/>
        </a:p>
      </dgm:t>
    </dgm:pt>
    <dgm:pt modelId="{3EC7C202-265C-4E43-96D1-3F9529A11079}" type="pres">
      <dgm:prSet presAssocID="{69772B43-6E24-4F10-A5E9-9A09F07790ED}" presName="childShp" presStyleLbl="bgAccFollowNode1" presStyleIdx="1" presStyleCnt="3">
        <dgm:presLayoutVars>
          <dgm:bulletEnabled val="1"/>
        </dgm:presLayoutVars>
      </dgm:prSet>
      <dgm:spPr/>
      <dgm:t>
        <a:bodyPr/>
        <a:lstStyle/>
        <a:p>
          <a:endParaRPr lang="pl-PL"/>
        </a:p>
      </dgm:t>
    </dgm:pt>
    <dgm:pt modelId="{501528B1-3998-400E-AA3A-552CC90EBB6C}" type="pres">
      <dgm:prSet presAssocID="{748A01FA-E9F5-4616-86A8-F255E0E2AE51}" presName="spacing" presStyleCnt="0"/>
      <dgm:spPr/>
      <dgm:t>
        <a:bodyPr/>
        <a:lstStyle/>
        <a:p>
          <a:endParaRPr lang="pl-PL"/>
        </a:p>
      </dgm:t>
    </dgm:pt>
    <dgm:pt modelId="{D8C10471-16A5-4DD2-9140-50E2D8588007}" type="pres">
      <dgm:prSet presAssocID="{B9725A06-669E-4B05-87BD-47BEC92D03B2}" presName="linNode" presStyleCnt="0"/>
      <dgm:spPr/>
      <dgm:t>
        <a:bodyPr/>
        <a:lstStyle/>
        <a:p>
          <a:endParaRPr lang="pl-PL"/>
        </a:p>
      </dgm:t>
    </dgm:pt>
    <dgm:pt modelId="{4186B355-440E-4E7C-9A1E-E2B509F56303}" type="pres">
      <dgm:prSet presAssocID="{B9725A06-669E-4B05-87BD-47BEC92D03B2}" presName="parentShp" presStyleLbl="node1" presStyleIdx="2" presStyleCnt="3">
        <dgm:presLayoutVars>
          <dgm:bulletEnabled val="1"/>
        </dgm:presLayoutVars>
      </dgm:prSet>
      <dgm:spPr/>
      <dgm:t>
        <a:bodyPr/>
        <a:lstStyle/>
        <a:p>
          <a:endParaRPr lang="pl-PL"/>
        </a:p>
      </dgm:t>
    </dgm:pt>
    <dgm:pt modelId="{449A9680-0A9F-4E4A-AB51-461EE1A4DB0B}" type="pres">
      <dgm:prSet presAssocID="{B9725A06-669E-4B05-87BD-47BEC92D03B2}" presName="childShp" presStyleLbl="bgAccFollowNode1" presStyleIdx="2" presStyleCnt="3">
        <dgm:presLayoutVars>
          <dgm:bulletEnabled val="1"/>
        </dgm:presLayoutVars>
      </dgm:prSet>
      <dgm:spPr/>
      <dgm:t>
        <a:bodyPr/>
        <a:lstStyle/>
        <a:p>
          <a:endParaRPr lang="pl-PL"/>
        </a:p>
      </dgm:t>
    </dgm:pt>
  </dgm:ptLst>
  <dgm:cxnLst>
    <dgm:cxn modelId="{C88EA1F5-D8B5-45AD-B5CB-5DFC3DB5943F}" type="presOf" srcId="{69772B43-6E24-4F10-A5E9-9A09F07790ED}" destId="{4969EC6D-6F0D-4C30-A53E-1CA9C622D7D3}" srcOrd="0" destOrd="0" presId="urn:microsoft.com/office/officeart/2005/8/layout/vList6"/>
    <dgm:cxn modelId="{47460440-9D55-4465-A62D-641B4118396D}" srcId="{829F3E8E-2A66-44B2-AD85-76480B4F72CF}" destId="{C20F77B4-0282-414D-9E87-F4AE00EF4699}" srcOrd="0" destOrd="0" parTransId="{94FD7E38-70B9-4177-A629-E1DE2E36ABAB}" sibTransId="{5CF18250-9E88-41D4-A2C0-9F54D2702EB9}"/>
    <dgm:cxn modelId="{DC922F69-2852-4D40-BD53-0378FF220F70}" type="presOf" srcId="{0ED1305D-B107-48F2-9E99-39F857B99860}" destId="{449A9680-0A9F-4E4A-AB51-461EE1A4DB0B}" srcOrd="0" destOrd="1" presId="urn:microsoft.com/office/officeart/2005/8/layout/vList6"/>
    <dgm:cxn modelId="{347267A2-F1FF-4F23-8980-22A240A96C5A}" type="presOf" srcId="{C20F77B4-0282-414D-9E87-F4AE00EF4699}" destId="{A5425AFC-2313-439A-A019-41D257C21EA2}" srcOrd="0" destOrd="0" presId="urn:microsoft.com/office/officeart/2005/8/layout/vList6"/>
    <dgm:cxn modelId="{27CAAF53-547D-4816-81D5-E4FE0E7AEDDD}" srcId="{C20F77B4-0282-414D-9E87-F4AE00EF4699}" destId="{AD57F30E-96BD-4323-9E79-74B22E35B14B}" srcOrd="0" destOrd="0" parTransId="{980FA408-672A-4EE7-AF66-84D6B0EFCB46}" sibTransId="{E77430B1-E1FB-4DBE-9C1D-047A745A4B99}"/>
    <dgm:cxn modelId="{9A48927A-151E-4473-BBE1-3786F6D69720}" type="presOf" srcId="{829F3E8E-2A66-44B2-AD85-76480B4F72CF}" destId="{8140EADB-30AB-470F-A871-89E5D24B46C8}" srcOrd="0" destOrd="0" presId="urn:microsoft.com/office/officeart/2005/8/layout/vList6"/>
    <dgm:cxn modelId="{09B9983B-8FA7-49A9-8F04-A7BB43B52E82}" srcId="{B9725A06-669E-4B05-87BD-47BEC92D03B2}" destId="{7D9CA8D4-EF08-4A81-8F4C-BA365DA2EE5A}" srcOrd="0" destOrd="0" parTransId="{D484376F-0CD6-48D4-90BF-EE759557C8D2}" sibTransId="{93E8B13D-797D-4875-87AD-AC61E0E562D3}"/>
    <dgm:cxn modelId="{60D15023-0121-4307-8A61-255CD3EC42FD}" srcId="{829F3E8E-2A66-44B2-AD85-76480B4F72CF}" destId="{69772B43-6E24-4F10-A5E9-9A09F07790ED}" srcOrd="1" destOrd="0" parTransId="{65A13872-3D84-4AE5-B7A5-42EC307BEC45}" sibTransId="{748A01FA-E9F5-4616-86A8-F255E0E2AE51}"/>
    <dgm:cxn modelId="{14127C5C-E81C-4B29-83F9-0F2B4CA134AC}" srcId="{69772B43-6E24-4F10-A5E9-9A09F07790ED}" destId="{AA5A1140-223F-4F51-A2F9-08BE20546E35}" srcOrd="0" destOrd="0" parTransId="{36D9C185-CE86-4809-B54F-721B0EA567C8}" sibTransId="{864883FB-E58F-4806-AD2C-772A0D938511}"/>
    <dgm:cxn modelId="{3E7888A7-04C3-48CD-9194-862EE8472391}" srcId="{829F3E8E-2A66-44B2-AD85-76480B4F72CF}" destId="{B9725A06-669E-4B05-87BD-47BEC92D03B2}" srcOrd="2" destOrd="0" parTransId="{6997C43D-7AF4-47D6-A593-D96A9A4E8479}" sibTransId="{067F1C7D-AC06-447B-9CD0-21D435C90C82}"/>
    <dgm:cxn modelId="{7DBDF58D-9757-4385-B9BA-3F55301609AC}" srcId="{B9725A06-669E-4B05-87BD-47BEC92D03B2}" destId="{0ED1305D-B107-48F2-9E99-39F857B99860}" srcOrd="1" destOrd="0" parTransId="{0CE24F5D-ED2E-4449-98E7-C983AEFBA877}" sibTransId="{A7C61F58-744A-448A-8349-1CD07742BBDF}"/>
    <dgm:cxn modelId="{9AA8F986-FFF4-47DE-812E-7319F305CFC3}" type="presOf" srcId="{B9725A06-669E-4B05-87BD-47BEC92D03B2}" destId="{4186B355-440E-4E7C-9A1E-E2B509F56303}" srcOrd="0" destOrd="0" presId="urn:microsoft.com/office/officeart/2005/8/layout/vList6"/>
    <dgm:cxn modelId="{02A280AB-72E2-4155-8CAB-D846695B9C5E}" type="presOf" srcId="{7D9CA8D4-EF08-4A81-8F4C-BA365DA2EE5A}" destId="{449A9680-0A9F-4E4A-AB51-461EE1A4DB0B}" srcOrd="0" destOrd="0" presId="urn:microsoft.com/office/officeart/2005/8/layout/vList6"/>
    <dgm:cxn modelId="{0E93663D-A023-4B1E-AF12-4ED086546A98}" type="presOf" srcId="{AD57F30E-96BD-4323-9E79-74B22E35B14B}" destId="{7DCA5C3D-BF38-4CCA-BEEC-DEFE8B2CBCEF}" srcOrd="0" destOrd="0" presId="urn:microsoft.com/office/officeart/2005/8/layout/vList6"/>
    <dgm:cxn modelId="{B459DC5E-7D6B-4994-8E0C-6CEC8D34A9D0}" type="presOf" srcId="{AA5A1140-223F-4F51-A2F9-08BE20546E35}" destId="{3EC7C202-265C-4E43-96D1-3F9529A11079}" srcOrd="0" destOrd="0" presId="urn:microsoft.com/office/officeart/2005/8/layout/vList6"/>
    <dgm:cxn modelId="{E6BF5FA8-59A1-466C-BC24-B6F2A2BF9020}" type="presParOf" srcId="{8140EADB-30AB-470F-A871-89E5D24B46C8}" destId="{6B02E12F-E62B-4812-866D-CF683E86698C}" srcOrd="0" destOrd="0" presId="urn:microsoft.com/office/officeart/2005/8/layout/vList6"/>
    <dgm:cxn modelId="{AD2651C7-8CD4-49BD-8D19-5114CF7C5A61}" type="presParOf" srcId="{6B02E12F-E62B-4812-866D-CF683E86698C}" destId="{A5425AFC-2313-439A-A019-41D257C21EA2}" srcOrd="0" destOrd="0" presId="urn:microsoft.com/office/officeart/2005/8/layout/vList6"/>
    <dgm:cxn modelId="{E7A539CD-7D67-4185-9A4F-0F4797559E83}" type="presParOf" srcId="{6B02E12F-E62B-4812-866D-CF683E86698C}" destId="{7DCA5C3D-BF38-4CCA-BEEC-DEFE8B2CBCEF}" srcOrd="1" destOrd="0" presId="urn:microsoft.com/office/officeart/2005/8/layout/vList6"/>
    <dgm:cxn modelId="{ED4121F4-44CE-4C87-AE25-45C75F60E2B5}" type="presParOf" srcId="{8140EADB-30AB-470F-A871-89E5D24B46C8}" destId="{4593B89D-444E-4431-A71C-F92F0F991F94}" srcOrd="1" destOrd="0" presId="urn:microsoft.com/office/officeart/2005/8/layout/vList6"/>
    <dgm:cxn modelId="{78641635-1453-400D-BD08-D776747B29DE}" type="presParOf" srcId="{8140EADB-30AB-470F-A871-89E5D24B46C8}" destId="{D9A351D2-108D-4CF1-ACD1-CDAB65E12179}" srcOrd="2" destOrd="0" presId="urn:microsoft.com/office/officeart/2005/8/layout/vList6"/>
    <dgm:cxn modelId="{03EB60AA-9F4E-4608-B911-6EFC379D6F2B}" type="presParOf" srcId="{D9A351D2-108D-4CF1-ACD1-CDAB65E12179}" destId="{4969EC6D-6F0D-4C30-A53E-1CA9C622D7D3}" srcOrd="0" destOrd="0" presId="urn:microsoft.com/office/officeart/2005/8/layout/vList6"/>
    <dgm:cxn modelId="{2AD043B9-84FC-4E5E-B068-74A238B7DC66}" type="presParOf" srcId="{D9A351D2-108D-4CF1-ACD1-CDAB65E12179}" destId="{3EC7C202-265C-4E43-96D1-3F9529A11079}" srcOrd="1" destOrd="0" presId="urn:microsoft.com/office/officeart/2005/8/layout/vList6"/>
    <dgm:cxn modelId="{F9A9E732-F76D-489F-90B1-696FC5395DD6}" type="presParOf" srcId="{8140EADB-30AB-470F-A871-89E5D24B46C8}" destId="{501528B1-3998-400E-AA3A-552CC90EBB6C}" srcOrd="3" destOrd="0" presId="urn:microsoft.com/office/officeart/2005/8/layout/vList6"/>
    <dgm:cxn modelId="{EC0AD5BB-0BDA-408B-B4F7-073E95A18E72}" type="presParOf" srcId="{8140EADB-30AB-470F-A871-89E5D24B46C8}" destId="{D8C10471-16A5-4DD2-9140-50E2D8588007}" srcOrd="4" destOrd="0" presId="urn:microsoft.com/office/officeart/2005/8/layout/vList6"/>
    <dgm:cxn modelId="{E316C0BB-A725-4881-A503-9EF3868D1368}" type="presParOf" srcId="{D8C10471-16A5-4DD2-9140-50E2D8588007}" destId="{4186B355-440E-4E7C-9A1E-E2B509F56303}" srcOrd="0" destOrd="0" presId="urn:microsoft.com/office/officeart/2005/8/layout/vList6"/>
    <dgm:cxn modelId="{F14136CA-EE2E-4F61-8B43-5BCB897EA164}" type="presParOf" srcId="{D8C10471-16A5-4DD2-9140-50E2D8588007}" destId="{449A9680-0A9F-4E4A-AB51-461EE1A4DB0B}"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70B76B-1DBB-4533-8D08-D53D238B5643}"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pl-PL"/>
        </a:p>
      </dgm:t>
    </dgm:pt>
    <dgm:pt modelId="{B32BC7A3-77F8-4B17-B141-C4724039933B}">
      <dgm:prSet phldrT="[Tekst]" custT="1"/>
      <dgm:spPr/>
      <dgm:t>
        <a:bodyPr/>
        <a:lstStyle/>
        <a:p>
          <a:r>
            <a:rPr lang="pl-PL" sz="1400" dirty="0" smtClean="0">
              <a:latin typeface="+mj-lt"/>
            </a:rPr>
            <a:t>Ogłoszenie konkursu- </a:t>
          </a:r>
          <a:r>
            <a:rPr lang="pl-PL" sz="1400" b="1" dirty="0" smtClean="0">
              <a:solidFill>
                <a:srgbClr val="FFC000"/>
              </a:solidFill>
              <a:latin typeface="+mj-lt"/>
            </a:rPr>
            <a:t>17.07.2014</a:t>
          </a:r>
          <a:endParaRPr lang="pl-PL" sz="1400" b="1" dirty="0">
            <a:solidFill>
              <a:srgbClr val="FFC000"/>
            </a:solidFill>
            <a:latin typeface="+mj-lt"/>
          </a:endParaRPr>
        </a:p>
      </dgm:t>
    </dgm:pt>
    <dgm:pt modelId="{788FB717-466E-42DC-8503-9CADE123DB05}" type="parTrans" cxnId="{7E7E35D7-06AF-4517-8632-CBA1D5668B01}">
      <dgm:prSet/>
      <dgm:spPr/>
      <dgm:t>
        <a:bodyPr/>
        <a:lstStyle/>
        <a:p>
          <a:endParaRPr lang="pl-PL">
            <a:solidFill>
              <a:schemeClr val="bg1"/>
            </a:solidFill>
            <a:latin typeface="+mj-lt"/>
          </a:endParaRPr>
        </a:p>
      </dgm:t>
    </dgm:pt>
    <dgm:pt modelId="{C1839F47-2009-4433-AD54-051F772A372B}" type="sibTrans" cxnId="{7E7E35D7-06AF-4517-8632-CBA1D5668B01}">
      <dgm:prSet/>
      <dgm:spPr/>
      <dgm:t>
        <a:bodyPr/>
        <a:lstStyle/>
        <a:p>
          <a:endParaRPr lang="pl-PL">
            <a:solidFill>
              <a:schemeClr val="bg1"/>
            </a:solidFill>
            <a:latin typeface="+mj-lt"/>
          </a:endParaRPr>
        </a:p>
      </dgm:t>
    </dgm:pt>
    <dgm:pt modelId="{23D2EA76-79F4-4EF8-97C4-699EAF7E5952}">
      <dgm:prSet phldrT="[Tekst]" custT="1"/>
      <dgm:spPr/>
      <dgm:t>
        <a:bodyPr/>
        <a:lstStyle/>
        <a:p>
          <a:r>
            <a:rPr lang="pl-PL" sz="1400" dirty="0" smtClean="0">
              <a:latin typeface="+mj-lt"/>
            </a:rPr>
            <a:t>Składanie wniosków – internetowa rejestracja wniosków </a:t>
          </a:r>
          <a:r>
            <a:rPr lang="pl-PL" sz="1400" b="1" dirty="0" smtClean="0">
              <a:solidFill>
                <a:schemeClr val="accent1">
                  <a:lumMod val="75000"/>
                </a:schemeClr>
              </a:solidFill>
              <a:latin typeface="+mj-lt"/>
            </a:rPr>
            <a:t>16.09.2014 </a:t>
          </a:r>
          <a:r>
            <a:rPr lang="pl-PL" sz="1400" dirty="0" smtClean="0">
              <a:latin typeface="+mj-lt"/>
            </a:rPr>
            <a:t>(od godz.8:00 do 15:00)</a:t>
          </a:r>
          <a:endParaRPr lang="pl-PL" sz="1400" dirty="0">
            <a:latin typeface="+mj-lt"/>
          </a:endParaRPr>
        </a:p>
      </dgm:t>
    </dgm:pt>
    <dgm:pt modelId="{F0BE7AD5-E14C-4792-8B92-9BBEE0FC2D91}" type="parTrans" cxnId="{2BC39DDE-D433-4ED1-9A8E-8AC9A46046D3}">
      <dgm:prSet/>
      <dgm:spPr/>
      <dgm:t>
        <a:bodyPr/>
        <a:lstStyle/>
        <a:p>
          <a:endParaRPr lang="pl-PL">
            <a:solidFill>
              <a:schemeClr val="bg1"/>
            </a:solidFill>
            <a:latin typeface="+mj-lt"/>
          </a:endParaRPr>
        </a:p>
      </dgm:t>
    </dgm:pt>
    <dgm:pt modelId="{4926CFFD-1364-4ADA-9B4E-FA1B4DA97A5E}" type="sibTrans" cxnId="{2BC39DDE-D433-4ED1-9A8E-8AC9A46046D3}">
      <dgm:prSet/>
      <dgm:spPr/>
      <dgm:t>
        <a:bodyPr/>
        <a:lstStyle/>
        <a:p>
          <a:endParaRPr lang="pl-PL">
            <a:solidFill>
              <a:schemeClr val="bg1"/>
            </a:solidFill>
            <a:latin typeface="+mj-lt"/>
          </a:endParaRPr>
        </a:p>
      </dgm:t>
    </dgm:pt>
    <dgm:pt modelId="{174EB4AA-0103-48BE-A18B-9EC61BAB60B3}">
      <dgm:prSet custT="1"/>
      <dgm:spPr/>
      <dgm:t>
        <a:bodyPr/>
        <a:lstStyle/>
        <a:p>
          <a:r>
            <a:rPr lang="pl-PL" sz="1400" dirty="0" smtClean="0">
              <a:latin typeface="+mj-lt"/>
            </a:rPr>
            <a:t>Ocena formalna –  trwa </a:t>
          </a:r>
          <a:r>
            <a:rPr lang="pl-PL" sz="1400" b="1" dirty="0" smtClean="0">
              <a:latin typeface="+mj-lt"/>
            </a:rPr>
            <a:t>do 45 dni</a:t>
          </a:r>
          <a:endParaRPr lang="pl-PL" sz="1400" b="1" dirty="0">
            <a:latin typeface="+mj-lt"/>
          </a:endParaRPr>
        </a:p>
      </dgm:t>
    </dgm:pt>
    <dgm:pt modelId="{3DBE6B63-6F3A-4058-8E47-7D5E7F7B2C01}" type="parTrans" cxnId="{325BAB61-E3B0-47EF-82CA-74AC9B7E583C}">
      <dgm:prSet/>
      <dgm:spPr/>
      <dgm:t>
        <a:bodyPr/>
        <a:lstStyle/>
        <a:p>
          <a:endParaRPr lang="pl-PL">
            <a:solidFill>
              <a:schemeClr val="bg1"/>
            </a:solidFill>
            <a:latin typeface="+mj-lt"/>
          </a:endParaRPr>
        </a:p>
      </dgm:t>
    </dgm:pt>
    <dgm:pt modelId="{9786056D-5460-45D6-882C-475410BEFEA5}" type="sibTrans" cxnId="{325BAB61-E3B0-47EF-82CA-74AC9B7E583C}">
      <dgm:prSet/>
      <dgm:spPr/>
      <dgm:t>
        <a:bodyPr/>
        <a:lstStyle/>
        <a:p>
          <a:endParaRPr lang="pl-PL">
            <a:solidFill>
              <a:schemeClr val="bg1"/>
            </a:solidFill>
            <a:latin typeface="+mj-lt"/>
          </a:endParaRPr>
        </a:p>
      </dgm:t>
    </dgm:pt>
    <dgm:pt modelId="{9324B6C3-35D4-4185-99BC-8C91A8244E6A}">
      <dgm:prSet custT="1"/>
      <dgm:spPr/>
      <dgm:t>
        <a:bodyPr/>
        <a:lstStyle/>
        <a:p>
          <a:r>
            <a:rPr lang="pl-PL" sz="1400" dirty="0" smtClean="0">
              <a:latin typeface="+mj-lt"/>
            </a:rPr>
            <a:t>Ocena merytoryczna </a:t>
          </a:r>
          <a:br>
            <a:rPr lang="pl-PL" sz="1400" dirty="0" smtClean="0">
              <a:latin typeface="+mj-lt"/>
            </a:rPr>
          </a:br>
          <a:r>
            <a:rPr lang="pl-PL" sz="1400" dirty="0" smtClean="0">
              <a:latin typeface="+mj-lt"/>
            </a:rPr>
            <a:t>–  trwa </a:t>
          </a:r>
          <a:r>
            <a:rPr lang="pl-PL" sz="1400" b="1" dirty="0" smtClean="0">
              <a:latin typeface="+mj-lt"/>
            </a:rPr>
            <a:t>do 55 dni</a:t>
          </a:r>
          <a:endParaRPr lang="pl-PL" sz="1400" b="1" dirty="0">
            <a:latin typeface="+mj-lt"/>
          </a:endParaRPr>
        </a:p>
      </dgm:t>
    </dgm:pt>
    <dgm:pt modelId="{BC083DC1-0617-4C66-9D36-87B82F9B1EBE}" type="parTrans" cxnId="{22CC6045-3D77-40BB-9F65-9808757DD2E8}">
      <dgm:prSet/>
      <dgm:spPr/>
      <dgm:t>
        <a:bodyPr/>
        <a:lstStyle/>
        <a:p>
          <a:endParaRPr lang="pl-PL">
            <a:solidFill>
              <a:schemeClr val="bg1"/>
            </a:solidFill>
            <a:latin typeface="+mj-lt"/>
          </a:endParaRPr>
        </a:p>
      </dgm:t>
    </dgm:pt>
    <dgm:pt modelId="{450ABB2E-A597-4F98-85AE-0F0F735CE88B}" type="sibTrans" cxnId="{22CC6045-3D77-40BB-9F65-9808757DD2E8}">
      <dgm:prSet/>
      <dgm:spPr/>
      <dgm:t>
        <a:bodyPr/>
        <a:lstStyle/>
        <a:p>
          <a:endParaRPr lang="pl-PL">
            <a:solidFill>
              <a:schemeClr val="bg1"/>
            </a:solidFill>
            <a:latin typeface="+mj-lt"/>
          </a:endParaRPr>
        </a:p>
      </dgm:t>
    </dgm:pt>
    <dgm:pt modelId="{604D81C2-9C71-4400-A44B-852EDF308821}">
      <dgm:prSet custT="1"/>
      <dgm:spPr/>
      <dgm:t>
        <a:bodyPr/>
        <a:lstStyle/>
        <a:p>
          <a:r>
            <a:rPr lang="pl-PL" sz="1400" dirty="0" smtClean="0">
              <a:latin typeface="+mj-lt"/>
            </a:rPr>
            <a:t>Zatwierdzenie listy przez Zarząd Województwa Dolnośląskiego </a:t>
          </a:r>
          <a:endParaRPr lang="pl-PL" sz="1400" dirty="0">
            <a:latin typeface="+mj-lt"/>
          </a:endParaRPr>
        </a:p>
      </dgm:t>
    </dgm:pt>
    <dgm:pt modelId="{969125D5-D983-4A9C-A995-9F10634640CB}" type="parTrans" cxnId="{BB3772F8-5284-4C13-BB29-A66F006B3616}">
      <dgm:prSet/>
      <dgm:spPr/>
      <dgm:t>
        <a:bodyPr/>
        <a:lstStyle/>
        <a:p>
          <a:endParaRPr lang="pl-PL">
            <a:solidFill>
              <a:schemeClr val="bg1"/>
            </a:solidFill>
            <a:latin typeface="+mj-lt"/>
          </a:endParaRPr>
        </a:p>
      </dgm:t>
    </dgm:pt>
    <dgm:pt modelId="{DC8F206F-4824-45AD-B885-48C77FE02594}" type="sibTrans" cxnId="{BB3772F8-5284-4C13-BB29-A66F006B3616}">
      <dgm:prSet/>
      <dgm:spPr/>
      <dgm:t>
        <a:bodyPr/>
        <a:lstStyle/>
        <a:p>
          <a:endParaRPr lang="pl-PL">
            <a:solidFill>
              <a:schemeClr val="bg1"/>
            </a:solidFill>
            <a:latin typeface="+mj-lt"/>
          </a:endParaRPr>
        </a:p>
      </dgm:t>
    </dgm:pt>
    <dgm:pt modelId="{FC724A6A-D699-4F32-A4A6-54264A47ED93}">
      <dgm:prSet custT="1"/>
      <dgm:spPr/>
      <dgm:t>
        <a:bodyPr/>
        <a:lstStyle/>
        <a:p>
          <a:r>
            <a:rPr lang="pl-PL" sz="1400" dirty="0" smtClean="0">
              <a:latin typeface="+mj-lt"/>
            </a:rPr>
            <a:t>Podpisanie umowy  –  do </a:t>
          </a:r>
          <a:r>
            <a:rPr lang="pl-PL" sz="1400" b="1" dirty="0" smtClean="0">
              <a:latin typeface="+mj-lt"/>
            </a:rPr>
            <a:t>60 dni </a:t>
          </a:r>
          <a:r>
            <a:rPr lang="pl-PL" sz="1400" dirty="0" smtClean="0">
              <a:latin typeface="+mj-lt"/>
            </a:rPr>
            <a:t>po zatwierdzeniu listy przez ZWD</a:t>
          </a:r>
          <a:endParaRPr lang="pl-PL" sz="1400" dirty="0">
            <a:latin typeface="+mj-lt"/>
          </a:endParaRPr>
        </a:p>
      </dgm:t>
    </dgm:pt>
    <dgm:pt modelId="{8137E457-0D57-4C23-8C1A-E95370DFB14B}" type="parTrans" cxnId="{32C73160-B638-411D-9211-F0A795C481AC}">
      <dgm:prSet/>
      <dgm:spPr/>
      <dgm:t>
        <a:bodyPr/>
        <a:lstStyle/>
        <a:p>
          <a:endParaRPr lang="pl-PL">
            <a:solidFill>
              <a:schemeClr val="bg1"/>
            </a:solidFill>
            <a:latin typeface="+mj-lt"/>
          </a:endParaRPr>
        </a:p>
      </dgm:t>
    </dgm:pt>
    <dgm:pt modelId="{4F6EF010-3AD9-4A5C-8200-81A9B3F7363B}" type="sibTrans" cxnId="{32C73160-B638-411D-9211-F0A795C481AC}">
      <dgm:prSet/>
      <dgm:spPr/>
      <dgm:t>
        <a:bodyPr/>
        <a:lstStyle/>
        <a:p>
          <a:endParaRPr lang="pl-PL">
            <a:solidFill>
              <a:schemeClr val="bg1"/>
            </a:solidFill>
            <a:latin typeface="+mj-lt"/>
          </a:endParaRPr>
        </a:p>
      </dgm:t>
    </dgm:pt>
    <dgm:pt modelId="{C0B3597E-BC31-4B41-B036-D21246830266}">
      <dgm:prSet/>
      <dgm:spPr/>
      <dgm:t>
        <a:bodyPr/>
        <a:lstStyle/>
        <a:p>
          <a:pPr algn="ctr"/>
          <a:endParaRPr lang="pl-PL" b="1" dirty="0">
            <a:solidFill>
              <a:schemeClr val="bg1"/>
            </a:solidFill>
            <a:latin typeface="+mj-lt"/>
          </a:endParaRPr>
        </a:p>
      </dgm:t>
    </dgm:pt>
    <dgm:pt modelId="{37FB8E5F-632E-4CE3-852A-EE2CF03ADBB1}" type="parTrans" cxnId="{6D07FB04-AD5A-45BD-90E7-77477F137C7C}">
      <dgm:prSet/>
      <dgm:spPr/>
      <dgm:t>
        <a:bodyPr/>
        <a:lstStyle/>
        <a:p>
          <a:endParaRPr lang="pl-PL">
            <a:solidFill>
              <a:schemeClr val="bg1"/>
            </a:solidFill>
            <a:latin typeface="+mj-lt"/>
          </a:endParaRPr>
        </a:p>
      </dgm:t>
    </dgm:pt>
    <dgm:pt modelId="{12BAFD99-DBA6-41F1-8F9B-069607A4FF13}" type="sibTrans" cxnId="{6D07FB04-AD5A-45BD-90E7-77477F137C7C}">
      <dgm:prSet/>
      <dgm:spPr/>
      <dgm:t>
        <a:bodyPr/>
        <a:lstStyle/>
        <a:p>
          <a:endParaRPr lang="pl-PL">
            <a:solidFill>
              <a:schemeClr val="bg1"/>
            </a:solidFill>
            <a:latin typeface="+mj-lt"/>
          </a:endParaRPr>
        </a:p>
      </dgm:t>
    </dgm:pt>
    <dgm:pt modelId="{EF687AC1-0C40-4EA3-A205-65117CDB7054}">
      <dgm:prSet/>
      <dgm:spPr/>
      <dgm:t>
        <a:bodyPr/>
        <a:lstStyle/>
        <a:p>
          <a:endParaRPr lang="pl-PL" b="1" dirty="0">
            <a:solidFill>
              <a:schemeClr val="bg1"/>
            </a:solidFill>
            <a:latin typeface="+mj-lt"/>
          </a:endParaRPr>
        </a:p>
      </dgm:t>
    </dgm:pt>
    <dgm:pt modelId="{4AFA72D3-0D09-4E18-84BF-5F537995AB1A}" type="parTrans" cxnId="{3D3676F8-2B38-4676-9CCE-FA8813487AFE}">
      <dgm:prSet/>
      <dgm:spPr/>
      <dgm:t>
        <a:bodyPr/>
        <a:lstStyle/>
        <a:p>
          <a:endParaRPr lang="pl-PL">
            <a:solidFill>
              <a:schemeClr val="bg1"/>
            </a:solidFill>
            <a:latin typeface="+mj-lt"/>
          </a:endParaRPr>
        </a:p>
      </dgm:t>
    </dgm:pt>
    <dgm:pt modelId="{59D00132-F0E7-4AB1-A8E1-B0DCAD32843C}" type="sibTrans" cxnId="{3D3676F8-2B38-4676-9CCE-FA8813487AFE}">
      <dgm:prSet/>
      <dgm:spPr/>
      <dgm:t>
        <a:bodyPr/>
        <a:lstStyle/>
        <a:p>
          <a:endParaRPr lang="pl-PL">
            <a:solidFill>
              <a:schemeClr val="bg1"/>
            </a:solidFill>
            <a:latin typeface="+mj-lt"/>
          </a:endParaRPr>
        </a:p>
      </dgm:t>
    </dgm:pt>
    <dgm:pt modelId="{DBB4FCC8-29AB-4BF8-B07C-2A6CFFA3244D}" type="pres">
      <dgm:prSet presAssocID="{4370B76B-1DBB-4533-8D08-D53D238B5643}" presName="Name0" presStyleCnt="0">
        <dgm:presLayoutVars>
          <dgm:dir/>
          <dgm:animLvl val="lvl"/>
          <dgm:resizeHandles val="exact"/>
        </dgm:presLayoutVars>
      </dgm:prSet>
      <dgm:spPr/>
      <dgm:t>
        <a:bodyPr/>
        <a:lstStyle/>
        <a:p>
          <a:endParaRPr lang="pl-PL"/>
        </a:p>
      </dgm:t>
    </dgm:pt>
    <dgm:pt modelId="{2CA698F3-8B3C-403A-AF99-C648506ACBC6}" type="pres">
      <dgm:prSet presAssocID="{4370B76B-1DBB-4533-8D08-D53D238B5643}" presName="tSp" presStyleCnt="0"/>
      <dgm:spPr/>
      <dgm:t>
        <a:bodyPr/>
        <a:lstStyle/>
        <a:p>
          <a:endParaRPr lang="pl-PL"/>
        </a:p>
      </dgm:t>
    </dgm:pt>
    <dgm:pt modelId="{8293ADDD-589B-4628-A5C3-D45F1C5A8A97}" type="pres">
      <dgm:prSet presAssocID="{4370B76B-1DBB-4533-8D08-D53D238B5643}" presName="bSp" presStyleCnt="0"/>
      <dgm:spPr/>
      <dgm:t>
        <a:bodyPr/>
        <a:lstStyle/>
        <a:p>
          <a:endParaRPr lang="pl-PL"/>
        </a:p>
      </dgm:t>
    </dgm:pt>
    <dgm:pt modelId="{30B80542-9373-404B-91AF-A833BDC7039A}" type="pres">
      <dgm:prSet presAssocID="{4370B76B-1DBB-4533-8D08-D53D238B5643}" presName="process" presStyleCnt="0"/>
      <dgm:spPr/>
      <dgm:t>
        <a:bodyPr/>
        <a:lstStyle/>
        <a:p>
          <a:endParaRPr lang="pl-PL"/>
        </a:p>
      </dgm:t>
    </dgm:pt>
    <dgm:pt modelId="{A4707126-9C7A-43B0-8422-05E22C3272F2}" type="pres">
      <dgm:prSet presAssocID="{B32BC7A3-77F8-4B17-B141-C4724039933B}" presName="composite1" presStyleCnt="0"/>
      <dgm:spPr/>
      <dgm:t>
        <a:bodyPr/>
        <a:lstStyle/>
        <a:p>
          <a:endParaRPr lang="pl-PL"/>
        </a:p>
      </dgm:t>
    </dgm:pt>
    <dgm:pt modelId="{67B90F2E-332F-4CEE-BA49-17F1AFCEC111}" type="pres">
      <dgm:prSet presAssocID="{B32BC7A3-77F8-4B17-B141-C4724039933B}" presName="dummyNode1" presStyleLbl="node1" presStyleIdx="0" presStyleCnt="6"/>
      <dgm:spPr/>
      <dgm:t>
        <a:bodyPr/>
        <a:lstStyle/>
        <a:p>
          <a:endParaRPr lang="pl-PL"/>
        </a:p>
      </dgm:t>
    </dgm:pt>
    <dgm:pt modelId="{38E69DCC-C67F-4AE1-8C11-2E2134CF44EC}" type="pres">
      <dgm:prSet presAssocID="{B32BC7A3-77F8-4B17-B141-C4724039933B}" presName="childNode1" presStyleLbl="bgAcc1" presStyleIdx="0" presStyleCnt="6" custScaleY="102171" custLinFactNeighborX="-71" custLinFactNeighborY="-27618">
        <dgm:presLayoutVars>
          <dgm:bulletEnabled val="1"/>
        </dgm:presLayoutVars>
      </dgm:prSet>
      <dgm:spPr/>
      <dgm:t>
        <a:bodyPr/>
        <a:lstStyle/>
        <a:p>
          <a:endParaRPr lang="pl-PL"/>
        </a:p>
      </dgm:t>
    </dgm:pt>
    <dgm:pt modelId="{AEB85D22-8DE9-46F8-985E-666AB25465E0}" type="pres">
      <dgm:prSet presAssocID="{B32BC7A3-77F8-4B17-B141-C4724039933B}" presName="childNode1tx" presStyleLbl="bgAcc1" presStyleIdx="0" presStyleCnt="6">
        <dgm:presLayoutVars>
          <dgm:bulletEnabled val="1"/>
        </dgm:presLayoutVars>
      </dgm:prSet>
      <dgm:spPr/>
      <dgm:t>
        <a:bodyPr/>
        <a:lstStyle/>
        <a:p>
          <a:endParaRPr lang="pl-PL"/>
        </a:p>
      </dgm:t>
    </dgm:pt>
    <dgm:pt modelId="{2C0413F9-17D3-4280-8512-DF0BBE8F28B9}" type="pres">
      <dgm:prSet presAssocID="{B32BC7A3-77F8-4B17-B141-C4724039933B}" presName="parentNode1" presStyleLbl="node1" presStyleIdx="0" presStyleCnt="6" custScaleX="134501" custScaleY="271102" custLinFactY="-86843" custLinFactNeighborX="-19143" custLinFactNeighborY="-100000">
        <dgm:presLayoutVars>
          <dgm:chMax val="1"/>
          <dgm:bulletEnabled val="1"/>
        </dgm:presLayoutVars>
      </dgm:prSet>
      <dgm:spPr/>
      <dgm:t>
        <a:bodyPr/>
        <a:lstStyle/>
        <a:p>
          <a:endParaRPr lang="pl-PL"/>
        </a:p>
      </dgm:t>
    </dgm:pt>
    <dgm:pt modelId="{0A9F4323-96B4-488D-AB95-3C2BF423F202}" type="pres">
      <dgm:prSet presAssocID="{B32BC7A3-77F8-4B17-B141-C4724039933B}" presName="connSite1" presStyleCnt="0"/>
      <dgm:spPr/>
      <dgm:t>
        <a:bodyPr/>
        <a:lstStyle/>
        <a:p>
          <a:endParaRPr lang="pl-PL"/>
        </a:p>
      </dgm:t>
    </dgm:pt>
    <dgm:pt modelId="{9FB77B54-164D-41DD-BF54-B033198A2156}" type="pres">
      <dgm:prSet presAssocID="{C1839F47-2009-4433-AD54-051F772A372B}" presName="Name9" presStyleLbl="sibTrans2D1" presStyleIdx="0" presStyleCnt="5" custLinFactNeighborX="-31524" custLinFactNeighborY="7684"/>
      <dgm:spPr/>
      <dgm:t>
        <a:bodyPr/>
        <a:lstStyle/>
        <a:p>
          <a:endParaRPr lang="pl-PL"/>
        </a:p>
      </dgm:t>
    </dgm:pt>
    <dgm:pt modelId="{5F988E83-9D62-47A5-9CB2-F3E2EC5CE31D}" type="pres">
      <dgm:prSet presAssocID="{23D2EA76-79F4-4EF8-97C4-699EAF7E5952}" presName="composite2" presStyleCnt="0"/>
      <dgm:spPr/>
      <dgm:t>
        <a:bodyPr/>
        <a:lstStyle/>
        <a:p>
          <a:endParaRPr lang="pl-PL"/>
        </a:p>
      </dgm:t>
    </dgm:pt>
    <dgm:pt modelId="{3EF4AA43-EF70-4158-8CB7-EAC7F8A1F1F5}" type="pres">
      <dgm:prSet presAssocID="{23D2EA76-79F4-4EF8-97C4-699EAF7E5952}" presName="dummyNode2" presStyleLbl="node1" presStyleIdx="0" presStyleCnt="6"/>
      <dgm:spPr/>
      <dgm:t>
        <a:bodyPr/>
        <a:lstStyle/>
        <a:p>
          <a:endParaRPr lang="pl-PL"/>
        </a:p>
      </dgm:t>
    </dgm:pt>
    <dgm:pt modelId="{71E3A599-4D61-421B-BEB5-9FD7881FEC2F}" type="pres">
      <dgm:prSet presAssocID="{23D2EA76-79F4-4EF8-97C4-699EAF7E5952}" presName="childNode2" presStyleLbl="bgAcc1" presStyleIdx="1" presStyleCnt="6" custScaleX="96420" custScaleY="230603" custLinFactNeighborX="3473" custLinFactNeighborY="20365">
        <dgm:presLayoutVars>
          <dgm:bulletEnabled val="1"/>
        </dgm:presLayoutVars>
      </dgm:prSet>
      <dgm:spPr/>
      <dgm:t>
        <a:bodyPr/>
        <a:lstStyle/>
        <a:p>
          <a:endParaRPr lang="pl-PL"/>
        </a:p>
      </dgm:t>
    </dgm:pt>
    <dgm:pt modelId="{CE5876E4-498D-4600-9C84-5F41DF6F4556}" type="pres">
      <dgm:prSet presAssocID="{23D2EA76-79F4-4EF8-97C4-699EAF7E5952}" presName="childNode2tx" presStyleLbl="bgAcc1" presStyleIdx="1" presStyleCnt="6">
        <dgm:presLayoutVars>
          <dgm:bulletEnabled val="1"/>
        </dgm:presLayoutVars>
      </dgm:prSet>
      <dgm:spPr/>
      <dgm:t>
        <a:bodyPr/>
        <a:lstStyle/>
        <a:p>
          <a:endParaRPr lang="pl-PL"/>
        </a:p>
      </dgm:t>
    </dgm:pt>
    <dgm:pt modelId="{75CF1A18-9D9E-4C75-A673-B75D23212505}" type="pres">
      <dgm:prSet presAssocID="{23D2EA76-79F4-4EF8-97C4-699EAF7E5952}" presName="parentNode2" presStyleLbl="node1" presStyleIdx="1" presStyleCnt="6" custScaleX="127679" custScaleY="595840" custLinFactY="49935" custLinFactNeighborX="-17126" custLinFactNeighborY="100000">
        <dgm:presLayoutVars>
          <dgm:chMax val="0"/>
          <dgm:bulletEnabled val="1"/>
        </dgm:presLayoutVars>
      </dgm:prSet>
      <dgm:spPr/>
      <dgm:t>
        <a:bodyPr/>
        <a:lstStyle/>
        <a:p>
          <a:endParaRPr lang="pl-PL"/>
        </a:p>
      </dgm:t>
    </dgm:pt>
    <dgm:pt modelId="{A723F16B-43CE-497B-A7B5-7FCCC17FDE44}" type="pres">
      <dgm:prSet presAssocID="{23D2EA76-79F4-4EF8-97C4-699EAF7E5952}" presName="connSite2" presStyleCnt="0"/>
      <dgm:spPr/>
      <dgm:t>
        <a:bodyPr/>
        <a:lstStyle/>
        <a:p>
          <a:endParaRPr lang="pl-PL"/>
        </a:p>
      </dgm:t>
    </dgm:pt>
    <dgm:pt modelId="{2AC3A574-D2DF-4220-9228-81D74CF029C3}" type="pres">
      <dgm:prSet presAssocID="{4926CFFD-1364-4ADA-9B4E-FA1B4DA97A5E}" presName="Name18" presStyleLbl="sibTrans2D1" presStyleIdx="1" presStyleCnt="5" custAng="0" custLinFactNeighborX="9677" custLinFactNeighborY="-1780"/>
      <dgm:spPr/>
      <dgm:t>
        <a:bodyPr/>
        <a:lstStyle/>
        <a:p>
          <a:endParaRPr lang="pl-PL"/>
        </a:p>
      </dgm:t>
    </dgm:pt>
    <dgm:pt modelId="{F7956F97-51F8-44EA-AD1D-5C5E88968976}" type="pres">
      <dgm:prSet presAssocID="{174EB4AA-0103-48BE-A18B-9EC61BAB60B3}" presName="composite1" presStyleCnt="0"/>
      <dgm:spPr/>
      <dgm:t>
        <a:bodyPr/>
        <a:lstStyle/>
        <a:p>
          <a:endParaRPr lang="pl-PL"/>
        </a:p>
      </dgm:t>
    </dgm:pt>
    <dgm:pt modelId="{1B3FD50B-3ED3-45A0-8B41-09B18E2B0D3B}" type="pres">
      <dgm:prSet presAssocID="{174EB4AA-0103-48BE-A18B-9EC61BAB60B3}" presName="dummyNode1" presStyleLbl="node1" presStyleIdx="1" presStyleCnt="6"/>
      <dgm:spPr/>
      <dgm:t>
        <a:bodyPr/>
        <a:lstStyle/>
        <a:p>
          <a:endParaRPr lang="pl-PL"/>
        </a:p>
      </dgm:t>
    </dgm:pt>
    <dgm:pt modelId="{A88E5FC6-2969-482B-A0DA-01836B4E0DEB}" type="pres">
      <dgm:prSet presAssocID="{174EB4AA-0103-48BE-A18B-9EC61BAB60B3}" presName="childNode1" presStyleLbl="bgAcc1" presStyleIdx="2" presStyleCnt="6">
        <dgm:presLayoutVars>
          <dgm:bulletEnabled val="1"/>
        </dgm:presLayoutVars>
      </dgm:prSet>
      <dgm:spPr/>
      <dgm:t>
        <a:bodyPr/>
        <a:lstStyle/>
        <a:p>
          <a:endParaRPr lang="pl-PL"/>
        </a:p>
      </dgm:t>
    </dgm:pt>
    <dgm:pt modelId="{E107FE52-BDF9-4544-AB23-E703F4DCC1FD}" type="pres">
      <dgm:prSet presAssocID="{174EB4AA-0103-48BE-A18B-9EC61BAB60B3}" presName="childNode1tx" presStyleLbl="bgAcc1" presStyleIdx="2" presStyleCnt="6">
        <dgm:presLayoutVars>
          <dgm:bulletEnabled val="1"/>
        </dgm:presLayoutVars>
      </dgm:prSet>
      <dgm:spPr/>
      <dgm:t>
        <a:bodyPr/>
        <a:lstStyle/>
        <a:p>
          <a:endParaRPr lang="pl-PL"/>
        </a:p>
      </dgm:t>
    </dgm:pt>
    <dgm:pt modelId="{F931022E-26B8-4229-96A1-A8EFA8C4BF2F}" type="pres">
      <dgm:prSet presAssocID="{174EB4AA-0103-48BE-A18B-9EC61BAB60B3}" presName="parentNode1" presStyleLbl="node1" presStyleIdx="2" presStyleCnt="6" custScaleX="132238" custScaleY="240514" custLinFactY="-23268" custLinFactNeighborX="-24642" custLinFactNeighborY="-100000">
        <dgm:presLayoutVars>
          <dgm:chMax val="1"/>
          <dgm:bulletEnabled val="1"/>
        </dgm:presLayoutVars>
      </dgm:prSet>
      <dgm:spPr/>
      <dgm:t>
        <a:bodyPr/>
        <a:lstStyle/>
        <a:p>
          <a:endParaRPr lang="pl-PL"/>
        </a:p>
      </dgm:t>
    </dgm:pt>
    <dgm:pt modelId="{3FA8AF79-DC30-4E98-9401-5C567ED43E6B}" type="pres">
      <dgm:prSet presAssocID="{174EB4AA-0103-48BE-A18B-9EC61BAB60B3}" presName="connSite1" presStyleCnt="0"/>
      <dgm:spPr/>
      <dgm:t>
        <a:bodyPr/>
        <a:lstStyle/>
        <a:p>
          <a:endParaRPr lang="pl-PL"/>
        </a:p>
      </dgm:t>
    </dgm:pt>
    <dgm:pt modelId="{D21DE6F8-75D1-4AFA-AA77-B7B5A2B33149}" type="pres">
      <dgm:prSet presAssocID="{9786056D-5460-45D6-882C-475410BEFEA5}" presName="Name9" presStyleLbl="sibTrans2D1" presStyleIdx="2" presStyleCnt="5"/>
      <dgm:spPr/>
      <dgm:t>
        <a:bodyPr/>
        <a:lstStyle/>
        <a:p>
          <a:endParaRPr lang="pl-PL"/>
        </a:p>
      </dgm:t>
    </dgm:pt>
    <dgm:pt modelId="{EC7CF18A-323F-42D8-8606-4ADD90D11B53}" type="pres">
      <dgm:prSet presAssocID="{9324B6C3-35D4-4185-99BC-8C91A8244E6A}" presName="composite2" presStyleCnt="0"/>
      <dgm:spPr/>
      <dgm:t>
        <a:bodyPr/>
        <a:lstStyle/>
        <a:p>
          <a:endParaRPr lang="pl-PL"/>
        </a:p>
      </dgm:t>
    </dgm:pt>
    <dgm:pt modelId="{BD3F866D-BA6B-43D3-965A-AF1B632D793C}" type="pres">
      <dgm:prSet presAssocID="{9324B6C3-35D4-4185-99BC-8C91A8244E6A}" presName="dummyNode2" presStyleLbl="node1" presStyleIdx="2" presStyleCnt="6"/>
      <dgm:spPr/>
      <dgm:t>
        <a:bodyPr/>
        <a:lstStyle/>
        <a:p>
          <a:endParaRPr lang="pl-PL"/>
        </a:p>
      </dgm:t>
    </dgm:pt>
    <dgm:pt modelId="{810BAD53-A7A6-45A4-81B4-C84CB2793363}" type="pres">
      <dgm:prSet presAssocID="{9324B6C3-35D4-4185-99BC-8C91A8244E6A}" presName="childNode2" presStyleLbl="bgAcc1" presStyleIdx="3" presStyleCnt="6" custScaleX="108619" custScaleY="104845">
        <dgm:presLayoutVars>
          <dgm:bulletEnabled val="1"/>
        </dgm:presLayoutVars>
      </dgm:prSet>
      <dgm:spPr/>
      <dgm:t>
        <a:bodyPr/>
        <a:lstStyle/>
        <a:p>
          <a:endParaRPr lang="pl-PL"/>
        </a:p>
      </dgm:t>
    </dgm:pt>
    <dgm:pt modelId="{F345CDBC-3E32-497D-9261-E45AA892ACD9}" type="pres">
      <dgm:prSet presAssocID="{9324B6C3-35D4-4185-99BC-8C91A8244E6A}" presName="childNode2tx" presStyleLbl="bgAcc1" presStyleIdx="3" presStyleCnt="6">
        <dgm:presLayoutVars>
          <dgm:bulletEnabled val="1"/>
        </dgm:presLayoutVars>
      </dgm:prSet>
      <dgm:spPr/>
      <dgm:t>
        <a:bodyPr/>
        <a:lstStyle/>
        <a:p>
          <a:endParaRPr lang="pl-PL"/>
        </a:p>
      </dgm:t>
    </dgm:pt>
    <dgm:pt modelId="{FBFC719E-3C8B-4B95-B7C1-BC08D5EE5F5B}" type="pres">
      <dgm:prSet presAssocID="{9324B6C3-35D4-4185-99BC-8C91A8244E6A}" presName="parentNode2" presStyleLbl="node1" presStyleIdx="3" presStyleCnt="6" custScaleX="150504" custScaleY="271012" custLinFactY="16475" custLinFactNeighborX="-20517" custLinFactNeighborY="100000">
        <dgm:presLayoutVars>
          <dgm:chMax val="0"/>
          <dgm:bulletEnabled val="1"/>
        </dgm:presLayoutVars>
      </dgm:prSet>
      <dgm:spPr/>
      <dgm:t>
        <a:bodyPr/>
        <a:lstStyle/>
        <a:p>
          <a:endParaRPr lang="pl-PL"/>
        </a:p>
      </dgm:t>
    </dgm:pt>
    <dgm:pt modelId="{C476A826-6E26-4675-92A8-DD9988F13F4E}" type="pres">
      <dgm:prSet presAssocID="{9324B6C3-35D4-4185-99BC-8C91A8244E6A}" presName="connSite2" presStyleCnt="0"/>
      <dgm:spPr/>
      <dgm:t>
        <a:bodyPr/>
        <a:lstStyle/>
        <a:p>
          <a:endParaRPr lang="pl-PL"/>
        </a:p>
      </dgm:t>
    </dgm:pt>
    <dgm:pt modelId="{4198BBE6-0358-4819-9636-7AAD555CF1BF}" type="pres">
      <dgm:prSet presAssocID="{450ABB2E-A597-4F98-85AE-0F0F735CE88B}" presName="Name18" presStyleLbl="sibTrans2D1" presStyleIdx="3" presStyleCnt="5"/>
      <dgm:spPr/>
      <dgm:t>
        <a:bodyPr/>
        <a:lstStyle/>
        <a:p>
          <a:endParaRPr lang="pl-PL"/>
        </a:p>
      </dgm:t>
    </dgm:pt>
    <dgm:pt modelId="{6D11ED45-F228-4FEA-BB02-B18E35448DA2}" type="pres">
      <dgm:prSet presAssocID="{604D81C2-9C71-4400-A44B-852EDF308821}" presName="composite1" presStyleCnt="0"/>
      <dgm:spPr/>
      <dgm:t>
        <a:bodyPr/>
        <a:lstStyle/>
        <a:p>
          <a:endParaRPr lang="pl-PL"/>
        </a:p>
      </dgm:t>
    </dgm:pt>
    <dgm:pt modelId="{5B35ADC7-D264-4B91-BC30-935051ECA807}" type="pres">
      <dgm:prSet presAssocID="{604D81C2-9C71-4400-A44B-852EDF308821}" presName="dummyNode1" presStyleLbl="node1" presStyleIdx="3" presStyleCnt="6"/>
      <dgm:spPr/>
      <dgm:t>
        <a:bodyPr/>
        <a:lstStyle/>
        <a:p>
          <a:endParaRPr lang="pl-PL"/>
        </a:p>
      </dgm:t>
    </dgm:pt>
    <dgm:pt modelId="{9D228CB4-267C-448D-ABA9-3FDD0D69C47A}" type="pres">
      <dgm:prSet presAssocID="{604D81C2-9C71-4400-A44B-852EDF308821}" presName="childNode1" presStyleLbl="bgAcc1" presStyleIdx="4" presStyleCnt="6" custScaleX="92471" custScaleY="134763" custLinFactNeighborX="3160" custLinFactNeighborY="-5288">
        <dgm:presLayoutVars>
          <dgm:bulletEnabled val="1"/>
        </dgm:presLayoutVars>
      </dgm:prSet>
      <dgm:spPr/>
      <dgm:t>
        <a:bodyPr/>
        <a:lstStyle/>
        <a:p>
          <a:endParaRPr lang="pl-PL"/>
        </a:p>
      </dgm:t>
    </dgm:pt>
    <dgm:pt modelId="{D11EA336-3869-46F5-AFDB-009ED0538891}" type="pres">
      <dgm:prSet presAssocID="{604D81C2-9C71-4400-A44B-852EDF308821}" presName="childNode1tx" presStyleLbl="bgAcc1" presStyleIdx="4" presStyleCnt="6">
        <dgm:presLayoutVars>
          <dgm:bulletEnabled val="1"/>
        </dgm:presLayoutVars>
      </dgm:prSet>
      <dgm:spPr/>
      <dgm:t>
        <a:bodyPr/>
        <a:lstStyle/>
        <a:p>
          <a:endParaRPr lang="pl-PL"/>
        </a:p>
      </dgm:t>
    </dgm:pt>
    <dgm:pt modelId="{9B231F09-20AB-4D7C-9121-B51FF2792844}" type="pres">
      <dgm:prSet presAssocID="{604D81C2-9C71-4400-A44B-852EDF308821}" presName="parentNode1" presStyleLbl="node1" presStyleIdx="4" presStyleCnt="6" custScaleX="134960" custScaleY="316964" custLinFactY="-23854" custLinFactNeighborX="-12637" custLinFactNeighborY="-100000">
        <dgm:presLayoutVars>
          <dgm:chMax val="1"/>
          <dgm:bulletEnabled val="1"/>
        </dgm:presLayoutVars>
      </dgm:prSet>
      <dgm:spPr/>
      <dgm:t>
        <a:bodyPr/>
        <a:lstStyle/>
        <a:p>
          <a:endParaRPr lang="pl-PL"/>
        </a:p>
      </dgm:t>
    </dgm:pt>
    <dgm:pt modelId="{B1164E44-BE9B-4570-8D18-5E99EFCAB8CB}" type="pres">
      <dgm:prSet presAssocID="{604D81C2-9C71-4400-A44B-852EDF308821}" presName="connSite1" presStyleCnt="0"/>
      <dgm:spPr/>
      <dgm:t>
        <a:bodyPr/>
        <a:lstStyle/>
        <a:p>
          <a:endParaRPr lang="pl-PL"/>
        </a:p>
      </dgm:t>
    </dgm:pt>
    <dgm:pt modelId="{96C40FA2-33B2-4436-8C67-85F2E41F8872}" type="pres">
      <dgm:prSet presAssocID="{DC8F206F-4824-45AD-B885-48C77FE02594}" presName="Name9" presStyleLbl="sibTrans2D1" presStyleIdx="4" presStyleCnt="5" custLinFactNeighborX="-10913" custLinFactNeighborY="16742"/>
      <dgm:spPr/>
      <dgm:t>
        <a:bodyPr/>
        <a:lstStyle/>
        <a:p>
          <a:endParaRPr lang="pl-PL"/>
        </a:p>
      </dgm:t>
    </dgm:pt>
    <dgm:pt modelId="{4B05C7A7-4E39-4CB2-A6B3-FB606E779BCD}" type="pres">
      <dgm:prSet presAssocID="{FC724A6A-D699-4F32-A4A6-54264A47ED93}" presName="composite2" presStyleCnt="0"/>
      <dgm:spPr/>
      <dgm:t>
        <a:bodyPr/>
        <a:lstStyle/>
        <a:p>
          <a:endParaRPr lang="pl-PL"/>
        </a:p>
      </dgm:t>
    </dgm:pt>
    <dgm:pt modelId="{7E3D528E-E727-4ECA-B5CA-D71CC154D4AA}" type="pres">
      <dgm:prSet presAssocID="{FC724A6A-D699-4F32-A4A6-54264A47ED93}" presName="dummyNode2" presStyleLbl="node1" presStyleIdx="4" presStyleCnt="6"/>
      <dgm:spPr/>
      <dgm:t>
        <a:bodyPr/>
        <a:lstStyle/>
        <a:p>
          <a:endParaRPr lang="pl-PL"/>
        </a:p>
      </dgm:t>
    </dgm:pt>
    <dgm:pt modelId="{D843268C-84E9-4A8C-874C-F07E04F80422}" type="pres">
      <dgm:prSet presAssocID="{FC724A6A-D699-4F32-A4A6-54264A47ED93}" presName="childNode2" presStyleLbl="bgAcc1" presStyleIdx="5" presStyleCnt="6" custScaleX="128837" custScaleY="185837" custLinFactNeighborX="829" custLinFactNeighborY="-20381">
        <dgm:presLayoutVars>
          <dgm:bulletEnabled val="1"/>
        </dgm:presLayoutVars>
      </dgm:prSet>
      <dgm:spPr/>
      <dgm:t>
        <a:bodyPr/>
        <a:lstStyle/>
        <a:p>
          <a:endParaRPr lang="pl-PL"/>
        </a:p>
      </dgm:t>
    </dgm:pt>
    <dgm:pt modelId="{4AFCC845-813E-4E65-B6AF-7913CE24F1C4}" type="pres">
      <dgm:prSet presAssocID="{FC724A6A-D699-4F32-A4A6-54264A47ED93}" presName="childNode2tx" presStyleLbl="bgAcc1" presStyleIdx="5" presStyleCnt="6">
        <dgm:presLayoutVars>
          <dgm:bulletEnabled val="1"/>
        </dgm:presLayoutVars>
      </dgm:prSet>
      <dgm:spPr/>
      <dgm:t>
        <a:bodyPr/>
        <a:lstStyle/>
        <a:p>
          <a:endParaRPr lang="pl-PL"/>
        </a:p>
      </dgm:t>
    </dgm:pt>
    <dgm:pt modelId="{D2D998DF-085E-416D-BE90-F01AEE8526BF}" type="pres">
      <dgm:prSet presAssocID="{FC724A6A-D699-4F32-A4A6-54264A47ED93}" presName="parentNode2" presStyleLbl="node1" presStyleIdx="5" presStyleCnt="6" custScaleX="166891" custScaleY="418605" custLinFactNeighborX="-15524" custLinFactNeighborY="56726">
        <dgm:presLayoutVars>
          <dgm:chMax val="0"/>
          <dgm:bulletEnabled val="1"/>
        </dgm:presLayoutVars>
      </dgm:prSet>
      <dgm:spPr/>
      <dgm:t>
        <a:bodyPr/>
        <a:lstStyle/>
        <a:p>
          <a:endParaRPr lang="pl-PL"/>
        </a:p>
      </dgm:t>
    </dgm:pt>
    <dgm:pt modelId="{6A1ECB8F-6C1A-4F3C-8973-39F2736453F1}" type="pres">
      <dgm:prSet presAssocID="{FC724A6A-D699-4F32-A4A6-54264A47ED93}" presName="connSite2" presStyleCnt="0"/>
      <dgm:spPr/>
      <dgm:t>
        <a:bodyPr/>
        <a:lstStyle/>
        <a:p>
          <a:endParaRPr lang="pl-PL"/>
        </a:p>
      </dgm:t>
    </dgm:pt>
  </dgm:ptLst>
  <dgm:cxnLst>
    <dgm:cxn modelId="{A8A85AC1-69AC-4BFE-9725-7321AD81126F}" type="presOf" srcId="{B32BC7A3-77F8-4B17-B141-C4724039933B}" destId="{2C0413F9-17D3-4280-8512-DF0BBE8F28B9}" srcOrd="0" destOrd="0" presId="urn:microsoft.com/office/officeart/2005/8/layout/hProcess4"/>
    <dgm:cxn modelId="{2BC39DDE-D433-4ED1-9A8E-8AC9A46046D3}" srcId="{4370B76B-1DBB-4533-8D08-D53D238B5643}" destId="{23D2EA76-79F4-4EF8-97C4-699EAF7E5952}" srcOrd="1" destOrd="0" parTransId="{F0BE7AD5-E14C-4792-8B92-9BBEE0FC2D91}" sibTransId="{4926CFFD-1364-4ADA-9B4E-FA1B4DA97A5E}"/>
    <dgm:cxn modelId="{AEFDB916-4F8D-48E5-B950-9B7AEF9EE83A}" type="presOf" srcId="{C0B3597E-BC31-4B41-B036-D21246830266}" destId="{D11EA336-3869-46F5-AFDB-009ED0538891}" srcOrd="1" destOrd="0" presId="urn:microsoft.com/office/officeart/2005/8/layout/hProcess4"/>
    <dgm:cxn modelId="{6D07FB04-AD5A-45BD-90E7-77477F137C7C}" srcId="{604D81C2-9C71-4400-A44B-852EDF308821}" destId="{C0B3597E-BC31-4B41-B036-D21246830266}" srcOrd="0" destOrd="0" parTransId="{37FB8E5F-632E-4CE3-852A-EE2CF03ADBB1}" sibTransId="{12BAFD99-DBA6-41F1-8F9B-069607A4FF13}"/>
    <dgm:cxn modelId="{ADD64E09-E325-4C94-9DA5-1EB852D41670}" type="presOf" srcId="{EF687AC1-0C40-4EA3-A205-65117CDB7054}" destId="{4AFCC845-813E-4E65-B6AF-7913CE24F1C4}" srcOrd="1" destOrd="0" presId="urn:microsoft.com/office/officeart/2005/8/layout/hProcess4"/>
    <dgm:cxn modelId="{22CC6045-3D77-40BB-9F65-9808757DD2E8}" srcId="{4370B76B-1DBB-4533-8D08-D53D238B5643}" destId="{9324B6C3-35D4-4185-99BC-8C91A8244E6A}" srcOrd="3" destOrd="0" parTransId="{BC083DC1-0617-4C66-9D36-87B82F9B1EBE}" sibTransId="{450ABB2E-A597-4F98-85AE-0F0F735CE88B}"/>
    <dgm:cxn modelId="{FC423BF7-6EE0-4653-8B5D-DB3F136FB2EA}" type="presOf" srcId="{174EB4AA-0103-48BE-A18B-9EC61BAB60B3}" destId="{F931022E-26B8-4229-96A1-A8EFA8C4BF2F}" srcOrd="0" destOrd="0" presId="urn:microsoft.com/office/officeart/2005/8/layout/hProcess4"/>
    <dgm:cxn modelId="{18631F37-EEBC-4EA8-9169-A5BE10D9FC4A}" type="presOf" srcId="{450ABB2E-A597-4F98-85AE-0F0F735CE88B}" destId="{4198BBE6-0358-4819-9636-7AAD555CF1BF}" srcOrd="0" destOrd="0" presId="urn:microsoft.com/office/officeart/2005/8/layout/hProcess4"/>
    <dgm:cxn modelId="{325BAB61-E3B0-47EF-82CA-74AC9B7E583C}" srcId="{4370B76B-1DBB-4533-8D08-D53D238B5643}" destId="{174EB4AA-0103-48BE-A18B-9EC61BAB60B3}" srcOrd="2" destOrd="0" parTransId="{3DBE6B63-6F3A-4058-8E47-7D5E7F7B2C01}" sibTransId="{9786056D-5460-45D6-882C-475410BEFEA5}"/>
    <dgm:cxn modelId="{83AB68F8-E404-4EF5-BBFC-36C1ACB0677F}" type="presOf" srcId="{4926CFFD-1364-4ADA-9B4E-FA1B4DA97A5E}" destId="{2AC3A574-D2DF-4220-9228-81D74CF029C3}" srcOrd="0" destOrd="0" presId="urn:microsoft.com/office/officeart/2005/8/layout/hProcess4"/>
    <dgm:cxn modelId="{3D3676F8-2B38-4676-9CCE-FA8813487AFE}" srcId="{FC724A6A-D699-4F32-A4A6-54264A47ED93}" destId="{EF687AC1-0C40-4EA3-A205-65117CDB7054}" srcOrd="0" destOrd="0" parTransId="{4AFA72D3-0D09-4E18-84BF-5F537995AB1A}" sibTransId="{59D00132-F0E7-4AB1-A8E1-B0DCAD32843C}"/>
    <dgm:cxn modelId="{32C73160-B638-411D-9211-F0A795C481AC}" srcId="{4370B76B-1DBB-4533-8D08-D53D238B5643}" destId="{FC724A6A-D699-4F32-A4A6-54264A47ED93}" srcOrd="5" destOrd="0" parTransId="{8137E457-0D57-4C23-8C1A-E95370DFB14B}" sibTransId="{4F6EF010-3AD9-4A5C-8200-81A9B3F7363B}"/>
    <dgm:cxn modelId="{06224CE7-4BB2-4A1D-B06E-6323FF461FF5}" type="presOf" srcId="{C1839F47-2009-4433-AD54-051F772A372B}" destId="{9FB77B54-164D-41DD-BF54-B033198A2156}" srcOrd="0" destOrd="0" presId="urn:microsoft.com/office/officeart/2005/8/layout/hProcess4"/>
    <dgm:cxn modelId="{ADE1C9D7-9A3A-4CD9-B378-4385CE41BA0B}" type="presOf" srcId="{9324B6C3-35D4-4185-99BC-8C91A8244E6A}" destId="{FBFC719E-3C8B-4B95-B7C1-BC08D5EE5F5B}" srcOrd="0" destOrd="0" presId="urn:microsoft.com/office/officeart/2005/8/layout/hProcess4"/>
    <dgm:cxn modelId="{3AA30F74-C1ED-4A62-97D1-614C8F5A6821}" type="presOf" srcId="{EF687AC1-0C40-4EA3-A205-65117CDB7054}" destId="{D843268C-84E9-4A8C-874C-F07E04F80422}" srcOrd="0" destOrd="0" presId="urn:microsoft.com/office/officeart/2005/8/layout/hProcess4"/>
    <dgm:cxn modelId="{D7DECEDA-8ECB-4367-B362-0BC7A5A39EA4}" type="presOf" srcId="{9786056D-5460-45D6-882C-475410BEFEA5}" destId="{D21DE6F8-75D1-4AFA-AA77-B7B5A2B33149}" srcOrd="0" destOrd="0" presId="urn:microsoft.com/office/officeart/2005/8/layout/hProcess4"/>
    <dgm:cxn modelId="{9BA75179-28EF-4676-A1D3-A9EEC2CEA134}" type="presOf" srcId="{23D2EA76-79F4-4EF8-97C4-699EAF7E5952}" destId="{75CF1A18-9D9E-4C75-A673-B75D23212505}" srcOrd="0" destOrd="0" presId="urn:microsoft.com/office/officeart/2005/8/layout/hProcess4"/>
    <dgm:cxn modelId="{6C974877-5083-424F-95DE-02DE9584DC67}" type="presOf" srcId="{C0B3597E-BC31-4B41-B036-D21246830266}" destId="{9D228CB4-267C-448D-ABA9-3FDD0D69C47A}" srcOrd="0" destOrd="0" presId="urn:microsoft.com/office/officeart/2005/8/layout/hProcess4"/>
    <dgm:cxn modelId="{BB3772F8-5284-4C13-BB29-A66F006B3616}" srcId="{4370B76B-1DBB-4533-8D08-D53D238B5643}" destId="{604D81C2-9C71-4400-A44B-852EDF308821}" srcOrd="4" destOrd="0" parTransId="{969125D5-D983-4A9C-A995-9F10634640CB}" sibTransId="{DC8F206F-4824-45AD-B885-48C77FE02594}"/>
    <dgm:cxn modelId="{E9742558-3DBC-4CAC-B5B4-8784567E4868}" type="presOf" srcId="{DC8F206F-4824-45AD-B885-48C77FE02594}" destId="{96C40FA2-33B2-4436-8C67-85F2E41F8872}" srcOrd="0" destOrd="0" presId="urn:microsoft.com/office/officeart/2005/8/layout/hProcess4"/>
    <dgm:cxn modelId="{3498ED22-42BA-4088-B0CB-84CF73ECFFC2}" type="presOf" srcId="{604D81C2-9C71-4400-A44B-852EDF308821}" destId="{9B231F09-20AB-4D7C-9121-B51FF2792844}" srcOrd="0" destOrd="0" presId="urn:microsoft.com/office/officeart/2005/8/layout/hProcess4"/>
    <dgm:cxn modelId="{6795DDA7-25C5-4E03-A111-0B2F946301BC}" type="presOf" srcId="{FC724A6A-D699-4F32-A4A6-54264A47ED93}" destId="{D2D998DF-085E-416D-BE90-F01AEE8526BF}" srcOrd="0" destOrd="0" presId="urn:microsoft.com/office/officeart/2005/8/layout/hProcess4"/>
    <dgm:cxn modelId="{0B1B650E-F9C6-40BC-89BF-5034B4EB485D}" type="presOf" srcId="{4370B76B-1DBB-4533-8D08-D53D238B5643}" destId="{DBB4FCC8-29AB-4BF8-B07C-2A6CFFA3244D}" srcOrd="0" destOrd="0" presId="urn:microsoft.com/office/officeart/2005/8/layout/hProcess4"/>
    <dgm:cxn modelId="{7E7E35D7-06AF-4517-8632-CBA1D5668B01}" srcId="{4370B76B-1DBB-4533-8D08-D53D238B5643}" destId="{B32BC7A3-77F8-4B17-B141-C4724039933B}" srcOrd="0" destOrd="0" parTransId="{788FB717-466E-42DC-8503-9CADE123DB05}" sibTransId="{C1839F47-2009-4433-AD54-051F772A372B}"/>
    <dgm:cxn modelId="{CB6AAE59-4CDE-49D1-8F4B-0E5B88A8ECED}" type="presParOf" srcId="{DBB4FCC8-29AB-4BF8-B07C-2A6CFFA3244D}" destId="{2CA698F3-8B3C-403A-AF99-C648506ACBC6}" srcOrd="0" destOrd="0" presId="urn:microsoft.com/office/officeart/2005/8/layout/hProcess4"/>
    <dgm:cxn modelId="{DB398735-0935-4CE5-8740-38AA8A9CE265}" type="presParOf" srcId="{DBB4FCC8-29AB-4BF8-B07C-2A6CFFA3244D}" destId="{8293ADDD-589B-4628-A5C3-D45F1C5A8A97}" srcOrd="1" destOrd="0" presId="urn:microsoft.com/office/officeart/2005/8/layout/hProcess4"/>
    <dgm:cxn modelId="{89AF5AF7-66BF-4A18-9C23-4A7CCA380273}" type="presParOf" srcId="{DBB4FCC8-29AB-4BF8-B07C-2A6CFFA3244D}" destId="{30B80542-9373-404B-91AF-A833BDC7039A}" srcOrd="2" destOrd="0" presId="urn:microsoft.com/office/officeart/2005/8/layout/hProcess4"/>
    <dgm:cxn modelId="{1F1D1BD0-01EA-4541-B43C-D288D3F6EB81}" type="presParOf" srcId="{30B80542-9373-404B-91AF-A833BDC7039A}" destId="{A4707126-9C7A-43B0-8422-05E22C3272F2}" srcOrd="0" destOrd="0" presId="urn:microsoft.com/office/officeart/2005/8/layout/hProcess4"/>
    <dgm:cxn modelId="{42E5E216-7718-42D4-B7BF-41E294436A70}" type="presParOf" srcId="{A4707126-9C7A-43B0-8422-05E22C3272F2}" destId="{67B90F2E-332F-4CEE-BA49-17F1AFCEC111}" srcOrd="0" destOrd="0" presId="urn:microsoft.com/office/officeart/2005/8/layout/hProcess4"/>
    <dgm:cxn modelId="{886F09C9-9401-43B8-B37C-38D551AC9C5B}" type="presParOf" srcId="{A4707126-9C7A-43B0-8422-05E22C3272F2}" destId="{38E69DCC-C67F-4AE1-8C11-2E2134CF44EC}" srcOrd="1" destOrd="0" presId="urn:microsoft.com/office/officeart/2005/8/layout/hProcess4"/>
    <dgm:cxn modelId="{00E783C5-FAE5-4BE9-95DB-22DBA7186372}" type="presParOf" srcId="{A4707126-9C7A-43B0-8422-05E22C3272F2}" destId="{AEB85D22-8DE9-46F8-985E-666AB25465E0}" srcOrd="2" destOrd="0" presId="urn:microsoft.com/office/officeart/2005/8/layout/hProcess4"/>
    <dgm:cxn modelId="{E35CE7B5-C69C-48C5-8CD8-23184D9BAB12}" type="presParOf" srcId="{A4707126-9C7A-43B0-8422-05E22C3272F2}" destId="{2C0413F9-17D3-4280-8512-DF0BBE8F28B9}" srcOrd="3" destOrd="0" presId="urn:microsoft.com/office/officeart/2005/8/layout/hProcess4"/>
    <dgm:cxn modelId="{030869CB-D819-42BB-87AA-4AFD6E836C05}" type="presParOf" srcId="{A4707126-9C7A-43B0-8422-05E22C3272F2}" destId="{0A9F4323-96B4-488D-AB95-3C2BF423F202}" srcOrd="4" destOrd="0" presId="urn:microsoft.com/office/officeart/2005/8/layout/hProcess4"/>
    <dgm:cxn modelId="{FE137CFD-E491-4005-AFAA-812C0DA4F299}" type="presParOf" srcId="{30B80542-9373-404B-91AF-A833BDC7039A}" destId="{9FB77B54-164D-41DD-BF54-B033198A2156}" srcOrd="1" destOrd="0" presId="urn:microsoft.com/office/officeart/2005/8/layout/hProcess4"/>
    <dgm:cxn modelId="{4AC7DA61-4F01-498E-B172-620FC8655858}" type="presParOf" srcId="{30B80542-9373-404B-91AF-A833BDC7039A}" destId="{5F988E83-9D62-47A5-9CB2-F3E2EC5CE31D}" srcOrd="2" destOrd="0" presId="urn:microsoft.com/office/officeart/2005/8/layout/hProcess4"/>
    <dgm:cxn modelId="{86D11763-3930-4EC5-A4D8-EE96E2996A56}" type="presParOf" srcId="{5F988E83-9D62-47A5-9CB2-F3E2EC5CE31D}" destId="{3EF4AA43-EF70-4158-8CB7-EAC7F8A1F1F5}" srcOrd="0" destOrd="0" presId="urn:microsoft.com/office/officeart/2005/8/layout/hProcess4"/>
    <dgm:cxn modelId="{28A14A1C-C139-4F37-BF22-E6754935FA52}" type="presParOf" srcId="{5F988E83-9D62-47A5-9CB2-F3E2EC5CE31D}" destId="{71E3A599-4D61-421B-BEB5-9FD7881FEC2F}" srcOrd="1" destOrd="0" presId="urn:microsoft.com/office/officeart/2005/8/layout/hProcess4"/>
    <dgm:cxn modelId="{9289134C-6252-48AD-A684-2D55515EF442}" type="presParOf" srcId="{5F988E83-9D62-47A5-9CB2-F3E2EC5CE31D}" destId="{CE5876E4-498D-4600-9C84-5F41DF6F4556}" srcOrd="2" destOrd="0" presId="urn:microsoft.com/office/officeart/2005/8/layout/hProcess4"/>
    <dgm:cxn modelId="{56782A7A-4B8B-48D3-AE08-409B7EDC8103}" type="presParOf" srcId="{5F988E83-9D62-47A5-9CB2-F3E2EC5CE31D}" destId="{75CF1A18-9D9E-4C75-A673-B75D23212505}" srcOrd="3" destOrd="0" presId="urn:microsoft.com/office/officeart/2005/8/layout/hProcess4"/>
    <dgm:cxn modelId="{69FBA60C-01D3-4CB0-8573-BF35BE53FC7E}" type="presParOf" srcId="{5F988E83-9D62-47A5-9CB2-F3E2EC5CE31D}" destId="{A723F16B-43CE-497B-A7B5-7FCCC17FDE44}" srcOrd="4" destOrd="0" presId="urn:microsoft.com/office/officeart/2005/8/layout/hProcess4"/>
    <dgm:cxn modelId="{E78554B4-EC18-44B1-AD1C-041CE0212D1F}" type="presParOf" srcId="{30B80542-9373-404B-91AF-A833BDC7039A}" destId="{2AC3A574-D2DF-4220-9228-81D74CF029C3}" srcOrd="3" destOrd="0" presId="urn:microsoft.com/office/officeart/2005/8/layout/hProcess4"/>
    <dgm:cxn modelId="{35D915C3-7311-4B41-B10F-62690959F250}" type="presParOf" srcId="{30B80542-9373-404B-91AF-A833BDC7039A}" destId="{F7956F97-51F8-44EA-AD1D-5C5E88968976}" srcOrd="4" destOrd="0" presId="urn:microsoft.com/office/officeart/2005/8/layout/hProcess4"/>
    <dgm:cxn modelId="{26CC129F-AFA4-42B6-9165-334B1FE35D69}" type="presParOf" srcId="{F7956F97-51F8-44EA-AD1D-5C5E88968976}" destId="{1B3FD50B-3ED3-45A0-8B41-09B18E2B0D3B}" srcOrd="0" destOrd="0" presId="urn:microsoft.com/office/officeart/2005/8/layout/hProcess4"/>
    <dgm:cxn modelId="{EDC07083-3B47-40B5-9DD0-4191701BCCD8}" type="presParOf" srcId="{F7956F97-51F8-44EA-AD1D-5C5E88968976}" destId="{A88E5FC6-2969-482B-A0DA-01836B4E0DEB}" srcOrd="1" destOrd="0" presId="urn:microsoft.com/office/officeart/2005/8/layout/hProcess4"/>
    <dgm:cxn modelId="{80213C8A-D39D-429A-930F-B532C01443F3}" type="presParOf" srcId="{F7956F97-51F8-44EA-AD1D-5C5E88968976}" destId="{E107FE52-BDF9-4544-AB23-E703F4DCC1FD}" srcOrd="2" destOrd="0" presId="urn:microsoft.com/office/officeart/2005/8/layout/hProcess4"/>
    <dgm:cxn modelId="{51B73670-B128-45F9-9821-E3468C826D20}" type="presParOf" srcId="{F7956F97-51F8-44EA-AD1D-5C5E88968976}" destId="{F931022E-26B8-4229-96A1-A8EFA8C4BF2F}" srcOrd="3" destOrd="0" presId="urn:microsoft.com/office/officeart/2005/8/layout/hProcess4"/>
    <dgm:cxn modelId="{39CD4B54-F68A-4EB0-BC5B-7E0E2ABD970F}" type="presParOf" srcId="{F7956F97-51F8-44EA-AD1D-5C5E88968976}" destId="{3FA8AF79-DC30-4E98-9401-5C567ED43E6B}" srcOrd="4" destOrd="0" presId="urn:microsoft.com/office/officeart/2005/8/layout/hProcess4"/>
    <dgm:cxn modelId="{D5B0E1CC-655F-471E-B324-A6FB9696741F}" type="presParOf" srcId="{30B80542-9373-404B-91AF-A833BDC7039A}" destId="{D21DE6F8-75D1-4AFA-AA77-B7B5A2B33149}" srcOrd="5" destOrd="0" presId="urn:microsoft.com/office/officeart/2005/8/layout/hProcess4"/>
    <dgm:cxn modelId="{4F7D6627-B670-4668-8CF0-F1FAAAC08EE5}" type="presParOf" srcId="{30B80542-9373-404B-91AF-A833BDC7039A}" destId="{EC7CF18A-323F-42D8-8606-4ADD90D11B53}" srcOrd="6" destOrd="0" presId="urn:microsoft.com/office/officeart/2005/8/layout/hProcess4"/>
    <dgm:cxn modelId="{10B6B3C8-F4EA-4B07-88F8-C94173EE8212}" type="presParOf" srcId="{EC7CF18A-323F-42D8-8606-4ADD90D11B53}" destId="{BD3F866D-BA6B-43D3-965A-AF1B632D793C}" srcOrd="0" destOrd="0" presId="urn:microsoft.com/office/officeart/2005/8/layout/hProcess4"/>
    <dgm:cxn modelId="{3E726503-05D3-45B8-90E7-48A3E5DD6207}" type="presParOf" srcId="{EC7CF18A-323F-42D8-8606-4ADD90D11B53}" destId="{810BAD53-A7A6-45A4-81B4-C84CB2793363}" srcOrd="1" destOrd="0" presId="urn:microsoft.com/office/officeart/2005/8/layout/hProcess4"/>
    <dgm:cxn modelId="{2494C063-0060-492F-ACB4-C8D5F533B6A0}" type="presParOf" srcId="{EC7CF18A-323F-42D8-8606-4ADD90D11B53}" destId="{F345CDBC-3E32-497D-9261-E45AA892ACD9}" srcOrd="2" destOrd="0" presId="urn:microsoft.com/office/officeart/2005/8/layout/hProcess4"/>
    <dgm:cxn modelId="{81B82298-F28D-4A37-855A-301CBBF09563}" type="presParOf" srcId="{EC7CF18A-323F-42D8-8606-4ADD90D11B53}" destId="{FBFC719E-3C8B-4B95-B7C1-BC08D5EE5F5B}" srcOrd="3" destOrd="0" presId="urn:microsoft.com/office/officeart/2005/8/layout/hProcess4"/>
    <dgm:cxn modelId="{7B6683D9-7F97-4E6D-B489-E4D8789C194D}" type="presParOf" srcId="{EC7CF18A-323F-42D8-8606-4ADD90D11B53}" destId="{C476A826-6E26-4675-92A8-DD9988F13F4E}" srcOrd="4" destOrd="0" presId="urn:microsoft.com/office/officeart/2005/8/layout/hProcess4"/>
    <dgm:cxn modelId="{4C8F0FD3-640D-45BA-8D60-8B90E57E99FF}" type="presParOf" srcId="{30B80542-9373-404B-91AF-A833BDC7039A}" destId="{4198BBE6-0358-4819-9636-7AAD555CF1BF}" srcOrd="7" destOrd="0" presId="urn:microsoft.com/office/officeart/2005/8/layout/hProcess4"/>
    <dgm:cxn modelId="{9BA66BA6-7A52-47C5-92F1-AD4E34F5FFA4}" type="presParOf" srcId="{30B80542-9373-404B-91AF-A833BDC7039A}" destId="{6D11ED45-F228-4FEA-BB02-B18E35448DA2}" srcOrd="8" destOrd="0" presId="urn:microsoft.com/office/officeart/2005/8/layout/hProcess4"/>
    <dgm:cxn modelId="{640CE5CB-9749-4628-9487-B61AC0189D7C}" type="presParOf" srcId="{6D11ED45-F228-4FEA-BB02-B18E35448DA2}" destId="{5B35ADC7-D264-4B91-BC30-935051ECA807}" srcOrd="0" destOrd="0" presId="urn:microsoft.com/office/officeart/2005/8/layout/hProcess4"/>
    <dgm:cxn modelId="{59A9CE05-BB16-4E68-8144-DC6A4D70E695}" type="presParOf" srcId="{6D11ED45-F228-4FEA-BB02-B18E35448DA2}" destId="{9D228CB4-267C-448D-ABA9-3FDD0D69C47A}" srcOrd="1" destOrd="0" presId="urn:microsoft.com/office/officeart/2005/8/layout/hProcess4"/>
    <dgm:cxn modelId="{67E55127-C5AC-4E9F-A016-E1BB4E46DB30}" type="presParOf" srcId="{6D11ED45-F228-4FEA-BB02-B18E35448DA2}" destId="{D11EA336-3869-46F5-AFDB-009ED0538891}" srcOrd="2" destOrd="0" presId="urn:microsoft.com/office/officeart/2005/8/layout/hProcess4"/>
    <dgm:cxn modelId="{490D253E-D6BC-4134-9362-8198FBF52DC0}" type="presParOf" srcId="{6D11ED45-F228-4FEA-BB02-B18E35448DA2}" destId="{9B231F09-20AB-4D7C-9121-B51FF2792844}" srcOrd="3" destOrd="0" presId="urn:microsoft.com/office/officeart/2005/8/layout/hProcess4"/>
    <dgm:cxn modelId="{5012A1A4-ADB1-4CB6-BCDA-530896D1D1F8}" type="presParOf" srcId="{6D11ED45-F228-4FEA-BB02-B18E35448DA2}" destId="{B1164E44-BE9B-4570-8D18-5E99EFCAB8CB}" srcOrd="4" destOrd="0" presId="urn:microsoft.com/office/officeart/2005/8/layout/hProcess4"/>
    <dgm:cxn modelId="{23ADCE28-3216-4B94-B6EB-F60AE6208766}" type="presParOf" srcId="{30B80542-9373-404B-91AF-A833BDC7039A}" destId="{96C40FA2-33B2-4436-8C67-85F2E41F8872}" srcOrd="9" destOrd="0" presId="urn:microsoft.com/office/officeart/2005/8/layout/hProcess4"/>
    <dgm:cxn modelId="{ADD90DE6-F307-431C-8242-B66C125274E6}" type="presParOf" srcId="{30B80542-9373-404B-91AF-A833BDC7039A}" destId="{4B05C7A7-4E39-4CB2-A6B3-FB606E779BCD}" srcOrd="10" destOrd="0" presId="urn:microsoft.com/office/officeart/2005/8/layout/hProcess4"/>
    <dgm:cxn modelId="{1A87BFC4-F98D-4E67-8490-10F7EAEFCFE3}" type="presParOf" srcId="{4B05C7A7-4E39-4CB2-A6B3-FB606E779BCD}" destId="{7E3D528E-E727-4ECA-B5CA-D71CC154D4AA}" srcOrd="0" destOrd="0" presId="urn:microsoft.com/office/officeart/2005/8/layout/hProcess4"/>
    <dgm:cxn modelId="{7443529C-9963-4E9A-BB50-DC77187A13ED}" type="presParOf" srcId="{4B05C7A7-4E39-4CB2-A6B3-FB606E779BCD}" destId="{D843268C-84E9-4A8C-874C-F07E04F80422}" srcOrd="1" destOrd="0" presId="urn:microsoft.com/office/officeart/2005/8/layout/hProcess4"/>
    <dgm:cxn modelId="{1CEE8197-395D-4DC5-956F-93851DC045FD}" type="presParOf" srcId="{4B05C7A7-4E39-4CB2-A6B3-FB606E779BCD}" destId="{4AFCC845-813E-4E65-B6AF-7913CE24F1C4}" srcOrd="2" destOrd="0" presId="urn:microsoft.com/office/officeart/2005/8/layout/hProcess4"/>
    <dgm:cxn modelId="{DFEE0756-48F6-44E4-8B27-2A7CF8058896}" type="presParOf" srcId="{4B05C7A7-4E39-4CB2-A6B3-FB606E779BCD}" destId="{D2D998DF-085E-416D-BE90-F01AEE8526BF}" srcOrd="3" destOrd="0" presId="urn:microsoft.com/office/officeart/2005/8/layout/hProcess4"/>
    <dgm:cxn modelId="{12014776-81C7-4B68-A7DE-E42ECF85D375}" type="presParOf" srcId="{4B05C7A7-4E39-4CB2-A6B3-FB606E779BCD}" destId="{6A1ECB8F-6C1A-4F3C-8973-39F2736453F1}" srcOrd="4" destOrd="0" presId="urn:microsoft.com/office/officeart/2005/8/layout/hProcess4"/>
  </dgm:cxnLst>
  <dgm:bg>
    <a:solidFill>
      <a:schemeClr val="tx2">
        <a:lumMod val="5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E8DC5E-8C32-456C-817C-837120B60A4C}">
      <dsp:nvSpPr>
        <dsp:cNvPr id="0" name=""/>
        <dsp:cNvSpPr/>
      </dsp:nvSpPr>
      <dsp:spPr>
        <a:xfrm rot="16200000">
          <a:off x="828091" y="-828091"/>
          <a:ext cx="2448272" cy="4104456"/>
        </a:xfrm>
        <a:prstGeom prst="round1Rect">
          <a:avLst/>
        </a:prstGeom>
        <a:solidFill>
          <a:schemeClr val="accent1">
            <a:lumMod val="60000"/>
            <a:lumOff val="4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smtClean="0">
              <a:latin typeface="+mj-lt"/>
            </a:rPr>
            <a:t>Działanie 1.1 Inwestycje dla przedsiębiorstw</a:t>
          </a:r>
        </a:p>
        <a:p>
          <a:pPr lvl="0" algn="ctr" defTabSz="1066800">
            <a:lnSpc>
              <a:spcPct val="90000"/>
            </a:lnSpc>
            <a:spcBef>
              <a:spcPct val="0"/>
            </a:spcBef>
            <a:spcAft>
              <a:spcPct val="35000"/>
            </a:spcAft>
          </a:pPr>
          <a:r>
            <a:rPr lang="pl-PL" sz="2400" b="1" kern="1200" dirty="0" smtClean="0">
              <a:latin typeface="+mj-lt"/>
            </a:rPr>
            <a:t>Budżet: 177,7 mln euro</a:t>
          </a:r>
          <a:endParaRPr lang="pl-PL" sz="2400" b="1" kern="1200" dirty="0">
            <a:latin typeface="+mj-lt"/>
          </a:endParaRPr>
        </a:p>
      </dsp:txBody>
      <dsp:txXfrm rot="16200000">
        <a:off x="1134125" y="-1134125"/>
        <a:ext cx="1836204" cy="4104456"/>
      </dsp:txXfrm>
    </dsp:sp>
    <dsp:sp modelId="{5D9209D1-5A0E-42EC-BE76-1B075FF57E8C}">
      <dsp:nvSpPr>
        <dsp:cNvPr id="0" name=""/>
        <dsp:cNvSpPr/>
      </dsp:nvSpPr>
      <dsp:spPr>
        <a:xfrm>
          <a:off x="4104456" y="0"/>
          <a:ext cx="4104456" cy="2448272"/>
        </a:xfrm>
        <a:prstGeom prst="round1Rect">
          <a:avLst/>
        </a:prstGeom>
        <a:solidFill>
          <a:schemeClr val="tx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0" kern="1200" dirty="0" smtClean="0">
              <a:latin typeface="+mj-lt"/>
            </a:rPr>
            <a:t>Działanie 1.2 Doradztwo dla firm oraz wsparcie dla Instytucji Otoczenia Biznesu</a:t>
          </a:r>
        </a:p>
        <a:p>
          <a:pPr lvl="0" algn="ctr" defTabSz="1066800">
            <a:lnSpc>
              <a:spcPct val="90000"/>
            </a:lnSpc>
            <a:spcBef>
              <a:spcPct val="0"/>
            </a:spcBef>
            <a:spcAft>
              <a:spcPct val="35000"/>
            </a:spcAft>
          </a:pPr>
          <a:r>
            <a:rPr lang="pl-PL" sz="2400" b="0" kern="1200" dirty="0" smtClean="0">
              <a:latin typeface="+mj-lt"/>
            </a:rPr>
            <a:t>Budżet: 756,4 tys. euro</a:t>
          </a:r>
        </a:p>
      </dsp:txBody>
      <dsp:txXfrm>
        <a:off x="4104456" y="0"/>
        <a:ext cx="4104456" cy="1836204"/>
      </dsp:txXfrm>
    </dsp:sp>
    <dsp:sp modelId="{322B08E5-0AE3-4FB2-BECE-25C3481EA587}">
      <dsp:nvSpPr>
        <dsp:cNvPr id="0" name=""/>
        <dsp:cNvSpPr/>
      </dsp:nvSpPr>
      <dsp:spPr>
        <a:xfrm rot="10800000">
          <a:off x="0" y="2448272"/>
          <a:ext cx="4104456" cy="2448272"/>
        </a:xfrm>
        <a:prstGeom prst="round1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kern="1200" dirty="0" smtClean="0">
              <a:latin typeface="+mj-lt"/>
            </a:rPr>
            <a:t>Działanie 5.1 Odnawialne Źródła Energii</a:t>
          </a:r>
        </a:p>
        <a:p>
          <a:pPr lvl="0" algn="ctr" defTabSz="1066800">
            <a:lnSpc>
              <a:spcPct val="90000"/>
            </a:lnSpc>
            <a:spcBef>
              <a:spcPct val="0"/>
            </a:spcBef>
            <a:spcAft>
              <a:spcPct val="35000"/>
            </a:spcAft>
          </a:pPr>
          <a:r>
            <a:rPr lang="pl-PL" sz="2400" kern="1200" dirty="0" smtClean="0">
              <a:latin typeface="+mj-lt"/>
            </a:rPr>
            <a:t>Budżet: 5,5 mln euro</a:t>
          </a:r>
          <a:endParaRPr lang="pl-PL" sz="2400" kern="1200" dirty="0">
            <a:latin typeface="+mj-lt"/>
          </a:endParaRPr>
        </a:p>
      </dsp:txBody>
      <dsp:txXfrm rot="10800000">
        <a:off x="0" y="3060339"/>
        <a:ext cx="4104456" cy="1836204"/>
      </dsp:txXfrm>
    </dsp:sp>
    <dsp:sp modelId="{2CFFA4C4-A80A-4311-96D5-D77E429A3CBF}">
      <dsp:nvSpPr>
        <dsp:cNvPr id="0" name=""/>
        <dsp:cNvSpPr/>
      </dsp:nvSpPr>
      <dsp:spPr>
        <a:xfrm rot="5400000">
          <a:off x="4932547" y="1620180"/>
          <a:ext cx="2448272" cy="4104456"/>
        </a:xfrm>
        <a:prstGeom prst="round1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kern="1200" dirty="0" smtClean="0">
              <a:latin typeface="+mj-lt"/>
            </a:rPr>
            <a:t>Działanie 5.3 Ciepłownictwo </a:t>
          </a:r>
          <a:br>
            <a:rPr lang="pl-PL" sz="2400" kern="1200" dirty="0" smtClean="0">
              <a:latin typeface="+mj-lt"/>
            </a:rPr>
          </a:br>
          <a:r>
            <a:rPr lang="pl-PL" sz="2400" kern="1200" dirty="0" smtClean="0">
              <a:latin typeface="+mj-lt"/>
            </a:rPr>
            <a:t>i Kogeneracja</a:t>
          </a:r>
        </a:p>
        <a:p>
          <a:pPr lvl="0" algn="ctr" defTabSz="1066800">
            <a:lnSpc>
              <a:spcPct val="90000"/>
            </a:lnSpc>
            <a:spcBef>
              <a:spcPct val="0"/>
            </a:spcBef>
            <a:spcAft>
              <a:spcPct val="35000"/>
            </a:spcAft>
          </a:pPr>
          <a:r>
            <a:rPr lang="pl-PL" sz="2400" kern="1200" dirty="0" smtClean="0">
              <a:latin typeface="+mj-lt"/>
            </a:rPr>
            <a:t>Budżet: ok. 3 mln euro</a:t>
          </a:r>
        </a:p>
      </dsp:txBody>
      <dsp:txXfrm rot="5400000">
        <a:off x="5238582" y="1926213"/>
        <a:ext cx="1836204" cy="4104456"/>
      </dsp:txXfrm>
    </dsp:sp>
    <dsp:sp modelId="{30D19802-124A-421D-88BF-1FB85C9EDE13}">
      <dsp:nvSpPr>
        <dsp:cNvPr id="0" name=""/>
        <dsp:cNvSpPr/>
      </dsp:nvSpPr>
      <dsp:spPr>
        <a:xfrm>
          <a:off x="2873119" y="1836204"/>
          <a:ext cx="2462673" cy="1224136"/>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smtClean="0">
              <a:solidFill>
                <a:schemeClr val="tx1"/>
              </a:solidFill>
              <a:latin typeface="+mj-lt"/>
            </a:rPr>
            <a:t>Budżet: ok. </a:t>
          </a:r>
          <a:br>
            <a:rPr lang="pl-PL" sz="2400" kern="1200" dirty="0" smtClean="0">
              <a:solidFill>
                <a:schemeClr val="tx1"/>
              </a:solidFill>
              <a:latin typeface="+mj-lt"/>
            </a:rPr>
          </a:br>
          <a:r>
            <a:rPr lang="pl-PL" sz="2400" kern="1200" dirty="0" smtClean="0">
              <a:solidFill>
                <a:schemeClr val="tx1"/>
              </a:solidFill>
              <a:latin typeface="+mj-lt"/>
            </a:rPr>
            <a:t>186 mln euro</a:t>
          </a:r>
          <a:endParaRPr lang="pl-PL" sz="2400" kern="1200" dirty="0">
            <a:solidFill>
              <a:schemeClr val="tx1"/>
            </a:solidFill>
            <a:latin typeface="+mj-lt"/>
          </a:endParaRPr>
        </a:p>
      </dsp:txBody>
      <dsp:txXfrm>
        <a:off x="2873119" y="1836204"/>
        <a:ext cx="2462673" cy="12241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E8DC5E-8C32-456C-817C-837120B60A4C}">
      <dsp:nvSpPr>
        <dsp:cNvPr id="0" name=""/>
        <dsp:cNvSpPr/>
      </dsp:nvSpPr>
      <dsp:spPr>
        <a:xfrm rot="16200000">
          <a:off x="882098" y="-882098"/>
          <a:ext cx="2628291" cy="4392488"/>
        </a:xfrm>
        <a:prstGeom prst="round1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dirty="0" smtClean="0">
              <a:latin typeface="+mj-lt"/>
            </a:rPr>
            <a:t/>
          </a:r>
          <a:br>
            <a:rPr lang="pl-PL" sz="1800" b="1" kern="1200" dirty="0" smtClean="0">
              <a:latin typeface="+mj-lt"/>
            </a:rPr>
          </a:br>
          <a:r>
            <a:rPr lang="pl-PL" sz="1800" b="1" kern="1200" dirty="0" smtClean="0">
              <a:latin typeface="+mj-lt"/>
            </a:rPr>
            <a:t>Kto? MŚP</a:t>
          </a:r>
        </a:p>
        <a:p>
          <a:pPr lvl="0" algn="ctr" defTabSz="800100">
            <a:lnSpc>
              <a:spcPct val="150000"/>
            </a:lnSpc>
            <a:spcBef>
              <a:spcPct val="0"/>
            </a:spcBef>
            <a:spcAft>
              <a:spcPct val="35000"/>
            </a:spcAft>
          </a:pPr>
          <a:r>
            <a:rPr lang="pl-PL" sz="1600" b="0" kern="1200" dirty="0" smtClean="0">
              <a:latin typeface="+mj-lt"/>
            </a:rPr>
            <a:t>(</a:t>
          </a:r>
          <a:r>
            <a:rPr lang="pl-PL" sz="1600" b="0" kern="1200" dirty="0" err="1" smtClean="0">
              <a:latin typeface="+mj-lt"/>
            </a:rPr>
            <a:t>mikroprzedsiębiorstwa</a:t>
          </a:r>
          <a:r>
            <a:rPr lang="pl-PL" sz="1600" b="0" kern="1200" dirty="0" smtClean="0">
              <a:latin typeface="+mj-lt"/>
            </a:rPr>
            <a:t> prowadzące działalność gospodarczą powyżej 2 lat)</a:t>
          </a:r>
          <a:br>
            <a:rPr lang="pl-PL" sz="1600" b="0" kern="1200" dirty="0" smtClean="0">
              <a:latin typeface="+mj-lt"/>
            </a:rPr>
          </a:br>
          <a:r>
            <a:rPr lang="pl-PL" sz="1600" b="0" kern="1200" dirty="0" smtClean="0">
              <a:latin typeface="+mj-lt"/>
            </a:rPr>
            <a:t>małe przedsiębiorstwa</a:t>
          </a:r>
          <a:br>
            <a:rPr lang="pl-PL" sz="1600" b="0" kern="1200" dirty="0" smtClean="0">
              <a:latin typeface="+mj-lt"/>
            </a:rPr>
          </a:br>
          <a:r>
            <a:rPr lang="pl-PL" sz="1600" b="0" kern="1200" dirty="0" smtClean="0">
              <a:latin typeface="+mj-lt"/>
            </a:rPr>
            <a:t>średnie przedsiębiorstwa </a:t>
          </a:r>
          <a:endParaRPr lang="pl-PL" sz="1600" b="0" kern="1200" dirty="0">
            <a:latin typeface="+mj-lt"/>
          </a:endParaRPr>
        </a:p>
      </dsp:txBody>
      <dsp:txXfrm rot="16200000">
        <a:off x="1210634" y="-1210634"/>
        <a:ext cx="1971219" cy="4392488"/>
      </dsp:txXfrm>
    </dsp:sp>
    <dsp:sp modelId="{5D9209D1-5A0E-42EC-BE76-1B075FF57E8C}">
      <dsp:nvSpPr>
        <dsp:cNvPr id="0" name=""/>
        <dsp:cNvSpPr/>
      </dsp:nvSpPr>
      <dsp:spPr>
        <a:xfrm>
          <a:off x="4392488" y="0"/>
          <a:ext cx="4392488" cy="2628291"/>
        </a:xfrm>
        <a:prstGeom prst="round1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dirty="0" smtClean="0">
              <a:latin typeface="+mj-lt"/>
            </a:rPr>
            <a:t/>
          </a:r>
          <a:br>
            <a:rPr lang="pl-PL" sz="1800" b="1" kern="1200" dirty="0" smtClean="0">
              <a:latin typeface="+mj-lt"/>
            </a:rPr>
          </a:br>
          <a:r>
            <a:rPr lang="pl-PL" sz="2400" b="1" kern="1200" dirty="0" smtClean="0">
              <a:latin typeface="+mj-lt"/>
            </a:rPr>
            <a:t>Na co?</a:t>
          </a:r>
        </a:p>
        <a:p>
          <a:pPr lvl="0" algn="ctr" defTabSz="800100">
            <a:lnSpc>
              <a:spcPct val="90000"/>
            </a:lnSpc>
            <a:spcBef>
              <a:spcPct val="0"/>
            </a:spcBef>
            <a:spcAft>
              <a:spcPct val="35000"/>
            </a:spcAft>
          </a:pPr>
          <a:r>
            <a:rPr lang="pl-PL" sz="1800" b="1" kern="1200" dirty="0" smtClean="0">
              <a:latin typeface="+mj-lt"/>
            </a:rPr>
            <a:t/>
          </a:r>
          <a:br>
            <a:rPr lang="pl-PL" sz="1800" b="1" kern="1200" dirty="0" smtClean="0">
              <a:latin typeface="+mj-lt"/>
            </a:rPr>
          </a:br>
          <a:r>
            <a:rPr lang="pl-PL" sz="1600" b="0" kern="1200" dirty="0" smtClean="0">
              <a:latin typeface="+mj-lt"/>
            </a:rPr>
            <a:t>- Zakup ruchomych środków trwałych oraz </a:t>
          </a:r>
        </a:p>
        <a:p>
          <a:pPr lvl="0" algn="ctr" defTabSz="800100">
            <a:lnSpc>
              <a:spcPct val="90000"/>
            </a:lnSpc>
            <a:spcBef>
              <a:spcPct val="0"/>
            </a:spcBef>
            <a:spcAft>
              <a:spcPct val="35000"/>
            </a:spcAft>
          </a:pPr>
          <a:r>
            <a:rPr lang="pl-PL" sz="1600" b="0" kern="1200" dirty="0" smtClean="0">
              <a:latin typeface="+mj-lt"/>
            </a:rPr>
            <a:t>wartości niematerialnych i prawnych,</a:t>
          </a:r>
        </a:p>
        <a:p>
          <a:pPr lvl="0" algn="ctr" defTabSz="800100">
            <a:lnSpc>
              <a:spcPct val="90000"/>
            </a:lnSpc>
            <a:spcBef>
              <a:spcPct val="0"/>
            </a:spcBef>
            <a:spcAft>
              <a:spcPct val="35000"/>
            </a:spcAft>
          </a:pPr>
          <a:r>
            <a:rPr lang="pl-PL" sz="1600" b="0" kern="1200" dirty="0" smtClean="0">
              <a:latin typeface="+mj-lt"/>
            </a:rPr>
            <a:t>- Specjalistyczne szkolenia oraz usługi doradcze</a:t>
          </a:r>
        </a:p>
        <a:p>
          <a:pPr lvl="0" algn="ctr" defTabSz="800100">
            <a:lnSpc>
              <a:spcPct val="90000"/>
            </a:lnSpc>
            <a:spcBef>
              <a:spcPct val="0"/>
            </a:spcBef>
            <a:spcAft>
              <a:spcPct val="35000"/>
            </a:spcAft>
          </a:pPr>
          <a:r>
            <a:rPr lang="pl-PL" sz="1600" b="0" kern="1200" dirty="0" smtClean="0">
              <a:latin typeface="+mj-lt"/>
            </a:rPr>
            <a:t> ściśle związane z realizacją projektu </a:t>
          </a:r>
        </a:p>
      </dsp:txBody>
      <dsp:txXfrm>
        <a:off x="4392488" y="0"/>
        <a:ext cx="4392488" cy="1971219"/>
      </dsp:txXfrm>
    </dsp:sp>
    <dsp:sp modelId="{322B08E5-0AE3-4FB2-BECE-25C3481EA587}">
      <dsp:nvSpPr>
        <dsp:cNvPr id="0" name=""/>
        <dsp:cNvSpPr/>
      </dsp:nvSpPr>
      <dsp:spPr>
        <a:xfrm rot="10800000">
          <a:off x="0" y="2628291"/>
          <a:ext cx="4392488" cy="2628291"/>
        </a:xfrm>
        <a:prstGeom prst="round1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smtClean="0">
              <a:latin typeface="+mj-lt"/>
            </a:rPr>
            <a:t>Ile?</a:t>
          </a:r>
        </a:p>
        <a:p>
          <a:pPr lvl="0" algn="ctr" defTabSz="1066800">
            <a:lnSpc>
              <a:spcPct val="90000"/>
            </a:lnSpc>
            <a:spcBef>
              <a:spcPct val="0"/>
            </a:spcBef>
            <a:spcAft>
              <a:spcPct val="35000"/>
            </a:spcAft>
          </a:pPr>
          <a:r>
            <a:rPr lang="pl-PL" sz="1800" b="0" kern="1200" dirty="0" smtClean="0">
              <a:latin typeface="+mj-lt"/>
            </a:rPr>
            <a:t>od 100 tys. zł, do 1,6 mln zł wydatków kwalifikowalnych</a:t>
          </a:r>
          <a:endParaRPr lang="pl-PL" sz="1800" b="0" kern="1200" dirty="0">
            <a:latin typeface="+mj-lt"/>
          </a:endParaRPr>
        </a:p>
      </dsp:txBody>
      <dsp:txXfrm rot="10800000">
        <a:off x="0" y="3285364"/>
        <a:ext cx="4392488" cy="1971219"/>
      </dsp:txXfrm>
    </dsp:sp>
    <dsp:sp modelId="{2CFFA4C4-A80A-4311-96D5-D77E429A3CBF}">
      <dsp:nvSpPr>
        <dsp:cNvPr id="0" name=""/>
        <dsp:cNvSpPr/>
      </dsp:nvSpPr>
      <dsp:spPr>
        <a:xfrm rot="5400000">
          <a:off x="5274586" y="1746193"/>
          <a:ext cx="2628291" cy="4392488"/>
        </a:xfrm>
        <a:prstGeom prst="round1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smtClean="0">
              <a:latin typeface="+mj-lt"/>
            </a:rPr>
            <a:t>Ile refundacji?</a:t>
          </a:r>
        </a:p>
        <a:p>
          <a:pPr lvl="0" algn="ctr" defTabSz="1066800">
            <a:lnSpc>
              <a:spcPct val="90000"/>
            </a:lnSpc>
            <a:spcBef>
              <a:spcPct val="0"/>
            </a:spcBef>
            <a:spcAft>
              <a:spcPct val="35000"/>
            </a:spcAft>
          </a:pPr>
          <a:r>
            <a:rPr lang="pl-PL" sz="1600" b="0" kern="1200" dirty="0" smtClean="0">
              <a:effectLst/>
              <a:latin typeface="+mj-lt"/>
              <a:cs typeface="Arial" pitchFamily="34" charset="0"/>
            </a:rPr>
            <a:t/>
          </a:r>
          <a:br>
            <a:rPr lang="pl-PL" sz="1600" b="0" kern="1200" dirty="0" smtClean="0">
              <a:effectLst/>
              <a:latin typeface="+mj-lt"/>
              <a:cs typeface="Arial" pitchFamily="34" charset="0"/>
            </a:rPr>
          </a:br>
          <a:r>
            <a:rPr lang="pl-PL" sz="1600" b="0" kern="1200" dirty="0" smtClean="0">
              <a:effectLst/>
              <a:latin typeface="+mj-lt"/>
              <a:cs typeface="Arial" pitchFamily="34" charset="0"/>
            </a:rPr>
            <a:t>do 50% dla wszystkich przedsiębiorstw</a:t>
          </a:r>
        </a:p>
      </dsp:txBody>
      <dsp:txXfrm rot="5400000">
        <a:off x="5603122" y="2074730"/>
        <a:ext cx="1971219" cy="4392488"/>
      </dsp:txXfrm>
    </dsp:sp>
    <dsp:sp modelId="{30D19802-124A-421D-88BF-1FB85C9EDE13}">
      <dsp:nvSpPr>
        <dsp:cNvPr id="0" name=""/>
        <dsp:cNvSpPr/>
      </dsp:nvSpPr>
      <dsp:spPr>
        <a:xfrm>
          <a:off x="2687574" y="2056927"/>
          <a:ext cx="3385633" cy="1142728"/>
        </a:xfrm>
        <a:prstGeom prst="roundRect">
          <a:avLst/>
        </a:prstGeom>
        <a:solidFill>
          <a:schemeClr val="accent3"/>
        </a:solidFill>
        <a:ln w="38100" cap="flat" cmpd="sng" algn="ctr">
          <a:solidFill>
            <a:schemeClr val="lt1">
              <a:hueOff val="0"/>
              <a:satOff val="0"/>
              <a:lumOff val="0"/>
              <a:alphaOff val="0"/>
            </a:schemeClr>
          </a:solidFill>
          <a:prstDash val="solid"/>
        </a:ln>
        <a:effectLst>
          <a:outerShdw blurRad="57150" dist="38100" dir="5400000" algn="ctr" rotWithShape="0">
            <a:schemeClr val="accent3">
              <a:tint val="6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smtClean="0">
              <a:solidFill>
                <a:schemeClr val="tx1"/>
              </a:solidFill>
              <a:latin typeface="+mj-lt"/>
            </a:rPr>
            <a:t>Budżet: </a:t>
          </a:r>
          <a:r>
            <a:rPr lang="pl-PL" sz="2000" b="1" kern="1200" dirty="0" smtClean="0">
              <a:solidFill>
                <a:schemeClr val="bg1"/>
              </a:solidFill>
              <a:latin typeface="+mj-lt"/>
            </a:rPr>
            <a:t>29 309 647,06 </a:t>
          </a:r>
          <a:r>
            <a:rPr lang="pl-PL" sz="2000" b="1" kern="1200" dirty="0" smtClean="0">
              <a:solidFill>
                <a:schemeClr val="tx1"/>
              </a:solidFill>
              <a:latin typeface="+mj-lt"/>
            </a:rPr>
            <a:t>mln złotych (7,1 mln euro)</a:t>
          </a:r>
          <a:endParaRPr lang="pl-PL" sz="2000" b="1" kern="1200" dirty="0">
            <a:solidFill>
              <a:schemeClr val="tx1"/>
            </a:solidFill>
            <a:latin typeface="+mj-lt"/>
          </a:endParaRPr>
        </a:p>
      </dsp:txBody>
      <dsp:txXfrm>
        <a:off x="2687574" y="2056927"/>
        <a:ext cx="3385633" cy="11427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391613-0B14-4B09-A3AF-AD8B8A7A78F8}">
      <dsp:nvSpPr>
        <dsp:cNvPr id="0" name=""/>
        <dsp:cNvSpPr/>
      </dsp:nvSpPr>
      <dsp:spPr>
        <a:xfrm>
          <a:off x="2295860" y="0"/>
          <a:ext cx="4552280" cy="455228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68DF3-A9D1-45B2-8A5E-F7F9A423359C}">
      <dsp:nvSpPr>
        <dsp:cNvPr id="0" name=""/>
        <dsp:cNvSpPr/>
      </dsp:nvSpPr>
      <dsp:spPr>
        <a:xfrm>
          <a:off x="539546" y="144010"/>
          <a:ext cx="3735827" cy="2064262"/>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err="1" smtClean="0">
              <a:solidFill>
                <a:srgbClr val="FFC000"/>
              </a:solidFill>
              <a:effectLst/>
              <a:latin typeface="+mj-lt"/>
            </a:rPr>
            <a:t>Mikroprzedsiębiorstwo</a:t>
          </a:r>
          <a:endParaRPr lang="pl-PL" sz="1800" kern="1200" dirty="0" smtClean="0">
            <a:solidFill>
              <a:srgbClr val="FFC000"/>
            </a:solidFill>
            <a:effectLst/>
            <a:latin typeface="+mj-lt"/>
          </a:endParaRPr>
        </a:p>
        <a:p>
          <a:pPr lvl="0" algn="ctr" defTabSz="800100">
            <a:lnSpc>
              <a:spcPct val="90000"/>
            </a:lnSpc>
            <a:spcBef>
              <a:spcPct val="0"/>
            </a:spcBef>
            <a:spcAft>
              <a:spcPct val="35000"/>
            </a:spcAft>
          </a:pPr>
          <a:r>
            <a:rPr lang="pl-PL" sz="1800" kern="1200" dirty="0" smtClean="0">
              <a:effectLst/>
              <a:latin typeface="+mj-lt"/>
            </a:rPr>
            <a:t>- liczba zatrudnionych osób &lt; 10</a:t>
          </a:r>
        </a:p>
        <a:p>
          <a:pPr lvl="0" algn="ctr" defTabSz="800100">
            <a:lnSpc>
              <a:spcPct val="90000"/>
            </a:lnSpc>
            <a:spcBef>
              <a:spcPct val="0"/>
            </a:spcBef>
            <a:spcAft>
              <a:spcPct val="35000"/>
            </a:spcAft>
          </a:pPr>
          <a:r>
            <a:rPr lang="pl-PL" sz="1800" kern="1200" dirty="0" smtClean="0">
              <a:effectLst/>
              <a:latin typeface="+mj-lt"/>
            </a:rPr>
            <a:t>- obrót ≤ 2 mln </a:t>
          </a:r>
          <a:r>
            <a:rPr lang="pl-PL" sz="1800" kern="1200" dirty="0" err="1" smtClean="0">
              <a:effectLst/>
              <a:latin typeface="+mj-lt"/>
            </a:rPr>
            <a:t>euro</a:t>
          </a:r>
          <a:r>
            <a:rPr lang="pl-PL" sz="1800" kern="1200" dirty="0" smtClean="0">
              <a:effectLst/>
              <a:latin typeface="+mj-lt"/>
            </a:rPr>
            <a:t> lub</a:t>
          </a:r>
        </a:p>
        <a:p>
          <a:pPr lvl="0" algn="ctr" defTabSz="800100">
            <a:lnSpc>
              <a:spcPct val="90000"/>
            </a:lnSpc>
            <a:spcBef>
              <a:spcPct val="0"/>
            </a:spcBef>
            <a:spcAft>
              <a:spcPct val="35000"/>
            </a:spcAft>
          </a:pPr>
          <a:r>
            <a:rPr lang="pl-PL" sz="1800" kern="1200" dirty="0" smtClean="0">
              <a:effectLst/>
              <a:latin typeface="+mj-lt"/>
            </a:rPr>
            <a:t>- bilans roczny ≤ 2 mln </a:t>
          </a:r>
          <a:r>
            <a:rPr lang="pl-PL" sz="1800" kern="1200" dirty="0" err="1" smtClean="0">
              <a:effectLst/>
              <a:latin typeface="+mj-lt"/>
            </a:rPr>
            <a:t>euro</a:t>
          </a:r>
          <a:endParaRPr lang="pl-PL" sz="1800" kern="1200" dirty="0">
            <a:effectLst/>
            <a:latin typeface="+mj-lt"/>
          </a:endParaRPr>
        </a:p>
      </dsp:txBody>
      <dsp:txXfrm>
        <a:off x="539546" y="144010"/>
        <a:ext cx="3735827" cy="2064262"/>
      </dsp:txXfrm>
    </dsp:sp>
    <dsp:sp modelId="{A012DF75-64AD-473B-9799-B653B821D385}">
      <dsp:nvSpPr>
        <dsp:cNvPr id="0" name=""/>
        <dsp:cNvSpPr/>
      </dsp:nvSpPr>
      <dsp:spPr>
        <a:xfrm>
          <a:off x="5004052" y="144010"/>
          <a:ext cx="3735827" cy="2064262"/>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smtClean="0">
              <a:solidFill>
                <a:srgbClr val="FFC000"/>
              </a:solidFill>
              <a:effectLst/>
              <a:latin typeface="+mj-lt"/>
            </a:rPr>
            <a:t>Małe przedsiębiorstwo</a:t>
          </a:r>
        </a:p>
        <a:p>
          <a:pPr lvl="0" algn="ctr" defTabSz="800100">
            <a:lnSpc>
              <a:spcPct val="90000"/>
            </a:lnSpc>
            <a:spcBef>
              <a:spcPct val="0"/>
            </a:spcBef>
            <a:spcAft>
              <a:spcPct val="35000"/>
            </a:spcAft>
          </a:pPr>
          <a:r>
            <a:rPr lang="pl-PL" sz="1800" kern="1200" dirty="0" smtClean="0">
              <a:effectLst/>
              <a:latin typeface="+mj-lt"/>
            </a:rPr>
            <a:t>- liczba zatrudnionych osób &lt; 50</a:t>
          </a:r>
        </a:p>
        <a:p>
          <a:pPr lvl="0" algn="ctr" defTabSz="800100">
            <a:lnSpc>
              <a:spcPct val="90000"/>
            </a:lnSpc>
            <a:spcBef>
              <a:spcPct val="0"/>
            </a:spcBef>
            <a:spcAft>
              <a:spcPct val="35000"/>
            </a:spcAft>
          </a:pPr>
          <a:r>
            <a:rPr lang="pl-PL" sz="1800" kern="1200" dirty="0" smtClean="0">
              <a:effectLst/>
              <a:latin typeface="+mj-lt"/>
            </a:rPr>
            <a:t>- obrót ≤ 10 mln </a:t>
          </a:r>
          <a:r>
            <a:rPr lang="pl-PL" sz="1800" kern="1200" dirty="0" err="1" smtClean="0">
              <a:effectLst/>
              <a:latin typeface="+mj-lt"/>
            </a:rPr>
            <a:t>euro</a:t>
          </a:r>
          <a:r>
            <a:rPr lang="pl-PL" sz="1800" kern="1200" dirty="0" smtClean="0">
              <a:effectLst/>
              <a:latin typeface="+mj-lt"/>
            </a:rPr>
            <a:t> lub</a:t>
          </a:r>
        </a:p>
        <a:p>
          <a:pPr lvl="0" algn="ctr" defTabSz="800100">
            <a:lnSpc>
              <a:spcPct val="90000"/>
            </a:lnSpc>
            <a:spcBef>
              <a:spcPct val="0"/>
            </a:spcBef>
            <a:spcAft>
              <a:spcPct val="35000"/>
            </a:spcAft>
          </a:pPr>
          <a:r>
            <a:rPr lang="pl-PL" sz="1800" kern="1200" dirty="0" smtClean="0">
              <a:effectLst/>
              <a:latin typeface="+mj-lt"/>
            </a:rPr>
            <a:t>- bilans roczny ≤ 10 mln </a:t>
          </a:r>
          <a:r>
            <a:rPr lang="pl-PL" sz="1800" kern="1200" dirty="0" err="1" smtClean="0">
              <a:effectLst/>
              <a:latin typeface="+mj-lt"/>
            </a:rPr>
            <a:t>euro</a:t>
          </a:r>
          <a:endParaRPr lang="pl-PL" sz="1800" kern="1200" dirty="0">
            <a:effectLst/>
            <a:latin typeface="+mj-lt"/>
          </a:endParaRPr>
        </a:p>
      </dsp:txBody>
      <dsp:txXfrm>
        <a:off x="5004052" y="144010"/>
        <a:ext cx="3735827" cy="2064262"/>
      </dsp:txXfrm>
    </dsp:sp>
    <dsp:sp modelId="{A559A002-07F8-4088-9A33-8536E823B2AD}">
      <dsp:nvSpPr>
        <dsp:cNvPr id="0" name=""/>
        <dsp:cNvSpPr/>
      </dsp:nvSpPr>
      <dsp:spPr>
        <a:xfrm>
          <a:off x="467537" y="2376265"/>
          <a:ext cx="3735827" cy="2064262"/>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smtClean="0">
              <a:solidFill>
                <a:srgbClr val="FFC000"/>
              </a:solidFill>
              <a:effectLst/>
              <a:latin typeface="+mj-lt"/>
            </a:rPr>
            <a:t>Średnie przedsiębiorstwo</a:t>
          </a:r>
          <a:endParaRPr lang="pl-PL" sz="1800" kern="1200" dirty="0" smtClean="0">
            <a:solidFill>
              <a:srgbClr val="FFC000"/>
            </a:solidFill>
            <a:effectLst/>
            <a:latin typeface="+mj-lt"/>
          </a:endParaRPr>
        </a:p>
        <a:p>
          <a:pPr lvl="0" algn="ctr" defTabSz="800100">
            <a:lnSpc>
              <a:spcPct val="90000"/>
            </a:lnSpc>
            <a:spcBef>
              <a:spcPct val="0"/>
            </a:spcBef>
            <a:spcAft>
              <a:spcPct val="35000"/>
            </a:spcAft>
          </a:pPr>
          <a:r>
            <a:rPr lang="pl-PL" sz="1800" kern="1200" dirty="0" smtClean="0">
              <a:effectLst/>
              <a:latin typeface="+mj-lt"/>
            </a:rPr>
            <a:t>- liczba zatrudnionych osób &lt; 250</a:t>
          </a:r>
        </a:p>
        <a:p>
          <a:pPr lvl="0" algn="ctr" defTabSz="800100">
            <a:lnSpc>
              <a:spcPct val="90000"/>
            </a:lnSpc>
            <a:spcBef>
              <a:spcPct val="0"/>
            </a:spcBef>
            <a:spcAft>
              <a:spcPct val="35000"/>
            </a:spcAft>
          </a:pPr>
          <a:r>
            <a:rPr lang="pl-PL" sz="1800" kern="1200" dirty="0" smtClean="0">
              <a:effectLst/>
              <a:latin typeface="+mj-lt"/>
            </a:rPr>
            <a:t>- obrót ≤ 50 mln </a:t>
          </a:r>
          <a:r>
            <a:rPr lang="pl-PL" sz="1800" kern="1200" dirty="0" err="1" smtClean="0">
              <a:effectLst/>
              <a:latin typeface="+mj-lt"/>
            </a:rPr>
            <a:t>euro</a:t>
          </a:r>
          <a:r>
            <a:rPr lang="pl-PL" sz="1800" kern="1200" dirty="0" smtClean="0">
              <a:effectLst/>
              <a:latin typeface="+mj-lt"/>
            </a:rPr>
            <a:t> lub</a:t>
          </a:r>
        </a:p>
        <a:p>
          <a:pPr lvl="0" algn="ctr" defTabSz="800100">
            <a:lnSpc>
              <a:spcPct val="90000"/>
            </a:lnSpc>
            <a:spcBef>
              <a:spcPct val="0"/>
            </a:spcBef>
            <a:spcAft>
              <a:spcPct val="35000"/>
            </a:spcAft>
          </a:pPr>
          <a:r>
            <a:rPr lang="pl-PL" sz="1800" kern="1200" dirty="0" smtClean="0">
              <a:effectLst/>
              <a:latin typeface="+mj-lt"/>
            </a:rPr>
            <a:t>bilans roczny ≤ 43 mln </a:t>
          </a:r>
          <a:r>
            <a:rPr lang="pl-PL" sz="1800" kern="1200" dirty="0" err="1" smtClean="0">
              <a:effectLst/>
              <a:latin typeface="+mj-lt"/>
            </a:rPr>
            <a:t>euro</a:t>
          </a:r>
          <a:endParaRPr lang="pl-PL" sz="1800" kern="1200" dirty="0">
            <a:effectLst/>
            <a:latin typeface="+mj-lt"/>
          </a:endParaRPr>
        </a:p>
      </dsp:txBody>
      <dsp:txXfrm>
        <a:off x="467537" y="2376265"/>
        <a:ext cx="3735827" cy="2064262"/>
      </dsp:txXfrm>
    </dsp:sp>
    <dsp:sp modelId="{0B2B97C1-64DF-403C-BC52-783562508EB8}">
      <dsp:nvSpPr>
        <dsp:cNvPr id="0" name=""/>
        <dsp:cNvSpPr/>
      </dsp:nvSpPr>
      <dsp:spPr>
        <a:xfrm>
          <a:off x="5004052" y="2376265"/>
          <a:ext cx="3735827" cy="206426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smtClean="0">
              <a:solidFill>
                <a:srgbClr val="FFC000"/>
              </a:solidFill>
              <a:effectLst/>
              <a:latin typeface="+mj-lt"/>
            </a:rPr>
            <a:t>Duże przedsiębiorstwo</a:t>
          </a:r>
          <a:endParaRPr lang="pl-PL" sz="1800" kern="1200" dirty="0" smtClean="0">
            <a:solidFill>
              <a:srgbClr val="FFC000"/>
            </a:solidFill>
            <a:effectLst/>
            <a:latin typeface="+mj-lt"/>
          </a:endParaRPr>
        </a:p>
        <a:p>
          <a:pPr lvl="0" algn="ctr" defTabSz="800100">
            <a:lnSpc>
              <a:spcPct val="90000"/>
            </a:lnSpc>
            <a:spcBef>
              <a:spcPct val="0"/>
            </a:spcBef>
            <a:spcAft>
              <a:spcPct val="35000"/>
            </a:spcAft>
          </a:pPr>
          <a:r>
            <a:rPr lang="pl-PL" sz="1800" kern="1200" dirty="0" smtClean="0">
              <a:effectLst/>
              <a:latin typeface="+mj-lt"/>
            </a:rPr>
            <a:t>- liczba zatrudnionych osób &gt; 250</a:t>
          </a:r>
        </a:p>
        <a:p>
          <a:pPr lvl="0" algn="ctr" defTabSz="800100">
            <a:lnSpc>
              <a:spcPct val="90000"/>
            </a:lnSpc>
            <a:spcBef>
              <a:spcPct val="0"/>
            </a:spcBef>
            <a:spcAft>
              <a:spcPct val="35000"/>
            </a:spcAft>
          </a:pPr>
          <a:r>
            <a:rPr lang="pl-PL" sz="1800" kern="1200" dirty="0" smtClean="0">
              <a:effectLst/>
              <a:latin typeface="+mj-lt"/>
            </a:rPr>
            <a:t>- obrót &gt; 50 mln </a:t>
          </a:r>
          <a:r>
            <a:rPr lang="pl-PL" sz="1800" kern="1200" dirty="0" err="1" smtClean="0">
              <a:effectLst/>
              <a:latin typeface="+mj-lt"/>
            </a:rPr>
            <a:t>euro</a:t>
          </a:r>
          <a:r>
            <a:rPr lang="pl-PL" sz="1800" kern="1200" dirty="0" smtClean="0">
              <a:effectLst/>
              <a:latin typeface="+mj-lt"/>
            </a:rPr>
            <a:t> lub</a:t>
          </a:r>
        </a:p>
        <a:p>
          <a:pPr lvl="0" algn="ctr" defTabSz="800100">
            <a:lnSpc>
              <a:spcPct val="90000"/>
            </a:lnSpc>
            <a:spcBef>
              <a:spcPct val="0"/>
            </a:spcBef>
            <a:spcAft>
              <a:spcPct val="35000"/>
            </a:spcAft>
          </a:pPr>
          <a:r>
            <a:rPr lang="pl-PL" sz="1800" kern="1200" dirty="0" smtClean="0">
              <a:effectLst/>
              <a:latin typeface="+mj-lt"/>
            </a:rPr>
            <a:t>- bilans roczny &gt; 43 mln </a:t>
          </a:r>
          <a:r>
            <a:rPr lang="pl-PL" sz="1800" kern="1200" dirty="0" err="1" smtClean="0">
              <a:effectLst/>
              <a:latin typeface="+mj-lt"/>
            </a:rPr>
            <a:t>euro</a:t>
          </a:r>
          <a:endParaRPr lang="pl-PL" sz="1800" kern="1200" dirty="0">
            <a:effectLst/>
            <a:latin typeface="+mj-lt"/>
          </a:endParaRPr>
        </a:p>
      </dsp:txBody>
      <dsp:txXfrm>
        <a:off x="5004052" y="2376265"/>
        <a:ext cx="3735827" cy="20642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6145" cy="496813"/>
          </a:xfrm>
          <a:prstGeom prst="rect">
            <a:avLst/>
          </a:prstGeom>
        </p:spPr>
        <p:txBody>
          <a:bodyPr vert="horz" lIns="91432" tIns="45716" rIns="91432" bIns="45716"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sz="quarter" idx="1"/>
          </p:nvPr>
        </p:nvSpPr>
        <p:spPr>
          <a:xfrm>
            <a:off x="3849911" y="0"/>
            <a:ext cx="2946144" cy="496813"/>
          </a:xfrm>
          <a:prstGeom prst="rect">
            <a:avLst/>
          </a:prstGeom>
        </p:spPr>
        <p:txBody>
          <a:bodyPr vert="horz" lIns="91432" tIns="45716" rIns="91432" bIns="45716" rtlCol="0"/>
          <a:lstStyle>
            <a:lvl1pPr algn="r" fontAlgn="auto">
              <a:spcBef>
                <a:spcPts val="0"/>
              </a:spcBef>
              <a:spcAft>
                <a:spcPts val="0"/>
              </a:spcAft>
              <a:defRPr sz="1200" smtClean="0">
                <a:latin typeface="+mn-lt"/>
              </a:defRPr>
            </a:lvl1pPr>
          </a:lstStyle>
          <a:p>
            <a:pPr>
              <a:defRPr/>
            </a:pPr>
            <a:fld id="{62EA70FA-DA56-4384-9723-4E1AA035F6EB}" type="datetimeFigureOut">
              <a:rPr lang="pl-PL"/>
              <a:pPr>
                <a:defRPr/>
              </a:pPr>
              <a:t>2014-08-18</a:t>
            </a:fld>
            <a:endParaRPr lang="pl-PL"/>
          </a:p>
        </p:txBody>
      </p:sp>
      <p:sp>
        <p:nvSpPr>
          <p:cNvPr id="4" name="Symbol zastępczy stopki 3"/>
          <p:cNvSpPr>
            <a:spLocks noGrp="1"/>
          </p:cNvSpPr>
          <p:nvPr>
            <p:ph type="ftr" sz="quarter" idx="2"/>
          </p:nvPr>
        </p:nvSpPr>
        <p:spPr>
          <a:xfrm>
            <a:off x="1" y="9428224"/>
            <a:ext cx="2946145" cy="496813"/>
          </a:xfrm>
          <a:prstGeom prst="rect">
            <a:avLst/>
          </a:prstGeom>
        </p:spPr>
        <p:txBody>
          <a:bodyPr vert="horz" lIns="91432" tIns="45716" rIns="91432" bIns="45716" rtlCol="0" anchor="b"/>
          <a:lstStyle>
            <a:lvl1pPr algn="l" fontAlgn="auto">
              <a:spcBef>
                <a:spcPts val="0"/>
              </a:spcBef>
              <a:spcAft>
                <a:spcPts val="0"/>
              </a:spcAft>
              <a:defRPr sz="1200">
                <a:latin typeface="+mn-lt"/>
              </a:defRPr>
            </a:lvl1pPr>
          </a:lstStyle>
          <a:p>
            <a:pPr>
              <a:defRPr/>
            </a:pPr>
            <a:endParaRPr lang="pl-PL"/>
          </a:p>
        </p:txBody>
      </p:sp>
      <p:sp>
        <p:nvSpPr>
          <p:cNvPr id="5" name="Symbol zastępczy numeru slajdu 4"/>
          <p:cNvSpPr>
            <a:spLocks noGrp="1"/>
          </p:cNvSpPr>
          <p:nvPr>
            <p:ph type="sldNum" sz="quarter" idx="3"/>
          </p:nvPr>
        </p:nvSpPr>
        <p:spPr>
          <a:xfrm>
            <a:off x="3849911" y="9428224"/>
            <a:ext cx="2946144" cy="496813"/>
          </a:xfrm>
          <a:prstGeom prst="rect">
            <a:avLst/>
          </a:prstGeom>
        </p:spPr>
        <p:txBody>
          <a:bodyPr vert="horz" lIns="91432" tIns="45716" rIns="91432" bIns="45716" rtlCol="0" anchor="b"/>
          <a:lstStyle>
            <a:lvl1pPr algn="r" fontAlgn="auto">
              <a:spcBef>
                <a:spcPts val="0"/>
              </a:spcBef>
              <a:spcAft>
                <a:spcPts val="0"/>
              </a:spcAft>
              <a:defRPr sz="1200" smtClean="0">
                <a:latin typeface="+mn-lt"/>
              </a:defRPr>
            </a:lvl1pPr>
          </a:lstStyle>
          <a:p>
            <a:pPr>
              <a:defRPr/>
            </a:pPr>
            <a:fld id="{F8B63E66-A151-4D0F-B529-77C097AC01B6}"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6145" cy="496813"/>
          </a:xfrm>
          <a:prstGeom prst="rect">
            <a:avLst/>
          </a:prstGeom>
        </p:spPr>
        <p:txBody>
          <a:bodyPr vert="horz" lIns="91432" tIns="45716" rIns="91432" bIns="45716"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49911" y="0"/>
            <a:ext cx="2946144" cy="496813"/>
          </a:xfrm>
          <a:prstGeom prst="rect">
            <a:avLst/>
          </a:prstGeom>
        </p:spPr>
        <p:txBody>
          <a:bodyPr vert="horz" lIns="91432" tIns="45716" rIns="91432" bIns="45716" rtlCol="0"/>
          <a:lstStyle>
            <a:lvl1pPr algn="r" fontAlgn="auto">
              <a:spcBef>
                <a:spcPts val="0"/>
              </a:spcBef>
              <a:spcAft>
                <a:spcPts val="0"/>
              </a:spcAft>
              <a:defRPr sz="1200" smtClean="0">
                <a:latin typeface="+mn-lt"/>
              </a:defRPr>
            </a:lvl1pPr>
          </a:lstStyle>
          <a:p>
            <a:pPr>
              <a:defRPr/>
            </a:pPr>
            <a:fld id="{7AF164E6-26B3-45E6-836C-ABC797A86B28}" type="datetimeFigureOut">
              <a:rPr lang="pl-PL"/>
              <a:pPr>
                <a:defRPr/>
              </a:pPr>
              <a:t>2014-08-18</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pPr lvl="0"/>
            <a:endParaRPr lang="pl-PL" noProof="0"/>
          </a:p>
        </p:txBody>
      </p:sp>
      <p:sp>
        <p:nvSpPr>
          <p:cNvPr id="5" name="Symbol zastępczy notatek 4"/>
          <p:cNvSpPr>
            <a:spLocks noGrp="1"/>
          </p:cNvSpPr>
          <p:nvPr>
            <p:ph type="body" sz="quarter" idx="3"/>
          </p:nvPr>
        </p:nvSpPr>
        <p:spPr>
          <a:xfrm>
            <a:off x="680254" y="4714913"/>
            <a:ext cx="5437168" cy="4466507"/>
          </a:xfrm>
          <a:prstGeom prst="rect">
            <a:avLst/>
          </a:prstGeom>
        </p:spPr>
        <p:txBody>
          <a:bodyPr vert="horz" lIns="91432" tIns="45716" rIns="91432" bIns="45716"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1" y="9428224"/>
            <a:ext cx="2946145" cy="496813"/>
          </a:xfrm>
          <a:prstGeom prst="rect">
            <a:avLst/>
          </a:prstGeom>
        </p:spPr>
        <p:txBody>
          <a:bodyPr vert="horz" lIns="91432" tIns="45716" rIns="91432" bIns="45716" rtlCol="0" anchor="b"/>
          <a:lstStyle>
            <a:lvl1pPr algn="l" fontAlgn="auto">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49911" y="9428224"/>
            <a:ext cx="2946144" cy="496813"/>
          </a:xfrm>
          <a:prstGeom prst="rect">
            <a:avLst/>
          </a:prstGeom>
        </p:spPr>
        <p:txBody>
          <a:bodyPr vert="horz" lIns="91432" tIns="45716" rIns="91432" bIns="45716" rtlCol="0" anchor="b"/>
          <a:lstStyle>
            <a:lvl1pPr algn="r" fontAlgn="auto">
              <a:spcBef>
                <a:spcPts val="0"/>
              </a:spcBef>
              <a:spcAft>
                <a:spcPts val="0"/>
              </a:spcAft>
              <a:defRPr sz="1200" smtClean="0">
                <a:latin typeface="+mn-lt"/>
              </a:defRPr>
            </a:lvl1pPr>
          </a:lstStyle>
          <a:p>
            <a:pPr>
              <a:defRPr/>
            </a:pPr>
            <a:fld id="{5E09B48B-7386-49FE-BFEB-FA4056B7E99D}"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7651"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7652"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ACE136-66EF-4522-AC53-755D25C26082}" type="slidenum">
              <a:rPr lang="pl-PL"/>
              <a:pPr fontAlgn="base">
                <a:spcBef>
                  <a:spcPct val="0"/>
                </a:spcBef>
                <a:spcAft>
                  <a:spcPct val="0"/>
                </a:spcAft>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12</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13</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14</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15</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16</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17</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18</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4</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23</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24</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25</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5</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6</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7</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8</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9</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10</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867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86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60FFA-A20F-494A-BE66-A415DC3B0361}" type="slidenum">
              <a:rPr lang="pl-PL"/>
              <a:pPr fontAlgn="base">
                <a:spcBef>
                  <a:spcPct val="0"/>
                </a:spcBef>
                <a:spcAft>
                  <a:spcPct val="0"/>
                </a:spcAft>
              </a:pPr>
              <a:t>11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06CB3CE9-CFB8-4757-9804-4E9A104D670B}" type="datetimeFigureOut">
              <a:rPr lang="pl-PL"/>
              <a:pPr>
                <a:defRPr/>
              </a:pPr>
              <a:t>2014-08-18</a:t>
            </a:fld>
            <a:endParaRPr lang="pl-PL"/>
          </a:p>
        </p:txBody>
      </p:sp>
      <p:sp>
        <p:nvSpPr>
          <p:cNvPr id="5" name="Symbol zastępczy stopki 18"/>
          <p:cNvSpPr>
            <a:spLocks noGrp="1"/>
          </p:cNvSpPr>
          <p:nvPr>
            <p:ph type="ftr" sz="quarter" idx="11"/>
          </p:nvPr>
        </p:nvSpPr>
        <p:spPr/>
        <p:txBody>
          <a:bodyPr/>
          <a:lstStyle>
            <a:lvl1pPr>
              <a:defRPr/>
            </a:lvl1pPr>
          </a:lstStyle>
          <a:p>
            <a:pPr>
              <a:defRPr/>
            </a:pPr>
            <a:endParaRPr lang="pl-PL"/>
          </a:p>
        </p:txBody>
      </p:sp>
      <p:sp>
        <p:nvSpPr>
          <p:cNvPr id="6" name="Symbol zastępczy numeru slajdu 26"/>
          <p:cNvSpPr>
            <a:spLocks noGrp="1"/>
          </p:cNvSpPr>
          <p:nvPr>
            <p:ph type="sldNum" sz="quarter" idx="12"/>
          </p:nvPr>
        </p:nvSpPr>
        <p:spPr/>
        <p:txBody>
          <a:bodyPr/>
          <a:lstStyle>
            <a:lvl1pPr>
              <a:defRPr/>
            </a:lvl1pPr>
          </a:lstStyle>
          <a:p>
            <a:pPr>
              <a:defRPr/>
            </a:pPr>
            <a:fld id="{4952CCC5-31A4-46C8-B9FF-8E4D6E93D973}"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F69CE074-3B11-4E4A-92CC-B9556FC6AF30}" type="datetimeFigureOut">
              <a:rPr lang="pl-PL"/>
              <a:pPr>
                <a:defRPr/>
              </a:pPr>
              <a:t>2014-08-18</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571EE72B-D338-4388-877B-F00648EF5A38}"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C4BB3C8C-5E58-4BC1-941C-D4D9D0D92DEF}" type="datetimeFigureOut">
              <a:rPr lang="pl-PL"/>
              <a:pPr>
                <a:defRPr/>
              </a:pPr>
              <a:t>2014-08-18</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8F3E9584-F3D4-4401-9E74-B6A9D0F9125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54502D2E-2F21-4AD9-9426-CD2E4CEA5DEC}" type="datetimeFigureOut">
              <a:rPr lang="pl-PL"/>
              <a:pPr>
                <a:defRPr/>
              </a:pPr>
              <a:t>2014-08-18</a:t>
            </a:fld>
            <a:endParaRPr lang="pl-PL"/>
          </a:p>
        </p:txBody>
      </p:sp>
      <p:sp>
        <p:nvSpPr>
          <p:cNvPr id="5" name="Symbol zastępczy stopki 21"/>
          <p:cNvSpPr>
            <a:spLocks noGrp="1"/>
          </p:cNvSpPr>
          <p:nvPr>
            <p:ph type="ftr" sz="quarter" idx="11"/>
          </p:nvPr>
        </p:nvSpPr>
        <p:spPr/>
        <p:txBody>
          <a:bodyPr/>
          <a:lstStyle>
            <a:lvl1pPr>
              <a:defRPr/>
            </a:lvl1pPr>
          </a:lstStyle>
          <a:p>
            <a:pPr>
              <a:defRPr/>
            </a:pPr>
            <a:endParaRPr lang="pl-PL"/>
          </a:p>
        </p:txBody>
      </p:sp>
      <p:sp>
        <p:nvSpPr>
          <p:cNvPr id="6" name="Symbol zastępczy numeru slajdu 17"/>
          <p:cNvSpPr>
            <a:spLocks noGrp="1"/>
          </p:cNvSpPr>
          <p:nvPr>
            <p:ph type="sldNum" sz="quarter" idx="12"/>
          </p:nvPr>
        </p:nvSpPr>
        <p:spPr/>
        <p:txBody>
          <a:bodyPr/>
          <a:lstStyle>
            <a:lvl1pPr>
              <a:defRPr/>
            </a:lvl1pPr>
          </a:lstStyle>
          <a:p>
            <a:pPr>
              <a:defRPr/>
            </a:pPr>
            <a:fld id="{34321CEF-AC36-4D8F-819F-CE717B0F1E8E}"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542E0920-0192-4BBC-8E02-009FEE1A3507}" type="datetimeFigureOut">
              <a:rPr lang="pl-PL"/>
              <a:pPr>
                <a:defRPr/>
              </a:pPr>
              <a:t>2014-08-18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ABE02CD-5CD2-4E09-A92C-ECE0BDDF9EBC}"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B2BB8A9D-D768-4567-8488-3F80B3A8B760}" type="datetimeFigureOut">
              <a:rPr lang="pl-PL"/>
              <a:pPr>
                <a:defRPr/>
              </a:pPr>
              <a:t>2014-08-18</a:t>
            </a:fld>
            <a:endParaRPr lang="pl-PL"/>
          </a:p>
        </p:txBody>
      </p:sp>
      <p:sp>
        <p:nvSpPr>
          <p:cNvPr id="6" name="Symbol zastępczy stopki 21"/>
          <p:cNvSpPr>
            <a:spLocks noGrp="1"/>
          </p:cNvSpPr>
          <p:nvPr>
            <p:ph type="ftr" sz="quarter" idx="11"/>
          </p:nvPr>
        </p:nvSpPr>
        <p:spPr/>
        <p:txBody>
          <a:bodyPr/>
          <a:lstStyle>
            <a:lvl1pPr>
              <a:defRPr/>
            </a:lvl1pPr>
          </a:lstStyle>
          <a:p>
            <a:pPr>
              <a:defRPr/>
            </a:pPr>
            <a:endParaRPr lang="pl-PL"/>
          </a:p>
        </p:txBody>
      </p:sp>
      <p:sp>
        <p:nvSpPr>
          <p:cNvPr id="7" name="Symbol zastępczy numeru slajdu 17"/>
          <p:cNvSpPr>
            <a:spLocks noGrp="1"/>
          </p:cNvSpPr>
          <p:nvPr>
            <p:ph type="sldNum" sz="quarter" idx="12"/>
          </p:nvPr>
        </p:nvSpPr>
        <p:spPr/>
        <p:txBody>
          <a:bodyPr/>
          <a:lstStyle>
            <a:lvl1pPr>
              <a:defRPr/>
            </a:lvl1pPr>
          </a:lstStyle>
          <a:p>
            <a:pPr>
              <a:defRPr/>
            </a:pPr>
            <a:fld id="{76242E58-CCBB-44E8-8EBB-6A87E6DB5677}"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62F5B7D5-412C-49C2-B98C-62FAF2E44FAC}" type="datetimeFigureOut">
              <a:rPr lang="pl-PL"/>
              <a:pPr>
                <a:defRPr/>
              </a:pPr>
              <a:t>2014-08-18</a:t>
            </a:fld>
            <a:endParaRPr lang="pl-PL"/>
          </a:p>
        </p:txBody>
      </p:sp>
      <p:sp>
        <p:nvSpPr>
          <p:cNvPr id="8" name="Symbol zastępczy stopki 21"/>
          <p:cNvSpPr>
            <a:spLocks noGrp="1"/>
          </p:cNvSpPr>
          <p:nvPr>
            <p:ph type="ftr" sz="quarter" idx="11"/>
          </p:nvPr>
        </p:nvSpPr>
        <p:spPr/>
        <p:txBody>
          <a:bodyPr/>
          <a:lstStyle>
            <a:lvl1pPr>
              <a:defRPr/>
            </a:lvl1pPr>
          </a:lstStyle>
          <a:p>
            <a:pPr>
              <a:defRPr/>
            </a:pPr>
            <a:endParaRPr lang="pl-PL"/>
          </a:p>
        </p:txBody>
      </p:sp>
      <p:sp>
        <p:nvSpPr>
          <p:cNvPr id="9" name="Symbol zastępczy numeru slajdu 17"/>
          <p:cNvSpPr>
            <a:spLocks noGrp="1"/>
          </p:cNvSpPr>
          <p:nvPr>
            <p:ph type="sldNum" sz="quarter" idx="12"/>
          </p:nvPr>
        </p:nvSpPr>
        <p:spPr/>
        <p:txBody>
          <a:bodyPr/>
          <a:lstStyle>
            <a:lvl1pPr>
              <a:defRPr/>
            </a:lvl1pPr>
          </a:lstStyle>
          <a:p>
            <a:pPr>
              <a:defRPr/>
            </a:pPr>
            <a:fld id="{564E95DE-4385-4904-9D52-BB2CE2B7628D}"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E8D78ABB-1229-43EA-9597-71C488863495}" type="datetimeFigureOut">
              <a:rPr lang="pl-PL"/>
              <a:pPr>
                <a:defRPr/>
              </a:pPr>
              <a:t>2014-08-18</a:t>
            </a:fld>
            <a:endParaRPr lang="pl-PL"/>
          </a:p>
        </p:txBody>
      </p:sp>
      <p:sp>
        <p:nvSpPr>
          <p:cNvPr id="4" name="Symbol zastępczy stopki 21"/>
          <p:cNvSpPr>
            <a:spLocks noGrp="1"/>
          </p:cNvSpPr>
          <p:nvPr>
            <p:ph type="ftr" sz="quarter" idx="11"/>
          </p:nvPr>
        </p:nvSpPr>
        <p:spPr/>
        <p:txBody>
          <a:bodyPr/>
          <a:lstStyle>
            <a:lvl1pPr>
              <a:defRPr/>
            </a:lvl1pPr>
          </a:lstStyle>
          <a:p>
            <a:pPr>
              <a:defRPr/>
            </a:pPr>
            <a:endParaRPr lang="pl-PL"/>
          </a:p>
        </p:txBody>
      </p:sp>
      <p:sp>
        <p:nvSpPr>
          <p:cNvPr id="5" name="Symbol zastępczy numeru slajdu 17"/>
          <p:cNvSpPr>
            <a:spLocks noGrp="1"/>
          </p:cNvSpPr>
          <p:nvPr>
            <p:ph type="sldNum" sz="quarter" idx="12"/>
          </p:nvPr>
        </p:nvSpPr>
        <p:spPr/>
        <p:txBody>
          <a:bodyPr/>
          <a:lstStyle>
            <a:lvl1pPr>
              <a:defRPr/>
            </a:lvl1pPr>
          </a:lstStyle>
          <a:p>
            <a:pPr>
              <a:defRPr/>
            </a:pPr>
            <a:fld id="{E3E1BA8A-92E5-4550-9F6C-84CFACED4EB3}"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7DF3772B-7F23-4154-A072-364833E2A13A}" type="datetimeFigureOut">
              <a:rPr lang="pl-PL"/>
              <a:pPr>
                <a:defRPr/>
              </a:pPr>
              <a:t>2014-08-18</a:t>
            </a:fld>
            <a:endParaRPr lang="pl-PL"/>
          </a:p>
        </p:txBody>
      </p:sp>
      <p:sp>
        <p:nvSpPr>
          <p:cNvPr id="3" name="Symbol zastępczy stopki 21"/>
          <p:cNvSpPr>
            <a:spLocks noGrp="1"/>
          </p:cNvSpPr>
          <p:nvPr>
            <p:ph type="ftr" sz="quarter" idx="11"/>
          </p:nvPr>
        </p:nvSpPr>
        <p:spPr/>
        <p:txBody>
          <a:bodyPr/>
          <a:lstStyle>
            <a:lvl1pPr>
              <a:defRPr/>
            </a:lvl1pPr>
          </a:lstStyle>
          <a:p>
            <a:pPr>
              <a:defRPr/>
            </a:pPr>
            <a:endParaRPr lang="pl-PL"/>
          </a:p>
        </p:txBody>
      </p:sp>
      <p:sp>
        <p:nvSpPr>
          <p:cNvPr id="4" name="Symbol zastępczy numeru slajdu 17"/>
          <p:cNvSpPr>
            <a:spLocks noGrp="1"/>
          </p:cNvSpPr>
          <p:nvPr>
            <p:ph type="sldNum" sz="quarter" idx="12"/>
          </p:nvPr>
        </p:nvSpPr>
        <p:spPr/>
        <p:txBody>
          <a:bodyPr/>
          <a:lstStyle>
            <a:lvl1pPr>
              <a:defRPr/>
            </a:lvl1pPr>
          </a:lstStyle>
          <a:p>
            <a:pPr>
              <a:defRPr/>
            </a:pPr>
            <a:fld id="{18A1CC9F-51AE-4E0A-A03F-0376ED749C6D}"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36250909-BA4B-4C67-9240-964B185E7F43}" type="datetimeFigureOut">
              <a:rPr lang="pl-PL"/>
              <a:pPr>
                <a:defRPr/>
              </a:pPr>
              <a:t>2014-08-18</a:t>
            </a:fld>
            <a:endParaRPr lang="pl-PL"/>
          </a:p>
        </p:txBody>
      </p:sp>
      <p:sp>
        <p:nvSpPr>
          <p:cNvPr id="6" name="Symbol zastępczy stopki 21"/>
          <p:cNvSpPr>
            <a:spLocks noGrp="1"/>
          </p:cNvSpPr>
          <p:nvPr>
            <p:ph type="ftr" sz="quarter" idx="11"/>
          </p:nvPr>
        </p:nvSpPr>
        <p:spPr/>
        <p:txBody>
          <a:bodyPr/>
          <a:lstStyle>
            <a:lvl1pPr>
              <a:defRPr/>
            </a:lvl1pPr>
          </a:lstStyle>
          <a:p>
            <a:pPr>
              <a:defRPr/>
            </a:pPr>
            <a:endParaRPr lang="pl-PL"/>
          </a:p>
        </p:txBody>
      </p:sp>
      <p:sp>
        <p:nvSpPr>
          <p:cNvPr id="7" name="Symbol zastępczy numeru slajdu 17"/>
          <p:cNvSpPr>
            <a:spLocks noGrp="1"/>
          </p:cNvSpPr>
          <p:nvPr>
            <p:ph type="sldNum" sz="quarter" idx="12"/>
          </p:nvPr>
        </p:nvSpPr>
        <p:spPr/>
        <p:txBody>
          <a:bodyPr/>
          <a:lstStyle>
            <a:lvl1pPr>
              <a:defRPr/>
            </a:lvl1pPr>
          </a:lstStyle>
          <a:p>
            <a:pPr>
              <a:defRPr/>
            </a:pPr>
            <a:fld id="{3C43E787-5100-4588-8C5A-C6F87EC300F1}"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ójkąt prostokątny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olny kształt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Dowolny kształt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ytuł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3C16E3BB-C939-4043-849E-3C74549BC84C}" type="datetimeFigureOut">
              <a:rPr lang="pl-PL"/>
              <a:pPr>
                <a:defRPr/>
              </a:pPr>
              <a:t>2014-08-18</a:t>
            </a:fld>
            <a:endParaRPr lang="pl-PL"/>
          </a:p>
        </p:txBody>
      </p:sp>
      <p:sp>
        <p:nvSpPr>
          <p:cNvPr id="10" name="Symbol zastępczy stopki 5"/>
          <p:cNvSpPr>
            <a:spLocks noGrp="1"/>
          </p:cNvSpPr>
          <p:nvPr>
            <p:ph type="ftr" sz="quarter" idx="11"/>
          </p:nvPr>
        </p:nvSpPr>
        <p:spPr/>
        <p:txBody>
          <a:bodyPr/>
          <a:lstStyle>
            <a:lvl1pPr>
              <a:defRPr/>
            </a:lvl1pPr>
          </a:lstStyle>
          <a:p>
            <a:pPr>
              <a:defRPr/>
            </a:pPr>
            <a:endParaRPr lang="pl-PL"/>
          </a:p>
        </p:txBody>
      </p:sp>
      <p:sp>
        <p:nvSpPr>
          <p:cNvPr id="11" name="Symbol zastępczy numeru slajdu 6"/>
          <p:cNvSpPr>
            <a:spLocks noGrp="1"/>
          </p:cNvSpPr>
          <p:nvPr>
            <p:ph type="sldNum" sz="quarter" idx="12"/>
          </p:nvPr>
        </p:nvSpPr>
        <p:spPr>
          <a:xfrm>
            <a:off x="8077200" y="6356350"/>
            <a:ext cx="609600" cy="365125"/>
          </a:xfrm>
        </p:spPr>
        <p:txBody>
          <a:bodyPr/>
          <a:lstStyle>
            <a:lvl1pPr>
              <a:defRPr/>
            </a:lvl1pPr>
          </a:lstStyle>
          <a:p>
            <a:pPr>
              <a:defRPr/>
            </a:pPr>
            <a:fld id="{70A95772-8ED5-4CE7-81FD-70EC3CA65B1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Dowolny kształt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Symbol zastępczy tytułu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FD9157CF-D1FC-4C6F-9C9F-6057E0FCD04D}" type="datetimeFigureOut">
              <a:rPr lang="pl-PL"/>
              <a:pPr>
                <a:defRPr/>
              </a:pPr>
              <a:t>2014-08-18</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D535B11-9854-4D67-9C3A-53D883305C65}" type="slidenum">
              <a:rPr lang="pl-PL"/>
              <a:pPr>
                <a:defRPr/>
              </a:pPr>
              <a:t>‹#›</a:t>
            </a:fld>
            <a:endParaRPr lang="pl-PL"/>
          </a:p>
        </p:txBody>
      </p:sp>
      <p:grpSp>
        <p:nvGrpSpPr>
          <p:cNvPr id="1033" name="Grupa 1"/>
          <p:cNvGrpSpPr>
            <a:grpSpLocks/>
          </p:cNvGrpSpPr>
          <p:nvPr/>
        </p:nvGrpSpPr>
        <p:grpSpPr bwMode="auto">
          <a:xfrm>
            <a:off x="-19050" y="203200"/>
            <a:ext cx="9180513"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839" r:id="rId1"/>
    <p:sldLayoutId id="2147483831" r:id="rId2"/>
    <p:sldLayoutId id="2147483840" r:id="rId3"/>
    <p:sldLayoutId id="2147483832" r:id="rId4"/>
    <p:sldLayoutId id="2147483833" r:id="rId5"/>
    <p:sldLayoutId id="2147483834" r:id="rId6"/>
    <p:sldLayoutId id="2147483835" r:id="rId7"/>
    <p:sldLayoutId id="2147483836" r:id="rId8"/>
    <p:sldLayoutId id="2147483841" r:id="rId9"/>
    <p:sldLayoutId id="2147483837" r:id="rId10"/>
    <p:sldLayoutId id="214748383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dip.dolnyslask.p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dip.dolnyslask.p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noChangeArrowheads="1"/>
          </p:cNvSpPr>
          <p:nvPr/>
        </p:nvSpPr>
        <p:spPr bwMode="auto">
          <a:xfrm>
            <a:off x="0" y="6381750"/>
            <a:ext cx="1187450" cy="476250"/>
          </a:xfrm>
          <a:prstGeom prst="rect">
            <a:avLst/>
          </a:prstGeom>
          <a:solidFill>
            <a:srgbClr val="0074BD"/>
          </a:solidFill>
          <a:ln w="9525">
            <a:noFill/>
            <a:miter lim="800000"/>
            <a:headEnd/>
            <a:tailEnd/>
          </a:ln>
        </p:spPr>
        <p:txBody>
          <a:bodyPr wrap="none" anchor="ctr"/>
          <a:lstStyle/>
          <a:p>
            <a:pPr algn="ctr"/>
            <a:fld id="{0E1C274C-80BB-46C0-A06D-FB5073A31673}" type="slidenum">
              <a:rPr lang="pl-PL" b="1" smtClean="0">
                <a:latin typeface="+mj-lt"/>
              </a:rPr>
              <a:pPr algn="ctr"/>
              <a:t>1</a:t>
            </a:fld>
            <a:r>
              <a:rPr lang="pl-PL" b="1" dirty="0" smtClean="0">
                <a:latin typeface="+mj-lt"/>
              </a:rPr>
              <a:t>/29</a:t>
            </a:r>
            <a:endParaRPr lang="pl-PL" b="1" dirty="0">
              <a:latin typeface="+mj-lt"/>
            </a:endParaRPr>
          </a:p>
        </p:txBody>
      </p:sp>
      <p:sp>
        <p:nvSpPr>
          <p:cNvPr id="5124" name="Rectangle 18"/>
          <p:cNvSpPr>
            <a:spLocks noChangeArrowheads="1"/>
          </p:cNvSpPr>
          <p:nvPr/>
        </p:nvSpPr>
        <p:spPr bwMode="auto">
          <a:xfrm>
            <a:off x="1187450" y="6381750"/>
            <a:ext cx="5527675" cy="476250"/>
          </a:xfrm>
          <a:prstGeom prst="rect">
            <a:avLst/>
          </a:prstGeom>
          <a:solidFill>
            <a:srgbClr val="003C87"/>
          </a:solidFill>
          <a:ln w="9525">
            <a:noFill/>
            <a:miter lim="800000"/>
            <a:headEnd/>
            <a:tailEnd/>
          </a:ln>
        </p:spPr>
        <p:txBody>
          <a:bodyPr wrap="none" lIns="360000" rIns="126000" anchor="ctr"/>
          <a:lstStyle/>
          <a:p>
            <a:pPr algn="ctr"/>
            <a:r>
              <a:rPr lang="pl-PL" b="1" dirty="0" smtClean="0">
                <a:latin typeface="+mj-lt"/>
                <a:cs typeface="Arial" pitchFamily="34" charset="0"/>
              </a:rPr>
              <a:t>		         </a:t>
            </a:r>
            <a:r>
              <a:rPr lang="pl-PL" b="1" dirty="0" err="1" smtClean="0">
                <a:latin typeface="+mj-lt"/>
                <a:cs typeface="Arial" pitchFamily="34" charset="0"/>
              </a:rPr>
              <a:t>www.dip.dolnyslask.pl</a:t>
            </a:r>
            <a:endParaRPr lang="pl-PL" b="1" dirty="0">
              <a:latin typeface="+mj-lt"/>
              <a:cs typeface="Arial" pitchFamily="34" charset="0"/>
            </a:endParaRPr>
          </a:p>
        </p:txBody>
      </p:sp>
      <p:sp>
        <p:nvSpPr>
          <p:cNvPr id="5125" name="Rectangle 23"/>
          <p:cNvSpPr>
            <a:spLocks noChangeArrowheads="1"/>
          </p:cNvSpPr>
          <p:nvPr/>
        </p:nvSpPr>
        <p:spPr bwMode="auto">
          <a:xfrm>
            <a:off x="6715125" y="6381750"/>
            <a:ext cx="2428875" cy="476250"/>
          </a:xfrm>
          <a:prstGeom prst="rect">
            <a:avLst/>
          </a:prstGeom>
          <a:solidFill>
            <a:srgbClr val="003C87"/>
          </a:solidFill>
          <a:ln w="9525">
            <a:noFill/>
            <a:miter lim="800000"/>
            <a:headEnd/>
            <a:tailEnd/>
          </a:ln>
        </p:spPr>
        <p:txBody>
          <a:bodyPr wrap="none" anchor="ctr"/>
          <a:lstStyle/>
          <a:p>
            <a:endParaRPr lang="pl-PL" sz="1200" b="1">
              <a:solidFill>
                <a:schemeClr val="bg1"/>
              </a:solidFill>
              <a:latin typeface="Century Gothic" pitchFamily="34" charset="0"/>
            </a:endParaRPr>
          </a:p>
        </p:txBody>
      </p:sp>
      <p:sp>
        <p:nvSpPr>
          <p:cNvPr id="9" name="Prostokąt 8"/>
          <p:cNvSpPr/>
          <p:nvPr/>
        </p:nvSpPr>
        <p:spPr>
          <a:xfrm>
            <a:off x="285750" y="1500188"/>
            <a:ext cx="8572500" cy="4635115"/>
          </a:xfrm>
          <a:prstGeom prst="rect">
            <a:avLst/>
          </a:prstGeom>
        </p:spPr>
        <p:txBody>
          <a:bodyPr>
            <a:spAutoFit/>
          </a:bodyPr>
          <a:lstStyle/>
          <a:p>
            <a:pPr marL="342900" indent="-342900" algn="ctr" fontAlgn="auto">
              <a:spcBef>
                <a:spcPct val="20000"/>
              </a:spcBef>
              <a:spcAft>
                <a:spcPts val="0"/>
              </a:spcAft>
              <a:defRPr/>
            </a:pPr>
            <a:endParaRPr lang="pl-PL" sz="2400" dirty="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endParaRPr lang="pl-PL" sz="2400" dirty="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sz="2800" b="1" dirty="0">
                <a:solidFill>
                  <a:srgbClr val="FFC000"/>
                </a:solidFill>
                <a:effectLst>
                  <a:outerShdw blurRad="38100" dist="38100" dir="2700000" algn="tl">
                    <a:srgbClr val="000000">
                      <a:alpha val="43137"/>
                    </a:srgbClr>
                  </a:outerShdw>
                </a:effectLst>
                <a:latin typeface="+mj-lt"/>
                <a:cs typeface="Arial" pitchFamily="34" charset="0"/>
              </a:rPr>
              <a:t>Jak dofinansować </a:t>
            </a:r>
            <a:r>
              <a:rPr lang="pl-PL" sz="2800" b="1" dirty="0" smtClean="0">
                <a:solidFill>
                  <a:srgbClr val="FFC000"/>
                </a:solidFill>
                <a:effectLst>
                  <a:outerShdw blurRad="38100" dist="38100" dir="2700000" algn="tl">
                    <a:srgbClr val="000000">
                      <a:alpha val="43137"/>
                    </a:srgbClr>
                  </a:outerShdw>
                </a:effectLst>
                <a:latin typeface="+mj-lt"/>
                <a:cs typeface="Arial" pitchFamily="34" charset="0"/>
              </a:rPr>
              <a:t>nowe inwestycje </a:t>
            </a:r>
            <a:r>
              <a:rPr lang="pl-PL" sz="2800" b="1" dirty="0">
                <a:solidFill>
                  <a:srgbClr val="FFC000"/>
                </a:solidFill>
                <a:effectLst>
                  <a:outerShdw blurRad="38100" dist="38100" dir="2700000" algn="tl">
                    <a:srgbClr val="000000">
                      <a:alpha val="43137"/>
                    </a:srgbClr>
                  </a:outerShdw>
                </a:effectLst>
                <a:latin typeface="+mj-lt"/>
                <a:cs typeface="Arial" pitchFamily="34" charset="0"/>
              </a:rPr>
              <a:t>w </a:t>
            </a:r>
            <a:r>
              <a:rPr lang="pl-PL" sz="2800" b="1" dirty="0" smtClean="0">
                <a:solidFill>
                  <a:srgbClr val="FFC000"/>
                </a:solidFill>
                <a:effectLst>
                  <a:outerShdw blurRad="38100" dist="38100" dir="2700000" algn="tl">
                    <a:srgbClr val="000000">
                      <a:alpha val="43137"/>
                    </a:srgbClr>
                  </a:outerShdw>
                </a:effectLst>
                <a:latin typeface="+mj-lt"/>
                <a:cs typeface="Arial" pitchFamily="34" charset="0"/>
              </a:rPr>
              <a:t>MŚP?</a:t>
            </a:r>
            <a:endParaRPr lang="pl-PL" sz="2800" b="1" dirty="0">
              <a:solidFill>
                <a:srgbClr val="FFC000"/>
              </a:solidFill>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sz="3000" b="1" dirty="0">
                <a:solidFill>
                  <a:srgbClr val="FFC000"/>
                </a:solidFill>
                <a:effectLst>
                  <a:outerShdw blurRad="38100" dist="38100" dir="2700000" algn="tl">
                    <a:srgbClr val="000000">
                      <a:alpha val="43137"/>
                    </a:srgbClr>
                  </a:outerShdw>
                </a:effectLst>
                <a:latin typeface="+mj-lt"/>
                <a:cs typeface="Arial" pitchFamily="34" charset="0"/>
              </a:rPr>
              <a:t>Zasady, procedury, praktyka</a:t>
            </a:r>
          </a:p>
          <a:p>
            <a:pPr marL="342900" indent="-342900" algn="ctr" fontAlgn="auto">
              <a:spcBef>
                <a:spcPct val="20000"/>
              </a:spcBef>
              <a:spcAft>
                <a:spcPts val="0"/>
              </a:spcAft>
              <a:defRPr/>
            </a:pPr>
            <a:endParaRPr lang="pl-PL" sz="2400" dirty="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endParaRPr lang="pl-PL" sz="2400" dirty="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endParaRPr lang="pl-PL" sz="2400" dirty="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sz="2400" dirty="0">
                <a:effectLst>
                  <a:outerShdw blurRad="38100" dist="38100" dir="2700000" algn="tl">
                    <a:srgbClr val="000000">
                      <a:alpha val="43137"/>
                    </a:srgbClr>
                  </a:outerShdw>
                </a:effectLst>
                <a:latin typeface="+mj-lt"/>
                <a:cs typeface="Arial" pitchFamily="34" charset="0"/>
              </a:rPr>
              <a:t>					</a:t>
            </a:r>
            <a:endParaRPr lang="pl-PL" sz="2400" b="1" dirty="0" smtClean="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sz="2400" b="1" dirty="0" smtClean="0">
                <a:effectLst>
                  <a:outerShdw blurRad="38100" dist="38100" dir="2700000" algn="tl">
                    <a:srgbClr val="000000">
                      <a:alpha val="43137"/>
                    </a:srgbClr>
                  </a:outerShdw>
                </a:effectLst>
                <a:latin typeface="+mj-lt"/>
                <a:cs typeface="Arial" pitchFamily="34" charset="0"/>
              </a:rPr>
              <a:t>					</a:t>
            </a:r>
          </a:p>
          <a:p>
            <a:pPr marL="342900" indent="-342900" algn="ctr" fontAlgn="auto">
              <a:spcBef>
                <a:spcPct val="20000"/>
              </a:spcBef>
              <a:spcAft>
                <a:spcPts val="0"/>
              </a:spcAft>
              <a:defRPr/>
            </a:pPr>
            <a:r>
              <a:rPr lang="pl-PL" sz="2400" b="1" dirty="0" smtClean="0">
                <a:effectLst>
                  <a:outerShdw blurRad="38100" dist="38100" dir="2700000" algn="tl">
                    <a:srgbClr val="000000">
                      <a:alpha val="43137"/>
                    </a:srgbClr>
                  </a:outerShdw>
                </a:effectLst>
                <a:latin typeface="+mj-lt"/>
                <a:cs typeface="Arial" pitchFamily="34" charset="0"/>
              </a:rPr>
              <a:t>					Dolnośląska Instytucja Pośrednicząca</a:t>
            </a:r>
            <a:endParaRPr lang="pl-PL" sz="2400" b="1" dirty="0">
              <a:effectLst>
                <a:outerShdw blurRad="38100" dist="38100" dir="2700000" algn="tl">
                  <a:srgbClr val="000000">
                    <a:alpha val="43137"/>
                  </a:srgbClr>
                </a:outerShdw>
              </a:effectLst>
              <a:latin typeface="+mj-lt"/>
              <a:cs typeface="Arial"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0" y="0"/>
            <a:ext cx="9144000" cy="14651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12/29</a:t>
            </a:r>
            <a:endParaRPr lang="pl-PL" sz="1600" b="1" dirty="0">
              <a:latin typeface="+mj-lt"/>
            </a:endParaRPr>
          </a:p>
        </p:txBody>
      </p:sp>
      <p:sp>
        <p:nvSpPr>
          <p:cNvPr id="5" name="pole tekstowe 4"/>
          <p:cNvSpPr txBox="1"/>
          <p:nvPr/>
        </p:nvSpPr>
        <p:spPr>
          <a:xfrm>
            <a:off x="0" y="548680"/>
            <a:ext cx="9144000" cy="6100131"/>
          </a:xfrm>
          <a:prstGeom prst="rect">
            <a:avLst/>
          </a:prstGeom>
          <a:noFill/>
        </p:spPr>
        <p:txBody>
          <a:bodyPr wrap="square" rtlCol="0">
            <a:spAutoFit/>
          </a:bodyPr>
          <a:lstStyle/>
          <a:p>
            <a:pPr marL="92075" indent="-92075" algn="ctr"/>
            <a:endParaRPr lang="pl-PL" b="1" dirty="0" smtClean="0">
              <a:solidFill>
                <a:srgbClr val="FFC000"/>
              </a:solidFill>
              <a:effectLst>
                <a:outerShdw blurRad="38100" dist="38100" dir="2700000" algn="tl">
                  <a:srgbClr val="000000">
                    <a:alpha val="43137"/>
                  </a:srgbClr>
                </a:outerShdw>
              </a:effectLst>
              <a:latin typeface="+mj-lt"/>
            </a:endParaRPr>
          </a:p>
          <a:p>
            <a:pPr marL="92075" indent="-92075" algn="ctr"/>
            <a:r>
              <a:rPr lang="pl-PL" b="1" dirty="0" smtClean="0">
                <a:solidFill>
                  <a:srgbClr val="FFC000"/>
                </a:solidFill>
                <a:latin typeface="+mj-lt"/>
              </a:rPr>
              <a:t>Wydatki </a:t>
            </a:r>
            <a:r>
              <a:rPr lang="pl-PL" b="1" dirty="0" err="1" smtClean="0">
                <a:solidFill>
                  <a:srgbClr val="FFC000"/>
                </a:solidFill>
                <a:latin typeface="+mj-lt"/>
              </a:rPr>
              <a:t>kwalifikowalne</a:t>
            </a:r>
            <a:r>
              <a:rPr lang="pl-PL" b="1" dirty="0" smtClean="0">
                <a:solidFill>
                  <a:srgbClr val="FFC000"/>
                </a:solidFill>
                <a:latin typeface="+mj-lt"/>
              </a:rPr>
              <a:t> – część inwestycyjna</a:t>
            </a:r>
          </a:p>
          <a:p>
            <a:pPr marL="92075" lvl="0" indent="-92075" algn="just"/>
            <a:endParaRPr lang="pl-PL" dirty="0" smtClean="0">
              <a:latin typeface="+mj-lt"/>
            </a:endParaRPr>
          </a:p>
          <a:p>
            <a:pPr marL="95250" algn="just">
              <a:spcBef>
                <a:spcPct val="20000"/>
              </a:spcBef>
              <a:defRPr/>
            </a:pPr>
            <a:r>
              <a:rPr lang="pl-PL" b="1" dirty="0" smtClean="0">
                <a:solidFill>
                  <a:srgbClr val="FFC000"/>
                </a:solidFill>
                <a:latin typeface="+mj-lt"/>
              </a:rPr>
              <a:t>Ruchome środki trwałe - </a:t>
            </a:r>
            <a:r>
              <a:rPr lang="pl-PL" dirty="0" smtClean="0">
                <a:latin typeface="+mj-lt"/>
              </a:rPr>
              <a:t>nabycie środków trwałych (maszyn i urządzeń, narzędzi, przyrządów i aparatury). Środek trwały musi zostać wprowadzony do ewidencji (rejestr) środków trwałych oraz być traktowany jako wydatek inwestycyjny zgodnie </a:t>
            </a:r>
            <a:br>
              <a:rPr lang="pl-PL" dirty="0" smtClean="0">
                <a:latin typeface="+mj-lt"/>
              </a:rPr>
            </a:br>
            <a:r>
              <a:rPr lang="pl-PL" dirty="0" smtClean="0">
                <a:latin typeface="+mj-lt"/>
              </a:rPr>
              <a:t>z przepisami o rachunkowości. Środki trwałe muszą być wykorzystywane wyłącznie przez przedsiębiorcę. </a:t>
            </a:r>
          </a:p>
          <a:p>
            <a:pPr marL="95250" algn="just" fontAlgn="auto">
              <a:spcBef>
                <a:spcPct val="20000"/>
              </a:spcBef>
              <a:spcAft>
                <a:spcPts val="0"/>
              </a:spcAft>
              <a:defRPr/>
            </a:pPr>
            <a:endParaRPr lang="pl-PL" dirty="0" smtClean="0">
              <a:latin typeface="+mj-lt"/>
            </a:endParaRPr>
          </a:p>
          <a:p>
            <a:pPr marL="95250" algn="just" fontAlgn="auto">
              <a:spcBef>
                <a:spcPct val="20000"/>
              </a:spcBef>
              <a:spcAft>
                <a:spcPts val="0"/>
              </a:spcAft>
              <a:defRPr/>
            </a:pPr>
            <a:r>
              <a:rPr lang="pl-PL" dirty="0" smtClean="0">
                <a:latin typeface="+mj-lt"/>
              </a:rPr>
              <a:t>Cena używanego ruchomego środka trwałego nie może przekraczać jego wartości rynkowej, określonej na dzień jego nabycia i być wyższa od ceny podobnego, nowego środka trwałego. Nie jest </a:t>
            </a:r>
            <a:r>
              <a:rPr lang="pl-PL" dirty="0" err="1" smtClean="0">
                <a:latin typeface="+mj-lt"/>
              </a:rPr>
              <a:t>kwalifikowalne</a:t>
            </a:r>
            <a:r>
              <a:rPr lang="pl-PL" dirty="0" smtClean="0">
                <a:latin typeface="+mj-lt"/>
              </a:rPr>
              <a:t> nabycie aktywów, które były współfinansowane ze środków krajowych lub wspólnotowych w ciągu 7 lat poprzedzających datę ich nabycia.</a:t>
            </a:r>
            <a:r>
              <a:rPr lang="pl-PL" dirty="0" smtClean="0">
                <a:solidFill>
                  <a:srgbClr val="FFC000"/>
                </a:solidFill>
                <a:latin typeface="+mj-lt"/>
              </a:rPr>
              <a:t/>
            </a:r>
            <a:br>
              <a:rPr lang="pl-PL" dirty="0" smtClean="0">
                <a:solidFill>
                  <a:srgbClr val="FFC000"/>
                </a:solidFill>
                <a:latin typeface="+mj-lt"/>
              </a:rPr>
            </a:br>
            <a:r>
              <a:rPr lang="pl-PL" dirty="0" smtClean="0">
                <a:solidFill>
                  <a:srgbClr val="FFC000"/>
                </a:solidFill>
                <a:latin typeface="+mj-lt"/>
              </a:rPr>
              <a:t>		</a:t>
            </a:r>
          </a:p>
          <a:p>
            <a:pPr marL="95250" algn="ctr" fontAlgn="auto">
              <a:spcBef>
                <a:spcPct val="20000"/>
              </a:spcBef>
              <a:spcAft>
                <a:spcPts val="0"/>
              </a:spcAft>
              <a:defRPr/>
            </a:pPr>
            <a:r>
              <a:rPr lang="pl-PL" dirty="0" smtClean="0">
                <a:solidFill>
                  <a:srgbClr val="FFC000"/>
                </a:solidFill>
                <a:latin typeface="+mj-lt"/>
              </a:rPr>
              <a:t>Nabycie używanego sprzętu ICT jest </a:t>
            </a:r>
            <a:r>
              <a:rPr lang="pl-PL" dirty="0" err="1" smtClean="0">
                <a:solidFill>
                  <a:srgbClr val="FFC000"/>
                </a:solidFill>
                <a:latin typeface="+mj-lt"/>
              </a:rPr>
              <a:t>niekwalifikowalne</a:t>
            </a:r>
            <a:r>
              <a:rPr lang="pl-PL" dirty="0" smtClean="0">
                <a:solidFill>
                  <a:srgbClr val="FFC000"/>
                </a:solidFill>
                <a:latin typeface="+mj-lt"/>
              </a:rPr>
              <a:t>. </a:t>
            </a:r>
          </a:p>
          <a:p>
            <a:pPr fontAlgn="auto">
              <a:spcBef>
                <a:spcPts val="0"/>
              </a:spcBef>
              <a:spcAft>
                <a:spcPts val="0"/>
              </a:spcAft>
              <a:defRPr/>
            </a:pPr>
            <a:endParaRPr lang="pl-PL" dirty="0" smtClean="0">
              <a:solidFill>
                <a:srgbClr val="FFC000"/>
              </a:solidFill>
              <a:latin typeface="+mj-lt"/>
            </a:endParaRPr>
          </a:p>
          <a:p>
            <a:pPr lvl="0" algn="just"/>
            <a:r>
              <a:rPr lang="pl-PL" b="1" dirty="0" smtClean="0">
                <a:solidFill>
                  <a:srgbClr val="FFC000"/>
                </a:solidFill>
                <a:latin typeface="+mj-lt"/>
              </a:rPr>
              <a:t>Wartości niematerialne i prawne </a:t>
            </a:r>
            <a:r>
              <a:rPr lang="pl-PL" dirty="0" smtClean="0">
                <a:solidFill>
                  <a:srgbClr val="FFC000"/>
                </a:solidFill>
                <a:latin typeface="+mj-lt"/>
              </a:rPr>
              <a:t>–</a:t>
            </a:r>
            <a:r>
              <a:rPr lang="pl-PL" dirty="0" smtClean="0">
                <a:latin typeface="+mj-lt"/>
              </a:rPr>
              <a:t> patenty, licencje, </a:t>
            </a:r>
            <a:r>
              <a:rPr lang="pl-PL" i="1" dirty="0" err="1" smtClean="0">
                <a:latin typeface="+mj-lt"/>
              </a:rPr>
              <a:t>know-how</a:t>
            </a:r>
            <a:r>
              <a:rPr lang="pl-PL" i="1" dirty="0" smtClean="0">
                <a:latin typeface="+mj-lt"/>
              </a:rPr>
              <a:t> </a:t>
            </a:r>
            <a:r>
              <a:rPr lang="pl-PL" dirty="0" smtClean="0">
                <a:latin typeface="+mj-lt"/>
              </a:rPr>
              <a:t>oraz nieopatentowana wiedza techniczna. </a:t>
            </a:r>
          </a:p>
          <a:p>
            <a:pPr lvl="0" algn="just"/>
            <a:endParaRPr lang="pl-PL" dirty="0" smtClean="0">
              <a:latin typeface="+mj-lt"/>
            </a:endParaRPr>
          </a:p>
          <a:p>
            <a:pPr fontAlgn="auto">
              <a:spcBef>
                <a:spcPts val="0"/>
              </a:spcBef>
              <a:spcAft>
                <a:spcPts val="0"/>
              </a:spcAft>
              <a:defRPr/>
            </a:pPr>
            <a:endParaRPr lang="pl-PL" sz="1600" dirty="0" smtClean="0">
              <a:solidFill>
                <a:srgbClr val="FF0000"/>
              </a:solidFill>
              <a:effectLst>
                <a:outerShdw blurRad="38100" dist="38100" dir="2700000" algn="tl">
                  <a:srgbClr val="000000">
                    <a:alpha val="43137"/>
                  </a:srgbClr>
                </a:outerShdw>
              </a:effectLst>
            </a:endParaRPr>
          </a:p>
          <a:p>
            <a:endParaRPr lang="pl-PL" dirty="0"/>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13/29</a:t>
            </a:r>
            <a:endParaRPr lang="pl-PL" sz="1600" b="1" dirty="0">
              <a:latin typeface="+mj-lt"/>
            </a:endParaRPr>
          </a:p>
        </p:txBody>
      </p:sp>
      <p:sp>
        <p:nvSpPr>
          <p:cNvPr id="5" name="pole tekstowe 4"/>
          <p:cNvSpPr txBox="1"/>
          <p:nvPr/>
        </p:nvSpPr>
        <p:spPr>
          <a:xfrm>
            <a:off x="179512" y="671691"/>
            <a:ext cx="8712968" cy="5355312"/>
          </a:xfrm>
          <a:prstGeom prst="rect">
            <a:avLst/>
          </a:prstGeom>
          <a:noFill/>
        </p:spPr>
        <p:txBody>
          <a:bodyPr wrap="square" rtlCol="0">
            <a:spAutoFit/>
          </a:bodyPr>
          <a:lstStyle/>
          <a:p>
            <a:pPr algn="just"/>
            <a:r>
              <a:rPr lang="pl-PL" b="1" dirty="0" smtClean="0">
                <a:solidFill>
                  <a:srgbClr val="FFC000"/>
                </a:solidFill>
                <a:effectLst>
                  <a:outerShdw blurRad="38100" dist="38100" dir="2700000" algn="tl">
                    <a:srgbClr val="000000">
                      <a:alpha val="43137"/>
                    </a:srgbClr>
                  </a:outerShdw>
                </a:effectLst>
                <a:latin typeface="+mj-lt"/>
              </a:rPr>
              <a:t/>
            </a:r>
            <a:br>
              <a:rPr lang="pl-PL" b="1" dirty="0" smtClean="0">
                <a:solidFill>
                  <a:srgbClr val="FFC000"/>
                </a:solidFill>
                <a:effectLst>
                  <a:outerShdw blurRad="38100" dist="38100" dir="2700000" algn="tl">
                    <a:srgbClr val="000000">
                      <a:alpha val="43137"/>
                    </a:srgbClr>
                  </a:outerShdw>
                </a:effectLst>
                <a:latin typeface="+mj-lt"/>
              </a:rPr>
            </a:br>
            <a:r>
              <a:rPr lang="pl-PL" b="1" dirty="0" smtClean="0">
                <a:solidFill>
                  <a:srgbClr val="FFC000"/>
                </a:solidFill>
                <a:latin typeface="+mj-lt"/>
              </a:rPr>
              <a:t>Leasing </a:t>
            </a:r>
            <a:r>
              <a:rPr lang="pl-PL" b="1" dirty="0" smtClean="0">
                <a:latin typeface="+mj-lt"/>
              </a:rPr>
              <a:t>-</a:t>
            </a:r>
            <a:r>
              <a:rPr lang="pl-PL" dirty="0" smtClean="0">
                <a:latin typeface="+mj-lt"/>
              </a:rPr>
              <a:t> </a:t>
            </a:r>
            <a:r>
              <a:rPr lang="pl-PL" dirty="0" err="1" smtClean="0">
                <a:latin typeface="+mj-lt"/>
              </a:rPr>
              <a:t>kwalifikowalna</a:t>
            </a:r>
            <a:r>
              <a:rPr lang="pl-PL" dirty="0" smtClean="0">
                <a:latin typeface="+mj-lt"/>
              </a:rPr>
              <a:t> jest każda forma leasingu (oprócz leasingu zwrotnego), która przenosi prawa własności środków trwałych na leasingobiorcę (beneficjenta pomocy). Przeniesienie własności musi nastąpić najpóźniej do </a:t>
            </a:r>
            <a:r>
              <a:rPr lang="pl-PL" u="sng" dirty="0" smtClean="0">
                <a:latin typeface="+mj-lt"/>
              </a:rPr>
              <a:t>30.11.2014 r. </a:t>
            </a:r>
          </a:p>
          <a:p>
            <a:pPr algn="just"/>
            <a:endParaRPr lang="pl-PL" b="1" u="sng" dirty="0" smtClean="0">
              <a:solidFill>
                <a:srgbClr val="FFC000"/>
              </a:solidFill>
              <a:latin typeface="+mj-lt"/>
            </a:endParaRPr>
          </a:p>
          <a:p>
            <a:pPr algn="just"/>
            <a:r>
              <a:rPr lang="pl-PL" b="1" dirty="0" smtClean="0">
                <a:solidFill>
                  <a:srgbClr val="FFC000"/>
                </a:solidFill>
                <a:latin typeface="+mj-lt"/>
              </a:rPr>
              <a:t>Szkolenia specjalistyczne konieczne do prawidłowego wdrożenia projektu.  </a:t>
            </a:r>
          </a:p>
          <a:p>
            <a:pPr algn="just"/>
            <a:r>
              <a:rPr lang="pl-PL" dirty="0" smtClean="0">
                <a:latin typeface="+mj-lt"/>
              </a:rPr>
              <a:t>Szkolenia specjalistyczne polegają na przekazywaniu:</a:t>
            </a:r>
          </a:p>
          <a:p>
            <a:pPr algn="just">
              <a:buFont typeface="Wingdings" pitchFamily="2" charset="2"/>
              <a:buChar char="Ø"/>
            </a:pPr>
            <a:r>
              <a:rPr lang="pl-PL" dirty="0" smtClean="0">
                <a:latin typeface="+mj-lt"/>
              </a:rPr>
              <a:t> wiedzy głównie i bezpośrednio związanej z obecnym lub przyszłym stanowiskiem pracownika w przedsiębiorstwie</a:t>
            </a:r>
          </a:p>
          <a:p>
            <a:pPr algn="just">
              <a:buFont typeface="Wingdings" pitchFamily="2" charset="2"/>
              <a:buChar char="Ø"/>
            </a:pPr>
            <a:r>
              <a:rPr lang="pl-PL" dirty="0" smtClean="0">
                <a:latin typeface="+mj-lt"/>
              </a:rPr>
              <a:t> umiejętności, których wykorzystanie w innym przedsiębiorstwie lub obszarze zatrudnienia jest możliwe tylko w ograniczonym stopniu lub w ogóle nie jest możliwe. Szkolenia stanowią uzupełnienie komponentu inwestycyjnego. </a:t>
            </a:r>
          </a:p>
          <a:p>
            <a:pPr algn="just"/>
            <a:endParaRPr lang="pl-PL" dirty="0" smtClean="0">
              <a:latin typeface="+mj-lt"/>
            </a:endParaRPr>
          </a:p>
          <a:p>
            <a:pPr algn="just"/>
            <a:endParaRPr lang="pl-PL" dirty="0" smtClean="0">
              <a:latin typeface="+mj-lt"/>
            </a:endParaRPr>
          </a:p>
          <a:p>
            <a:pPr algn="just"/>
            <a:r>
              <a:rPr lang="pl-PL" b="1" dirty="0" smtClean="0">
                <a:solidFill>
                  <a:srgbClr val="FFC000"/>
                </a:solidFill>
                <a:latin typeface="+mj-lt"/>
              </a:rPr>
              <a:t>Usługi doradcze- wydatki związane z zakupem usług doradczych związanych z realizacją projektu</a:t>
            </a:r>
            <a:r>
              <a:rPr lang="pl-PL" dirty="0" smtClean="0">
                <a:latin typeface="+mj-lt"/>
              </a:rPr>
              <a:t>, jeżeli będą świadczone przez doradców zewnętrznych oraz nie będą miały charakteru ciągłego ani okresowego, ani nie będą związane ze zwykłymi kosztami operacyjnymi przedsiębiorstwa, takimi jak rutynowe usługi doradztwa podatkowego, regularne usługi prawnicze lub reklama.</a:t>
            </a:r>
            <a:r>
              <a:rPr lang="pl-PL" dirty="0" smtClean="0">
                <a:latin typeface="Calibri" pitchFamily="34" charset="0"/>
              </a:rPr>
              <a:t>					</a:t>
            </a:r>
            <a:endParaRPr lang="pl-PL" dirty="0"/>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13/29</a:t>
            </a:r>
            <a:endParaRPr lang="pl-PL" sz="1600" b="1" dirty="0">
              <a:latin typeface="+mj-lt"/>
            </a:endParaRPr>
          </a:p>
        </p:txBody>
      </p:sp>
      <p:sp>
        <p:nvSpPr>
          <p:cNvPr id="10" name="pole tekstowe 9"/>
          <p:cNvSpPr txBox="1"/>
          <p:nvPr/>
        </p:nvSpPr>
        <p:spPr>
          <a:xfrm>
            <a:off x="467544" y="1124744"/>
            <a:ext cx="8280920" cy="4247317"/>
          </a:xfrm>
          <a:prstGeom prst="rect">
            <a:avLst/>
          </a:prstGeom>
          <a:noFill/>
        </p:spPr>
        <p:txBody>
          <a:bodyPr wrap="square" rtlCol="0">
            <a:spAutoFit/>
          </a:bodyPr>
          <a:lstStyle/>
          <a:p>
            <a:pPr algn="just"/>
            <a:r>
              <a:rPr lang="pl-PL" dirty="0" smtClean="0">
                <a:latin typeface="+mj-lt"/>
              </a:rPr>
              <a:t>Maksymalny udział dofinansowania projektu wynosi do </a:t>
            </a:r>
            <a:r>
              <a:rPr lang="pl-PL" b="1" dirty="0" smtClean="0">
                <a:solidFill>
                  <a:srgbClr val="FFC000"/>
                </a:solidFill>
                <a:latin typeface="+mj-lt"/>
              </a:rPr>
              <a:t>50%</a:t>
            </a:r>
            <a:r>
              <a:rPr lang="pl-PL" dirty="0" smtClean="0">
                <a:latin typeface="+mj-lt"/>
              </a:rPr>
              <a:t>  wydatków kwalifikowanych (każdej z kategorii wydatków).</a:t>
            </a:r>
          </a:p>
          <a:p>
            <a:pPr algn="just"/>
            <a:r>
              <a:rPr lang="pl-PL" dirty="0" smtClean="0">
                <a:latin typeface="+mj-lt"/>
              </a:rPr>
              <a:t> </a:t>
            </a:r>
          </a:p>
          <a:p>
            <a:pPr algn="just"/>
            <a:r>
              <a:rPr lang="pl-PL" dirty="0" smtClean="0">
                <a:latin typeface="+mj-lt"/>
              </a:rPr>
              <a:t>Ponadto:</a:t>
            </a:r>
          </a:p>
          <a:p>
            <a:pPr lvl="0" algn="just">
              <a:buFont typeface="Wingdings" pitchFamily="2" charset="2"/>
              <a:buChar char="§"/>
            </a:pPr>
            <a:r>
              <a:rPr lang="pl-PL" dirty="0" smtClean="0">
                <a:latin typeface="+mj-lt"/>
              </a:rPr>
              <a:t> wysokość wydatków związanych z nabyciem wartości niematerialnych </a:t>
            </a:r>
            <a:br>
              <a:rPr lang="pl-PL" dirty="0" smtClean="0">
                <a:latin typeface="+mj-lt"/>
              </a:rPr>
            </a:br>
            <a:r>
              <a:rPr lang="pl-PL" dirty="0" smtClean="0">
                <a:latin typeface="+mj-lt"/>
              </a:rPr>
              <a:t>i prawnych nie może przekroczyć </a:t>
            </a:r>
            <a:r>
              <a:rPr lang="pl-PL" b="1" u="sng" dirty="0" smtClean="0">
                <a:latin typeface="+mj-lt"/>
              </a:rPr>
              <a:t>50%</a:t>
            </a:r>
            <a:r>
              <a:rPr lang="pl-PL" u="sng" dirty="0" smtClean="0">
                <a:latin typeface="+mj-lt"/>
              </a:rPr>
              <a:t> wartości całkowitych wydatków kwalifikowalnych projektu.</a:t>
            </a:r>
            <a:r>
              <a:rPr lang="pl-PL" dirty="0" smtClean="0">
                <a:latin typeface="+mj-lt"/>
              </a:rPr>
              <a:t> </a:t>
            </a:r>
          </a:p>
          <a:p>
            <a:pPr algn="just"/>
            <a:endParaRPr lang="pl-PL" dirty="0" smtClean="0">
              <a:latin typeface="+mj-lt"/>
            </a:endParaRPr>
          </a:p>
          <a:p>
            <a:pPr lvl="0" algn="just">
              <a:buFont typeface="Wingdings" pitchFamily="2" charset="2"/>
              <a:buChar char="§"/>
            </a:pPr>
            <a:r>
              <a:rPr lang="pl-PL" dirty="0" smtClean="0">
                <a:latin typeface="+mj-lt"/>
              </a:rPr>
              <a:t>  wysokość wydatków związanych z zakupem specjalistycznych szkoleń związanych </a:t>
            </a:r>
            <a:br>
              <a:rPr lang="pl-PL" dirty="0" smtClean="0">
                <a:latin typeface="+mj-lt"/>
              </a:rPr>
            </a:br>
            <a:r>
              <a:rPr lang="pl-PL" dirty="0" smtClean="0">
                <a:latin typeface="+mj-lt"/>
              </a:rPr>
              <a:t>z realizacją projektu </a:t>
            </a:r>
            <a:r>
              <a:rPr lang="pl-PL" dirty="0" smtClean="0">
                <a:latin typeface="+mj-lt"/>
              </a:rPr>
              <a:t>nie </a:t>
            </a:r>
            <a:r>
              <a:rPr lang="pl-PL" dirty="0" smtClean="0">
                <a:latin typeface="+mj-lt"/>
              </a:rPr>
              <a:t>może przekroczyć </a:t>
            </a:r>
            <a:r>
              <a:rPr lang="pl-PL" b="1" u="sng" dirty="0" smtClean="0">
                <a:latin typeface="+mj-lt"/>
              </a:rPr>
              <a:t>10%</a:t>
            </a:r>
            <a:r>
              <a:rPr lang="pl-PL" u="sng" dirty="0" smtClean="0">
                <a:latin typeface="+mj-lt"/>
              </a:rPr>
              <a:t> całkowitych wydatkach kwalifikowalnych projektu .</a:t>
            </a:r>
          </a:p>
          <a:p>
            <a:pPr lvl="0" algn="just"/>
            <a:endParaRPr lang="pl-PL" u="sng" dirty="0" smtClean="0">
              <a:latin typeface="+mj-lt"/>
            </a:endParaRPr>
          </a:p>
          <a:p>
            <a:pPr lvl="0" algn="just">
              <a:buFont typeface="Wingdings" pitchFamily="2" charset="2"/>
              <a:buChar char="§"/>
            </a:pPr>
            <a:r>
              <a:rPr lang="pl-PL" dirty="0" smtClean="0">
                <a:latin typeface="+mj-lt"/>
              </a:rPr>
              <a:t> wysokość wydatków na usługi doradcze  związane z realizacją projektu nie może przekroczyć </a:t>
            </a:r>
            <a:r>
              <a:rPr lang="pl-PL" b="1" u="sng" dirty="0" smtClean="0">
                <a:latin typeface="+mj-lt"/>
              </a:rPr>
              <a:t>10 %</a:t>
            </a:r>
            <a:r>
              <a:rPr lang="pl-PL" b="1" u="sng" dirty="0" smtClean="0">
                <a:solidFill>
                  <a:srgbClr val="FFC000"/>
                </a:solidFill>
                <a:latin typeface="+mj-lt"/>
              </a:rPr>
              <a:t> </a:t>
            </a:r>
            <a:r>
              <a:rPr lang="pl-PL" u="sng" dirty="0" smtClean="0">
                <a:latin typeface="+mj-lt"/>
              </a:rPr>
              <a:t>wartości całkowitych wydatków kwalifikowalnych w projekcie</a:t>
            </a:r>
            <a:r>
              <a:rPr lang="pl-PL" dirty="0" smtClean="0">
                <a:latin typeface="+mj-lt"/>
              </a:rPr>
              <a:t>. </a:t>
            </a:r>
          </a:p>
          <a:p>
            <a:endParaRPr lang="pl-PL" dirty="0">
              <a:latin typeface="+mj-lt"/>
            </a:endParaRP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15/29</a:t>
            </a:r>
            <a:endParaRPr lang="pl-PL" sz="1600" b="1" dirty="0">
              <a:latin typeface="+mj-lt"/>
            </a:endParaRPr>
          </a:p>
        </p:txBody>
      </p:sp>
      <p:sp>
        <p:nvSpPr>
          <p:cNvPr id="5" name="pole tekstowe 4"/>
          <p:cNvSpPr txBox="1"/>
          <p:nvPr/>
        </p:nvSpPr>
        <p:spPr>
          <a:xfrm>
            <a:off x="0" y="858894"/>
            <a:ext cx="9144000" cy="5478423"/>
          </a:xfrm>
          <a:prstGeom prst="rect">
            <a:avLst/>
          </a:prstGeom>
          <a:noFill/>
        </p:spPr>
        <p:txBody>
          <a:bodyPr wrap="square" rtlCol="0" anchor="ctr">
            <a:spAutoFit/>
          </a:bodyPr>
          <a:lstStyle/>
          <a:p>
            <a:pPr marL="182563" indent="7938" algn="ctr" fontAlgn="auto">
              <a:spcBef>
                <a:spcPct val="20000"/>
              </a:spcBef>
              <a:spcAft>
                <a:spcPts val="0"/>
              </a:spcAft>
              <a:defRPr/>
            </a:pPr>
            <a:r>
              <a:rPr lang="pl-PL" sz="2000" b="1" dirty="0" smtClean="0">
                <a:solidFill>
                  <a:srgbClr val="FFC000"/>
                </a:solidFill>
                <a:latin typeface="+mj-lt"/>
                <a:cs typeface="Times New Roman" pitchFamily="18" charset="0"/>
              </a:rPr>
              <a:t>Wydatek jest wydatkiem </a:t>
            </a:r>
            <a:r>
              <a:rPr lang="pl-PL" sz="2000" b="1" dirty="0" err="1" smtClean="0">
                <a:solidFill>
                  <a:srgbClr val="FFC000"/>
                </a:solidFill>
                <a:latin typeface="+mj-lt"/>
                <a:cs typeface="Times New Roman" pitchFamily="18" charset="0"/>
              </a:rPr>
              <a:t>kwalifikowalnym</a:t>
            </a:r>
            <a:r>
              <a:rPr lang="pl-PL" sz="2000" b="1" dirty="0" smtClean="0">
                <a:solidFill>
                  <a:srgbClr val="FFC000"/>
                </a:solidFill>
                <a:latin typeface="+mj-lt"/>
                <a:cs typeface="Times New Roman" pitchFamily="18" charset="0"/>
              </a:rPr>
              <a:t>, jeśli spełnia następujące warunki:</a:t>
            </a:r>
          </a:p>
          <a:p>
            <a:pPr marL="182563" indent="7938" algn="ctr" fontAlgn="auto">
              <a:spcBef>
                <a:spcPct val="20000"/>
              </a:spcBef>
              <a:spcAft>
                <a:spcPts val="0"/>
              </a:spcAft>
              <a:defRPr/>
            </a:pPr>
            <a:endParaRPr lang="pl-PL" sz="2000" b="1" dirty="0" smtClean="0">
              <a:solidFill>
                <a:srgbClr val="FFC000"/>
              </a:solidFill>
              <a:latin typeface="+mj-lt"/>
              <a:cs typeface="Times New Roman" pitchFamily="18" charset="0"/>
            </a:endParaRPr>
          </a:p>
          <a:p>
            <a:pPr marL="571500" indent="-381000" algn="just" fontAlgn="auto">
              <a:spcBef>
                <a:spcPct val="20000"/>
              </a:spcBef>
              <a:spcAft>
                <a:spcPts val="0"/>
              </a:spcAft>
              <a:buFont typeface="Wingdings" pitchFamily="2" charset="2"/>
              <a:buChar char="§"/>
              <a:defRPr/>
            </a:pPr>
            <a:r>
              <a:rPr lang="pl-PL" dirty="0" smtClean="0">
                <a:latin typeface="+mj-lt"/>
              </a:rPr>
              <a:t>jest celowy, niezbędny i konieczny do realizacji projektu i został poniesiony </a:t>
            </a:r>
            <a:br>
              <a:rPr lang="pl-PL" dirty="0" smtClean="0">
                <a:latin typeface="+mj-lt"/>
              </a:rPr>
            </a:br>
            <a:r>
              <a:rPr lang="pl-PL" dirty="0" smtClean="0">
                <a:latin typeface="+mj-lt"/>
              </a:rPr>
              <a:t>w bezpośrednim związku z realizacją projektu, tzn. bez tego wydatku projekt nie mógłby zostać zrealizowany</a:t>
            </a:r>
          </a:p>
          <a:p>
            <a:pPr marL="571500" indent="-381000" algn="just" fontAlgn="auto">
              <a:spcBef>
                <a:spcPct val="20000"/>
              </a:spcBef>
              <a:spcAft>
                <a:spcPts val="0"/>
              </a:spcAft>
              <a:buFont typeface="Wingdings" pitchFamily="2" charset="2"/>
              <a:buChar char="§"/>
              <a:defRPr/>
            </a:pPr>
            <a:r>
              <a:rPr lang="pl-PL" dirty="0" smtClean="0">
                <a:latin typeface="+mj-lt"/>
              </a:rPr>
              <a:t>został dokonany w sposób efektywny i oszczędny</a:t>
            </a:r>
          </a:p>
          <a:p>
            <a:pPr marL="571500" indent="-381000" algn="just" fontAlgn="auto">
              <a:spcBef>
                <a:spcPct val="20000"/>
              </a:spcBef>
              <a:spcAft>
                <a:spcPts val="0"/>
              </a:spcAft>
              <a:buFont typeface="Wingdings" pitchFamily="2" charset="2"/>
              <a:buChar char="§"/>
              <a:defRPr/>
            </a:pPr>
            <a:r>
              <a:rPr lang="pl-PL" dirty="0" smtClean="0">
                <a:latin typeface="+mj-lt"/>
              </a:rPr>
              <a:t>jest rzetelnie i należycie udokumentowany i możliwy do zweryfikowania na podstawie dowodów księgowych, wyciągów z ksiąg rachunkowych oraz wyciągów bankowych</a:t>
            </a:r>
          </a:p>
          <a:p>
            <a:pPr marL="571500" indent="-381000" algn="just" fontAlgn="auto">
              <a:spcBef>
                <a:spcPct val="20000"/>
              </a:spcBef>
              <a:spcAft>
                <a:spcPts val="0"/>
              </a:spcAft>
              <a:buFont typeface="Wingdings" pitchFamily="2" charset="2"/>
              <a:buChar char="§"/>
              <a:defRPr/>
            </a:pPr>
            <a:r>
              <a:rPr lang="pl-PL" dirty="0" smtClean="0">
                <a:latin typeface="+mj-lt"/>
              </a:rPr>
              <a:t>został poniesiony przez beneficjenta, chyba że inny podmiot  został do tego upoważniony w umowie o dofinansowanie projektu</a:t>
            </a:r>
          </a:p>
          <a:p>
            <a:pPr marL="571500" indent="-381000" algn="just" fontAlgn="auto">
              <a:spcBef>
                <a:spcPct val="20000"/>
              </a:spcBef>
              <a:spcAft>
                <a:spcPts val="0"/>
              </a:spcAft>
              <a:buFont typeface="Wingdings" pitchFamily="2" charset="2"/>
              <a:buChar char="§"/>
              <a:defRPr/>
            </a:pPr>
            <a:r>
              <a:rPr lang="pl-PL" dirty="0" smtClean="0">
                <a:latin typeface="+mj-lt"/>
              </a:rPr>
              <a:t>został poniesiony w formie bezgotówkowej </a:t>
            </a:r>
            <a:r>
              <a:rPr lang="pl-PL" b="1" dirty="0" smtClean="0">
                <a:solidFill>
                  <a:srgbClr val="FFC000"/>
                </a:solidFill>
                <a:latin typeface="+mj-lt"/>
              </a:rPr>
              <a:t>(przelew)</a:t>
            </a:r>
          </a:p>
          <a:p>
            <a:pPr marL="571500" indent="-381000" algn="just" fontAlgn="auto">
              <a:spcBef>
                <a:spcPct val="20000"/>
              </a:spcBef>
              <a:spcAft>
                <a:spcPts val="0"/>
              </a:spcAft>
              <a:buFont typeface="Wingdings" pitchFamily="2" charset="2"/>
              <a:buChar char="§"/>
              <a:defRPr/>
            </a:pPr>
            <a:r>
              <a:rPr lang="pl-PL" dirty="0" smtClean="0">
                <a:latin typeface="+mj-lt"/>
              </a:rPr>
              <a:t>został faktycznie poniesiony w ramach projektu </a:t>
            </a:r>
          </a:p>
          <a:p>
            <a:pPr marL="571500" indent="-381000" algn="just" fontAlgn="auto">
              <a:spcBef>
                <a:spcPct val="20000"/>
              </a:spcBef>
              <a:spcAft>
                <a:spcPts val="0"/>
              </a:spcAft>
              <a:buFont typeface="Wingdings" pitchFamily="2" charset="2"/>
              <a:buChar char="§"/>
              <a:defRPr/>
            </a:pPr>
            <a:r>
              <a:rPr lang="pl-PL" dirty="0" smtClean="0">
                <a:latin typeface="+mj-lt"/>
              </a:rPr>
              <a:t>został poniesiony w okresie realizacji   projektu </a:t>
            </a:r>
          </a:p>
          <a:p>
            <a:pPr marL="571500" indent="-381000" algn="just" fontAlgn="auto">
              <a:spcBef>
                <a:spcPct val="20000"/>
              </a:spcBef>
              <a:spcAft>
                <a:spcPts val="0"/>
              </a:spcAft>
              <a:buFont typeface="Wingdings" pitchFamily="2" charset="2"/>
              <a:buChar char="§"/>
              <a:defRPr/>
            </a:pPr>
            <a:r>
              <a:rPr lang="pl-PL" dirty="0" smtClean="0">
                <a:latin typeface="+mj-lt"/>
              </a:rPr>
              <a:t>jest zgodny z obowiązującymi przepisami prawa unijnego i krajowego </a:t>
            </a:r>
          </a:p>
          <a:p>
            <a:pPr marL="571500" indent="-381000" algn="just" fontAlgn="auto">
              <a:spcBef>
                <a:spcPct val="20000"/>
              </a:spcBef>
              <a:spcAft>
                <a:spcPts val="0"/>
              </a:spcAft>
              <a:buFont typeface="Wingdings" pitchFamily="2" charset="2"/>
              <a:buChar char="§"/>
              <a:defRPr/>
            </a:pPr>
            <a:r>
              <a:rPr lang="pl-PL" dirty="0" smtClean="0">
                <a:latin typeface="+mj-lt"/>
              </a:rPr>
              <a:t>jest zgodny z kategoriami wydatków wynikającymi z umowy o dofinansowanie </a:t>
            </a:r>
          </a:p>
          <a:p>
            <a:pPr marL="571500" indent="-381000" algn="just" fontAlgn="auto">
              <a:spcBef>
                <a:spcPct val="20000"/>
              </a:spcBef>
              <a:spcAft>
                <a:spcPts val="0"/>
              </a:spcAft>
              <a:buFont typeface="Wingdings" pitchFamily="2" charset="2"/>
              <a:buChar char="§"/>
              <a:defRPr/>
            </a:pPr>
            <a:r>
              <a:rPr lang="pl-PL" dirty="0" smtClean="0">
                <a:latin typeface="+mj-lt"/>
              </a:rPr>
              <a:t>jest racjonalny pod względem ekonomicznym</a:t>
            </a:r>
            <a:endParaRPr lang="pl-PL" b="1" dirty="0" smtClean="0">
              <a:solidFill>
                <a:srgbClr val="FFC000"/>
              </a:solidFill>
              <a:latin typeface="+mj-lt"/>
            </a:endParaRPr>
          </a:p>
          <a:p>
            <a:pPr>
              <a:buFont typeface="Wingdings" pitchFamily="2" charset="2"/>
              <a:buChar char="§"/>
            </a:pPr>
            <a:endParaRPr lang="pl-PL" dirty="0">
              <a:latin typeface="+mj-lt"/>
            </a:endParaRP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17/29</a:t>
            </a:r>
            <a:endParaRPr lang="pl-PL" sz="1600" b="1" dirty="0">
              <a:latin typeface="+mj-lt"/>
            </a:endParaRPr>
          </a:p>
        </p:txBody>
      </p:sp>
      <p:sp>
        <p:nvSpPr>
          <p:cNvPr id="5" name="pole tekstowe 4"/>
          <p:cNvSpPr txBox="1"/>
          <p:nvPr/>
        </p:nvSpPr>
        <p:spPr>
          <a:xfrm>
            <a:off x="179512" y="1196752"/>
            <a:ext cx="8784976" cy="5626156"/>
          </a:xfrm>
          <a:prstGeom prst="rect">
            <a:avLst/>
          </a:prstGeom>
          <a:noFill/>
        </p:spPr>
        <p:txBody>
          <a:bodyPr wrap="square" rtlCol="0">
            <a:spAutoFit/>
          </a:bodyPr>
          <a:lstStyle/>
          <a:p>
            <a:pPr marL="342900" indent="-342900" algn="ctr" fontAlgn="auto">
              <a:spcBef>
                <a:spcPct val="20000"/>
              </a:spcBef>
              <a:spcAft>
                <a:spcPts val="0"/>
              </a:spcAft>
              <a:defRPr/>
            </a:pPr>
            <a:r>
              <a:rPr lang="pl-PL" sz="2000" b="1" dirty="0" err="1" smtClean="0">
                <a:solidFill>
                  <a:srgbClr val="FFC000"/>
                </a:solidFill>
                <a:latin typeface="+mj-lt"/>
              </a:rPr>
              <a:t>Kwalifikowalność</a:t>
            </a:r>
            <a:r>
              <a:rPr lang="pl-PL" sz="2000" b="1" dirty="0" smtClean="0">
                <a:solidFill>
                  <a:srgbClr val="FFC000"/>
                </a:solidFill>
                <a:latin typeface="+mj-lt"/>
              </a:rPr>
              <a:t> projektu – ramy czasowe</a:t>
            </a:r>
          </a:p>
          <a:p>
            <a:pPr marL="342900" indent="-342900" algn="ctr" fontAlgn="auto">
              <a:spcBef>
                <a:spcPct val="20000"/>
              </a:spcBef>
              <a:spcAft>
                <a:spcPts val="0"/>
              </a:spcAft>
              <a:defRPr/>
            </a:pPr>
            <a:endParaRPr lang="pl-PL" b="1" dirty="0" smtClean="0">
              <a:latin typeface="+mj-lt"/>
            </a:endParaRPr>
          </a:p>
          <a:p>
            <a:pPr algn="just" fontAlgn="auto">
              <a:spcBef>
                <a:spcPts val="0"/>
              </a:spcBef>
              <a:spcAft>
                <a:spcPts val="0"/>
              </a:spcAft>
              <a:defRPr/>
            </a:pPr>
            <a:r>
              <a:rPr lang="pl-PL" b="1" dirty="0" smtClean="0">
                <a:solidFill>
                  <a:srgbClr val="FFC000"/>
                </a:solidFill>
                <a:latin typeface="+mj-lt"/>
              </a:rPr>
              <a:t>Rozpoczęcie</a:t>
            </a:r>
            <a:r>
              <a:rPr lang="pl-PL" dirty="0" smtClean="0">
                <a:latin typeface="+mj-lt"/>
              </a:rPr>
              <a:t> realizacji projektu jest możliwe </a:t>
            </a:r>
            <a:r>
              <a:rPr lang="pl-PL" b="1" u="sng" dirty="0" smtClean="0">
                <a:latin typeface="+mj-lt"/>
              </a:rPr>
              <a:t>od dnia 17 lipca br. </a:t>
            </a:r>
            <a:r>
              <a:rPr lang="pl-PL" dirty="0" smtClean="0">
                <a:latin typeface="+mj-lt"/>
              </a:rPr>
              <a:t>(dzień ogłoszenia o naborze)</a:t>
            </a:r>
            <a:endParaRPr lang="pl-PL" u="sng" dirty="0" smtClean="0">
              <a:solidFill>
                <a:srgbClr val="FFC000"/>
              </a:solidFill>
              <a:latin typeface="+mj-lt"/>
            </a:endParaRPr>
          </a:p>
          <a:p>
            <a:pPr marL="342900" indent="-342900" algn="just" fontAlgn="auto">
              <a:spcBef>
                <a:spcPts val="1800"/>
              </a:spcBef>
              <a:spcAft>
                <a:spcPts val="0"/>
              </a:spcAft>
              <a:defRPr/>
            </a:pPr>
            <a:r>
              <a:rPr lang="pl-PL" dirty="0" smtClean="0">
                <a:latin typeface="+mj-lt"/>
              </a:rPr>
              <a:t>Rozpoczęcie prac związanych z projektem:</a:t>
            </a:r>
          </a:p>
          <a:p>
            <a:pPr marL="342900" indent="-342900" algn="just" fontAlgn="auto">
              <a:spcBef>
                <a:spcPts val="0"/>
              </a:spcBef>
              <a:spcAft>
                <a:spcPts val="0"/>
              </a:spcAft>
              <a:buFont typeface="Wingdings" pitchFamily="2" charset="2"/>
              <a:buChar char="Ø"/>
              <a:defRPr/>
            </a:pPr>
            <a:r>
              <a:rPr lang="pl-PL" dirty="0" smtClean="0">
                <a:latin typeface="+mj-lt"/>
                <a:ea typeface="Times New Roman"/>
                <a:cs typeface="Calibri"/>
              </a:rPr>
              <a:t>złożenie pierwszego oświadczenia woli dotyczącego nabycia ruchomych środków trwałych lub wartości niematerialnych i prawnych, w tym w szczególności zawarcie umowy sprzedaży, leasingu, a także złożenie pierwszego oświadczenia woli dotyczącego zlecenia wykonania usług doradczych lub szkoleń</a:t>
            </a:r>
            <a:endParaRPr lang="pl-PL" dirty="0" smtClean="0">
              <a:latin typeface="+mj-lt"/>
            </a:endParaRPr>
          </a:p>
          <a:p>
            <a:pPr marL="342900" indent="-342900" algn="just" fontAlgn="auto">
              <a:spcBef>
                <a:spcPts val="1800"/>
              </a:spcBef>
              <a:spcAft>
                <a:spcPts val="0"/>
              </a:spcAft>
              <a:defRPr/>
            </a:pPr>
            <a:r>
              <a:rPr lang="pl-PL" b="1" dirty="0" smtClean="0">
                <a:solidFill>
                  <a:srgbClr val="FFC000"/>
                </a:solidFill>
                <a:latin typeface="+mj-lt"/>
              </a:rPr>
              <a:t>Zakończenie </a:t>
            </a:r>
            <a:r>
              <a:rPr lang="pl-PL" dirty="0" smtClean="0">
                <a:latin typeface="+mj-lt"/>
              </a:rPr>
              <a:t>– projekty muszą być zakończone (zakończenie rzeczowe i </a:t>
            </a:r>
            <a:r>
              <a:rPr lang="pl-PL" dirty="0" err="1" smtClean="0">
                <a:latin typeface="+mj-lt"/>
              </a:rPr>
              <a:t>finansowe</a:t>
            </a:r>
            <a:r>
              <a:rPr lang="pl-PL" dirty="0" smtClean="0">
                <a:latin typeface="+mj-lt"/>
              </a:rPr>
              <a:t> realizacji projektu) do </a:t>
            </a:r>
            <a:r>
              <a:rPr lang="pl-PL" b="1" dirty="0" smtClean="0">
                <a:solidFill>
                  <a:srgbClr val="FFC000"/>
                </a:solidFill>
                <a:latin typeface="+mj-lt"/>
              </a:rPr>
              <a:t>30.11.2014 r.</a:t>
            </a:r>
            <a:r>
              <a:rPr lang="pl-PL" dirty="0" smtClean="0">
                <a:latin typeface="+mj-lt"/>
              </a:rPr>
              <a:t>, ostatni wniosek o płatność musi być złożony nie później niż  </a:t>
            </a:r>
            <a:br>
              <a:rPr lang="pl-PL" dirty="0" smtClean="0">
                <a:latin typeface="+mj-lt"/>
              </a:rPr>
            </a:br>
            <a:r>
              <a:rPr lang="pl-PL" b="1" dirty="0" smtClean="0">
                <a:solidFill>
                  <a:srgbClr val="FFC000"/>
                </a:solidFill>
                <a:latin typeface="+mj-lt"/>
              </a:rPr>
              <a:t>31 marca 2015 r. </a:t>
            </a:r>
          </a:p>
          <a:p>
            <a:endParaRPr lang="pl-PL" dirty="0" smtClean="0"/>
          </a:p>
          <a:p>
            <a:pPr algn="just"/>
            <a:r>
              <a:rPr lang="pl-PL" b="1" dirty="0" smtClean="0">
                <a:latin typeface="+mj-lt"/>
              </a:rPr>
              <a:t>Beneficjent składa wniosek o płatność końcową do DIP w terminie do 60 dni od dnia zakończenia finansowej realizacji projektu, a w przypadku zawarcia umowy po dacie zakończenia finansowej realizacji projektu w terminie do 30 dni od dnia podpisania umowy, nie później jednak niż do 31 marca 2015 r. </a:t>
            </a:r>
            <a:endParaRPr lang="pl-PL" dirty="0" smtClean="0">
              <a:latin typeface="+mj-lt"/>
            </a:endParaRPr>
          </a:p>
          <a:p>
            <a:endParaRPr lang="pl-PL" dirty="0" smtClean="0"/>
          </a:p>
          <a:p>
            <a:endParaRPr lang="pl-PL" dirty="0"/>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18/29</a:t>
            </a:r>
            <a:endParaRPr lang="pl-PL" sz="1600" b="1" dirty="0">
              <a:latin typeface="+mj-lt"/>
            </a:endParaRPr>
          </a:p>
        </p:txBody>
      </p:sp>
      <p:sp>
        <p:nvSpPr>
          <p:cNvPr id="5" name="pole tekstowe 4"/>
          <p:cNvSpPr txBox="1"/>
          <p:nvPr/>
        </p:nvSpPr>
        <p:spPr>
          <a:xfrm>
            <a:off x="0" y="908721"/>
            <a:ext cx="8892480" cy="5170646"/>
          </a:xfrm>
          <a:prstGeom prst="rect">
            <a:avLst/>
          </a:prstGeom>
          <a:noFill/>
        </p:spPr>
        <p:txBody>
          <a:bodyPr wrap="square" rtlCol="0">
            <a:spAutoFit/>
          </a:bodyPr>
          <a:lstStyle/>
          <a:p>
            <a:pPr algn="ctr" fontAlgn="auto">
              <a:spcBef>
                <a:spcPts val="1800"/>
              </a:spcBef>
              <a:spcAft>
                <a:spcPts val="0"/>
              </a:spcAft>
              <a:defRPr/>
            </a:pPr>
            <a:r>
              <a:rPr lang="pl-PL" dirty="0" smtClean="0">
                <a:latin typeface="+mj-lt"/>
              </a:rPr>
              <a:t>W ramach schematu </a:t>
            </a:r>
            <a:r>
              <a:rPr lang="pl-PL" b="1" dirty="0" smtClean="0">
                <a:solidFill>
                  <a:srgbClr val="FFC000"/>
                </a:solidFill>
                <a:latin typeface="+mj-lt"/>
              </a:rPr>
              <a:t>1.1.A2  </a:t>
            </a:r>
            <a:r>
              <a:rPr lang="pl-PL" b="1" u="sng" dirty="0" smtClean="0">
                <a:solidFill>
                  <a:srgbClr val="FFC000"/>
                </a:solidFill>
                <a:latin typeface="+mj-lt"/>
              </a:rPr>
              <a:t>wsparcie nie jest udzielane</a:t>
            </a:r>
            <a:r>
              <a:rPr lang="pl-PL" b="1" dirty="0" smtClean="0">
                <a:solidFill>
                  <a:srgbClr val="FFC000"/>
                </a:solidFill>
                <a:latin typeface="+mj-lt"/>
              </a:rPr>
              <a:t> </a:t>
            </a:r>
            <a:r>
              <a:rPr lang="pl-PL" dirty="0" smtClean="0">
                <a:latin typeface="+mj-lt"/>
              </a:rPr>
              <a:t>na projekty realizowane w ramach następujących rodzajów działalności gospodarczych:</a:t>
            </a:r>
          </a:p>
          <a:p>
            <a:pPr algn="ctr" fontAlgn="auto">
              <a:spcBef>
                <a:spcPts val="1800"/>
              </a:spcBef>
              <a:spcAft>
                <a:spcPts val="0"/>
              </a:spcAft>
              <a:defRPr/>
            </a:pPr>
            <a:endParaRPr lang="pl-PL" dirty="0" smtClean="0">
              <a:latin typeface="+mj-lt"/>
            </a:endParaRPr>
          </a:p>
          <a:p>
            <a:pPr marL="725487" indent="-457200" algn="just">
              <a:lnSpc>
                <a:spcPct val="150000"/>
              </a:lnSpc>
              <a:buFont typeface="+mj-lt"/>
              <a:buAutoNum type="alphaLcParenR"/>
            </a:pPr>
            <a:r>
              <a:rPr lang="pl-PL" dirty="0" smtClean="0">
                <a:latin typeface="+mj-lt"/>
              </a:rPr>
              <a:t>rolnictwo, łowiectwo i leśnictwo;</a:t>
            </a:r>
          </a:p>
          <a:p>
            <a:pPr marL="720725" indent="-452438" algn="just">
              <a:lnSpc>
                <a:spcPct val="150000"/>
              </a:lnSpc>
              <a:buFont typeface="+mj-lt"/>
              <a:buAutoNum type="alphaLcParenR"/>
            </a:pPr>
            <a:r>
              <a:rPr lang="pl-PL" dirty="0" smtClean="0">
                <a:latin typeface="+mj-lt"/>
              </a:rPr>
              <a:t>rybołówstwo;</a:t>
            </a:r>
          </a:p>
          <a:p>
            <a:pPr marL="720725" indent="-452438" algn="just">
              <a:lnSpc>
                <a:spcPct val="150000"/>
              </a:lnSpc>
              <a:buFont typeface="+mj-lt"/>
              <a:buAutoNum type="alphaLcParenR"/>
            </a:pPr>
            <a:r>
              <a:rPr lang="pl-PL" dirty="0" smtClean="0">
                <a:latin typeface="+mj-lt"/>
              </a:rPr>
              <a:t>górnictwo i kopalnictwo surowców energetycznych;</a:t>
            </a:r>
          </a:p>
          <a:p>
            <a:pPr marL="720725" indent="-452438" algn="just">
              <a:lnSpc>
                <a:spcPct val="150000"/>
              </a:lnSpc>
              <a:buFont typeface="+mj-lt"/>
              <a:buAutoNum type="alphaLcParenR"/>
            </a:pPr>
            <a:r>
              <a:rPr lang="pl-PL" dirty="0" smtClean="0">
                <a:latin typeface="+mj-lt"/>
              </a:rPr>
              <a:t>wytwarzanie i dystrybucja energii elektrycznej, gazu i ciepła;</a:t>
            </a:r>
          </a:p>
          <a:p>
            <a:pPr marL="720725" indent="-452438" algn="just">
              <a:lnSpc>
                <a:spcPct val="150000"/>
              </a:lnSpc>
              <a:buFont typeface="+mj-lt"/>
              <a:buAutoNum type="alphaLcParenR"/>
            </a:pPr>
            <a:r>
              <a:rPr lang="pl-PL" dirty="0" smtClean="0">
                <a:latin typeface="+mj-lt"/>
              </a:rPr>
              <a:t>administracja publiczna;</a:t>
            </a:r>
          </a:p>
          <a:p>
            <a:pPr marL="720725" indent="-452438" algn="just">
              <a:lnSpc>
                <a:spcPct val="150000"/>
              </a:lnSpc>
            </a:pPr>
            <a:endParaRPr lang="pl-PL" dirty="0" smtClean="0">
              <a:latin typeface="+mj-lt"/>
            </a:endParaRPr>
          </a:p>
          <a:p>
            <a:pPr marL="720725" indent="-452438" algn="just">
              <a:lnSpc>
                <a:spcPct val="150000"/>
              </a:lnSpc>
            </a:pPr>
            <a:r>
              <a:rPr lang="pl-PL" dirty="0" smtClean="0">
                <a:latin typeface="+mj-lt"/>
              </a:rPr>
              <a:t>	Informacje na temat działalności wykluczonych z tego działania znajdują się na naszej stronie internetowej </a:t>
            </a:r>
            <a:r>
              <a:rPr lang="pl-PL" dirty="0" err="1" smtClean="0">
                <a:latin typeface="+mj-lt"/>
                <a:hlinkClick r:id="rId3"/>
              </a:rPr>
              <a:t>www.dip.dolnyslask.pl</a:t>
            </a:r>
            <a:r>
              <a:rPr lang="pl-PL" dirty="0" smtClean="0">
                <a:latin typeface="+mj-lt"/>
              </a:rPr>
              <a:t> w zakładce: Działalność wykluczona w DIP z dofinansowania. </a:t>
            </a:r>
          </a:p>
          <a:p>
            <a:endParaRPr lang="pl-PL" dirty="0"/>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19/29</a:t>
            </a:r>
            <a:endParaRPr lang="pl-PL" sz="1600" b="1" dirty="0">
              <a:latin typeface="+mj-lt"/>
            </a:endParaRPr>
          </a:p>
        </p:txBody>
      </p:sp>
      <p:sp>
        <p:nvSpPr>
          <p:cNvPr id="5" name="pole tekstowe 4"/>
          <p:cNvSpPr txBox="1"/>
          <p:nvPr/>
        </p:nvSpPr>
        <p:spPr>
          <a:xfrm>
            <a:off x="0" y="188640"/>
            <a:ext cx="9144000" cy="6894195"/>
          </a:xfrm>
          <a:prstGeom prst="rect">
            <a:avLst/>
          </a:prstGeom>
          <a:noFill/>
        </p:spPr>
        <p:txBody>
          <a:bodyPr wrap="square" rtlCol="0">
            <a:spAutoFit/>
          </a:bodyPr>
          <a:lstStyle/>
          <a:p>
            <a:pPr marL="190500" indent="-190500" algn="ctr" eaLnBrk="0" fontAlgn="auto" hangingPunct="0">
              <a:spcBef>
                <a:spcPts val="0"/>
              </a:spcBef>
              <a:spcAft>
                <a:spcPts val="0"/>
              </a:spcAft>
              <a:defRPr/>
            </a:pPr>
            <a:r>
              <a:rPr lang="pl-PL" b="1" dirty="0" smtClean="0">
                <a:solidFill>
                  <a:srgbClr val="FFC000"/>
                </a:solidFill>
                <a:latin typeface="+mj-lt"/>
              </a:rPr>
              <a:t>PRZYKŁADY WYDATKÓW NIEKWALIFIKOWALNYCH :</a:t>
            </a:r>
            <a:br>
              <a:rPr lang="pl-PL" b="1" dirty="0" smtClean="0">
                <a:solidFill>
                  <a:srgbClr val="FFC000"/>
                </a:solidFill>
                <a:latin typeface="+mj-lt"/>
              </a:rPr>
            </a:br>
            <a:endParaRPr lang="pl-PL" b="1" dirty="0" smtClean="0">
              <a:latin typeface="+mj-lt"/>
            </a:endParaRPr>
          </a:p>
          <a:p>
            <a:pPr marL="190500" lvl="0" algn="just" eaLnBrk="0" fontAlgn="auto" hangingPunct="0">
              <a:lnSpc>
                <a:spcPct val="150000"/>
              </a:lnSpc>
              <a:spcBef>
                <a:spcPts val="0"/>
              </a:spcBef>
              <a:spcAft>
                <a:spcPts val="0"/>
              </a:spcAft>
              <a:buFont typeface="Wingdings" pitchFamily="2" charset="2"/>
              <a:buChar char="§"/>
              <a:defRPr/>
            </a:pPr>
            <a:r>
              <a:rPr lang="pl-PL" b="1" dirty="0" smtClean="0">
                <a:latin typeface="+mj-lt"/>
              </a:rPr>
              <a:t> </a:t>
            </a:r>
            <a:r>
              <a:rPr lang="pl-PL" dirty="0" smtClean="0">
                <a:latin typeface="+mj-lt"/>
              </a:rPr>
              <a:t>wydatki na nabycie nieruchomości oraz roboty i materiały budowlane</a:t>
            </a:r>
          </a:p>
          <a:p>
            <a:pPr marL="190500" algn="just" eaLnBrk="0" fontAlgn="auto" hangingPunct="0">
              <a:lnSpc>
                <a:spcPct val="150000"/>
              </a:lnSpc>
              <a:spcBef>
                <a:spcPts val="0"/>
              </a:spcBef>
              <a:spcAft>
                <a:spcPts val="0"/>
              </a:spcAft>
              <a:buFont typeface="Wingdings" pitchFamily="2" charset="2"/>
              <a:buChar char="§"/>
              <a:defRPr/>
            </a:pPr>
            <a:r>
              <a:rPr lang="pl-PL" dirty="0" smtClean="0">
                <a:latin typeface="+mj-lt"/>
              </a:rPr>
              <a:t> wykluczone z możliwości wsparcia będą projekty zawierające elementy budowy lub modernizacji budynków lub budowli</a:t>
            </a:r>
          </a:p>
          <a:p>
            <a:pPr marL="190500" algn="just" eaLnBrk="0" fontAlgn="auto" hangingPunct="0">
              <a:lnSpc>
                <a:spcPct val="150000"/>
              </a:lnSpc>
              <a:spcBef>
                <a:spcPts val="0"/>
              </a:spcBef>
              <a:spcAft>
                <a:spcPts val="0"/>
              </a:spcAft>
              <a:buFont typeface="Wingdings" pitchFamily="2" charset="2"/>
              <a:buChar char="§"/>
              <a:defRPr/>
            </a:pPr>
            <a:r>
              <a:rPr lang="pl-PL" dirty="0" smtClean="0">
                <a:latin typeface="+mj-lt"/>
              </a:rPr>
              <a:t> wydatki na nabycie oprogramowania dedykowanego (tj. przygotowanie na specjalne zamówienie Wnioskodawcy)</a:t>
            </a:r>
          </a:p>
          <a:p>
            <a:pPr marL="190500" algn="just" eaLnBrk="0" fontAlgn="auto" hangingPunct="0">
              <a:lnSpc>
                <a:spcPct val="150000"/>
              </a:lnSpc>
              <a:spcBef>
                <a:spcPts val="0"/>
              </a:spcBef>
              <a:spcAft>
                <a:spcPts val="0"/>
              </a:spcAft>
              <a:buFont typeface="Wingdings" pitchFamily="2" charset="2"/>
              <a:buChar char="§"/>
              <a:defRPr/>
            </a:pPr>
            <a:r>
              <a:rPr lang="pl-PL" dirty="0" smtClean="0">
                <a:latin typeface="+mj-lt"/>
              </a:rPr>
              <a:t> wydatki na bieżącą działalność przedsiębiorstwa</a:t>
            </a:r>
          </a:p>
          <a:p>
            <a:pPr marL="190500" algn="just" eaLnBrk="0" fontAlgn="auto" hangingPunct="0">
              <a:lnSpc>
                <a:spcPct val="150000"/>
              </a:lnSpc>
              <a:spcBef>
                <a:spcPts val="0"/>
              </a:spcBef>
              <a:spcAft>
                <a:spcPts val="0"/>
              </a:spcAft>
              <a:buFont typeface="Wingdings" pitchFamily="2" charset="2"/>
              <a:buChar char="§"/>
              <a:defRPr/>
            </a:pPr>
            <a:r>
              <a:rPr lang="pl-PL" dirty="0" smtClean="0">
                <a:latin typeface="+mj-lt"/>
                <a:ea typeface="TTE16545A0t00" charset="-128"/>
              </a:rPr>
              <a:t> wydatki np. na usługi prawne, doradcze, podatkowe, reklamowe, analizy, opinie, </a:t>
            </a:r>
            <a:r>
              <a:rPr lang="pl-PL" dirty="0" smtClean="0">
                <a:latin typeface="+mj-lt"/>
              </a:rPr>
              <a:t>niezwi</a:t>
            </a:r>
            <a:r>
              <a:rPr lang="pl-PL" dirty="0" smtClean="0">
                <a:latin typeface="+mj-lt"/>
                <a:ea typeface="TTE16545A0t00" charset="-128"/>
              </a:rPr>
              <a:t>ą</a:t>
            </a:r>
            <a:r>
              <a:rPr lang="pl-PL" dirty="0" smtClean="0">
                <a:latin typeface="+mj-lt"/>
              </a:rPr>
              <a:t>zane bezpośrednio z realizacj</a:t>
            </a:r>
            <a:r>
              <a:rPr lang="pl-PL" dirty="0" smtClean="0">
                <a:latin typeface="+mj-lt"/>
                <a:ea typeface="TTE16545A0t00" charset="-128"/>
              </a:rPr>
              <a:t>ą </a:t>
            </a:r>
            <a:r>
              <a:rPr lang="pl-PL" dirty="0" smtClean="0">
                <a:latin typeface="+mj-lt"/>
              </a:rPr>
              <a:t>projektu</a:t>
            </a:r>
          </a:p>
          <a:p>
            <a:pPr marL="190500" algn="just" eaLnBrk="0" fontAlgn="auto" hangingPunct="0">
              <a:lnSpc>
                <a:spcPct val="150000"/>
              </a:lnSpc>
              <a:spcBef>
                <a:spcPts val="0"/>
              </a:spcBef>
              <a:spcAft>
                <a:spcPts val="0"/>
              </a:spcAft>
              <a:buFont typeface="Wingdings" pitchFamily="2" charset="2"/>
              <a:buChar char="§"/>
              <a:defRPr/>
            </a:pPr>
            <a:r>
              <a:rPr lang="pl-PL" dirty="0" smtClean="0">
                <a:latin typeface="+mj-lt"/>
              </a:rPr>
              <a:t> wydatki związane z bieżącymi naprawami sprzętu, maszyn/parku maszynowego</a:t>
            </a:r>
          </a:p>
          <a:p>
            <a:pPr marL="190500" algn="just" eaLnBrk="0" fontAlgn="auto" hangingPunct="0">
              <a:lnSpc>
                <a:spcPct val="150000"/>
              </a:lnSpc>
              <a:spcBef>
                <a:spcPts val="0"/>
              </a:spcBef>
              <a:spcAft>
                <a:spcPts val="0"/>
              </a:spcAft>
              <a:buFont typeface="Wingdings" pitchFamily="2" charset="2"/>
              <a:buChar char="§"/>
              <a:defRPr/>
            </a:pPr>
            <a:r>
              <a:rPr lang="pl-PL" dirty="0" smtClean="0">
                <a:latin typeface="+mj-lt"/>
              </a:rPr>
              <a:t> kary umowne</a:t>
            </a:r>
          </a:p>
          <a:p>
            <a:pPr marL="190500" algn="just" eaLnBrk="0" fontAlgn="auto" hangingPunct="0">
              <a:lnSpc>
                <a:spcPct val="150000"/>
              </a:lnSpc>
              <a:spcBef>
                <a:spcPts val="0"/>
              </a:spcBef>
              <a:spcAft>
                <a:spcPts val="0"/>
              </a:spcAft>
              <a:buFont typeface="Wingdings" pitchFamily="2" charset="2"/>
              <a:buChar char="§"/>
              <a:defRPr/>
            </a:pPr>
            <a:r>
              <a:rPr lang="pl-PL" dirty="0" smtClean="0">
                <a:latin typeface="+mj-lt"/>
              </a:rPr>
              <a:t> VAT</a:t>
            </a:r>
          </a:p>
          <a:p>
            <a:pPr marL="190500" indent="-190500" algn="ctr" eaLnBrk="0" fontAlgn="auto" hangingPunct="0">
              <a:spcBef>
                <a:spcPts val="0"/>
              </a:spcBef>
              <a:spcAft>
                <a:spcPts val="0"/>
              </a:spcAft>
              <a:tabLst>
                <a:tab pos="268288" algn="l"/>
              </a:tabLst>
              <a:defRPr/>
            </a:pPr>
            <a:r>
              <a:rPr lang="pl-PL" sz="1600" b="1" dirty="0" smtClean="0">
                <a:solidFill>
                  <a:prstClr val="white"/>
                </a:solidFill>
                <a:latin typeface="+mj-lt"/>
              </a:rPr>
              <a:t>Pełny katalog wydatków </a:t>
            </a:r>
            <a:r>
              <a:rPr lang="pl-PL" sz="1600" b="1" dirty="0" err="1" smtClean="0">
                <a:solidFill>
                  <a:prstClr val="white"/>
                </a:solidFill>
                <a:latin typeface="+mj-lt"/>
              </a:rPr>
              <a:t>niekwalifikowalnych</a:t>
            </a:r>
            <a:r>
              <a:rPr lang="pl-PL" sz="1600" b="1" dirty="0" smtClean="0">
                <a:solidFill>
                  <a:prstClr val="white"/>
                </a:solidFill>
                <a:latin typeface="+mj-lt"/>
              </a:rPr>
              <a:t> znajduje się w:  </a:t>
            </a:r>
            <a:br>
              <a:rPr lang="pl-PL" sz="1600" b="1" dirty="0" smtClean="0">
                <a:solidFill>
                  <a:prstClr val="white"/>
                </a:solidFill>
                <a:latin typeface="+mj-lt"/>
              </a:rPr>
            </a:br>
            <a:r>
              <a:rPr lang="pl-PL" sz="1600" b="1" dirty="0" smtClean="0">
                <a:solidFill>
                  <a:prstClr val="white"/>
                </a:solidFill>
                <a:latin typeface="+mj-lt"/>
              </a:rPr>
              <a:t>Załączniku nr 6 do Szczegółowego Opisu Priorytetów RPO WD  oraz w </a:t>
            </a:r>
            <a:r>
              <a:rPr lang="pl-PL" sz="1600" b="1" dirty="0" smtClean="0">
                <a:latin typeface="+mj-lt"/>
              </a:rPr>
              <a:t>Wytycznych dla Wnioskodawców  do konkursu 1.1.A2 (nabór lipiec 2014)</a:t>
            </a:r>
            <a:r>
              <a:rPr lang="pl-PL" sz="1600" b="1" dirty="0" smtClean="0">
                <a:solidFill>
                  <a:prstClr val="white"/>
                </a:solidFill>
                <a:latin typeface="+mj-lt"/>
              </a:rPr>
              <a:t/>
            </a:r>
            <a:br>
              <a:rPr lang="pl-PL" sz="1600" b="1" dirty="0" smtClean="0">
                <a:solidFill>
                  <a:prstClr val="white"/>
                </a:solidFill>
                <a:latin typeface="+mj-lt"/>
              </a:rPr>
            </a:br>
            <a:r>
              <a:rPr lang="pl-PL" sz="1600" b="1" dirty="0" smtClean="0">
                <a:solidFill>
                  <a:prstClr val="white"/>
                </a:solidFill>
                <a:latin typeface="+mj-lt"/>
              </a:rPr>
              <a:t>(oba dokumenty dostępne są na naszej stronie internetowej </a:t>
            </a:r>
            <a:r>
              <a:rPr lang="pl-PL" sz="1600" b="1" dirty="0" err="1" smtClean="0">
                <a:solidFill>
                  <a:srgbClr val="FFC000"/>
                </a:solidFill>
                <a:latin typeface="+mj-lt"/>
              </a:rPr>
              <a:t>www.dip.dolnyslask.pl</a:t>
            </a:r>
            <a:r>
              <a:rPr lang="pl-PL" sz="1600" b="1" dirty="0" smtClean="0">
                <a:solidFill>
                  <a:prstClr val="white"/>
                </a:solidFill>
                <a:latin typeface="+mj-lt"/>
              </a:rPr>
              <a:t> )</a:t>
            </a:r>
          </a:p>
          <a:p>
            <a:pPr marL="190500" indent="-190500" eaLnBrk="0" fontAlgn="auto" hangingPunct="0">
              <a:lnSpc>
                <a:spcPct val="150000"/>
              </a:lnSpc>
              <a:spcBef>
                <a:spcPts val="0"/>
              </a:spcBef>
              <a:spcAft>
                <a:spcPts val="0"/>
              </a:spcAft>
              <a:defRPr/>
            </a:pPr>
            <a:endParaRPr lang="pl-PL" dirty="0" smtClean="0">
              <a:effectLst>
                <a:outerShdw blurRad="38100" dist="38100" dir="2700000" algn="tl">
                  <a:srgbClr val="000000">
                    <a:alpha val="43137"/>
                  </a:srgbClr>
                </a:outerShdw>
              </a:effectLst>
              <a:latin typeface="+mj-lt"/>
            </a:endParaRPr>
          </a:p>
          <a:p>
            <a:endParaRPr lang="pl-PL"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20/29</a:t>
            </a:r>
            <a:endParaRPr lang="pl-PL" sz="1600" b="1" dirty="0">
              <a:latin typeface="+mj-lt"/>
            </a:endParaRPr>
          </a:p>
        </p:txBody>
      </p:sp>
      <p:sp>
        <p:nvSpPr>
          <p:cNvPr id="5" name="pole tekstowe 4"/>
          <p:cNvSpPr txBox="1"/>
          <p:nvPr/>
        </p:nvSpPr>
        <p:spPr>
          <a:xfrm>
            <a:off x="395536" y="764704"/>
            <a:ext cx="8424936" cy="5047536"/>
          </a:xfrm>
          <a:prstGeom prst="rect">
            <a:avLst/>
          </a:prstGeom>
          <a:noFill/>
        </p:spPr>
        <p:txBody>
          <a:bodyPr wrap="square" rtlCol="0">
            <a:spAutoFit/>
          </a:bodyPr>
          <a:lstStyle/>
          <a:p>
            <a:pPr marL="190500" indent="-190500" algn="ctr" eaLnBrk="0" fontAlgn="auto" hangingPunct="0">
              <a:spcBef>
                <a:spcPts val="0"/>
              </a:spcBef>
              <a:spcAft>
                <a:spcPts val="0"/>
              </a:spcAft>
              <a:defRPr/>
            </a:pPr>
            <a:endParaRPr lang="pl-PL" b="1" dirty="0" smtClean="0">
              <a:solidFill>
                <a:srgbClr val="FFC000"/>
              </a:solidFill>
              <a:effectLst>
                <a:outerShdw blurRad="38100" dist="38100" dir="2700000" algn="tl">
                  <a:srgbClr val="000000">
                    <a:alpha val="43137"/>
                  </a:srgbClr>
                </a:outerShdw>
              </a:effectLst>
              <a:latin typeface="+mj-lt"/>
            </a:endParaRPr>
          </a:p>
          <a:p>
            <a:pPr marL="190500" indent="-190500" algn="ctr" eaLnBrk="0" fontAlgn="auto" hangingPunct="0">
              <a:spcBef>
                <a:spcPts val="0"/>
              </a:spcBef>
              <a:spcAft>
                <a:spcPts val="0"/>
              </a:spcAft>
              <a:defRPr/>
            </a:pPr>
            <a:endParaRPr lang="pl-PL" b="1" dirty="0" smtClean="0">
              <a:solidFill>
                <a:srgbClr val="FFC000"/>
              </a:solidFill>
              <a:effectLst>
                <a:outerShdw blurRad="38100" dist="38100" dir="2700000" algn="tl">
                  <a:srgbClr val="000000">
                    <a:alpha val="43137"/>
                  </a:srgbClr>
                </a:outerShdw>
              </a:effectLst>
              <a:latin typeface="+mj-lt"/>
            </a:endParaRPr>
          </a:p>
          <a:p>
            <a:pPr marL="190500" indent="-190500" algn="ctr" eaLnBrk="0" fontAlgn="auto" hangingPunct="0">
              <a:spcBef>
                <a:spcPts val="0"/>
              </a:spcBef>
              <a:spcAft>
                <a:spcPts val="0"/>
              </a:spcAft>
              <a:defRPr/>
            </a:pPr>
            <a:r>
              <a:rPr lang="pl-PL" sz="2000" b="1" dirty="0" smtClean="0">
                <a:solidFill>
                  <a:srgbClr val="FFC000"/>
                </a:solidFill>
                <a:latin typeface="+mj-lt"/>
              </a:rPr>
              <a:t>KRYTERIA OCENY WNIOSKÓW :</a:t>
            </a:r>
          </a:p>
          <a:p>
            <a:pPr marL="190500" indent="-190500" algn="just" eaLnBrk="0" fontAlgn="auto" hangingPunct="0">
              <a:spcBef>
                <a:spcPts val="0"/>
              </a:spcBef>
              <a:spcAft>
                <a:spcPts val="0"/>
              </a:spcAft>
              <a:defRPr/>
            </a:pPr>
            <a:r>
              <a:rPr lang="pl-PL" sz="2000" b="1" dirty="0" smtClean="0">
                <a:solidFill>
                  <a:srgbClr val="FFC000"/>
                </a:solidFill>
                <a:latin typeface="+mj-lt"/>
              </a:rPr>
              <a:t>	</a:t>
            </a:r>
            <a:r>
              <a:rPr lang="pl-PL" sz="2000" dirty="0" smtClean="0">
                <a:latin typeface="+mj-lt"/>
              </a:rPr>
              <a:t>Kryteria oceny wniosków znajdują się w dokumencie: </a:t>
            </a:r>
            <a:r>
              <a:rPr lang="pl-PL" sz="2000" i="1" dirty="0" smtClean="0">
                <a:latin typeface="+mj-lt"/>
              </a:rPr>
              <a:t>Kryteria wyboru operacji finansowanych w ramach RPO WD (z dnia 27 czerwca 2014 r.)</a:t>
            </a:r>
          </a:p>
          <a:p>
            <a:pPr marL="190500" indent="-190500" algn="just" eaLnBrk="0" fontAlgn="auto" hangingPunct="0">
              <a:spcBef>
                <a:spcPts val="0"/>
              </a:spcBef>
              <a:spcAft>
                <a:spcPts val="0"/>
              </a:spcAft>
              <a:defRPr/>
            </a:pPr>
            <a:endParaRPr lang="pl-PL" sz="2000" i="1" dirty="0" smtClean="0">
              <a:latin typeface="+mj-lt"/>
            </a:endParaRPr>
          </a:p>
          <a:p>
            <a:pPr marL="190500" indent="-190500" algn="just" eaLnBrk="0" fontAlgn="auto" hangingPunct="0">
              <a:lnSpc>
                <a:spcPct val="150000"/>
              </a:lnSpc>
              <a:spcBef>
                <a:spcPts val="0"/>
              </a:spcBef>
              <a:spcAft>
                <a:spcPts val="0"/>
              </a:spcAft>
              <a:buFont typeface="Wingdings" pitchFamily="2" charset="2"/>
              <a:buChar char="Ø"/>
              <a:defRPr/>
            </a:pPr>
            <a:r>
              <a:rPr lang="pl-PL" sz="2000" b="1" dirty="0" smtClean="0">
                <a:solidFill>
                  <a:srgbClr val="FFC000"/>
                </a:solidFill>
                <a:latin typeface="+mj-lt"/>
              </a:rPr>
              <a:t> przykładowe KRYTERIA FORMALNE</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wniosek został wypełniony zgodnie z instrukcją?</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wersja papierowa i elektroniczna wniosku są tożsame w treści?</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wniosek zawiera wszystkie wymagane załączniki?</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wszystkie typy wydatków są </a:t>
            </a:r>
            <a:r>
              <a:rPr lang="pl-PL" sz="2000" dirty="0" err="1" smtClean="0">
                <a:latin typeface="+mj-lt"/>
              </a:rPr>
              <a:t>kwalifikowalne</a:t>
            </a:r>
            <a:r>
              <a:rPr lang="pl-PL" sz="2000" dirty="0" smtClean="0">
                <a:latin typeface="+mj-lt"/>
              </a:rPr>
              <a:t>?</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odpowiednio określono wartość projektu?</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odpowiednio określono poziom dofinansowania?</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dobrano wskaźniki odzwierciedlające zakres i cel projektu?</a:t>
            </a:r>
          </a:p>
          <a:p>
            <a:pPr marL="190500" indent="-190500" eaLnBrk="0" fontAlgn="auto" hangingPunct="0">
              <a:spcBef>
                <a:spcPts val="0"/>
              </a:spcBef>
              <a:spcAft>
                <a:spcPts val="0"/>
              </a:spcAft>
              <a:defRPr/>
            </a:pPr>
            <a:endParaRPr lang="pl-PL" dirty="0" smtClean="0">
              <a:effectLst>
                <a:outerShdw blurRad="38100" dist="38100" dir="2700000" algn="tl">
                  <a:srgbClr val="000000">
                    <a:alpha val="43137"/>
                  </a:srgbClr>
                </a:outerShdw>
              </a:effectLst>
              <a:latin typeface="+mj-lt"/>
            </a:endParaRPr>
          </a:p>
          <a:p>
            <a:endParaRPr lang="pl-PL" dirty="0"/>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21/29</a:t>
            </a:r>
            <a:endParaRPr lang="pl-PL" sz="1600" b="1" dirty="0">
              <a:latin typeface="+mj-lt"/>
            </a:endParaRPr>
          </a:p>
        </p:txBody>
      </p:sp>
      <p:sp>
        <p:nvSpPr>
          <p:cNvPr id="8" name="pole tekstowe 7"/>
          <p:cNvSpPr txBox="1"/>
          <p:nvPr/>
        </p:nvSpPr>
        <p:spPr>
          <a:xfrm>
            <a:off x="251520" y="1268760"/>
            <a:ext cx="8712968" cy="4555093"/>
          </a:xfrm>
          <a:prstGeom prst="rect">
            <a:avLst/>
          </a:prstGeom>
          <a:noFill/>
        </p:spPr>
        <p:txBody>
          <a:bodyPr wrap="square" rtlCol="0">
            <a:spAutoFit/>
          </a:bodyPr>
          <a:lstStyle/>
          <a:p>
            <a:pPr marL="190500" indent="-190500" algn="ctr" eaLnBrk="0" fontAlgn="auto" hangingPunct="0">
              <a:spcBef>
                <a:spcPts val="0"/>
              </a:spcBef>
              <a:spcAft>
                <a:spcPts val="0"/>
              </a:spcAft>
              <a:defRPr/>
            </a:pPr>
            <a:r>
              <a:rPr lang="pl-PL" sz="2000" b="1" dirty="0" smtClean="0">
                <a:solidFill>
                  <a:srgbClr val="FFC000"/>
                </a:solidFill>
                <a:latin typeface="+mj-lt"/>
              </a:rPr>
              <a:t>KRYTERIA OCENY WNIOSKÓW :</a:t>
            </a:r>
            <a:endParaRPr lang="pl-PL" sz="2000" b="1" dirty="0" smtClean="0">
              <a:latin typeface="+mj-lt"/>
            </a:endParaRPr>
          </a:p>
          <a:p>
            <a:pPr marL="190500" indent="-190500" algn="just" eaLnBrk="0" fontAlgn="auto" hangingPunct="0">
              <a:lnSpc>
                <a:spcPct val="150000"/>
              </a:lnSpc>
              <a:spcBef>
                <a:spcPts val="0"/>
              </a:spcBef>
              <a:spcAft>
                <a:spcPts val="0"/>
              </a:spcAft>
              <a:buFont typeface="Wingdings" pitchFamily="2" charset="2"/>
              <a:buChar char="Ø"/>
              <a:defRPr/>
            </a:pPr>
            <a:r>
              <a:rPr lang="pl-PL" sz="2000" b="1" dirty="0" smtClean="0">
                <a:solidFill>
                  <a:srgbClr val="FFC000"/>
                </a:solidFill>
                <a:latin typeface="+mj-lt"/>
              </a:rPr>
              <a:t> przykładowe KRYTERIA MERYTORYCZNE – 16 punktów</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sytuacja finansowa gwarantuje realizację projektu?</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Wnioskodawca po raz pierwszy ubiega się o środki publiczne UE?  </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wnioskodawca posiada certyfikat np. ISO lub wewnątrzzakładowy system zarządzenia jakością?</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cel projektu i jego uzasadnienie jest zgodne z celami priorytetu RPO?</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harmonogram realizacji projektu jest czytelny realny do przeprowadzenia?</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odpowiednio opisano zagrożenia realizacji projektu i działania minimalizujące ryzyka?</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prawidłowo oszacowano wartość wydatków i je uzasadniono?</a:t>
            </a:r>
          </a:p>
          <a:p>
            <a:pPr marL="190500" indent="-190500" algn="just" eaLnBrk="0" fontAlgn="auto" hangingPunct="0">
              <a:spcBef>
                <a:spcPts val="0"/>
              </a:spcBef>
              <a:spcAft>
                <a:spcPts val="0"/>
              </a:spcAft>
              <a:buFont typeface="Arial" pitchFamily="34" charset="0"/>
              <a:buChar char="•"/>
              <a:defRPr/>
            </a:pPr>
            <a:r>
              <a:rPr lang="pl-PL" sz="2000" dirty="0" smtClean="0">
                <a:latin typeface="+mj-lt"/>
              </a:rPr>
              <a:t>Czy projekt ma pozytywny wpływ na polityki równości szans, ochrony środowiska, społeczeństwa informacyjnego?</a:t>
            </a:r>
          </a:p>
          <a:p>
            <a:endParaRPr lang="pl-PL" sz="2000" dirty="0"/>
          </a:p>
        </p:txBody>
      </p:sp>
      <p:sp>
        <p:nvSpPr>
          <p:cNvPr id="9" name="Prostokąt zaokrąglony 8"/>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22/29</a:t>
            </a:r>
            <a:endParaRPr lang="pl-PL" sz="1600" b="1" dirty="0">
              <a:latin typeface="+mj-lt"/>
            </a:endParaRPr>
          </a:p>
        </p:txBody>
      </p:sp>
      <p:sp>
        <p:nvSpPr>
          <p:cNvPr id="5" name="pole tekstowe 4"/>
          <p:cNvSpPr txBox="1"/>
          <p:nvPr/>
        </p:nvSpPr>
        <p:spPr>
          <a:xfrm>
            <a:off x="179512" y="692696"/>
            <a:ext cx="8568952" cy="5770811"/>
          </a:xfrm>
          <a:prstGeom prst="rect">
            <a:avLst/>
          </a:prstGeom>
          <a:noFill/>
        </p:spPr>
        <p:txBody>
          <a:bodyPr wrap="square" rtlCol="0">
            <a:spAutoFit/>
          </a:bodyPr>
          <a:lstStyle/>
          <a:p>
            <a:pPr marL="190500" indent="-190500" algn="ctr" eaLnBrk="0" fontAlgn="auto" hangingPunct="0">
              <a:spcBef>
                <a:spcPts val="0"/>
              </a:spcBef>
              <a:spcAft>
                <a:spcPts val="0"/>
              </a:spcAft>
              <a:defRPr/>
            </a:pPr>
            <a:r>
              <a:rPr lang="pl-PL" b="1" dirty="0" smtClean="0">
                <a:solidFill>
                  <a:srgbClr val="FFC000"/>
                </a:solidFill>
                <a:latin typeface="+mj-lt"/>
              </a:rPr>
              <a:t>KRYTERIA OCENY WNIOSKÓW :</a:t>
            </a:r>
            <a:endParaRPr lang="pl-PL" b="1" dirty="0" smtClean="0">
              <a:latin typeface="+mj-lt"/>
            </a:endParaRPr>
          </a:p>
          <a:p>
            <a:pPr marL="190500" indent="-190500" algn="just" eaLnBrk="0" fontAlgn="auto" hangingPunct="0">
              <a:lnSpc>
                <a:spcPct val="150000"/>
              </a:lnSpc>
              <a:spcBef>
                <a:spcPts val="0"/>
              </a:spcBef>
              <a:spcAft>
                <a:spcPts val="0"/>
              </a:spcAft>
              <a:buFont typeface="Wingdings" pitchFamily="2" charset="2"/>
              <a:buChar char="Ø"/>
              <a:defRPr/>
            </a:pPr>
            <a:r>
              <a:rPr lang="pl-PL" b="1" dirty="0" smtClean="0">
                <a:solidFill>
                  <a:srgbClr val="FFC000"/>
                </a:solidFill>
                <a:latin typeface="+mj-lt"/>
              </a:rPr>
              <a:t> przykładowe KRYTERIA SEKTOROWE – 21 punktów</a:t>
            </a:r>
          </a:p>
          <a:p>
            <a:pPr marL="190500" indent="-190500" algn="just" eaLnBrk="0" fontAlgn="auto" hangingPunct="0">
              <a:spcBef>
                <a:spcPts val="0"/>
              </a:spcBef>
              <a:spcAft>
                <a:spcPts val="0"/>
              </a:spcAft>
              <a:buFont typeface="Arial" pitchFamily="34" charset="0"/>
              <a:buChar char="•"/>
              <a:defRPr/>
            </a:pPr>
            <a:r>
              <a:rPr lang="pl-PL" dirty="0" smtClean="0">
                <a:latin typeface="+mj-lt"/>
              </a:rPr>
              <a:t>Czy stworzone zostaną dodatkowe miejsca pracy? </a:t>
            </a:r>
            <a:r>
              <a:rPr lang="pl-PL" dirty="0" smtClean="0">
                <a:solidFill>
                  <a:srgbClr val="FFC000"/>
                </a:solidFill>
                <a:latin typeface="+mj-lt"/>
              </a:rPr>
              <a:t>(Obowiązkowo 1 – w wymiarze co najmniej 1 etatu)</a:t>
            </a:r>
          </a:p>
          <a:p>
            <a:pPr marL="190500" indent="-190500" algn="just" eaLnBrk="0" fontAlgn="auto" hangingPunct="0">
              <a:spcBef>
                <a:spcPts val="0"/>
              </a:spcBef>
              <a:spcAft>
                <a:spcPts val="0"/>
              </a:spcAft>
              <a:buFont typeface="Arial" pitchFamily="34" charset="0"/>
              <a:buChar char="•"/>
              <a:defRPr/>
            </a:pPr>
            <a:r>
              <a:rPr lang="pl-PL" dirty="0" smtClean="0">
                <a:latin typeface="+mj-lt"/>
              </a:rPr>
              <a:t>Czy bezpośrednim celem projektu będzie wdrożenie innowacji produktowej lub/i procesowej?</a:t>
            </a:r>
          </a:p>
          <a:p>
            <a:pPr marL="190500" indent="-190500" algn="just" eaLnBrk="0" fontAlgn="auto" hangingPunct="0">
              <a:spcBef>
                <a:spcPts val="0"/>
              </a:spcBef>
              <a:spcAft>
                <a:spcPts val="0"/>
              </a:spcAft>
              <a:buFont typeface="Arial" pitchFamily="34" charset="0"/>
              <a:buChar char="•"/>
              <a:defRPr/>
            </a:pPr>
            <a:r>
              <a:rPr lang="pl-PL" dirty="0" smtClean="0">
                <a:latin typeface="+mj-lt"/>
              </a:rPr>
              <a:t>Czy firma posiada dział </a:t>
            </a:r>
            <a:r>
              <a:rPr lang="pl-PL" dirty="0" err="1" smtClean="0">
                <a:latin typeface="+mj-lt"/>
              </a:rPr>
              <a:t>B+R</a:t>
            </a:r>
            <a:endParaRPr lang="pl-PL" dirty="0" smtClean="0">
              <a:latin typeface="+mj-lt"/>
            </a:endParaRPr>
          </a:p>
          <a:p>
            <a:pPr marL="190500" indent="-190500" algn="just" eaLnBrk="0" fontAlgn="auto" hangingPunct="0">
              <a:spcBef>
                <a:spcPts val="0"/>
              </a:spcBef>
              <a:spcAft>
                <a:spcPts val="0"/>
              </a:spcAft>
              <a:buFont typeface="Arial" pitchFamily="34" charset="0"/>
              <a:buChar char="•"/>
              <a:defRPr/>
            </a:pPr>
            <a:r>
              <a:rPr lang="pl-PL" dirty="0" smtClean="0">
                <a:latin typeface="+mj-lt"/>
              </a:rPr>
              <a:t>Czy projekt wykorzystuje wyniki prac </a:t>
            </a:r>
            <a:r>
              <a:rPr lang="pl-PL" dirty="0" err="1" smtClean="0">
                <a:latin typeface="+mj-lt"/>
              </a:rPr>
              <a:t>B+R</a:t>
            </a:r>
            <a:r>
              <a:rPr lang="pl-PL" dirty="0" smtClean="0">
                <a:latin typeface="+mj-lt"/>
              </a:rPr>
              <a:t>?</a:t>
            </a:r>
          </a:p>
          <a:p>
            <a:pPr marL="190500" indent="-190500" algn="just" eaLnBrk="0" fontAlgn="auto" hangingPunct="0">
              <a:spcBef>
                <a:spcPts val="0"/>
              </a:spcBef>
              <a:spcAft>
                <a:spcPts val="0"/>
              </a:spcAft>
              <a:buFont typeface="Arial" pitchFamily="34" charset="0"/>
              <a:buChar char="•"/>
              <a:defRPr/>
            </a:pPr>
            <a:r>
              <a:rPr lang="pl-PL" dirty="0" smtClean="0">
                <a:latin typeface="+mj-lt"/>
              </a:rPr>
              <a:t>Czy firma posiada lub jest w trakcie zdobywania patentu, licencji, wzorów użytkowych itp.?</a:t>
            </a:r>
          </a:p>
          <a:p>
            <a:pPr marL="190500" indent="-190500" algn="just" eaLnBrk="0" fontAlgn="auto" hangingPunct="0">
              <a:spcBef>
                <a:spcPts val="0"/>
              </a:spcBef>
              <a:spcAft>
                <a:spcPts val="0"/>
              </a:spcAft>
              <a:buFont typeface="Arial" pitchFamily="34" charset="0"/>
              <a:buChar char="•"/>
              <a:defRPr/>
            </a:pPr>
            <a:r>
              <a:rPr lang="pl-PL" dirty="0" smtClean="0">
                <a:latin typeface="+mj-lt"/>
              </a:rPr>
              <a:t>Czy wnioskodawca posiada porozumienie o współpracy w zakresie realizowanego projektu z jednostkami oraz sieciami naukowymi?</a:t>
            </a:r>
          </a:p>
          <a:p>
            <a:pPr marL="190500" indent="-190500" algn="just" eaLnBrk="0" fontAlgn="auto" hangingPunct="0">
              <a:spcBef>
                <a:spcPts val="0"/>
              </a:spcBef>
              <a:spcAft>
                <a:spcPts val="0"/>
              </a:spcAft>
              <a:buFont typeface="Arial" pitchFamily="34" charset="0"/>
              <a:buChar char="•"/>
              <a:defRPr/>
            </a:pPr>
            <a:r>
              <a:rPr lang="pl-PL" dirty="0" smtClean="0">
                <a:latin typeface="+mj-lt"/>
              </a:rPr>
              <a:t>Czy projekt jest realizowany w ramach regionalnych sieci współpracy (współpraca sieciowa)?</a:t>
            </a:r>
          </a:p>
          <a:p>
            <a:pPr marL="190500" indent="-190500" algn="just" eaLnBrk="0" fontAlgn="auto" hangingPunct="0">
              <a:spcBef>
                <a:spcPts val="0"/>
              </a:spcBef>
              <a:spcAft>
                <a:spcPts val="0"/>
              </a:spcAft>
              <a:buFont typeface="Arial" pitchFamily="34" charset="0"/>
              <a:buChar char="•"/>
              <a:defRPr/>
            </a:pPr>
            <a:r>
              <a:rPr lang="pl-PL" dirty="0" smtClean="0">
                <a:latin typeface="+mj-lt"/>
              </a:rPr>
              <a:t>Jaka jest stopa bezrobocia w powiecie, w którym zlokalizowany jest projekt? </a:t>
            </a:r>
          </a:p>
          <a:p>
            <a:pPr marL="190500" indent="-190500" algn="just" eaLnBrk="0" fontAlgn="auto" hangingPunct="0">
              <a:spcBef>
                <a:spcPts val="0"/>
              </a:spcBef>
              <a:spcAft>
                <a:spcPts val="0"/>
              </a:spcAft>
              <a:defRPr/>
            </a:pPr>
            <a:endParaRPr lang="pl-PL" dirty="0" smtClean="0">
              <a:latin typeface="+mj-lt"/>
            </a:endParaRPr>
          </a:p>
          <a:p>
            <a:pPr marL="190500" indent="-190500" algn="just" eaLnBrk="0" fontAlgn="auto" hangingPunct="0">
              <a:spcBef>
                <a:spcPts val="0"/>
              </a:spcBef>
              <a:spcAft>
                <a:spcPts val="0"/>
              </a:spcAft>
              <a:defRPr/>
            </a:pPr>
            <a:r>
              <a:rPr lang="pl-PL" dirty="0" smtClean="0">
                <a:latin typeface="+mj-lt"/>
              </a:rPr>
              <a:t>	</a:t>
            </a:r>
            <a:r>
              <a:rPr lang="pl-PL" b="1" dirty="0" smtClean="0">
                <a:solidFill>
                  <a:srgbClr val="FFC000"/>
                </a:solidFill>
                <a:latin typeface="+mj-lt"/>
              </a:rPr>
              <a:t>Aby projekt został oceniony pozytywnie musi zdobyć minimum 25% punktów (min. 4 punkty) z kryteriów merytorycznych i minimum 18% punktów (min. 4 punktów) </a:t>
            </a:r>
            <a:br>
              <a:rPr lang="pl-PL" b="1" dirty="0" smtClean="0">
                <a:solidFill>
                  <a:srgbClr val="FFC000"/>
                </a:solidFill>
                <a:latin typeface="+mj-lt"/>
              </a:rPr>
            </a:br>
            <a:r>
              <a:rPr lang="pl-PL" b="1" dirty="0" smtClean="0">
                <a:solidFill>
                  <a:srgbClr val="FFC000"/>
                </a:solidFill>
                <a:latin typeface="+mj-lt"/>
              </a:rPr>
              <a:t>z kryteriów sektorowych. </a:t>
            </a:r>
          </a:p>
          <a:p>
            <a:pPr algn="just"/>
            <a:endParaRPr lang="pl-PL" dirty="0">
              <a:latin typeface="+mj-lt"/>
            </a:endParaRP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620688"/>
            <a:ext cx="8964488" cy="830997"/>
          </a:xfrm>
          <a:prstGeom prst="rect">
            <a:avLst/>
          </a:prstGeom>
        </p:spPr>
        <p:txBody>
          <a:bodyPr wrap="square">
            <a:spAutoFit/>
          </a:bodyPr>
          <a:lstStyle/>
          <a:p>
            <a:pPr marL="342900" indent="-342900" algn="ctr" fontAlgn="auto">
              <a:spcBef>
                <a:spcPct val="20000"/>
              </a:spcBef>
              <a:spcAft>
                <a:spcPts val="0"/>
              </a:spcAft>
              <a:defRPr/>
            </a:pPr>
            <a:r>
              <a:rPr lang="pl-PL" sz="2400" b="1" dirty="0" smtClean="0">
                <a:effectLst>
                  <a:outerShdw blurRad="38100" dist="38100" dir="2700000" algn="tl">
                    <a:srgbClr val="000000">
                      <a:alpha val="43137"/>
                    </a:srgbClr>
                  </a:outerShdw>
                </a:effectLst>
                <a:latin typeface="+mj-lt"/>
                <a:cs typeface="Arial" pitchFamily="34" charset="0"/>
              </a:rPr>
              <a:t>REGIONALNY PROGRAM OPERACYJNY DLA WOJEWÓDZTWA DOLNOŚLĄSKIEGO NA LATA 2007-2013</a:t>
            </a:r>
          </a:p>
        </p:txBody>
      </p:sp>
      <p:sp>
        <p:nvSpPr>
          <p:cNvPr id="8"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2/29</a:t>
            </a:r>
            <a:endParaRPr lang="pl-PL" sz="1600" b="1" dirty="0">
              <a:latin typeface="+mj-lt"/>
            </a:endParaRPr>
          </a:p>
        </p:txBody>
      </p:sp>
      <p:sp>
        <p:nvSpPr>
          <p:cNvPr id="9" name="Rectangle 18"/>
          <p:cNvSpPr>
            <a:spLocks noChangeArrowheads="1"/>
          </p:cNvSpPr>
          <p:nvPr/>
        </p:nvSpPr>
        <p:spPr bwMode="auto">
          <a:xfrm>
            <a:off x="6948264" y="6381750"/>
            <a:ext cx="2195736"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graphicFrame>
        <p:nvGraphicFramePr>
          <p:cNvPr id="10" name="Tabela 9"/>
          <p:cNvGraphicFramePr>
            <a:graphicFrameLocks noGrp="1"/>
          </p:cNvGraphicFramePr>
          <p:nvPr/>
        </p:nvGraphicFramePr>
        <p:xfrm>
          <a:off x="179512" y="1628800"/>
          <a:ext cx="8568951" cy="4680519"/>
        </p:xfrm>
        <a:graphic>
          <a:graphicData uri="http://schemas.openxmlformats.org/drawingml/2006/table">
            <a:tbl>
              <a:tblPr>
                <a:tableStyleId>{16D9F66E-5EB9-4882-86FB-DCBF35E3C3E4}</a:tableStyleId>
              </a:tblPr>
              <a:tblGrid>
                <a:gridCol w="1538017"/>
                <a:gridCol w="366194"/>
                <a:gridCol w="4186118"/>
                <a:gridCol w="2478622"/>
              </a:tblGrid>
              <a:tr h="511668">
                <a:tc>
                  <a:txBody>
                    <a:bodyPr/>
                    <a:lstStyle/>
                    <a:p>
                      <a:pPr algn="ctr">
                        <a:lnSpc>
                          <a:spcPct val="115000"/>
                        </a:lnSpc>
                        <a:spcAft>
                          <a:spcPts val="1000"/>
                        </a:spcAft>
                      </a:pPr>
                      <a:r>
                        <a:rPr lang="pl-PL" sz="1400" dirty="0" smtClean="0">
                          <a:latin typeface="+mj-lt"/>
                        </a:rPr>
                        <a:t>Budżet</a:t>
                      </a:r>
                      <a:endParaRPr lang="pl-PL" sz="1400" b="1" dirty="0">
                        <a:solidFill>
                          <a:schemeClr val="tx1"/>
                        </a:solidFill>
                        <a:latin typeface="+mj-lt"/>
                        <a:ea typeface="Calibri"/>
                        <a:cs typeface="Times New Roman"/>
                      </a:endParaRPr>
                    </a:p>
                  </a:txBody>
                  <a:tcPr marL="63981" marR="63981" marT="31991" marB="31991" anchor="ctr">
                    <a:solidFill>
                      <a:schemeClr val="accent1">
                        <a:lumMod val="20000"/>
                        <a:lumOff val="80000"/>
                      </a:schemeClr>
                    </a:solidFill>
                  </a:tcPr>
                </a:tc>
                <a:tc gridSpan="2">
                  <a:txBody>
                    <a:bodyPr/>
                    <a:lstStyle/>
                    <a:p>
                      <a:pPr algn="ctr">
                        <a:lnSpc>
                          <a:spcPct val="115000"/>
                        </a:lnSpc>
                        <a:spcAft>
                          <a:spcPts val="1000"/>
                        </a:spcAft>
                      </a:pPr>
                      <a:r>
                        <a:rPr lang="pl-PL" sz="1400" dirty="0">
                          <a:latin typeface="+mj-lt"/>
                        </a:rPr>
                        <a:t>10 Priorytetów</a:t>
                      </a:r>
                      <a:endParaRPr lang="pl-PL" sz="1400" b="1" dirty="0">
                        <a:solidFill>
                          <a:schemeClr val="tx1"/>
                        </a:solidFill>
                        <a:latin typeface="+mj-lt"/>
                        <a:ea typeface="Calibri"/>
                        <a:cs typeface="Times New Roman"/>
                      </a:endParaRPr>
                    </a:p>
                  </a:txBody>
                  <a:tcPr marL="63981" marR="63981" marT="31991" marB="31991" anchor="ctr">
                    <a:solidFill>
                      <a:schemeClr val="accent1">
                        <a:lumMod val="20000"/>
                        <a:lumOff val="80000"/>
                      </a:schemeClr>
                    </a:solidFill>
                  </a:tcPr>
                </a:tc>
                <a:tc hMerge="1">
                  <a:txBody>
                    <a:bodyPr/>
                    <a:lstStyle/>
                    <a:p>
                      <a:endParaRPr lang="pl-PL"/>
                    </a:p>
                  </a:txBody>
                  <a:tcPr/>
                </a:tc>
                <a:tc>
                  <a:txBody>
                    <a:bodyPr/>
                    <a:lstStyle/>
                    <a:p>
                      <a:pPr algn="ctr">
                        <a:lnSpc>
                          <a:spcPct val="115000"/>
                        </a:lnSpc>
                        <a:spcAft>
                          <a:spcPts val="1000"/>
                        </a:spcAft>
                      </a:pPr>
                      <a:r>
                        <a:rPr lang="pl-PL" sz="1400" dirty="0">
                          <a:latin typeface="+mj-lt"/>
                        </a:rPr>
                        <a:t>Dla przedsiębiorców</a:t>
                      </a:r>
                      <a:endParaRPr lang="pl-PL" sz="1400" b="1" dirty="0">
                        <a:solidFill>
                          <a:schemeClr val="tx1"/>
                        </a:solidFill>
                        <a:latin typeface="+mj-lt"/>
                        <a:ea typeface="Calibri"/>
                        <a:cs typeface="Times New Roman"/>
                      </a:endParaRPr>
                    </a:p>
                  </a:txBody>
                  <a:tcPr marL="63981" marR="63981" marT="31991" marB="31991" anchor="ctr">
                    <a:solidFill>
                      <a:schemeClr val="accent1">
                        <a:lumMod val="20000"/>
                        <a:lumOff val="80000"/>
                      </a:schemeClr>
                    </a:solidFill>
                  </a:tcPr>
                </a:tc>
              </a:tr>
              <a:tr h="606068">
                <a:tc rowSpan="10">
                  <a:txBody>
                    <a:bodyPr/>
                    <a:lstStyle/>
                    <a:p>
                      <a:pPr algn="ctr">
                        <a:lnSpc>
                          <a:spcPct val="115000"/>
                        </a:lnSpc>
                        <a:spcAft>
                          <a:spcPts val="1000"/>
                        </a:spcAft>
                      </a:pPr>
                      <a:r>
                        <a:rPr lang="pl-PL" sz="1400" dirty="0" smtClean="0">
                          <a:latin typeface="+mj-lt"/>
                        </a:rPr>
                        <a:t>1,2 </a:t>
                      </a:r>
                      <a:r>
                        <a:rPr lang="pl-PL" sz="1400" dirty="0">
                          <a:latin typeface="+mj-lt"/>
                        </a:rPr>
                        <a:t>mld euro</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1</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Przedsiębiorstwa i </a:t>
                      </a:r>
                      <a:r>
                        <a:rPr lang="pl-PL" sz="1400" dirty="0" smtClean="0">
                          <a:latin typeface="+mj-lt"/>
                        </a:rPr>
                        <a:t>Innowacyjność</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rowSpan="10">
                  <a:txBody>
                    <a:bodyPr/>
                    <a:lstStyle/>
                    <a:p>
                      <a:pPr algn="ctr">
                        <a:lnSpc>
                          <a:spcPct val="115000"/>
                        </a:lnSpc>
                        <a:spcAft>
                          <a:spcPts val="1000"/>
                        </a:spcAft>
                      </a:pPr>
                      <a:r>
                        <a:rPr lang="pl-PL" sz="1400" dirty="0">
                          <a:latin typeface="+mj-lt"/>
                        </a:rPr>
                        <a:t>Działanie 1.1. – </a:t>
                      </a:r>
                      <a:r>
                        <a:rPr lang="pl-PL" sz="1400" dirty="0" smtClean="0">
                          <a:latin typeface="+mj-lt"/>
                        </a:rPr>
                        <a:t>inwestycje</a:t>
                      </a:r>
                    </a:p>
                    <a:p>
                      <a:pPr algn="ctr">
                        <a:lnSpc>
                          <a:spcPct val="115000"/>
                        </a:lnSpc>
                        <a:spcAft>
                          <a:spcPts val="1000"/>
                        </a:spcAft>
                      </a:pPr>
                      <a:endParaRPr lang="pl-PL" sz="1400" dirty="0" smtClean="0">
                        <a:latin typeface="+mj-lt"/>
                      </a:endParaRPr>
                    </a:p>
                    <a:p>
                      <a:pPr algn="ctr">
                        <a:lnSpc>
                          <a:spcPct val="115000"/>
                        </a:lnSpc>
                        <a:spcAft>
                          <a:spcPts val="1000"/>
                        </a:spcAft>
                      </a:pPr>
                      <a:endParaRPr lang="pl-PL" sz="1400" dirty="0">
                        <a:latin typeface="+mj-lt"/>
                      </a:endParaRPr>
                    </a:p>
                    <a:p>
                      <a:pPr algn="ctr">
                        <a:lnSpc>
                          <a:spcPct val="115000"/>
                        </a:lnSpc>
                        <a:spcAft>
                          <a:spcPts val="1000"/>
                        </a:spcAft>
                      </a:pPr>
                      <a:r>
                        <a:rPr lang="pl-PL" sz="1400" dirty="0">
                          <a:latin typeface="+mj-lt"/>
                        </a:rPr>
                        <a:t>Działanie 1.2. – </a:t>
                      </a:r>
                      <a:r>
                        <a:rPr lang="pl-PL" sz="1400" dirty="0" smtClean="0">
                          <a:latin typeface="+mj-lt"/>
                        </a:rPr>
                        <a:t>doradztwo</a:t>
                      </a:r>
                    </a:p>
                    <a:p>
                      <a:pPr algn="ctr">
                        <a:lnSpc>
                          <a:spcPct val="115000"/>
                        </a:lnSpc>
                        <a:spcAft>
                          <a:spcPts val="1000"/>
                        </a:spcAft>
                      </a:pPr>
                      <a:endParaRPr lang="pl-PL" sz="1400" dirty="0" smtClean="0">
                        <a:latin typeface="+mj-lt"/>
                      </a:endParaRPr>
                    </a:p>
                    <a:p>
                      <a:pPr algn="ctr">
                        <a:lnSpc>
                          <a:spcPct val="115000"/>
                        </a:lnSpc>
                        <a:spcAft>
                          <a:spcPts val="1000"/>
                        </a:spcAft>
                      </a:pPr>
                      <a:endParaRPr lang="pl-PL" sz="1400" dirty="0" smtClean="0">
                        <a:latin typeface="+mj-lt"/>
                      </a:endParaRPr>
                    </a:p>
                    <a:p>
                      <a:pPr algn="ctr">
                        <a:lnSpc>
                          <a:spcPct val="115000"/>
                        </a:lnSpc>
                        <a:spcAft>
                          <a:spcPts val="1000"/>
                        </a:spcAft>
                      </a:pPr>
                      <a:r>
                        <a:rPr lang="pl-PL" sz="1400" dirty="0" smtClean="0">
                          <a:latin typeface="+mj-lt"/>
                        </a:rPr>
                        <a:t>Działanie 5.1 – OŹE</a:t>
                      </a:r>
                    </a:p>
                    <a:p>
                      <a:pPr algn="ctr">
                        <a:lnSpc>
                          <a:spcPct val="115000"/>
                        </a:lnSpc>
                        <a:spcAft>
                          <a:spcPts val="1000"/>
                        </a:spcAft>
                      </a:pPr>
                      <a:endParaRPr lang="pl-PL" sz="1400" dirty="0" smtClean="0">
                        <a:latin typeface="+mj-lt"/>
                      </a:endParaRPr>
                    </a:p>
                    <a:p>
                      <a:pPr algn="ctr">
                        <a:lnSpc>
                          <a:spcPct val="115000"/>
                        </a:lnSpc>
                        <a:spcAft>
                          <a:spcPts val="1000"/>
                        </a:spcAft>
                      </a:pPr>
                      <a:endParaRPr lang="pl-PL" sz="1400" dirty="0" smtClean="0">
                        <a:latin typeface="+mj-lt"/>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pl-PL" sz="1400" dirty="0" smtClean="0">
                          <a:latin typeface="+mj-lt"/>
                        </a:rPr>
                        <a:t>Działanie 5.3 – </a:t>
                      </a:r>
                      <a:r>
                        <a:rPr lang="pl-PL" sz="1400" dirty="0" err="1" smtClean="0">
                          <a:latin typeface="+mj-lt"/>
                        </a:rPr>
                        <a:t>kogeneracja</a:t>
                      </a:r>
                      <a:endParaRPr lang="pl-PL" sz="1400" dirty="0">
                        <a:latin typeface="+mj-lt"/>
                      </a:endParaRPr>
                    </a:p>
                  </a:txBody>
                  <a:tcPr marL="63981" marR="63981" marT="31991" marB="31991" anchor="ctr">
                    <a:solidFill>
                      <a:schemeClr val="accent1">
                        <a:lumMod val="20000"/>
                        <a:lumOff val="80000"/>
                      </a:schemeClr>
                    </a:solidFill>
                  </a:tcPr>
                </a:tc>
              </a:tr>
              <a:tr h="419151">
                <a:tc vMerge="1">
                  <a:txBody>
                    <a:bodyPr/>
                    <a:lstStyle/>
                    <a:p>
                      <a:endParaRPr lang="pl-PL"/>
                    </a:p>
                  </a:txBody>
                  <a:tcPr/>
                </a:tc>
                <a:tc>
                  <a:txBody>
                    <a:bodyPr/>
                    <a:lstStyle/>
                    <a:p>
                      <a:pPr algn="ctr">
                        <a:lnSpc>
                          <a:spcPct val="115000"/>
                        </a:lnSpc>
                        <a:spcAft>
                          <a:spcPts val="1000"/>
                        </a:spcAft>
                      </a:pPr>
                      <a:r>
                        <a:rPr lang="pl-PL" sz="1400">
                          <a:latin typeface="+mj-lt"/>
                        </a:rPr>
                        <a:t>2</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Społeczeństwo informacyjne</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363509">
                <a:tc vMerge="1">
                  <a:txBody>
                    <a:bodyPr/>
                    <a:lstStyle/>
                    <a:p>
                      <a:endParaRPr lang="pl-PL"/>
                    </a:p>
                  </a:txBody>
                  <a:tcPr/>
                </a:tc>
                <a:tc>
                  <a:txBody>
                    <a:bodyPr/>
                    <a:lstStyle/>
                    <a:p>
                      <a:pPr algn="ctr">
                        <a:lnSpc>
                          <a:spcPct val="115000"/>
                        </a:lnSpc>
                        <a:spcAft>
                          <a:spcPts val="1000"/>
                        </a:spcAft>
                      </a:pPr>
                      <a:r>
                        <a:rPr lang="pl-PL" sz="1400">
                          <a:latin typeface="+mj-lt"/>
                        </a:rPr>
                        <a:t>3</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Transport</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536823">
                <a:tc vMerge="1">
                  <a:txBody>
                    <a:bodyPr/>
                    <a:lstStyle/>
                    <a:p>
                      <a:endParaRPr lang="pl-PL"/>
                    </a:p>
                  </a:txBody>
                  <a:tcPr/>
                </a:tc>
                <a:tc>
                  <a:txBody>
                    <a:bodyPr/>
                    <a:lstStyle/>
                    <a:p>
                      <a:pPr algn="ctr">
                        <a:lnSpc>
                          <a:spcPct val="115000"/>
                        </a:lnSpc>
                        <a:spcAft>
                          <a:spcPts val="1000"/>
                        </a:spcAft>
                      </a:pPr>
                      <a:r>
                        <a:rPr lang="pl-PL" sz="1400">
                          <a:latin typeface="+mj-lt"/>
                        </a:rPr>
                        <a:t>4</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Środowisko i bezpieczeństwo ekologiczne</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363509">
                <a:tc vMerge="1">
                  <a:txBody>
                    <a:bodyPr/>
                    <a:lstStyle/>
                    <a:p>
                      <a:endParaRPr lang="pl-PL"/>
                    </a:p>
                  </a:txBody>
                  <a:tcPr/>
                </a:tc>
                <a:tc>
                  <a:txBody>
                    <a:bodyPr/>
                    <a:lstStyle/>
                    <a:p>
                      <a:pPr algn="ctr">
                        <a:lnSpc>
                          <a:spcPct val="115000"/>
                        </a:lnSpc>
                        <a:spcAft>
                          <a:spcPts val="1000"/>
                        </a:spcAft>
                      </a:pPr>
                      <a:r>
                        <a:rPr lang="pl-PL" sz="1400">
                          <a:latin typeface="+mj-lt"/>
                        </a:rPr>
                        <a:t>5</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Energetyka</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363509">
                <a:tc vMerge="1">
                  <a:txBody>
                    <a:bodyPr/>
                    <a:lstStyle/>
                    <a:p>
                      <a:endParaRPr lang="pl-PL"/>
                    </a:p>
                  </a:txBody>
                  <a:tcPr/>
                </a:tc>
                <a:tc>
                  <a:txBody>
                    <a:bodyPr/>
                    <a:lstStyle/>
                    <a:p>
                      <a:pPr algn="ctr">
                        <a:lnSpc>
                          <a:spcPct val="115000"/>
                        </a:lnSpc>
                        <a:spcAft>
                          <a:spcPts val="1000"/>
                        </a:spcAft>
                      </a:pPr>
                      <a:r>
                        <a:rPr lang="pl-PL" sz="1400">
                          <a:latin typeface="+mj-lt"/>
                        </a:rPr>
                        <a:t>6</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Turystyka i Kultura</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363509">
                <a:tc vMerge="1">
                  <a:txBody>
                    <a:bodyPr/>
                    <a:lstStyle/>
                    <a:p>
                      <a:endParaRPr lang="pl-PL"/>
                    </a:p>
                  </a:txBody>
                  <a:tcPr/>
                </a:tc>
                <a:tc>
                  <a:txBody>
                    <a:bodyPr/>
                    <a:lstStyle/>
                    <a:p>
                      <a:pPr algn="ctr">
                        <a:lnSpc>
                          <a:spcPct val="115000"/>
                        </a:lnSpc>
                        <a:spcAft>
                          <a:spcPts val="1000"/>
                        </a:spcAft>
                      </a:pPr>
                      <a:r>
                        <a:rPr lang="pl-PL" sz="1400">
                          <a:latin typeface="+mj-lt"/>
                        </a:rPr>
                        <a:t>7</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Edukacja</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363509">
                <a:tc vMerge="1">
                  <a:txBody>
                    <a:bodyPr/>
                    <a:lstStyle/>
                    <a:p>
                      <a:endParaRPr lang="pl-PL"/>
                    </a:p>
                  </a:txBody>
                  <a:tcPr/>
                </a:tc>
                <a:tc>
                  <a:txBody>
                    <a:bodyPr/>
                    <a:lstStyle/>
                    <a:p>
                      <a:pPr algn="ctr">
                        <a:lnSpc>
                          <a:spcPct val="115000"/>
                        </a:lnSpc>
                        <a:spcAft>
                          <a:spcPts val="1000"/>
                        </a:spcAft>
                      </a:pPr>
                      <a:r>
                        <a:rPr lang="pl-PL" sz="1400">
                          <a:latin typeface="+mj-lt"/>
                        </a:rPr>
                        <a:t>8</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Zdrowie</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363509">
                <a:tc vMerge="1">
                  <a:txBody>
                    <a:bodyPr/>
                    <a:lstStyle/>
                    <a:p>
                      <a:endParaRPr lang="pl-PL"/>
                    </a:p>
                  </a:txBody>
                  <a:tcPr/>
                </a:tc>
                <a:tc>
                  <a:txBody>
                    <a:bodyPr/>
                    <a:lstStyle/>
                    <a:p>
                      <a:pPr algn="ctr">
                        <a:lnSpc>
                          <a:spcPct val="115000"/>
                        </a:lnSpc>
                        <a:spcAft>
                          <a:spcPts val="1000"/>
                        </a:spcAft>
                      </a:pPr>
                      <a:r>
                        <a:rPr lang="pl-PL" sz="1400">
                          <a:latin typeface="+mj-lt"/>
                        </a:rPr>
                        <a:t>9</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Miasta</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r h="425755">
                <a:tc vMerge="1">
                  <a:txBody>
                    <a:bodyPr/>
                    <a:lstStyle/>
                    <a:p>
                      <a:endParaRPr lang="pl-PL"/>
                    </a:p>
                  </a:txBody>
                  <a:tcPr/>
                </a:tc>
                <a:tc>
                  <a:txBody>
                    <a:bodyPr/>
                    <a:lstStyle/>
                    <a:p>
                      <a:pPr algn="ctr">
                        <a:lnSpc>
                          <a:spcPct val="115000"/>
                        </a:lnSpc>
                        <a:spcAft>
                          <a:spcPts val="1000"/>
                        </a:spcAft>
                      </a:pPr>
                      <a:r>
                        <a:rPr lang="pl-PL" sz="1400">
                          <a:latin typeface="+mj-lt"/>
                        </a:rPr>
                        <a:t>10</a:t>
                      </a:r>
                      <a:endParaRPr lang="pl-PL" sz="1400" b="1">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a:txBody>
                    <a:bodyPr/>
                    <a:lstStyle/>
                    <a:p>
                      <a:pPr algn="ctr">
                        <a:lnSpc>
                          <a:spcPct val="115000"/>
                        </a:lnSpc>
                        <a:spcAft>
                          <a:spcPts val="1000"/>
                        </a:spcAft>
                      </a:pPr>
                      <a:r>
                        <a:rPr lang="pl-PL" sz="1400" dirty="0">
                          <a:latin typeface="+mj-lt"/>
                        </a:rPr>
                        <a:t>Pomoc Techniczna</a:t>
                      </a:r>
                      <a:endParaRPr lang="pl-PL" sz="1400" b="1" dirty="0">
                        <a:solidFill>
                          <a:schemeClr val="bg1"/>
                        </a:solidFill>
                        <a:latin typeface="+mj-lt"/>
                        <a:ea typeface="Calibri"/>
                        <a:cs typeface="Times New Roman"/>
                      </a:endParaRPr>
                    </a:p>
                  </a:txBody>
                  <a:tcPr marL="63981" marR="63981" marT="31991" marB="31991" anchor="ctr">
                    <a:solidFill>
                      <a:schemeClr val="accent1">
                        <a:lumMod val="20000"/>
                        <a:lumOff val="80000"/>
                      </a:schemeClr>
                    </a:solidFill>
                  </a:tcPr>
                </a:tc>
                <a:tc vMerge="1">
                  <a:txBody>
                    <a:bodyPr/>
                    <a:lstStyle/>
                    <a:p>
                      <a:endParaRPr lang="pl-PL"/>
                    </a:p>
                  </a:txBody>
                  <a:tcPr/>
                </a:tc>
              </a:tr>
            </a:tbl>
          </a:graphicData>
        </a:graphic>
      </p:graphicFrame>
      <p:sp>
        <p:nvSpPr>
          <p:cNvPr id="11" name="Prostokąt zaokrąglony 10"/>
          <p:cNvSpPr/>
          <p:nvPr/>
        </p:nvSpPr>
        <p:spPr>
          <a:xfrm>
            <a:off x="0" y="0"/>
            <a:ext cx="9144000" cy="442674"/>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2000" b="1" dirty="0" smtClean="0">
                <a:latin typeface="+mj-lt"/>
              </a:rPr>
              <a:t>RPO WD 2007-2013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23/29</a:t>
            </a:r>
            <a:endParaRPr lang="pl-PL" sz="1600" b="1" dirty="0">
              <a:latin typeface="+mj-lt"/>
            </a:endParaRPr>
          </a:p>
        </p:txBody>
      </p:sp>
      <p:sp>
        <p:nvSpPr>
          <p:cNvPr id="5" name="pole tekstowe 4"/>
          <p:cNvSpPr txBox="1"/>
          <p:nvPr/>
        </p:nvSpPr>
        <p:spPr>
          <a:xfrm>
            <a:off x="0" y="764704"/>
            <a:ext cx="8892480" cy="5410712"/>
          </a:xfrm>
          <a:prstGeom prst="rect">
            <a:avLst/>
          </a:prstGeom>
          <a:noFill/>
        </p:spPr>
        <p:txBody>
          <a:bodyPr wrap="square" rtlCol="0">
            <a:spAutoFit/>
          </a:bodyPr>
          <a:lstStyle/>
          <a:p>
            <a:pPr marL="342900" indent="-342900" algn="ctr">
              <a:spcBef>
                <a:spcPct val="20000"/>
              </a:spcBef>
              <a:defRPr/>
            </a:pPr>
            <a:r>
              <a:rPr lang="pl-PL" sz="2000" b="1" dirty="0" smtClean="0">
                <a:solidFill>
                  <a:srgbClr val="FFC000"/>
                </a:solidFill>
                <a:latin typeface="+mj-lt"/>
              </a:rPr>
              <a:t>Źródła finansowania projektu</a:t>
            </a:r>
          </a:p>
          <a:p>
            <a:pPr marL="342900" indent="-342900" algn="ctr">
              <a:spcBef>
                <a:spcPct val="20000"/>
              </a:spcBef>
              <a:defRPr/>
            </a:pPr>
            <a:endParaRPr lang="pl-PL" sz="2000" b="1" dirty="0" smtClean="0">
              <a:latin typeface="+mj-lt"/>
              <a:cs typeface="Arial" pitchFamily="34" charset="0"/>
            </a:endParaRPr>
          </a:p>
          <a:p>
            <a:pPr marL="342900" indent="-342900" algn="just">
              <a:spcBef>
                <a:spcPct val="20000"/>
              </a:spcBef>
              <a:defRPr/>
            </a:pPr>
            <a:r>
              <a:rPr lang="pl-PL" sz="2000" dirty="0" smtClean="0">
                <a:latin typeface="+mj-lt"/>
              </a:rPr>
              <a:t>	Wnioskodawca musi zapewnić 100% finansowania projektu, w tym zarówno kosztów </a:t>
            </a:r>
            <a:r>
              <a:rPr lang="pl-PL" sz="2000" dirty="0" err="1" smtClean="0">
                <a:latin typeface="+mj-lt"/>
              </a:rPr>
              <a:t>kwalifikowalnych</a:t>
            </a:r>
            <a:r>
              <a:rPr lang="pl-PL" sz="2000" dirty="0" smtClean="0">
                <a:latin typeface="+mj-lt"/>
              </a:rPr>
              <a:t>, jak i </a:t>
            </a:r>
            <a:r>
              <a:rPr lang="pl-PL" sz="2000" dirty="0" err="1" smtClean="0">
                <a:latin typeface="+mj-lt"/>
              </a:rPr>
              <a:t>niekwalifikowalnych</a:t>
            </a:r>
            <a:r>
              <a:rPr lang="pl-PL" sz="2000" dirty="0" smtClean="0">
                <a:latin typeface="+mj-lt"/>
              </a:rPr>
              <a:t> oraz podatku VAT.</a:t>
            </a:r>
            <a:endParaRPr lang="pl-PL" sz="2000" b="1" dirty="0" smtClean="0">
              <a:solidFill>
                <a:schemeClr val="tx2"/>
              </a:solidFill>
              <a:latin typeface="+mj-lt"/>
            </a:endParaRPr>
          </a:p>
          <a:p>
            <a:pPr marL="342900" indent="-342900" algn="just">
              <a:spcBef>
                <a:spcPct val="20000"/>
              </a:spcBef>
              <a:defRPr/>
            </a:pPr>
            <a:r>
              <a:rPr lang="pl-PL" sz="2000" dirty="0" smtClean="0">
                <a:latin typeface="+mj-lt"/>
              </a:rPr>
              <a:t>	W przypadku deklarowanego finansowania projektu źródłami zewnętrznymi takimi jak kredyt i leasing, złożenie wniosku o dofinansowanie łącznie z kopią promesy</a:t>
            </a:r>
            <a:r>
              <a:rPr lang="pl-PL" sz="2000" dirty="0" smtClean="0">
                <a:solidFill>
                  <a:srgbClr val="FFC000"/>
                </a:solidFill>
                <a:latin typeface="+mj-lt"/>
              </a:rPr>
              <a:t>*</a:t>
            </a:r>
            <a:r>
              <a:rPr lang="pl-PL" sz="2000" dirty="0" smtClean="0">
                <a:latin typeface="+mj-lt"/>
              </a:rPr>
              <a:t>/umowy kredytowej lub kopią promesy leasingowej </a:t>
            </a:r>
            <a:r>
              <a:rPr lang="pl-PL" sz="2000" dirty="0" smtClean="0">
                <a:solidFill>
                  <a:srgbClr val="FFC000"/>
                </a:solidFill>
                <a:latin typeface="+mj-lt"/>
              </a:rPr>
              <a:t>na kwotę minimum wnioskowanego dofinansowania </a:t>
            </a:r>
            <a:r>
              <a:rPr lang="pl-PL" sz="2000" dirty="0" smtClean="0">
                <a:latin typeface="+mj-lt"/>
              </a:rPr>
              <a:t>jest podstawą otrzymania pozytywnej oceny w kryterium „Sytuacja finansowa Wnioskodawcy”.</a:t>
            </a:r>
          </a:p>
          <a:p>
            <a:pPr marL="342900" indent="-342900" algn="just">
              <a:spcBef>
                <a:spcPct val="20000"/>
              </a:spcBef>
              <a:defRPr/>
            </a:pPr>
            <a:r>
              <a:rPr lang="pl-PL" sz="2000" dirty="0" smtClean="0">
                <a:latin typeface="+mj-lt"/>
              </a:rPr>
              <a:t> </a:t>
            </a:r>
          </a:p>
          <a:p>
            <a:pPr marL="342900" indent="-342900" algn="just">
              <a:spcBef>
                <a:spcPct val="20000"/>
              </a:spcBef>
              <a:defRPr/>
            </a:pPr>
            <a:r>
              <a:rPr lang="pl-PL" sz="2000" dirty="0" smtClean="0">
                <a:latin typeface="+mj-lt"/>
              </a:rPr>
              <a:t>	Ponadto kryterium również będzie spełnione w sytuacji, gdy projekt do czasu </a:t>
            </a:r>
            <a:r>
              <a:rPr lang="pl-PL" sz="2000" dirty="0" smtClean="0">
                <a:solidFill>
                  <a:prstClr val="white"/>
                </a:solidFill>
                <a:latin typeface="Calibri"/>
              </a:rPr>
              <a:t>rejestracji wniosku</a:t>
            </a:r>
            <a:r>
              <a:rPr lang="pl-PL" sz="2000" dirty="0" smtClean="0">
                <a:latin typeface="+mj-lt"/>
              </a:rPr>
              <a:t> zostanie zrealizowany w 100%  (poniesienie </a:t>
            </a:r>
            <a:br>
              <a:rPr lang="pl-PL" sz="2000" dirty="0" smtClean="0">
                <a:latin typeface="+mj-lt"/>
              </a:rPr>
            </a:br>
            <a:r>
              <a:rPr lang="pl-PL" sz="2000" dirty="0" smtClean="0">
                <a:latin typeface="+mj-lt"/>
              </a:rPr>
              <a:t>i udokumentowanie poniesienia wydatków kwalifikowalnych określonych we wniosku o dofinansowanie).</a:t>
            </a:r>
          </a:p>
          <a:p>
            <a:pPr marL="342900" indent="-342900" algn="just">
              <a:spcBef>
                <a:spcPct val="20000"/>
              </a:spcBef>
              <a:defRPr/>
            </a:pPr>
            <a:r>
              <a:rPr lang="pl-PL" sz="2000" dirty="0" smtClean="0">
                <a:latin typeface="+mj-lt"/>
              </a:rPr>
              <a:t>	</a:t>
            </a:r>
            <a:endParaRPr lang="pl-PL" dirty="0" smtClean="0">
              <a:effectLst>
                <a:outerShdw blurRad="38100" dist="38100" dir="2700000" algn="tl">
                  <a:srgbClr val="000000">
                    <a:alpha val="43137"/>
                  </a:srgbClr>
                </a:outerShdw>
              </a:effectLst>
              <a:latin typeface="+mj-lt"/>
            </a:endParaRPr>
          </a:p>
          <a:p>
            <a:pPr marL="342900" indent="-342900" algn="just">
              <a:spcBef>
                <a:spcPct val="20000"/>
              </a:spcBef>
              <a:defRPr/>
            </a:pPr>
            <a:r>
              <a:rPr lang="pl-PL" dirty="0" smtClean="0">
                <a:effectLst>
                  <a:outerShdw blurRad="38100" dist="38100" dir="2700000" algn="tl">
                    <a:srgbClr val="000000">
                      <a:alpha val="43137"/>
                    </a:srgbClr>
                  </a:outerShdw>
                </a:effectLst>
                <a:latin typeface="+mj-lt"/>
              </a:rPr>
              <a:t>	</a:t>
            </a:r>
            <a:r>
              <a:rPr lang="pl-PL" dirty="0" smtClean="0">
                <a:solidFill>
                  <a:srgbClr val="FFC000"/>
                </a:solidFill>
                <a:effectLst>
                  <a:outerShdw blurRad="38100" dist="38100" dir="2700000" algn="tl">
                    <a:srgbClr val="000000">
                      <a:alpha val="43137"/>
                    </a:srgbClr>
                  </a:outerShdw>
                </a:effectLst>
                <a:latin typeface="+mj-lt"/>
              </a:rPr>
              <a:t>* Obligatoryjny wzór promesy kredytowej i leasingowej.</a:t>
            </a:r>
            <a:endParaRPr lang="pl-PL" dirty="0">
              <a:latin typeface="+mj-lt"/>
            </a:endParaRP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25/29</a:t>
            </a:r>
            <a:endParaRPr lang="pl-PL" sz="1600" b="1" dirty="0">
              <a:latin typeface="+mj-lt"/>
            </a:endParaRPr>
          </a:p>
        </p:txBody>
      </p:sp>
      <p:graphicFrame>
        <p:nvGraphicFramePr>
          <p:cNvPr id="9" name="Diagram 8"/>
          <p:cNvGraphicFramePr/>
          <p:nvPr/>
        </p:nvGraphicFramePr>
        <p:xfrm>
          <a:off x="323528" y="1268760"/>
          <a:ext cx="8568952"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ole tekstowe 9"/>
          <p:cNvSpPr txBox="1"/>
          <p:nvPr/>
        </p:nvSpPr>
        <p:spPr>
          <a:xfrm>
            <a:off x="467544" y="692696"/>
            <a:ext cx="7560840" cy="523220"/>
          </a:xfrm>
          <a:prstGeom prst="rect">
            <a:avLst/>
          </a:prstGeom>
          <a:noFill/>
        </p:spPr>
        <p:txBody>
          <a:bodyPr wrap="square" rtlCol="0">
            <a:spAutoFit/>
          </a:bodyPr>
          <a:lstStyle/>
          <a:p>
            <a:pPr marL="190500" indent="-190500" algn="ctr" eaLnBrk="0" fontAlgn="auto" hangingPunct="0">
              <a:spcBef>
                <a:spcPts val="0"/>
              </a:spcBef>
              <a:spcAft>
                <a:spcPts val="0"/>
              </a:spcAft>
              <a:defRPr/>
            </a:pPr>
            <a:r>
              <a:rPr lang="pl-PL" sz="2800" b="1" dirty="0" smtClean="0">
                <a:solidFill>
                  <a:srgbClr val="FFC000"/>
                </a:solidFill>
                <a:effectLst>
                  <a:outerShdw blurRad="38100" dist="38100" dir="2700000" algn="tl">
                    <a:srgbClr val="000000">
                      <a:alpha val="43137"/>
                    </a:srgbClr>
                  </a:outerShdw>
                </a:effectLst>
                <a:latin typeface="+mj-lt"/>
              </a:rPr>
              <a:t>Krok po kroku:</a:t>
            </a: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26/29</a:t>
            </a:r>
            <a:endParaRPr lang="pl-PL" sz="1600" b="1" dirty="0">
              <a:latin typeface="+mj-lt"/>
            </a:endParaRPr>
          </a:p>
        </p:txBody>
      </p:sp>
      <p:graphicFrame>
        <p:nvGraphicFramePr>
          <p:cNvPr id="5" name="Diagram 4"/>
          <p:cNvGraphicFramePr/>
          <p:nvPr/>
        </p:nvGraphicFramePr>
        <p:xfrm>
          <a:off x="1214414" y="2071678"/>
          <a:ext cx="707236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le tekstowe 7"/>
          <p:cNvSpPr txBox="1"/>
          <p:nvPr/>
        </p:nvSpPr>
        <p:spPr>
          <a:xfrm>
            <a:off x="179512" y="980728"/>
            <a:ext cx="8640960" cy="861774"/>
          </a:xfrm>
          <a:prstGeom prst="rect">
            <a:avLst/>
          </a:prstGeom>
          <a:noFill/>
        </p:spPr>
        <p:txBody>
          <a:bodyPr wrap="square" rtlCol="0">
            <a:spAutoFit/>
          </a:bodyPr>
          <a:lstStyle/>
          <a:p>
            <a:pPr algn="ctr"/>
            <a:r>
              <a:rPr lang="pl-PL" sz="3200" b="1" dirty="0" smtClean="0">
                <a:solidFill>
                  <a:srgbClr val="FFC000"/>
                </a:solidFill>
                <a:effectLst>
                  <a:outerShdw blurRad="38100" dist="38100" dir="2700000" algn="tl">
                    <a:srgbClr val="000000">
                      <a:alpha val="43137"/>
                    </a:srgbClr>
                  </a:outerShdw>
                </a:effectLst>
                <a:latin typeface="+mj-lt"/>
              </a:rPr>
              <a:t>Krok po kroku:</a:t>
            </a:r>
          </a:p>
          <a:p>
            <a:pPr algn="ctr"/>
            <a:endParaRPr lang="pl-PL" dirty="0"/>
          </a:p>
        </p:txBody>
      </p:sp>
      <p:sp>
        <p:nvSpPr>
          <p:cNvPr id="9" name="Prostokąt zaokrąglony 8"/>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27/29</a:t>
            </a:r>
            <a:endParaRPr lang="pl-PL" sz="1600" b="1" dirty="0">
              <a:latin typeface="+mj-lt"/>
            </a:endParaRPr>
          </a:p>
        </p:txBody>
      </p:sp>
      <p:graphicFrame>
        <p:nvGraphicFramePr>
          <p:cNvPr id="5" name="Diagram 4"/>
          <p:cNvGraphicFramePr/>
          <p:nvPr/>
        </p:nvGraphicFramePr>
        <p:xfrm>
          <a:off x="0" y="764704"/>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le tekstowe 7"/>
          <p:cNvSpPr txBox="1"/>
          <p:nvPr/>
        </p:nvSpPr>
        <p:spPr>
          <a:xfrm>
            <a:off x="1691680" y="1124744"/>
            <a:ext cx="5976664" cy="584775"/>
          </a:xfrm>
          <a:prstGeom prst="rect">
            <a:avLst/>
          </a:prstGeom>
          <a:noFill/>
        </p:spPr>
        <p:txBody>
          <a:bodyPr wrap="square" rtlCol="0">
            <a:spAutoFit/>
          </a:bodyPr>
          <a:lstStyle/>
          <a:p>
            <a:pPr algn="ctr"/>
            <a:r>
              <a:rPr lang="pl-PL" sz="3200" b="1" dirty="0" smtClean="0">
                <a:solidFill>
                  <a:srgbClr val="FFC000"/>
                </a:solidFill>
                <a:latin typeface="+mj-lt"/>
              </a:rPr>
              <a:t>Krok po kroku</a:t>
            </a:r>
            <a:endParaRPr lang="pl-PL" sz="3200" b="1" dirty="0">
              <a:solidFill>
                <a:srgbClr val="FFC000"/>
              </a:solidFill>
              <a:latin typeface="+mj-lt"/>
            </a:endParaRPr>
          </a:p>
        </p:txBody>
      </p:sp>
      <p:sp>
        <p:nvSpPr>
          <p:cNvPr id="9" name="pole tekstowe 8"/>
          <p:cNvSpPr txBox="1"/>
          <p:nvPr/>
        </p:nvSpPr>
        <p:spPr>
          <a:xfrm>
            <a:off x="0" y="5661248"/>
            <a:ext cx="9144000" cy="646331"/>
          </a:xfrm>
          <a:prstGeom prst="rect">
            <a:avLst/>
          </a:prstGeom>
          <a:noFill/>
        </p:spPr>
        <p:txBody>
          <a:bodyPr wrap="square" rtlCol="0">
            <a:spAutoFit/>
          </a:bodyPr>
          <a:lstStyle/>
          <a:p>
            <a:pPr algn="ctr"/>
            <a:r>
              <a:rPr lang="pl-PL" b="1" dirty="0" smtClean="0">
                <a:solidFill>
                  <a:schemeClr val="bg1"/>
                </a:solidFill>
              </a:rPr>
              <a:t>Projekty muszą być zakończone do 30.11.2014 r. .</a:t>
            </a:r>
          </a:p>
          <a:p>
            <a:endParaRPr lang="pl-PL" dirty="0"/>
          </a:p>
        </p:txBody>
      </p:sp>
      <p:sp>
        <p:nvSpPr>
          <p:cNvPr id="10" name="Prostokąt zaokrąglony 9"/>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28/29</a:t>
            </a:r>
            <a:endParaRPr lang="pl-PL" sz="1600" b="1" dirty="0">
              <a:latin typeface="+mj-lt"/>
            </a:endParaRPr>
          </a:p>
        </p:txBody>
      </p:sp>
      <p:sp>
        <p:nvSpPr>
          <p:cNvPr id="5" name="pole tekstowe 4"/>
          <p:cNvSpPr txBox="1"/>
          <p:nvPr/>
        </p:nvSpPr>
        <p:spPr>
          <a:xfrm>
            <a:off x="395536" y="764704"/>
            <a:ext cx="8496944" cy="6309420"/>
          </a:xfrm>
          <a:prstGeom prst="rect">
            <a:avLst/>
          </a:prstGeom>
          <a:noFill/>
        </p:spPr>
        <p:txBody>
          <a:bodyPr wrap="square" rtlCol="0">
            <a:spAutoFit/>
          </a:bodyPr>
          <a:lstStyle/>
          <a:p>
            <a:pPr algn="ctr"/>
            <a:r>
              <a:rPr lang="pl-PL" sz="2800" dirty="0" smtClean="0">
                <a:solidFill>
                  <a:srgbClr val="FFC000"/>
                </a:solidFill>
                <a:latin typeface="+mj-lt"/>
              </a:rPr>
              <a:t>Rejestracja wniosku o dofinansowanie</a:t>
            </a:r>
          </a:p>
          <a:p>
            <a:pPr algn="just"/>
            <a:endParaRPr lang="pl-PL" sz="2800" dirty="0" smtClean="0">
              <a:solidFill>
                <a:srgbClr val="FFC000"/>
              </a:solidFill>
              <a:latin typeface="+mj-lt"/>
            </a:endParaRPr>
          </a:p>
          <a:p>
            <a:pPr marL="457200" indent="-457200" algn="just">
              <a:buFont typeface="+mj-lt"/>
              <a:buAutoNum type="arabicPeriod"/>
            </a:pPr>
            <a:r>
              <a:rPr lang="pl-PL" sz="2400" dirty="0" smtClean="0">
                <a:effectLst>
                  <a:outerShdw blurRad="38100" dist="38100" dir="2700000" algn="tl">
                    <a:srgbClr val="000000">
                      <a:alpha val="43137"/>
                    </a:srgbClr>
                  </a:outerShdw>
                </a:effectLst>
                <a:latin typeface="+mj-lt"/>
              </a:rPr>
              <a:t>Wejdź na </a:t>
            </a:r>
            <a:r>
              <a:rPr lang="pl-PL" sz="2400" dirty="0" err="1" smtClean="0">
                <a:effectLst>
                  <a:outerShdw blurRad="38100" dist="38100" dir="2700000" algn="tl">
                    <a:srgbClr val="000000">
                      <a:alpha val="43137"/>
                    </a:srgbClr>
                  </a:outerShdw>
                </a:effectLst>
                <a:latin typeface="+mj-lt"/>
                <a:hlinkClick r:id="rId3"/>
              </a:rPr>
              <a:t>www.dip.dolnyslask.pl</a:t>
            </a:r>
            <a:r>
              <a:rPr lang="pl-PL" sz="2400" dirty="0" smtClean="0">
                <a:effectLst>
                  <a:outerShdw blurRad="38100" dist="38100" dir="2700000" algn="tl">
                    <a:srgbClr val="000000">
                      <a:alpha val="43137"/>
                    </a:srgbClr>
                  </a:outerShdw>
                </a:effectLst>
                <a:latin typeface="+mj-lt"/>
              </a:rPr>
              <a:t> </a:t>
            </a:r>
          </a:p>
          <a:p>
            <a:pPr marL="457200" indent="-457200" algn="just">
              <a:buFont typeface="+mj-lt"/>
              <a:buAutoNum type="arabicPeriod"/>
            </a:pPr>
            <a:r>
              <a:rPr lang="pl-PL" sz="2400" dirty="0" smtClean="0">
                <a:effectLst>
                  <a:outerShdw blurRad="38100" dist="38100" dir="2700000" algn="tl">
                    <a:srgbClr val="000000">
                      <a:alpha val="43137"/>
                    </a:srgbClr>
                  </a:outerShdw>
                </a:effectLst>
                <a:latin typeface="+mj-lt"/>
              </a:rPr>
              <a:t>Kliknij: „zarejestruj wniosek o dofinansowanie”</a:t>
            </a:r>
          </a:p>
          <a:p>
            <a:pPr marL="457200" indent="-457200" algn="just">
              <a:buFont typeface="+mj-lt"/>
              <a:buAutoNum type="arabicPeriod"/>
            </a:pPr>
            <a:r>
              <a:rPr lang="pl-PL" sz="2400" dirty="0" smtClean="0">
                <a:effectLst>
                  <a:outerShdw blurRad="38100" dist="38100" dir="2700000" algn="tl">
                    <a:srgbClr val="000000">
                      <a:alpha val="43137"/>
                    </a:srgbClr>
                  </a:outerShdw>
                </a:effectLst>
                <a:latin typeface="+mj-lt"/>
              </a:rPr>
              <a:t>Wpisz kod, który się wyświetli oraz kliknąć: „kliknij, aby przejść dalej”</a:t>
            </a:r>
          </a:p>
          <a:p>
            <a:pPr marL="457200" indent="-457200" algn="just">
              <a:buFont typeface="+mj-lt"/>
              <a:buAutoNum type="arabicPeriod"/>
            </a:pPr>
            <a:r>
              <a:rPr lang="pl-PL" sz="2400" dirty="0" smtClean="0">
                <a:effectLst>
                  <a:outerShdw blurRad="38100" dist="38100" dir="2700000" algn="tl">
                    <a:srgbClr val="000000">
                      <a:alpha val="43137"/>
                    </a:srgbClr>
                  </a:outerShdw>
                </a:effectLst>
                <a:latin typeface="+mj-lt"/>
              </a:rPr>
              <a:t>Ze swojego komputera wybierz zapisany wniosek w formacie XML (dokument z rozszerzeniem *</a:t>
            </a:r>
            <a:r>
              <a:rPr lang="pl-PL" sz="2400" dirty="0" err="1" smtClean="0">
                <a:effectLst>
                  <a:outerShdw blurRad="38100" dist="38100" dir="2700000" algn="tl">
                    <a:srgbClr val="000000">
                      <a:alpha val="43137"/>
                    </a:srgbClr>
                  </a:outerShdw>
                </a:effectLst>
                <a:latin typeface="+mj-lt"/>
              </a:rPr>
              <a:t>gz</a:t>
            </a:r>
            <a:r>
              <a:rPr lang="pl-PL" sz="2400" dirty="0" smtClean="0">
                <a:effectLst>
                  <a:outerShdw blurRad="38100" dist="38100" dir="2700000" algn="tl">
                    <a:srgbClr val="000000">
                      <a:alpha val="43137"/>
                    </a:srgbClr>
                  </a:outerShdw>
                </a:effectLst>
                <a:latin typeface="+mj-lt"/>
              </a:rPr>
              <a:t>)</a:t>
            </a:r>
          </a:p>
          <a:p>
            <a:pPr marL="457200" indent="-457200" algn="just">
              <a:buFont typeface="+mj-lt"/>
              <a:buAutoNum type="arabicPeriod"/>
            </a:pPr>
            <a:r>
              <a:rPr lang="pl-PL" sz="2400" dirty="0" smtClean="0">
                <a:effectLst>
                  <a:outerShdw blurRad="38100" dist="38100" dir="2700000" algn="tl">
                    <a:srgbClr val="000000">
                      <a:alpha val="43137"/>
                    </a:srgbClr>
                  </a:outerShdw>
                </a:effectLst>
                <a:latin typeface="+mj-lt"/>
              </a:rPr>
              <a:t>Prześlij plik, by go zarejestrować </a:t>
            </a:r>
          </a:p>
          <a:p>
            <a:pPr marL="457200" indent="-457200" algn="just">
              <a:buFont typeface="+mj-lt"/>
              <a:buAutoNum type="arabicPeriod"/>
            </a:pPr>
            <a:r>
              <a:rPr lang="pl-PL" sz="2400" dirty="0" smtClean="0">
                <a:effectLst>
                  <a:outerShdw blurRad="38100" dist="38100" dir="2700000" algn="tl">
                    <a:srgbClr val="000000">
                      <a:alpha val="43137"/>
                    </a:srgbClr>
                  </a:outerShdw>
                </a:effectLst>
                <a:latin typeface="+mj-lt"/>
              </a:rPr>
              <a:t>Kliknij: „wyślij potwierdzenie rejestracji na adres e-mail” (dane z adresem zostały zaciągnięte z wniosku) </a:t>
            </a:r>
          </a:p>
          <a:p>
            <a:pPr marL="457200" indent="-457200" algn="just">
              <a:buFont typeface="+mj-lt"/>
              <a:buAutoNum type="arabicPeriod"/>
            </a:pPr>
            <a:r>
              <a:rPr lang="pl-PL" sz="2400" dirty="0" smtClean="0">
                <a:effectLst>
                  <a:outerShdw blurRad="38100" dist="38100" dir="2700000" algn="tl">
                    <a:srgbClr val="000000">
                      <a:alpha val="43137"/>
                    </a:srgbClr>
                  </a:outerShdw>
                </a:effectLst>
                <a:latin typeface="+mj-lt"/>
              </a:rPr>
              <a:t>Wnioskodawca otrzyma e-mailem- potwierdzenie zarejestrowania wniosku o dofinansowanie z numerem zgłoszenia oraz datą, godziną, minutą, sekundą zgłoszenia wniosku. </a:t>
            </a:r>
          </a:p>
          <a:p>
            <a:endParaRPr lang="pl-PL" dirty="0" smtClean="0">
              <a:latin typeface="+mj-lt"/>
            </a:endParaRPr>
          </a:p>
          <a:p>
            <a:r>
              <a:rPr lang="pl-PL" dirty="0" smtClean="0">
                <a:latin typeface="+mj-lt"/>
              </a:rPr>
              <a:t> </a:t>
            </a:r>
            <a:endParaRPr lang="pl-PL" dirty="0">
              <a:latin typeface="+mj-lt"/>
            </a:endParaRP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29/</a:t>
            </a:r>
            <a:r>
              <a:rPr lang="pl-PL" sz="1600" b="1" dirty="0" err="1" smtClean="0">
                <a:latin typeface="+mj-lt"/>
              </a:rPr>
              <a:t>29</a:t>
            </a:r>
            <a:endParaRPr lang="pl-PL" sz="1600" b="1" dirty="0">
              <a:latin typeface="+mj-lt"/>
            </a:endParaRPr>
          </a:p>
        </p:txBody>
      </p:sp>
      <p:pic>
        <p:nvPicPr>
          <p:cNvPr id="5" name="Obraz 9" descr="SIEDZIBA DIP WROCLAW.jpg"/>
          <p:cNvPicPr>
            <a:picLocks noChangeAspect="1"/>
          </p:cNvPicPr>
          <p:nvPr/>
        </p:nvPicPr>
        <p:blipFill>
          <a:blip r:embed="rId3" cstate="print"/>
          <a:srcRect/>
          <a:stretch>
            <a:fillRect/>
          </a:stretch>
        </p:blipFill>
        <p:spPr bwMode="auto">
          <a:xfrm>
            <a:off x="179511" y="2348880"/>
            <a:ext cx="5508610" cy="367240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0" y="0"/>
            <a:ext cx="9144000" cy="1465192"/>
          </a:xfrm>
          <a:prstGeom prst="rect">
            <a:avLst/>
          </a:prstGeom>
          <a:noFill/>
          <a:ln w="9525">
            <a:noFill/>
            <a:miter lim="800000"/>
            <a:headEnd/>
            <a:tailEnd/>
          </a:ln>
          <a:effectLst/>
        </p:spPr>
      </p:pic>
      <p:sp>
        <p:nvSpPr>
          <p:cNvPr id="9" name="pole tekstowe 8"/>
          <p:cNvSpPr txBox="1"/>
          <p:nvPr/>
        </p:nvSpPr>
        <p:spPr>
          <a:xfrm>
            <a:off x="323528" y="1700808"/>
            <a:ext cx="8496944" cy="4635115"/>
          </a:xfrm>
          <a:prstGeom prst="rect">
            <a:avLst/>
          </a:prstGeom>
          <a:noFill/>
        </p:spPr>
        <p:txBody>
          <a:bodyPr wrap="square" rtlCol="0">
            <a:spAutoFit/>
          </a:bodyPr>
          <a:lstStyle/>
          <a:p>
            <a:pPr marL="342900" indent="-342900" algn="ctr" fontAlgn="auto">
              <a:spcBef>
                <a:spcPct val="20000"/>
              </a:spcBef>
              <a:spcAft>
                <a:spcPts val="0"/>
              </a:spcAft>
              <a:defRPr/>
            </a:pPr>
            <a:r>
              <a:rPr lang="pl-PL" b="1" dirty="0" smtClean="0">
                <a:effectLst>
                  <a:outerShdw blurRad="38100" dist="38100" dir="2700000" algn="tl">
                    <a:srgbClr val="000000">
                      <a:alpha val="43137"/>
                    </a:srgbClr>
                  </a:outerShdw>
                </a:effectLst>
                <a:latin typeface="+mj-lt"/>
                <a:cs typeface="Arial" pitchFamily="34" charset="0"/>
              </a:rPr>
              <a:t>						     </a:t>
            </a:r>
          </a:p>
          <a:p>
            <a:pPr marL="342900" indent="-342900" algn="ctr" fontAlgn="auto">
              <a:spcBef>
                <a:spcPct val="20000"/>
              </a:spcBef>
              <a:spcAft>
                <a:spcPts val="0"/>
              </a:spcAft>
              <a:defRPr/>
            </a:pPr>
            <a:endParaRPr lang="pl-PL" b="1" dirty="0" smtClean="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b="1" dirty="0" smtClean="0">
                <a:effectLst>
                  <a:outerShdw blurRad="38100" dist="38100" dir="2700000" algn="tl">
                    <a:srgbClr val="000000">
                      <a:alpha val="43137"/>
                    </a:srgbClr>
                  </a:outerShdw>
                </a:effectLst>
                <a:latin typeface="+mj-lt"/>
                <a:cs typeface="Arial" pitchFamily="34" charset="0"/>
              </a:rPr>
              <a:t>						      </a:t>
            </a:r>
          </a:p>
          <a:p>
            <a:pPr marL="342900" indent="-342900" algn="ctr" fontAlgn="auto">
              <a:spcBef>
                <a:spcPct val="20000"/>
              </a:spcBef>
              <a:spcAft>
                <a:spcPts val="0"/>
              </a:spcAft>
              <a:defRPr/>
            </a:pPr>
            <a:endParaRPr lang="pl-PL" b="1" dirty="0" smtClean="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endParaRPr lang="pl-PL" b="1" dirty="0" smtClean="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b="1" dirty="0" smtClean="0">
                <a:effectLst>
                  <a:outerShdw blurRad="38100" dist="38100" dir="2700000" algn="tl">
                    <a:srgbClr val="000000">
                      <a:alpha val="43137"/>
                    </a:srgbClr>
                  </a:outerShdw>
                </a:effectLst>
                <a:latin typeface="+mj-lt"/>
                <a:cs typeface="Arial" pitchFamily="34" charset="0"/>
              </a:rPr>
              <a:t>						     	 DOLNOŚLĄSKA INSTYTUCJA 					          		POŚREDNICZĄCA</a:t>
            </a:r>
          </a:p>
          <a:p>
            <a:pPr marL="342900" indent="-342900" algn="ctr" fontAlgn="auto">
              <a:spcBef>
                <a:spcPct val="20000"/>
              </a:spcBef>
              <a:spcAft>
                <a:spcPts val="0"/>
              </a:spcAft>
              <a:defRPr/>
            </a:pPr>
            <a:r>
              <a:rPr lang="pl-PL" b="1" dirty="0" smtClean="0">
                <a:effectLst>
                  <a:outerShdw blurRad="38100" dist="38100" dir="2700000" algn="tl">
                    <a:srgbClr val="000000">
                      <a:alpha val="43137"/>
                    </a:srgbClr>
                  </a:outerShdw>
                </a:effectLst>
                <a:latin typeface="+mj-lt"/>
                <a:cs typeface="Arial" pitchFamily="34" charset="0"/>
              </a:rPr>
              <a:t>						                 ul. Strzegomska 2 - 4</a:t>
            </a:r>
          </a:p>
          <a:p>
            <a:pPr marL="342900" indent="-342900" algn="ctr" fontAlgn="auto">
              <a:spcBef>
                <a:spcPct val="20000"/>
              </a:spcBef>
              <a:spcAft>
                <a:spcPts val="0"/>
              </a:spcAft>
              <a:defRPr/>
            </a:pPr>
            <a:r>
              <a:rPr lang="pl-PL" b="1" dirty="0" smtClean="0">
                <a:effectLst>
                  <a:outerShdw blurRad="38100" dist="38100" dir="2700000" algn="tl">
                    <a:srgbClr val="000000">
                      <a:alpha val="43137"/>
                    </a:srgbClr>
                  </a:outerShdw>
                </a:effectLst>
                <a:latin typeface="+mj-lt"/>
                <a:cs typeface="Arial" pitchFamily="34" charset="0"/>
              </a:rPr>
              <a:t>						                53-611 Wrocław</a:t>
            </a:r>
          </a:p>
          <a:p>
            <a:pPr marL="342900" indent="-342900" algn="ctr" fontAlgn="auto">
              <a:spcBef>
                <a:spcPct val="200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							</a:t>
            </a:r>
          </a:p>
          <a:p>
            <a:pPr marL="342900" indent="-342900" algn="ctr" fontAlgn="auto">
              <a:spcBef>
                <a:spcPct val="200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							</a:t>
            </a:r>
            <a:r>
              <a:rPr lang="pl-PL" b="1" dirty="0" smtClean="0">
                <a:effectLst>
                  <a:outerShdw blurRad="38100" dist="38100" dir="2700000" algn="tl">
                    <a:srgbClr val="000000">
                      <a:alpha val="43137"/>
                    </a:srgbClr>
                  </a:outerShdw>
                </a:effectLst>
                <a:latin typeface="+mj-lt"/>
                <a:cs typeface="Arial" pitchFamily="34" charset="0"/>
              </a:rPr>
              <a:t>tel. 71 776 58 12-13</a:t>
            </a:r>
          </a:p>
          <a:p>
            <a:pPr marL="342900" indent="-342900" algn="ctr" fontAlgn="auto">
              <a:spcBef>
                <a:spcPct val="20000"/>
              </a:spcBef>
              <a:spcAft>
                <a:spcPts val="0"/>
              </a:spcAft>
              <a:defRPr/>
            </a:pPr>
            <a:endParaRPr lang="pl-PL" b="1" dirty="0" smtClean="0">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							</a:t>
            </a:r>
            <a:r>
              <a:rPr lang="pl-PL" b="1" dirty="0" err="1" smtClean="0">
                <a:solidFill>
                  <a:srgbClr val="FFC000"/>
                </a:solidFill>
                <a:effectLst>
                  <a:outerShdw blurRad="38100" dist="38100" dir="2700000" algn="tl">
                    <a:srgbClr val="000000">
                      <a:alpha val="43137"/>
                    </a:srgbClr>
                  </a:outerShdw>
                </a:effectLst>
                <a:latin typeface="+mj-lt"/>
                <a:cs typeface="Arial" pitchFamily="34" charset="0"/>
              </a:rPr>
              <a:t>info.dip@umwd.pl</a:t>
            </a:r>
            <a:endParaRPr lang="pl-PL" b="1" dirty="0" smtClean="0">
              <a:solidFill>
                <a:srgbClr val="FFC000"/>
              </a:solidFill>
              <a:effectLst>
                <a:outerShdw blurRad="38100" dist="38100" dir="2700000" algn="tl">
                  <a:srgbClr val="000000">
                    <a:alpha val="43137"/>
                  </a:srgbClr>
                </a:outerShdw>
              </a:effectLst>
              <a:latin typeface="+mj-lt"/>
              <a:cs typeface="Arial" pitchFamily="34" charset="0"/>
            </a:endParaRPr>
          </a:p>
          <a:p>
            <a:pPr marL="342900" indent="-342900" algn="ctr" fontAlgn="auto">
              <a:spcBef>
                <a:spcPct val="200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							</a:t>
            </a:r>
            <a:r>
              <a:rPr lang="pl-PL" b="1" dirty="0" err="1" smtClean="0">
                <a:solidFill>
                  <a:srgbClr val="FFC000"/>
                </a:solidFill>
                <a:effectLst>
                  <a:outerShdw blurRad="38100" dist="38100" dir="2700000" algn="tl">
                    <a:srgbClr val="000000">
                      <a:alpha val="43137"/>
                    </a:srgbClr>
                  </a:outerShdw>
                </a:effectLst>
                <a:latin typeface="+mj-lt"/>
                <a:cs typeface="Arial" pitchFamily="34" charset="0"/>
              </a:rPr>
              <a:t>www.dip.dolnyslask.pl</a:t>
            </a:r>
            <a:endParaRPr lang="pl-PL" b="1" dirty="0">
              <a:solidFill>
                <a:srgbClr val="FFC000"/>
              </a:solidFill>
              <a:effectLst>
                <a:outerShdw blurRad="38100" dist="38100" dir="2700000" algn="tl">
                  <a:srgbClr val="000000">
                    <a:alpha val="43137"/>
                  </a:srgbClr>
                </a:outerShdw>
              </a:effectLst>
              <a:latin typeface="+mj-lt"/>
              <a:cs typeface="Arial" pitchFamily="34" charset="0"/>
            </a:endParaRPr>
          </a:p>
        </p:txBody>
      </p:sp>
      <p:pic>
        <p:nvPicPr>
          <p:cNvPr id="10" name="Picture 6"/>
          <p:cNvPicPr>
            <a:picLocks noChangeAspect="1" noChangeArrowheads="1"/>
          </p:cNvPicPr>
          <p:nvPr/>
        </p:nvPicPr>
        <p:blipFill>
          <a:blip r:embed="rId5" cstate="print"/>
          <a:srcRect/>
          <a:stretch>
            <a:fillRect/>
          </a:stretch>
        </p:blipFill>
        <p:spPr bwMode="auto">
          <a:xfrm>
            <a:off x="6300192" y="1916832"/>
            <a:ext cx="1500688" cy="119675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3/29</a:t>
            </a:r>
            <a:endParaRPr lang="pl-PL" sz="1600" b="1" dirty="0">
              <a:latin typeface="+mj-lt"/>
            </a:endParaRPr>
          </a:p>
        </p:txBody>
      </p:sp>
      <p:graphicFrame>
        <p:nvGraphicFramePr>
          <p:cNvPr id="10" name="Diagram 9"/>
          <p:cNvGraphicFramePr/>
          <p:nvPr/>
        </p:nvGraphicFramePr>
        <p:xfrm>
          <a:off x="395536" y="1052736"/>
          <a:ext cx="820891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Prostokąt zaokrąglony 5"/>
          <p:cNvSpPr/>
          <p:nvPr/>
        </p:nvSpPr>
        <p:spPr>
          <a:xfrm>
            <a:off x="0" y="0"/>
            <a:ext cx="9144000" cy="442674"/>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2000" b="1" dirty="0" smtClean="0">
                <a:latin typeface="+mj-lt"/>
              </a:rPr>
              <a:t>RPO WD 2007-2013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179512" y="836712"/>
          <a:ext cx="878497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4/29</a:t>
            </a:r>
            <a:endParaRPr lang="pl-PL" sz="1600" b="1" dirty="0">
              <a:latin typeface="+mj-lt"/>
            </a:endParaRPr>
          </a:p>
        </p:txBody>
      </p:sp>
      <p:sp>
        <p:nvSpPr>
          <p:cNvPr id="7" name="Prostokąt zaokrąglony 6"/>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5/29</a:t>
            </a:r>
            <a:endParaRPr lang="pl-PL" sz="1600" b="1" dirty="0">
              <a:latin typeface="+mj-lt"/>
            </a:endParaRPr>
          </a:p>
        </p:txBody>
      </p:sp>
      <p:sp>
        <p:nvSpPr>
          <p:cNvPr id="8" name="pole tekstowe 7"/>
          <p:cNvSpPr txBox="1"/>
          <p:nvPr/>
        </p:nvSpPr>
        <p:spPr>
          <a:xfrm>
            <a:off x="323528" y="1268760"/>
            <a:ext cx="8424936" cy="4154984"/>
          </a:xfrm>
          <a:prstGeom prst="rect">
            <a:avLst/>
          </a:prstGeom>
          <a:noFill/>
        </p:spPr>
        <p:txBody>
          <a:bodyPr wrap="square" rtlCol="0">
            <a:spAutoFit/>
          </a:bodyPr>
          <a:lstStyle/>
          <a:p>
            <a:pPr marL="288000" indent="-324000" algn="ctr" fontAlgn="auto">
              <a:spcBef>
                <a:spcPts val="12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KTO MOŻE UBIEGAĆ SIĘ O DOFINANSOWANIE</a:t>
            </a:r>
          </a:p>
          <a:p>
            <a:pPr marL="288000" indent="-324000" algn="ctr" fontAlgn="auto">
              <a:spcBef>
                <a:spcPts val="1200"/>
              </a:spcBef>
              <a:spcAft>
                <a:spcPts val="0"/>
              </a:spcAft>
              <a:defRPr/>
            </a:pPr>
            <a:endParaRPr lang="pl-PL" b="1" dirty="0" smtClean="0">
              <a:solidFill>
                <a:srgbClr val="FFC000"/>
              </a:solidFill>
              <a:effectLst>
                <a:outerShdw blurRad="38100" dist="38100" dir="2700000" algn="tl">
                  <a:srgbClr val="000000">
                    <a:alpha val="43137"/>
                  </a:srgbClr>
                </a:outerShdw>
              </a:effectLst>
              <a:latin typeface="+mj-lt"/>
              <a:cs typeface="Arial" pitchFamily="34" charset="0"/>
            </a:endParaRPr>
          </a:p>
          <a:p>
            <a:pPr algn="just">
              <a:buFont typeface="Wingdings" pitchFamily="2" charset="2"/>
              <a:buChar char="§"/>
            </a:pPr>
            <a:r>
              <a:rPr lang="pl-PL" sz="2000" dirty="0" smtClean="0">
                <a:solidFill>
                  <a:prstClr val="white"/>
                </a:solidFill>
                <a:effectLst>
                  <a:outerShdw blurRad="38100" dist="38100" dir="2700000" algn="tl">
                    <a:srgbClr val="000000">
                      <a:alpha val="43137"/>
                    </a:srgbClr>
                  </a:outerShdw>
                </a:effectLst>
                <a:latin typeface="Calibri"/>
              </a:rPr>
              <a:t> </a:t>
            </a:r>
            <a:r>
              <a:rPr lang="pl-PL" sz="2000" dirty="0" err="1" smtClean="0">
                <a:solidFill>
                  <a:prstClr val="white"/>
                </a:solidFill>
                <a:effectLst>
                  <a:outerShdw blurRad="38100" dist="38100" dir="2700000" algn="tl">
                    <a:srgbClr val="000000">
                      <a:alpha val="43137"/>
                    </a:srgbClr>
                  </a:outerShdw>
                </a:effectLst>
                <a:latin typeface="Calibri"/>
              </a:rPr>
              <a:t>mikroprzedsiębiorstwa</a:t>
            </a:r>
            <a:r>
              <a:rPr lang="pl-PL" sz="2000" dirty="0" smtClean="0">
                <a:solidFill>
                  <a:prstClr val="white"/>
                </a:solidFill>
                <a:effectLst>
                  <a:outerShdw blurRad="38100" dist="38100" dir="2700000" algn="tl">
                    <a:srgbClr val="000000">
                      <a:alpha val="43137"/>
                    </a:srgbClr>
                  </a:outerShdw>
                </a:effectLst>
                <a:latin typeface="Calibri"/>
              </a:rPr>
              <a:t> prowadzące działalność gospodarczą powyżej 2 lat (okres liczony od momentu wpisu do CEIDG lub KRS do momentu zarejestrowania wniosku), </a:t>
            </a:r>
          </a:p>
          <a:p>
            <a:pPr algn="just">
              <a:buFont typeface="Wingdings" pitchFamily="2" charset="2"/>
              <a:buChar char="§"/>
            </a:pPr>
            <a:r>
              <a:rPr lang="pl-PL" sz="2000" dirty="0" smtClean="0">
                <a:effectLst>
                  <a:outerShdw blurRad="38100" dist="38100" dir="2700000" algn="tl">
                    <a:srgbClr val="000000">
                      <a:alpha val="43137"/>
                    </a:srgbClr>
                  </a:outerShdw>
                </a:effectLst>
                <a:latin typeface="+mj-lt"/>
              </a:rPr>
              <a:t> małe przedsiębiorstwa niezależnie od okresu prowadzenia działalności gospodarczej,</a:t>
            </a:r>
          </a:p>
          <a:p>
            <a:pPr algn="just">
              <a:buFont typeface="Wingdings" pitchFamily="2" charset="2"/>
              <a:buChar char="§"/>
            </a:pPr>
            <a:r>
              <a:rPr lang="pl-PL" sz="2000" dirty="0" smtClean="0">
                <a:effectLst>
                  <a:outerShdw blurRad="38100" dist="38100" dir="2700000" algn="tl">
                    <a:srgbClr val="000000">
                      <a:alpha val="43137"/>
                    </a:srgbClr>
                  </a:outerShdw>
                </a:effectLst>
                <a:latin typeface="+mj-lt"/>
              </a:rPr>
              <a:t> średnie przedsiębiorstwa, </a:t>
            </a:r>
            <a:r>
              <a:rPr lang="pl-PL" sz="2000" dirty="0" smtClean="0">
                <a:solidFill>
                  <a:prstClr val="white"/>
                </a:solidFill>
                <a:effectLst>
                  <a:outerShdw blurRad="38100" dist="38100" dir="2700000" algn="tl">
                    <a:srgbClr val="000000">
                      <a:alpha val="43137"/>
                    </a:srgbClr>
                  </a:outerShdw>
                </a:effectLst>
                <a:latin typeface="Calibri"/>
              </a:rPr>
              <a:t>niezależnie od okresu prowadzenia działalności gospodarczej.</a:t>
            </a:r>
          </a:p>
          <a:p>
            <a:pPr algn="just"/>
            <a:endParaRPr lang="pl-PL" sz="2000" dirty="0" smtClean="0">
              <a:effectLst>
                <a:outerShdw blurRad="38100" dist="38100" dir="2700000" algn="tl">
                  <a:srgbClr val="000000">
                    <a:alpha val="43137"/>
                  </a:srgbClr>
                </a:outerShdw>
              </a:effectLst>
              <a:latin typeface="+mj-lt"/>
            </a:endParaRPr>
          </a:p>
          <a:p>
            <a:pPr algn="just"/>
            <a:r>
              <a:rPr lang="pl-PL" sz="2000" b="1" dirty="0" smtClean="0">
                <a:effectLst>
                  <a:outerShdw blurRad="38100" dist="38100" dir="2700000" algn="tl">
                    <a:srgbClr val="000000">
                      <a:alpha val="43137"/>
                    </a:srgbClr>
                  </a:outerShdw>
                </a:effectLst>
                <a:latin typeface="+mj-lt"/>
              </a:rPr>
              <a:t>Przedsiębiorstwa muszą wprowadzić innowacyjność produktową i/lub procesową na poziomie swojego przedsiębiorstwa. </a:t>
            </a:r>
          </a:p>
          <a:p>
            <a:endParaRPr lang="pl-PL" dirty="0"/>
          </a:p>
        </p:txBody>
      </p:sp>
      <p:sp>
        <p:nvSpPr>
          <p:cNvPr id="7" name="Prostokąt zaokrąglony 6"/>
          <p:cNvSpPr/>
          <p:nvPr/>
        </p:nvSpPr>
        <p:spPr>
          <a:xfrm>
            <a:off x="0" y="-27384"/>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6/29</a:t>
            </a:r>
            <a:endParaRPr lang="pl-PL" sz="1600" b="1" dirty="0">
              <a:latin typeface="+mj-lt"/>
            </a:endParaRPr>
          </a:p>
        </p:txBody>
      </p:sp>
      <p:graphicFrame>
        <p:nvGraphicFramePr>
          <p:cNvPr id="5" name="Diagram 4"/>
          <p:cNvGraphicFramePr/>
          <p:nvPr/>
        </p:nvGraphicFramePr>
        <p:xfrm>
          <a:off x="0" y="1412776"/>
          <a:ext cx="9144000"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rostokąt zaokrąglony 6"/>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8/29</a:t>
            </a:r>
            <a:endParaRPr lang="pl-PL" sz="1600" b="1" dirty="0">
              <a:latin typeface="+mj-lt"/>
            </a:endParaRPr>
          </a:p>
        </p:txBody>
      </p:sp>
      <p:sp>
        <p:nvSpPr>
          <p:cNvPr id="8" name="Prostokąt 7"/>
          <p:cNvSpPr/>
          <p:nvPr/>
        </p:nvSpPr>
        <p:spPr>
          <a:xfrm>
            <a:off x="179512" y="260649"/>
            <a:ext cx="8964488" cy="5718489"/>
          </a:xfrm>
          <a:prstGeom prst="rect">
            <a:avLst/>
          </a:prstGeom>
        </p:spPr>
        <p:txBody>
          <a:bodyPr wrap="square">
            <a:spAutoFit/>
          </a:bodyPr>
          <a:lstStyle/>
          <a:p>
            <a:pPr marL="95250" algn="ctr">
              <a:spcBef>
                <a:spcPct val="20000"/>
              </a:spcBef>
            </a:pPr>
            <a:r>
              <a:rPr lang="pl-PL" sz="2800" b="1" dirty="0" err="1" smtClean="0">
                <a:solidFill>
                  <a:srgbClr val="FFC000"/>
                </a:solidFill>
                <a:effectLst>
                  <a:outerShdw blurRad="38100" dist="38100" dir="2700000" algn="tl">
                    <a:srgbClr val="000000">
                      <a:alpha val="43137"/>
                    </a:srgbClr>
                  </a:outerShdw>
                </a:effectLst>
                <a:latin typeface="+mj-lt"/>
              </a:rPr>
              <a:t>Kwalifikowalność</a:t>
            </a:r>
            <a:r>
              <a:rPr lang="pl-PL" sz="2800" b="1" dirty="0" smtClean="0">
                <a:solidFill>
                  <a:srgbClr val="FFC000"/>
                </a:solidFill>
                <a:effectLst>
                  <a:outerShdw blurRad="38100" dist="38100" dir="2700000" algn="tl">
                    <a:srgbClr val="000000">
                      <a:alpha val="43137"/>
                    </a:srgbClr>
                  </a:outerShdw>
                </a:effectLst>
                <a:latin typeface="+mj-lt"/>
              </a:rPr>
              <a:t> </a:t>
            </a:r>
          </a:p>
          <a:p>
            <a:pPr marL="95250" algn="just">
              <a:spcBef>
                <a:spcPct val="20000"/>
              </a:spcBef>
            </a:pPr>
            <a:endParaRPr lang="pl-PL" sz="1050" b="1" dirty="0" smtClean="0">
              <a:effectLst>
                <a:outerShdw blurRad="38100" dist="38100" dir="2700000" algn="tl">
                  <a:srgbClr val="04617B"/>
                </a:outerShdw>
              </a:effectLst>
              <a:latin typeface="+mj-lt"/>
            </a:endParaRPr>
          </a:p>
          <a:p>
            <a:pPr algn="just"/>
            <a:endParaRPr lang="pl-PL" sz="1400" dirty="0" smtClean="0">
              <a:latin typeface="+mj-lt"/>
            </a:endParaRPr>
          </a:p>
          <a:p>
            <a:pPr algn="just"/>
            <a:r>
              <a:rPr lang="pl-PL" dirty="0" smtClean="0">
                <a:latin typeface="+mj-lt"/>
              </a:rPr>
              <a:t>W ramach Schematu 1.1.A2 RPO WD udzielana pomoc jest </a:t>
            </a:r>
            <a:r>
              <a:rPr lang="pl-PL" b="1" dirty="0" smtClean="0">
                <a:solidFill>
                  <a:srgbClr val="FFC000"/>
                </a:solidFill>
                <a:latin typeface="+mj-lt"/>
              </a:rPr>
              <a:t>pomocą de </a:t>
            </a:r>
            <a:r>
              <a:rPr lang="pl-PL" b="1" dirty="0" err="1" smtClean="0">
                <a:solidFill>
                  <a:srgbClr val="FFC000"/>
                </a:solidFill>
                <a:latin typeface="+mj-lt"/>
              </a:rPr>
              <a:t>minimis</a:t>
            </a:r>
            <a:r>
              <a:rPr lang="pl-PL" b="1" dirty="0" smtClean="0">
                <a:solidFill>
                  <a:srgbClr val="FFC000"/>
                </a:solidFill>
                <a:latin typeface="+mj-lt"/>
              </a:rPr>
              <a:t> </a:t>
            </a:r>
            <a:r>
              <a:rPr lang="pl-PL" dirty="0" smtClean="0">
                <a:latin typeface="+mj-lt"/>
              </a:rPr>
              <a:t>na podstawie Rozporządzenia Ministra Rozwoju Regionalnego z dnia 8 grudnia 2010 r. w sprawie udzielania pomocy de </a:t>
            </a:r>
            <a:r>
              <a:rPr lang="pl-PL" dirty="0" err="1" smtClean="0">
                <a:latin typeface="+mj-lt"/>
              </a:rPr>
              <a:t>minimis</a:t>
            </a:r>
            <a:r>
              <a:rPr lang="pl-PL" dirty="0" smtClean="0">
                <a:latin typeface="+mj-lt"/>
              </a:rPr>
              <a:t> w ramach regionalnych programów operacyjnych (Dz. U. z 2010 r., nr 236 poz. 1562 z </a:t>
            </a:r>
            <a:r>
              <a:rPr lang="pl-PL" dirty="0" err="1" smtClean="0">
                <a:latin typeface="+mj-lt"/>
              </a:rPr>
              <a:t>późn</a:t>
            </a:r>
            <a:r>
              <a:rPr lang="pl-PL" dirty="0" smtClean="0">
                <a:latin typeface="+mj-lt"/>
              </a:rPr>
              <a:t>. zm.), (zwanego dalej rozporządzeniem w sprawie pomocy de </a:t>
            </a:r>
            <a:r>
              <a:rPr lang="pl-PL" dirty="0" err="1" smtClean="0">
                <a:latin typeface="+mj-lt"/>
              </a:rPr>
              <a:t>minimis</a:t>
            </a:r>
            <a:r>
              <a:rPr lang="pl-PL" dirty="0" smtClean="0">
                <a:latin typeface="+mj-lt"/>
              </a:rPr>
              <a:t>) </a:t>
            </a:r>
            <a:br>
              <a:rPr lang="pl-PL" dirty="0" smtClean="0">
                <a:latin typeface="+mj-lt"/>
              </a:rPr>
            </a:br>
            <a:r>
              <a:rPr lang="pl-PL" dirty="0" smtClean="0">
                <a:latin typeface="+mj-lt"/>
              </a:rPr>
              <a:t>i rozporządzenia Komisji (UE) nr 1407/2013 z dnia 18 grudnia 2013 r. w sprawie stosowania art. 107 i 108 Traktatu o funkcjonowaniu Unii Europejskiej do pomocy de </a:t>
            </a:r>
            <a:r>
              <a:rPr lang="pl-PL" dirty="0" err="1" smtClean="0">
                <a:latin typeface="+mj-lt"/>
              </a:rPr>
              <a:t>minimis</a:t>
            </a:r>
            <a:r>
              <a:rPr lang="pl-PL" dirty="0" smtClean="0">
                <a:latin typeface="+mj-lt"/>
              </a:rPr>
              <a:t> (zwane dalej rozporządzeniem nr 1407/2013).</a:t>
            </a:r>
          </a:p>
          <a:p>
            <a:pPr algn="just"/>
            <a:endParaRPr lang="pl-PL" dirty="0" smtClean="0">
              <a:latin typeface="+mj-lt"/>
            </a:endParaRPr>
          </a:p>
          <a:p>
            <a:pPr algn="just"/>
            <a:r>
              <a:rPr lang="pl-PL" b="1" dirty="0" smtClean="0">
                <a:latin typeface="+mj-lt"/>
              </a:rPr>
              <a:t>Wnioskodawca ubiegający się o tę formę pomocy musi spełniać poniższe warunki: </a:t>
            </a:r>
          </a:p>
          <a:p>
            <a:pPr algn="just"/>
            <a:endParaRPr lang="pl-PL" dirty="0" smtClean="0">
              <a:latin typeface="+mj-lt"/>
            </a:endParaRPr>
          </a:p>
          <a:p>
            <a:pPr algn="just"/>
            <a:r>
              <a:rPr lang="pl-PL" dirty="0" smtClean="0">
                <a:latin typeface="+mj-lt"/>
              </a:rPr>
              <a:t>1. całkowita kwota pomocy de </a:t>
            </a:r>
            <a:r>
              <a:rPr lang="pl-PL" dirty="0" err="1" smtClean="0">
                <a:latin typeface="+mj-lt"/>
              </a:rPr>
              <a:t>minimis</a:t>
            </a:r>
            <a:r>
              <a:rPr lang="pl-PL" dirty="0" smtClean="0">
                <a:latin typeface="+mj-lt"/>
              </a:rPr>
              <a:t> przyznanej „jednemu przedsiębiorcy” nie może przekroczyć </a:t>
            </a:r>
            <a:r>
              <a:rPr lang="pl-PL" b="1" dirty="0" smtClean="0">
                <a:solidFill>
                  <a:srgbClr val="FFC000"/>
                </a:solidFill>
                <a:latin typeface="+mj-lt"/>
              </a:rPr>
              <a:t>200 000 EUR w okresie trzech lat podatkowych </a:t>
            </a:r>
            <a:r>
              <a:rPr lang="pl-PL" dirty="0" smtClean="0">
                <a:latin typeface="+mj-lt"/>
              </a:rPr>
              <a:t>(okres bieżący roku podatkowego i dwa poprzednich lata podatkowe),</a:t>
            </a:r>
          </a:p>
          <a:p>
            <a:pPr algn="just"/>
            <a:r>
              <a:rPr lang="pl-PL" dirty="0" smtClean="0">
                <a:latin typeface="+mj-lt"/>
              </a:rPr>
              <a:t>2. całkowita kwota  pomocy  de </a:t>
            </a:r>
            <a:r>
              <a:rPr lang="pl-PL" dirty="0" err="1" smtClean="0">
                <a:latin typeface="+mj-lt"/>
              </a:rPr>
              <a:t>minimis</a:t>
            </a:r>
            <a:r>
              <a:rPr lang="pl-PL" dirty="0" smtClean="0">
                <a:latin typeface="+mj-lt"/>
              </a:rPr>
              <a:t> przyznanej „jednemu przedsiębiorcy” prowadzącemu działalność zarobkową w zakresie drogowego transportu towarów nie może przekroczyć </a:t>
            </a:r>
            <a:br>
              <a:rPr lang="pl-PL" dirty="0" smtClean="0">
                <a:latin typeface="+mj-lt"/>
              </a:rPr>
            </a:br>
            <a:r>
              <a:rPr lang="pl-PL" b="1" dirty="0" smtClean="0">
                <a:solidFill>
                  <a:srgbClr val="FFC000"/>
                </a:solidFill>
                <a:latin typeface="+mj-lt"/>
              </a:rPr>
              <a:t>100 tys. EUR w okresie trzech lat podatkowych</a:t>
            </a:r>
            <a:r>
              <a:rPr lang="pl-PL" dirty="0" smtClean="0">
                <a:latin typeface="+mj-lt"/>
              </a:rPr>
              <a:t>. </a:t>
            </a:r>
          </a:p>
          <a:p>
            <a:pPr marL="216000" indent="-216000" fontAlgn="auto">
              <a:spcBef>
                <a:spcPts val="600"/>
              </a:spcBef>
              <a:spcAft>
                <a:spcPts val="0"/>
              </a:spcAft>
              <a:defRPr/>
            </a:pPr>
            <a:endParaRPr lang="pl-PL" dirty="0" smtClean="0">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10/29</a:t>
            </a:r>
            <a:endParaRPr lang="pl-PL" sz="1600" b="1" dirty="0">
              <a:latin typeface="+mj-lt"/>
            </a:endParaRPr>
          </a:p>
        </p:txBody>
      </p:sp>
      <p:sp>
        <p:nvSpPr>
          <p:cNvPr id="5" name="pole tekstowe 4"/>
          <p:cNvSpPr txBox="1"/>
          <p:nvPr/>
        </p:nvSpPr>
        <p:spPr>
          <a:xfrm>
            <a:off x="179512" y="1268760"/>
            <a:ext cx="8496944" cy="4056495"/>
          </a:xfrm>
          <a:prstGeom prst="rect">
            <a:avLst/>
          </a:prstGeom>
          <a:noFill/>
        </p:spPr>
        <p:txBody>
          <a:bodyPr wrap="square" rtlCol="0">
            <a:spAutoFit/>
          </a:bodyPr>
          <a:lstStyle/>
          <a:p>
            <a:pPr marL="95250" algn="ctr">
              <a:spcBef>
                <a:spcPct val="20000"/>
              </a:spcBef>
            </a:pPr>
            <a:r>
              <a:rPr lang="pl-PL" sz="2000" b="1" dirty="0" err="1" smtClean="0">
                <a:solidFill>
                  <a:srgbClr val="FFC000"/>
                </a:solidFill>
                <a:effectLst>
                  <a:outerShdw blurRad="38100" dist="38100" dir="2700000" algn="tl">
                    <a:srgbClr val="000000">
                      <a:alpha val="43137"/>
                    </a:srgbClr>
                  </a:outerShdw>
                </a:effectLst>
                <a:latin typeface="Calibri" pitchFamily="34" charset="0"/>
              </a:rPr>
              <a:t>Kwalifikowalność</a:t>
            </a:r>
            <a:r>
              <a:rPr lang="pl-PL" sz="2000" b="1" dirty="0" smtClean="0">
                <a:solidFill>
                  <a:srgbClr val="FFC000"/>
                </a:solidFill>
                <a:effectLst>
                  <a:outerShdw blurRad="38100" dist="38100" dir="2700000" algn="tl">
                    <a:srgbClr val="000000">
                      <a:alpha val="43137"/>
                    </a:srgbClr>
                  </a:outerShdw>
                </a:effectLst>
                <a:latin typeface="Calibri" pitchFamily="34" charset="0"/>
              </a:rPr>
              <a:t> - zasięg terytorialny:</a:t>
            </a:r>
          </a:p>
          <a:p>
            <a:pPr marL="95250" algn="just">
              <a:spcBef>
                <a:spcPct val="20000"/>
              </a:spcBef>
            </a:pPr>
            <a:endParaRPr lang="pl-PL" b="1" dirty="0" smtClean="0">
              <a:effectLst>
                <a:outerShdw blurRad="38100" dist="38100" dir="2700000" algn="tl">
                  <a:srgbClr val="04617B"/>
                </a:outerShdw>
              </a:effectLst>
              <a:latin typeface="Calibri" pitchFamily="34" charset="0"/>
            </a:endParaRPr>
          </a:p>
          <a:p>
            <a:pPr marL="95250" algn="just">
              <a:spcBef>
                <a:spcPct val="20000"/>
              </a:spcBef>
              <a:buFont typeface="Wingdings" pitchFamily="2" charset="2"/>
              <a:buChar char="Ø"/>
            </a:pPr>
            <a:r>
              <a:rPr lang="pl-PL" b="1" dirty="0" smtClean="0">
                <a:effectLst>
                  <a:outerShdw blurRad="38100" dist="38100" dir="2700000" algn="tl">
                    <a:srgbClr val="04617B"/>
                  </a:outerShdw>
                </a:effectLst>
                <a:latin typeface="Calibri" pitchFamily="34" charset="0"/>
              </a:rPr>
              <a:t> </a:t>
            </a:r>
            <a:r>
              <a:rPr lang="pl-PL" dirty="0" smtClean="0">
                <a:effectLst>
                  <a:outerShdw blurRad="38100" dist="38100" dir="2700000" algn="tl">
                    <a:srgbClr val="04617B"/>
                  </a:outerShdw>
                </a:effectLst>
                <a:latin typeface="Calibri" pitchFamily="34" charset="0"/>
              </a:rPr>
              <a:t>Siedziba główna przedsiębiorstwa musi znajdować się na terytorium RP (może być </a:t>
            </a:r>
            <a:br>
              <a:rPr lang="pl-PL" dirty="0" smtClean="0">
                <a:effectLst>
                  <a:outerShdw blurRad="38100" dist="38100" dir="2700000" algn="tl">
                    <a:srgbClr val="04617B"/>
                  </a:outerShdw>
                </a:effectLst>
                <a:latin typeface="Calibri" pitchFamily="34" charset="0"/>
              </a:rPr>
            </a:br>
            <a:r>
              <a:rPr lang="pl-PL" dirty="0" smtClean="0">
                <a:effectLst>
                  <a:outerShdw blurRad="38100" dist="38100" dir="2700000" algn="tl">
                    <a:srgbClr val="04617B"/>
                  </a:outerShdw>
                </a:effectLst>
                <a:latin typeface="Calibri" pitchFamily="34" charset="0"/>
              </a:rPr>
              <a:t>w innym województwie);</a:t>
            </a:r>
          </a:p>
          <a:p>
            <a:pPr marL="95250" algn="just">
              <a:spcBef>
                <a:spcPct val="20000"/>
              </a:spcBef>
            </a:pPr>
            <a:endParaRPr lang="pl-PL" dirty="0" smtClean="0">
              <a:effectLst>
                <a:outerShdw blurRad="38100" dist="38100" dir="2700000" algn="tl">
                  <a:srgbClr val="04617B"/>
                </a:outerShdw>
              </a:effectLst>
              <a:latin typeface="Calibri" pitchFamily="34" charset="0"/>
            </a:endParaRPr>
          </a:p>
          <a:p>
            <a:pPr marL="95250" algn="just">
              <a:spcBef>
                <a:spcPct val="20000"/>
              </a:spcBef>
              <a:buFont typeface="Wingdings" pitchFamily="2" charset="2"/>
              <a:buChar char="Ø"/>
            </a:pPr>
            <a:r>
              <a:rPr lang="pl-PL" dirty="0" smtClean="0">
                <a:effectLst>
                  <a:outerShdw blurRad="38100" dist="38100" dir="2700000" algn="tl">
                    <a:srgbClr val="04617B"/>
                  </a:outerShdw>
                </a:effectLst>
                <a:latin typeface="Calibri" pitchFamily="34" charset="0"/>
              </a:rPr>
              <a:t> Wnioskodawca musi prowadzić działalność gospodarczą w granicach administracyjnych województwa dolnośląskiego co powinno mieć odzwierciedlenie </a:t>
            </a:r>
            <a:br>
              <a:rPr lang="pl-PL" dirty="0" smtClean="0">
                <a:effectLst>
                  <a:outerShdw blurRad="38100" dist="38100" dir="2700000" algn="tl">
                    <a:srgbClr val="04617B"/>
                  </a:outerShdw>
                </a:effectLst>
                <a:latin typeface="Calibri" pitchFamily="34" charset="0"/>
              </a:rPr>
            </a:br>
            <a:r>
              <a:rPr lang="pl-PL" dirty="0" smtClean="0">
                <a:effectLst>
                  <a:outerShdw blurRad="38100" dist="38100" dir="2700000" algn="tl">
                    <a:srgbClr val="04617B"/>
                  </a:outerShdw>
                </a:effectLst>
                <a:latin typeface="Calibri" pitchFamily="34" charset="0"/>
              </a:rPr>
              <a:t>w konkretnym zapisie dokumentu rejestrowego (na przykład posiadanie oddziału, zakładu, filii na Dolnym Śląsku);</a:t>
            </a:r>
          </a:p>
          <a:p>
            <a:pPr marL="95250" algn="just">
              <a:spcBef>
                <a:spcPct val="20000"/>
              </a:spcBef>
              <a:buFont typeface="Wingdings" pitchFamily="2" charset="2"/>
              <a:buChar char="Ø"/>
            </a:pPr>
            <a:endParaRPr lang="pl-PL" dirty="0" smtClean="0">
              <a:effectLst>
                <a:outerShdw blurRad="38100" dist="38100" dir="2700000" algn="tl">
                  <a:srgbClr val="04617B"/>
                </a:outerShdw>
              </a:effectLst>
              <a:latin typeface="Calibri" pitchFamily="34" charset="0"/>
            </a:endParaRPr>
          </a:p>
          <a:p>
            <a:pPr marL="95250" algn="just">
              <a:spcBef>
                <a:spcPct val="20000"/>
              </a:spcBef>
              <a:buFont typeface="Wingdings" pitchFamily="2" charset="2"/>
              <a:buChar char="Ø"/>
            </a:pPr>
            <a:r>
              <a:rPr lang="pl-PL" dirty="0" smtClean="0">
                <a:effectLst>
                  <a:outerShdw blurRad="38100" dist="38100" dir="2700000" algn="tl">
                    <a:srgbClr val="04617B"/>
                  </a:outerShdw>
                </a:effectLst>
                <a:latin typeface="Calibri" pitchFamily="34" charset="0"/>
              </a:rPr>
              <a:t> Projekt musi być realizowany w granicach administracyjnych województwa dolnośląskiego.</a:t>
            </a:r>
          </a:p>
          <a:p>
            <a:endParaRPr lang="pl-PL" dirty="0">
              <a:latin typeface="+mj-lt"/>
            </a:endParaRP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6732240" y="6381750"/>
            <a:ext cx="2411760" cy="476250"/>
          </a:xfrm>
          <a:prstGeom prst="rect">
            <a:avLst/>
          </a:prstGeom>
          <a:noFill/>
          <a:ln w="9525">
            <a:noFill/>
            <a:miter lim="800000"/>
            <a:headEnd/>
            <a:tailEnd/>
          </a:ln>
        </p:spPr>
        <p:txBody>
          <a:bodyPr wrap="none" lIns="360000" rIns="126000" anchor="ctr"/>
          <a:lstStyle/>
          <a:p>
            <a:pPr algn="ctr"/>
            <a:r>
              <a:rPr lang="pl-PL" sz="1600" b="1" dirty="0">
                <a:latin typeface="+mj-lt"/>
                <a:cs typeface="Arial" pitchFamily="34" charset="0"/>
              </a:rPr>
              <a:t>www.dip.dolnyslask.pl</a:t>
            </a:r>
          </a:p>
        </p:txBody>
      </p:sp>
      <p:sp>
        <p:nvSpPr>
          <p:cNvPr id="6" name="Rectangle 22"/>
          <p:cNvSpPr>
            <a:spLocks noChangeArrowheads="1"/>
          </p:cNvSpPr>
          <p:nvPr/>
        </p:nvSpPr>
        <p:spPr bwMode="auto">
          <a:xfrm>
            <a:off x="0" y="6381750"/>
            <a:ext cx="1187450" cy="476250"/>
          </a:xfrm>
          <a:prstGeom prst="rect">
            <a:avLst/>
          </a:prstGeom>
          <a:noFill/>
          <a:ln w="9525">
            <a:noFill/>
            <a:miter lim="800000"/>
            <a:headEnd/>
            <a:tailEnd/>
          </a:ln>
        </p:spPr>
        <p:txBody>
          <a:bodyPr wrap="none" anchor="ctr"/>
          <a:lstStyle/>
          <a:p>
            <a:pPr algn="ctr"/>
            <a:r>
              <a:rPr lang="pl-PL" sz="1600" b="1" dirty="0" smtClean="0">
                <a:latin typeface="+mj-lt"/>
              </a:rPr>
              <a:t>Str. 11/29</a:t>
            </a:r>
            <a:endParaRPr lang="pl-PL" sz="1600" b="1" dirty="0">
              <a:latin typeface="+mj-lt"/>
            </a:endParaRPr>
          </a:p>
        </p:txBody>
      </p:sp>
      <p:sp>
        <p:nvSpPr>
          <p:cNvPr id="5" name="pole tekstowe 4"/>
          <p:cNvSpPr txBox="1"/>
          <p:nvPr/>
        </p:nvSpPr>
        <p:spPr>
          <a:xfrm>
            <a:off x="179512" y="1124744"/>
            <a:ext cx="8784976" cy="4893647"/>
          </a:xfrm>
          <a:prstGeom prst="rect">
            <a:avLst/>
          </a:prstGeom>
          <a:noFill/>
        </p:spPr>
        <p:txBody>
          <a:bodyPr wrap="square" rtlCol="0">
            <a:spAutoFit/>
          </a:bodyPr>
          <a:lstStyle/>
          <a:p>
            <a:pPr marL="288000" indent="-288000" algn="ctr" fontAlgn="auto">
              <a:spcBef>
                <a:spcPts val="2400"/>
              </a:spcBef>
              <a:spcAft>
                <a:spcPts val="0"/>
              </a:spcAft>
              <a:defRPr/>
            </a:pPr>
            <a:r>
              <a:rPr lang="pl-PL" sz="2000" b="1" dirty="0" smtClean="0">
                <a:solidFill>
                  <a:srgbClr val="FFC000"/>
                </a:solidFill>
                <a:effectLst>
                  <a:outerShdw blurRad="38100" dist="38100" dir="2700000" algn="tl">
                    <a:srgbClr val="000000">
                      <a:alpha val="43137"/>
                    </a:srgbClr>
                  </a:outerShdw>
                </a:effectLst>
                <a:latin typeface="+mj-lt"/>
              </a:rPr>
              <a:t>Rodzaje i wartość projektów:</a:t>
            </a:r>
            <a:r>
              <a:rPr lang="pl-PL" sz="2000" b="1" dirty="0" smtClean="0">
                <a:effectLst>
                  <a:outerShdw blurRad="38100" dist="38100" dir="2700000" algn="tl">
                    <a:srgbClr val="000000">
                      <a:alpha val="43137"/>
                    </a:srgbClr>
                  </a:outerShdw>
                </a:effectLst>
                <a:latin typeface="+mj-lt"/>
              </a:rPr>
              <a:t> </a:t>
            </a:r>
          </a:p>
          <a:p>
            <a:pPr marL="288000" indent="-288000" algn="just" fontAlgn="auto">
              <a:spcBef>
                <a:spcPts val="24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rPr>
              <a:t>»</a:t>
            </a:r>
            <a:r>
              <a:rPr lang="pl-PL" b="1" dirty="0" smtClean="0">
                <a:effectLst>
                  <a:outerShdw blurRad="38100" dist="38100" dir="2700000" algn="tl">
                    <a:srgbClr val="000000">
                      <a:alpha val="43137"/>
                    </a:srgbClr>
                  </a:outerShdw>
                </a:effectLst>
                <a:latin typeface="+mj-lt"/>
              </a:rPr>
              <a:t> </a:t>
            </a:r>
            <a:r>
              <a:rPr lang="pl-PL" dirty="0" smtClean="0">
                <a:effectLst>
                  <a:outerShdw blurRad="38100" dist="38100" dir="2700000" algn="tl">
                    <a:srgbClr val="000000">
                      <a:alpha val="43137"/>
                    </a:srgbClr>
                  </a:outerShdw>
                </a:effectLst>
                <a:latin typeface="+mj-lt"/>
              </a:rPr>
              <a:t>zakup ruchomych środków trwałych (maszyny, urządzenia, itp.)</a:t>
            </a:r>
          </a:p>
          <a:p>
            <a:pPr marL="288000" indent="-288000" algn="just" fontAlgn="auto">
              <a:spcBef>
                <a:spcPts val="24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rPr>
              <a:t>»</a:t>
            </a:r>
            <a:r>
              <a:rPr lang="pl-PL" b="1" dirty="0" smtClean="0">
                <a:effectLst>
                  <a:outerShdw blurRad="38100" dist="38100" dir="2700000" algn="tl">
                    <a:srgbClr val="000000">
                      <a:alpha val="43137"/>
                    </a:srgbClr>
                  </a:outerShdw>
                </a:effectLst>
                <a:latin typeface="+mj-lt"/>
              </a:rPr>
              <a:t> </a:t>
            </a:r>
            <a:r>
              <a:rPr lang="pl-PL" dirty="0" smtClean="0">
                <a:effectLst>
                  <a:outerShdw blurRad="38100" dist="38100" dir="2700000" algn="tl">
                    <a:srgbClr val="000000">
                      <a:alpha val="43137"/>
                    </a:srgbClr>
                  </a:outerShdw>
                </a:effectLst>
                <a:latin typeface="+mj-lt"/>
              </a:rPr>
              <a:t>nabycie wartości niematerialnych i prawnych (patenty, licencje)</a:t>
            </a:r>
          </a:p>
          <a:p>
            <a:pPr marL="288000" indent="-288000" algn="just" fontAlgn="auto">
              <a:spcBef>
                <a:spcPts val="24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rPr>
              <a:t>» </a:t>
            </a:r>
            <a:r>
              <a:rPr lang="pl-PL" dirty="0" smtClean="0">
                <a:effectLst>
                  <a:outerShdw blurRad="38100" dist="38100" dir="2700000" algn="tl">
                    <a:srgbClr val="000000">
                      <a:alpha val="43137"/>
                    </a:srgbClr>
                  </a:outerShdw>
                </a:effectLst>
                <a:latin typeface="+mj-lt"/>
              </a:rPr>
              <a:t>specjalistyczne szkolenia ściśle związane z realizacją projektu</a:t>
            </a:r>
          </a:p>
          <a:p>
            <a:pPr marL="288000" indent="-288000" algn="just" fontAlgn="auto">
              <a:spcBef>
                <a:spcPts val="24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rPr>
              <a:t>»</a:t>
            </a:r>
            <a:r>
              <a:rPr lang="pl-PL" dirty="0" smtClean="0">
                <a:latin typeface="+mj-lt"/>
                <a:ea typeface="Calibri"/>
                <a:cs typeface="Arial"/>
              </a:rPr>
              <a:t> </a:t>
            </a:r>
            <a:r>
              <a:rPr lang="pl-PL" dirty="0" smtClean="0">
                <a:effectLst>
                  <a:outerShdw blurRad="38100" dist="38100" dir="2700000" algn="tl">
                    <a:srgbClr val="000000">
                      <a:alpha val="43137"/>
                    </a:srgbClr>
                  </a:outerShdw>
                </a:effectLst>
                <a:latin typeface="+mj-lt"/>
                <a:ea typeface="Calibri"/>
                <a:cs typeface="Arial"/>
              </a:rPr>
              <a:t>usługi doradcze związane z realizacją projektu</a:t>
            </a:r>
            <a:endParaRPr lang="pl-PL" dirty="0" smtClean="0">
              <a:effectLst>
                <a:outerShdw blurRad="38100" dist="38100" dir="2700000" algn="tl">
                  <a:srgbClr val="000000">
                    <a:alpha val="43137"/>
                  </a:srgbClr>
                </a:outerShdw>
              </a:effectLst>
              <a:latin typeface="+mj-lt"/>
            </a:endParaRPr>
          </a:p>
          <a:p>
            <a:pPr marL="288000" indent="-288000" algn="just" fontAlgn="auto">
              <a:spcBef>
                <a:spcPts val="24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 Wartość wydatków kwalifikowalnych</a:t>
            </a:r>
            <a:r>
              <a:rPr lang="pl-PL" dirty="0" smtClean="0">
                <a:solidFill>
                  <a:srgbClr val="FFC000"/>
                </a:solidFill>
                <a:effectLst>
                  <a:outerShdw blurRad="38100" dist="38100" dir="2700000" algn="tl">
                    <a:srgbClr val="000000">
                      <a:alpha val="43137"/>
                    </a:srgbClr>
                  </a:outerShdw>
                </a:effectLst>
                <a:latin typeface="+mj-lt"/>
                <a:cs typeface="Arial" pitchFamily="34" charset="0"/>
              </a:rPr>
              <a:t>: </a:t>
            </a:r>
            <a:r>
              <a:rPr lang="pl-PL" dirty="0" smtClean="0">
                <a:effectLst>
                  <a:outerShdw blurRad="38100" dist="38100" dir="2700000" algn="tl">
                    <a:srgbClr val="000000">
                      <a:alpha val="43137"/>
                    </a:srgbClr>
                  </a:outerShdw>
                </a:effectLst>
                <a:latin typeface="+mj-lt"/>
                <a:cs typeface="Arial" pitchFamily="34" charset="0"/>
              </a:rPr>
              <a:t>100 tys. – do 1,6 mln PLN</a:t>
            </a:r>
          </a:p>
          <a:p>
            <a:pPr marL="288000" indent="-324000" algn="just" fontAlgn="auto">
              <a:spcBef>
                <a:spcPts val="12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 Poziom dofinansowania części inwestycyjnej</a:t>
            </a:r>
            <a:r>
              <a:rPr lang="pl-PL" dirty="0" smtClean="0">
                <a:solidFill>
                  <a:srgbClr val="FFC000"/>
                </a:solidFill>
                <a:effectLst>
                  <a:outerShdw blurRad="38100" dist="38100" dir="2700000" algn="tl">
                    <a:srgbClr val="000000">
                      <a:alpha val="43137"/>
                    </a:srgbClr>
                  </a:outerShdw>
                </a:effectLst>
                <a:latin typeface="+mj-lt"/>
                <a:cs typeface="Arial" pitchFamily="34" charset="0"/>
              </a:rPr>
              <a:t>:</a:t>
            </a:r>
            <a:r>
              <a:rPr lang="pl-PL" dirty="0" smtClean="0">
                <a:effectLst>
                  <a:outerShdw blurRad="38100" dist="38100" dir="2700000" algn="tl">
                    <a:srgbClr val="000000">
                      <a:alpha val="43137"/>
                    </a:srgbClr>
                  </a:outerShdw>
                </a:effectLst>
                <a:latin typeface="+mj-lt"/>
                <a:cs typeface="Arial" pitchFamily="34" charset="0"/>
              </a:rPr>
              <a:t> maksymalny udział dofinansowania projektu wynosi </a:t>
            </a:r>
            <a:r>
              <a:rPr lang="pl-PL" b="1" dirty="0" smtClean="0">
                <a:effectLst>
                  <a:outerShdw blurRad="38100" dist="38100" dir="2700000" algn="tl">
                    <a:srgbClr val="000000">
                      <a:alpha val="43137"/>
                    </a:srgbClr>
                  </a:outerShdw>
                </a:effectLst>
                <a:latin typeface="+mj-lt"/>
                <a:cs typeface="Arial" pitchFamily="34" charset="0"/>
              </a:rPr>
              <a:t>do 50%  wydatków kwalifikowanych (każdej z kategorii wydatków).</a:t>
            </a:r>
          </a:p>
          <a:p>
            <a:pPr marL="288000" indent="-324000" algn="just" fontAlgn="auto">
              <a:spcBef>
                <a:spcPts val="1200"/>
              </a:spcBef>
              <a:spcAft>
                <a:spcPts val="0"/>
              </a:spcAft>
              <a:defRPr/>
            </a:pPr>
            <a:r>
              <a:rPr lang="pl-PL" dirty="0" smtClean="0">
                <a:effectLst>
                  <a:outerShdw blurRad="38100" dist="38100" dir="2700000" algn="tl">
                    <a:srgbClr val="000000">
                      <a:alpha val="43137"/>
                    </a:srgbClr>
                  </a:outerShdw>
                </a:effectLst>
                <a:latin typeface="+mj-lt"/>
                <a:cs typeface="Arial" pitchFamily="34" charset="0"/>
              </a:rPr>
              <a:t> </a:t>
            </a:r>
          </a:p>
          <a:p>
            <a:pPr marL="288000" indent="-324000" algn="just" fontAlgn="auto">
              <a:spcBef>
                <a:spcPts val="1200"/>
              </a:spcBef>
              <a:spcAft>
                <a:spcPts val="0"/>
              </a:spcAft>
              <a:defRPr/>
            </a:pPr>
            <a:r>
              <a:rPr lang="pl-PL" b="1" dirty="0" smtClean="0">
                <a:solidFill>
                  <a:srgbClr val="FFC000"/>
                </a:solidFill>
                <a:effectLst>
                  <a:outerShdw blurRad="38100" dist="38100" dir="2700000" algn="tl">
                    <a:srgbClr val="000000">
                      <a:alpha val="43137"/>
                    </a:srgbClr>
                  </a:outerShdw>
                </a:effectLst>
                <a:latin typeface="+mj-lt"/>
                <a:cs typeface="Arial" pitchFamily="34" charset="0"/>
              </a:rPr>
              <a:t>» Budżet: </a:t>
            </a:r>
            <a:r>
              <a:rPr lang="pl-PL" dirty="0" smtClean="0">
                <a:effectLst>
                  <a:outerShdw blurRad="38100" dist="38100" dir="2700000" algn="tl">
                    <a:srgbClr val="000000">
                      <a:alpha val="43137"/>
                    </a:srgbClr>
                  </a:outerShdw>
                </a:effectLst>
                <a:latin typeface="+mj-lt"/>
                <a:cs typeface="Arial" pitchFamily="34" charset="0"/>
              </a:rPr>
              <a:t>ok. 7,1 mln EUR (</a:t>
            </a:r>
            <a:r>
              <a:rPr lang="pl-PL" b="1" dirty="0" smtClean="0">
                <a:effectLst>
                  <a:outerShdw blurRad="38100" dist="38100" dir="2700000" algn="tl">
                    <a:srgbClr val="000000">
                      <a:alpha val="43137"/>
                    </a:srgbClr>
                  </a:outerShdw>
                </a:effectLst>
                <a:latin typeface="+mj-lt"/>
                <a:cs typeface="Arial" pitchFamily="34" charset="0"/>
              </a:rPr>
              <a:t>ponad 29,3 mln PLN</a:t>
            </a:r>
            <a:r>
              <a:rPr lang="pl-PL" dirty="0" smtClean="0">
                <a:effectLst>
                  <a:outerShdw blurRad="38100" dist="38100" dir="2700000" algn="tl">
                    <a:srgbClr val="000000">
                      <a:alpha val="43137"/>
                    </a:srgbClr>
                  </a:outerShdw>
                </a:effectLst>
                <a:latin typeface="+mj-lt"/>
                <a:cs typeface="Arial" pitchFamily="34" charset="0"/>
              </a:rPr>
              <a:t>)</a:t>
            </a:r>
            <a:endParaRPr lang="pl-PL" dirty="0">
              <a:latin typeface="+mj-lt"/>
            </a:endParaRPr>
          </a:p>
        </p:txBody>
      </p:sp>
      <p:sp>
        <p:nvSpPr>
          <p:cNvPr id="8" name="Prostokąt zaokrąglony 7"/>
          <p:cNvSpPr/>
          <p:nvPr/>
        </p:nvSpPr>
        <p:spPr>
          <a:xfrm>
            <a:off x="0" y="0"/>
            <a:ext cx="9144000" cy="578882"/>
          </a:xfrm>
          <a:prstGeom prst="roundRect">
            <a:avLst/>
          </a:prstGeom>
          <a:solidFill>
            <a:srgbClr val="7B8B8D"/>
          </a:solidFill>
          <a:ln>
            <a:solidFill>
              <a:schemeClr val="bg1"/>
            </a:solidFill>
            <a:prstDash val="solid"/>
          </a:ln>
        </p:spPr>
        <p:txBody>
          <a:bodyPr wrap="square" lIns="91440" tIns="45720" rIns="91440" bIns="45720">
            <a:spAutoFit/>
          </a:bodyPr>
          <a:lstStyle/>
          <a:p>
            <a:pPr algn="ctr"/>
            <a:r>
              <a:rPr lang="pl-PL" sz="1400" b="1" dirty="0" smtClean="0">
                <a:latin typeface="+mj-lt"/>
              </a:rPr>
              <a:t>Schemat 1.1.A2 Dotacje inwestycyjne dla MŚP wspierające innowacyjność produktową i procesową na poziomie przedsiębiorstwa (z wyłączeniem projektów z zakresu turystyki)</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4879</TotalTime>
  <Words>1686</Words>
  <Application>Microsoft Office PowerPoint</Application>
  <PresentationFormat>Pokaz na ekranie (4:3)</PresentationFormat>
  <Paragraphs>363</Paragraphs>
  <Slides>25</Slides>
  <Notes>23</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Przepływ</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Your User Name</dc:creator>
  <cp:lastModifiedBy>mwdowiak</cp:lastModifiedBy>
  <cp:revision>426</cp:revision>
  <dcterms:created xsi:type="dcterms:W3CDTF">2009-09-21T07:14:36Z</dcterms:created>
  <dcterms:modified xsi:type="dcterms:W3CDTF">2014-08-18T09:36:26Z</dcterms:modified>
</cp:coreProperties>
</file>