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411" r:id="rId3"/>
    <p:sldId id="377" r:id="rId4"/>
    <p:sldId id="419" r:id="rId5"/>
    <p:sldId id="444" r:id="rId6"/>
    <p:sldId id="429" r:id="rId7"/>
    <p:sldId id="428" r:id="rId8"/>
    <p:sldId id="445" r:id="rId9"/>
    <p:sldId id="430" r:id="rId10"/>
    <p:sldId id="432" r:id="rId11"/>
    <p:sldId id="446" r:id="rId12"/>
    <p:sldId id="431" r:id="rId13"/>
    <p:sldId id="433" r:id="rId14"/>
    <p:sldId id="426" r:id="rId15"/>
    <p:sldId id="448" r:id="rId16"/>
    <p:sldId id="415" r:id="rId17"/>
    <p:sldId id="451" r:id="rId18"/>
    <p:sldId id="450" r:id="rId19"/>
    <p:sldId id="449" r:id="rId20"/>
    <p:sldId id="413" r:id="rId21"/>
    <p:sldId id="457" r:id="rId22"/>
    <p:sldId id="455" r:id="rId23"/>
    <p:sldId id="453" r:id="rId24"/>
    <p:sldId id="459" r:id="rId25"/>
    <p:sldId id="462" r:id="rId26"/>
    <p:sldId id="461" r:id="rId27"/>
    <p:sldId id="467" r:id="rId28"/>
    <p:sldId id="466" r:id="rId29"/>
    <p:sldId id="371" r:id="rId30"/>
  </p:sldIdLst>
  <p:sldSz cx="9144000" cy="6858000" type="screen4x3"/>
  <p:notesSz cx="67945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E8E80A"/>
    <a:srgbClr val="DFD513"/>
    <a:srgbClr val="E7E200"/>
    <a:srgbClr val="FF7C80"/>
    <a:srgbClr val="F2F3BF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77253" autoAdjust="0"/>
  </p:normalViewPr>
  <p:slideViewPr>
    <p:cSldViewPr>
      <p:cViewPr>
        <p:scale>
          <a:sx n="69" d="100"/>
          <a:sy n="69" d="100"/>
        </p:scale>
        <p:origin x="-284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6ADE9C-B85E-4803-84DE-CF540C2A4E2B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64444A-4B7C-4012-962F-F9C1AF6BA1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632274-5FAD-4A4A-A032-05CDECBB78CD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D0336D-5D14-494A-A147-BBDB1E5CC5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%C5%9Acieki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pl.wikipedia.org/wiki/Doba" TargetMode="External"/><Relationship Id="rId4" Type="http://schemas.openxmlformats.org/officeDocument/2006/relationships/hyperlink" Target="http://pl.wikipedia.org/wiki/Gospodarstwo_domowe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Po względem emisji zanieczyszczeń do powietrza</a:t>
            </a:r>
            <a:r>
              <a:rPr lang="pl-PL" baseline="0" dirty="0" smtClean="0"/>
              <a:t> Dolny Śląsk znajduje się corocznie na jednym z czołowych miejsc (w 2011 roku – 4 miejsce).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Ważną kwestią pozostaje podjecie działań w celu ograniczenia niskiej emisji związanej z ciepłownictwem oraz transportem.  </a:t>
            </a:r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W regionie tylko 40 % odbiorców</a:t>
            </a:r>
            <a:r>
              <a:rPr lang="pl-PL" baseline="0" dirty="0" smtClean="0"/>
              <a:t> ogrzewana jest centralnie w sposób zbiorowy. </a:t>
            </a:r>
            <a:endParaRPr lang="pl-P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W przeliczeniu na mieszkańca na Dolnym Śląsku wytworzonych zostało najwięcej odpadów komunalnych w porównaniu  do innych województw – 364 kg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/>
              <a:t>Do końca 2020 r. </a:t>
            </a:r>
            <a:r>
              <a:rPr lang="pl-PL" b="1" dirty="0" err="1" smtClean="0"/>
              <a:t>gminy</a:t>
            </a:r>
            <a:r>
              <a:rPr lang="pl-PL" b="1" baseline="0" dirty="0" smtClean="0"/>
              <a:t> zobowiązane są do osiągnięcia poziomu recyklingu i przygotowania do ponownego użycia odpadów na poziomie co najmniej 50 % wytworzonych odpadów. </a:t>
            </a:r>
            <a:r>
              <a:rPr lang="pl-PL" baseline="0" dirty="0" smtClean="0"/>
              <a:t>(takie frakcje jak papier, metal, tworzywa sztuczne i szkło)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W 2011 r. w woj. dolnośląskim osiągnęło poziom 41 % recyklingu odpadów opakowaniowych.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aseline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Odpady komunalne ulegające </a:t>
            </a:r>
            <a:r>
              <a:rPr lang="pl-PL" baseline="0" dirty="0" err="1" smtClean="0"/>
              <a:t>bidegradacji</a:t>
            </a:r>
            <a:r>
              <a:rPr lang="pl-PL" baseline="0" dirty="0" smtClean="0"/>
              <a:t> kierowane do składowania powinny być </a:t>
            </a:r>
            <a:r>
              <a:rPr lang="pl-PL" b="1" i="0" baseline="0" dirty="0" smtClean="0"/>
              <a:t>zmniejszone do 35 % w roku 2020 </a:t>
            </a:r>
            <a:r>
              <a:rPr lang="pl-PL" baseline="0" dirty="0" smtClean="0"/>
              <a:t>w stosunku do całkowitej ilości odpadów wytworzonych w 1995 r. </a:t>
            </a:r>
            <a:endParaRPr lang="pl-P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W miastach z oczyszczalni</a:t>
            </a:r>
            <a:r>
              <a:rPr lang="pl-PL" baseline="0" dirty="0" smtClean="0"/>
              <a:t> korzysta 95 % </a:t>
            </a:r>
            <a:r>
              <a:rPr lang="pl-PL" baseline="0" dirty="0" err="1" smtClean="0"/>
              <a:t>mieszkanców</a:t>
            </a:r>
            <a:r>
              <a:rPr lang="pl-PL" baseline="0" dirty="0" smtClean="0"/>
              <a:t> na wsi tylko 34 %.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Stopień </a:t>
            </a:r>
            <a:r>
              <a:rPr lang="pl-PL" baseline="0" dirty="0" err="1" smtClean="0"/>
              <a:t>rozwoju</a:t>
            </a:r>
            <a:r>
              <a:rPr lang="pl-PL" baseline="0" dirty="0" smtClean="0"/>
              <a:t> sytemu wodociągów w miastach i na terenach </a:t>
            </a:r>
            <a:r>
              <a:rPr lang="pl-PL" baseline="0" dirty="0" err="1" smtClean="0"/>
              <a:t>wiejskich</a:t>
            </a:r>
            <a:r>
              <a:rPr lang="pl-PL" baseline="0" dirty="0" smtClean="0"/>
              <a:t> wynosi 84% lecz występują duże różnice </a:t>
            </a:r>
            <a:r>
              <a:rPr lang="pl-PL" baseline="0" dirty="0" err="1" smtClean="0"/>
              <a:t>wewnątrzregiomalne</a:t>
            </a:r>
            <a:r>
              <a:rPr lang="pl-PL" baseline="0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baseline="0" dirty="0" smtClean="0"/>
              <a:t>RLM – Równoważna Liczba Mieszkańców (</a:t>
            </a:r>
            <a:r>
              <a:rPr lang="pl-PL" dirty="0" smtClean="0"/>
              <a:t>liczba wyrażająca wielokrotność ładunku zanieczyszczeń w </a:t>
            </a:r>
            <a:r>
              <a:rPr lang="pl-PL" dirty="0" smtClean="0">
                <a:hlinkClick r:id="rId3" tooltip="Ścieki"/>
              </a:rPr>
              <a:t>ściekach</a:t>
            </a:r>
            <a:r>
              <a:rPr lang="pl-PL" dirty="0" smtClean="0"/>
              <a:t> odprowadzanych z obiektów przemysłowych i usługowych w stosunku do jednostkowego ładunku zanieczyszczeń w ściekach z </a:t>
            </a:r>
            <a:r>
              <a:rPr lang="pl-PL" dirty="0" smtClean="0">
                <a:hlinkClick r:id="rId4" tooltip="Gospodarstwo domowe"/>
              </a:rPr>
              <a:t>gospodarstw domowych</a:t>
            </a:r>
            <a:r>
              <a:rPr lang="pl-PL" dirty="0" smtClean="0"/>
              <a:t>, odprowadzanych od jednego mieszkańca w ciągu </a:t>
            </a:r>
            <a:r>
              <a:rPr lang="pl-PL" dirty="0" smtClean="0">
                <a:hlinkClick r:id="rId5" tooltip="Doba"/>
              </a:rPr>
              <a:t>doby</a:t>
            </a:r>
            <a:r>
              <a:rPr lang="pl-PL" dirty="0" smtClean="0"/>
              <a:t>)</a:t>
            </a:r>
            <a:endParaRPr lang="pl-PL" b="1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Dolny</a:t>
            </a:r>
            <a:r>
              <a:rPr lang="pl-PL" baseline="0" dirty="0" smtClean="0"/>
              <a:t> Śląsk jest regionem o najbogatszych zasobach zabytkowych w kraju. (dane </a:t>
            </a:r>
            <a:r>
              <a:rPr lang="pl-PL" b="1" baseline="0" dirty="0" smtClean="0"/>
              <a:t>Narodowego Instytutu Dziedzictwa </a:t>
            </a:r>
            <a:r>
              <a:rPr lang="pl-PL" baseline="0" dirty="0" smtClean="0"/>
              <a:t>szacują ponad </a:t>
            </a:r>
            <a:r>
              <a:rPr lang="pl-PL" b="1" baseline="0" dirty="0" smtClean="0"/>
              <a:t>8 tys. obiektów nieruchomych wpisanych jest do rejestru zabytków)</a:t>
            </a:r>
            <a:r>
              <a:rPr lang="pl-PL" baseline="0" dirty="0" smtClean="0"/>
              <a:t>. Zły stan techniczny wielu obiektów zabytkowych (obiekty sakralne, zamki. Pałace, dwory, obiekty przemysłowe)</a:t>
            </a:r>
            <a:endParaRPr lang="pl-P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W regionie jest 11 Obszarów</a:t>
            </a:r>
            <a:r>
              <a:rPr lang="pl-PL" baseline="0" dirty="0" smtClean="0"/>
              <a:t> Specjalnej Ochrony oraz 88 </a:t>
            </a:r>
            <a:r>
              <a:rPr lang="pl-PL" baseline="0" dirty="0" err="1" smtClean="0"/>
              <a:t>obszarów</a:t>
            </a:r>
            <a:r>
              <a:rPr lang="pl-PL" baseline="0" dirty="0" smtClean="0"/>
              <a:t> ochrony siedlisk i gatunków uznawanych za ważne dla Wspólnoty.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="1" baseline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baseline="0" dirty="0" smtClean="0"/>
              <a:t>Preferencje: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projekty realizowane na terenie kilku powiatów,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rozwiązujące problem braku wyposażenia jednostek ratowniczych w danym powiecie.  </a:t>
            </a:r>
            <a:endParaRPr lang="pl-P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Przede wszystkim tryb pozakonkursowy.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/>
              <a:t>Preferowane</a:t>
            </a:r>
            <a:r>
              <a:rPr lang="pl-PL" b="1" baseline="0" dirty="0" smtClean="0"/>
              <a:t> projekty: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odciążające od ruchu tranzytowego obszary intensywnie zamieszkałe,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poprawiające dostępność do </a:t>
            </a:r>
            <a:r>
              <a:rPr lang="pl-PL" baseline="0" dirty="0" err="1" smtClean="0"/>
              <a:t>obszarów</a:t>
            </a:r>
            <a:r>
              <a:rPr lang="pl-PL" baseline="0" dirty="0" smtClean="0"/>
              <a:t> koncentracji ludności i aktywności gospodarczej.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l-PL" b="1" dirty="0" smtClean="0"/>
              <a:t>Preferowane projekty: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 eliminujące</a:t>
            </a:r>
            <a:r>
              <a:rPr lang="pl-PL" baseline="0" dirty="0" smtClean="0"/>
              <a:t> wąskie gardła,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zwiększające bezpieczeństwo transportu kolejowego,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działania wpływające pozytywnie na efektywność środowiskową.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aseline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Na Dolnym Śląsku</a:t>
            </a:r>
            <a:r>
              <a:rPr lang="pl-PL" baseline="0" dirty="0" smtClean="0"/>
              <a:t> w 2011 roku funkcjonowało 78 żłobków w których miejsca nie znalazło 1352 dzieci. (duże zapotrzebowania na miejsca w żłobkach).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Niekorzystna sytuacja demograficzna ( ujemna wartość wskaźnika przyrostu naturalnego oraz wzrost odsetka osób starszych).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baseline="0" dirty="0" smtClean="0"/>
              <a:t>Preferowane projekty;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- realizowane w partnerstwie </a:t>
            </a:r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Na zdegradowanych obszarach miejskich i </a:t>
            </a:r>
            <a:r>
              <a:rPr lang="pl-PL" dirty="0" err="1" smtClean="0"/>
              <a:t>wiejskich</a:t>
            </a:r>
            <a:r>
              <a:rPr lang="pl-PL" dirty="0" smtClean="0"/>
              <a:t> najczęściej</a:t>
            </a:r>
            <a:r>
              <a:rPr lang="pl-PL" baseline="0" dirty="0" smtClean="0"/>
              <a:t> występuje kumulacja negatywnych zjawisk;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ubóstwo,  niski poziom aktywności gospodarczej,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wysokie bezrobocie,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natężenie występowania zjawisk patologicznych,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wysoki stopień przestępczości.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l-PL" b="1" baseline="0" dirty="0" smtClean="0"/>
              <a:t>Preferowane projekty: realizowane w partnerstwie.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aseline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aseline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Duże dysproporcje między miastami a wsiami w upowszechnianiu </a:t>
            </a:r>
            <a:r>
              <a:rPr lang="pl-PL" dirty="0" err="1" smtClean="0"/>
              <a:t>edukacji</a:t>
            </a:r>
            <a:r>
              <a:rPr lang="pl-PL" dirty="0" smtClean="0"/>
              <a:t> przedszkolnej (</a:t>
            </a:r>
            <a:r>
              <a:rPr lang="pl-PL" dirty="0" err="1" smtClean="0"/>
              <a:t>miasta</a:t>
            </a:r>
            <a:r>
              <a:rPr lang="pl-PL" dirty="0" smtClean="0"/>
              <a:t> – 80%,</a:t>
            </a:r>
            <a:r>
              <a:rPr lang="pl-PL" baseline="0" dirty="0" smtClean="0"/>
              <a:t> na wsi 39%)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+mn-lt"/>
              </a:rPr>
              <a:t>Budowa nowych obiektów przedszkolnych i szkolnych jest możliwa wyłącznie w sytuacji, gdy przebudowa, rozbudowa lub adaptacja istniejących budynków nie jest możliwa lub jest nieuzasadniona ekonomicznie. </a:t>
            </a:r>
            <a:r>
              <a:rPr lang="pl-PL" dirty="0" smtClean="0">
                <a:latin typeface="+mn-lt"/>
              </a:rPr>
              <a:t>	</a:t>
            </a:r>
            <a:endParaRPr lang="pl-PL" b="1" dirty="0" smtClean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Przyuczanie</a:t>
            </a:r>
            <a:r>
              <a:rPr lang="pl-PL" baseline="0" dirty="0" smtClean="0"/>
              <a:t> do zawodu odbywa się na przestarzałym sprzęcie, niedostosowanym do zmian zachodzących na rynku pracy.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aseline="0" dirty="0" smtClean="0"/>
          </a:p>
          <a:p>
            <a:r>
              <a:rPr lang="pl-PL" b="1" dirty="0" smtClean="0">
                <a:latin typeface="+mn-lt"/>
              </a:rPr>
              <a:t>Preferowane będą projekty: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dostosowujące szkoły do pracy z uczniem o specjalnych potrzebach  edukacyjnych,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zapewniające rozwój infrastruktury w zakresie nauk matematyczno-przyrodniczych i cyfrowych (wyposażenie pracowni).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/>
              <a:t>61% osób biernych zawodowo w 2012 r. stanowiły kobiety. </a:t>
            </a:r>
            <a:r>
              <a:rPr lang="pl-PL" dirty="0" smtClean="0"/>
              <a:t>(należy podejmować</a:t>
            </a:r>
            <a:r>
              <a:rPr lang="pl-PL" baseline="0" dirty="0" smtClean="0"/>
              <a:t> działania mające na celu zapobieganie całkowitemu wycofywaniu się z rynku pracy kobiet decydujących się na macierzyństwo.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aseline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Najbardziej efektywnym narzędziem jest instytucjonalna opieka nad małym dzieckiem.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Polska należy do państw o wysokim</a:t>
            </a:r>
            <a:r>
              <a:rPr lang="pl-PL" baseline="0" dirty="0" smtClean="0"/>
              <a:t> poziomie zagrożenia ubóstwem lub wykluczeniem społecznym.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Średnia UE – 24 % w </a:t>
            </a:r>
            <a:r>
              <a:rPr lang="pl-PL" b="1" baseline="0" dirty="0" smtClean="0"/>
              <a:t>Polsce 27%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="1" baseline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baseline="0" dirty="0" smtClean="0"/>
              <a:t>Preferowane będą projekty: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0" baseline="0" dirty="0" smtClean="0"/>
              <a:t>-realizowane w partnerstwie</a:t>
            </a:r>
            <a:endParaRPr lang="pl-PL" b="0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Ekonomia społeczna – sfera łącząca aktywność gospodarczą z realizacją celów społecznych. Podstawową</a:t>
            </a:r>
            <a:r>
              <a:rPr lang="pl-PL" baseline="0" dirty="0" smtClean="0"/>
              <a:t> zasadą jest pierwszeństwo działań na rzecz ludzi nad osiągnięciami zysków.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baseline="0" dirty="0" smtClean="0"/>
              <a:t>Preferowane projekty;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przyczyniające się do tworzenia nowych miejsc pracy,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realizowane w partnerstwie z LGD,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realizowane na obszarach zagrożonych ubóstwem i wykluczeniem społecznym.</a:t>
            </a:r>
            <a:endParaRPr lang="pl-PL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Preferowane będą projekty, wnoszące większy niż minimalny wkład własny.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 smtClean="0"/>
              <a:t>70 % dolnośląskich urzędów ma elektroniczny </a:t>
            </a:r>
            <a:r>
              <a:rPr lang="pl-PL" sz="1200" dirty="0" err="1" smtClean="0"/>
              <a:t>system</a:t>
            </a:r>
            <a:r>
              <a:rPr lang="pl-PL" sz="1200" baseline="0" dirty="0" smtClean="0"/>
              <a:t> </a:t>
            </a:r>
            <a:r>
              <a:rPr lang="pl-PL" sz="1200" baseline="0" dirty="0" err="1" smtClean="0"/>
              <a:t>zarządzania</a:t>
            </a:r>
            <a:r>
              <a:rPr lang="pl-PL" sz="1200" baseline="0" dirty="0" smtClean="0"/>
              <a:t> dokumentacją (tylko 36 % informowało o możliwości realizacji usługi za pośrednictwem </a:t>
            </a:r>
            <a:r>
              <a:rPr lang="pl-PL" sz="1200" baseline="0" dirty="0" err="1" smtClean="0"/>
              <a:t>internetu</a:t>
            </a:r>
            <a:r>
              <a:rPr lang="pl-PL" sz="1200" baseline="0" dirty="0" smtClean="0"/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aseline="0" dirty="0" smtClean="0"/>
              <a:t>4 % umawiało się w roku 2012 na wizytę lekarską przez </a:t>
            </a:r>
            <a:r>
              <a:rPr lang="pl-PL" sz="1200" baseline="0" dirty="0" err="1" smtClean="0"/>
              <a:t>internet</a:t>
            </a:r>
            <a:r>
              <a:rPr lang="pl-PL" sz="1200" baseline="0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200" baseline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sz="1200" b="1" dirty="0" smtClean="0"/>
              <a:t>Preferowane będą projekty: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sz="1200" b="1" dirty="0" smtClean="0"/>
              <a:t>- </a:t>
            </a:r>
            <a:r>
              <a:rPr lang="pl-PL" sz="1200" dirty="0" smtClean="0"/>
              <a:t>partnerskie ukierunkowane</a:t>
            </a:r>
            <a:r>
              <a:rPr lang="pl-PL" sz="1200" baseline="0" dirty="0" smtClean="0"/>
              <a:t> na współpracę,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1200" baseline="0" dirty="0" smtClean="0"/>
              <a:t> komplementarne z istniejącymi projektami z okresu programowania 2007-2013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1200" baseline="0" dirty="0" smtClean="0"/>
              <a:t> wdrażające zaawansowane e-usługi. </a:t>
            </a:r>
            <a:endParaRPr lang="pl-PL" sz="12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  </a:t>
            </a:r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W 2012 r. udział produkcji energii odnawialnej w ogólnej produkcji energii elektrycznej wyniósł 6 %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W rankingu Instytutu Energetyki</a:t>
            </a:r>
            <a:r>
              <a:rPr lang="pl-PL" baseline="0" dirty="0" smtClean="0"/>
              <a:t> Odnawialnej pod kątem atrakcyjności regionu w zakresie OZE – 4 miejsce w Polsce. </a:t>
            </a:r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W</a:t>
            </a:r>
            <a:r>
              <a:rPr lang="pl-PL" baseline="0" dirty="0" smtClean="0"/>
              <a:t> bilansie energetyczny ponad  70 % energii służy do ogrzewania pomieszczeń a około 15 % do ogrzewania wody dlatego tak istotne jest ograniczenie strat ciepła.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0" dirty="0" smtClean="0"/>
              <a:t>Dolny Śląsk posiada duży potencjał poprawy efektywności energetycznej poprzez kompleksową termomodernizację i wykorzystanie OZE.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="1" baseline="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baseline="0" dirty="0" smtClean="0"/>
              <a:t>Dofinansowanie uzyskają projekty, których efektem realizacji będzie oszczędność energii na poziomie nie mniejszym niż 25 %    </a:t>
            </a:r>
            <a:endParaRPr lang="pl-PL" b="1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/>
              <a:t>Preferencje: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 projekty</a:t>
            </a:r>
            <a:r>
              <a:rPr lang="pl-PL" baseline="0" dirty="0" smtClean="0"/>
              <a:t> kompleksowe – obejmujące istotny fragment </a:t>
            </a:r>
            <a:r>
              <a:rPr lang="pl-PL" baseline="0" dirty="0" err="1" smtClean="0"/>
              <a:t>gminy</a:t>
            </a:r>
            <a:r>
              <a:rPr lang="pl-PL" baseline="0" dirty="0" smtClean="0"/>
              <a:t> czy powiatu,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wykorzystujące systemy </a:t>
            </a:r>
            <a:r>
              <a:rPr lang="pl-PL" baseline="0" dirty="0" err="1" smtClean="0"/>
              <a:t>zarządzania</a:t>
            </a:r>
            <a:r>
              <a:rPr lang="pl-PL" baseline="0" dirty="0" smtClean="0"/>
              <a:t> energią,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aseline="0" dirty="0" smtClean="0"/>
              <a:t> wykorzystujące odnawialne źródła energii. </a:t>
            </a:r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24D2-6E0D-405C-A4C8-4FF935A24401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4A6D-40AC-4094-BE9F-5835E7E433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79C6-6C85-4C8D-BFBB-718C8CB252AF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1729-96D8-4AEF-8C63-54C03DAE6D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5DF8-1D5F-4079-860F-8EB3F627A6E3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61DE-987B-49C8-8ED9-12AD97C6D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EF3AC-4E40-475A-BCB7-DA43D3959777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0877-CC4E-434E-B86A-94781C675F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0EA9-2F67-4D2C-AA30-69EF6526856C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5799-C4EC-449F-9370-AA4DE87C69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7E32-66A4-4B5A-B803-4E131ABC8DF1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15D0-7542-45FC-8390-BCBB2475DE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0299-1052-4B7A-90A0-EB96A395A720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386C-917B-4F01-B13A-76410E2DC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1E6F6-775F-4BB1-9254-19401489E474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60B9-D81E-490B-AF80-3972BB03B1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0644-F48E-4966-B45E-471BDADAE6DA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52BD-A240-4316-839D-197A5B1E87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F551-D250-4033-AC90-394C30ABA631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094D-E768-42F4-84B8-B7569C24B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DD71-5878-47F7-B5F2-03240D104A47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221D-C5E6-42AE-8655-5BE53F10E9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62B88-2114-40B3-9D1C-6995CF6EC474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27E9E-C369-4E6E-B6CD-7CD4636916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Wsparcie w ramach Regionalnego </a:t>
            </a:r>
            <a:r>
              <a:rPr lang="pl-PL" sz="2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Programu </a:t>
            </a:r>
            <a:r>
              <a:rPr lang="pl-PL" sz="2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Operacyjnego  Województwa Dolnośląskiego  na lata 2014 -2020                                   dla  jednostek samorządu terytorialnego </a:t>
            </a:r>
            <a:endParaRPr lang="pl-PL" sz="24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9144000" cy="1571636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Rafał Kocemba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Urząd Marszałkowski Województwa Dolnośląskiego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Wrocław</a:t>
            </a:r>
            <a:r>
              <a:rPr lang="pl-PL" sz="72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pl-PL" sz="7200" b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07.01.2015 </a:t>
            </a: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21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 </a:t>
            </a:r>
            <a:endParaRPr lang="pl-PL" sz="21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00250" y="90488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6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077" name="pole tekstowe 4"/>
          <p:cNvSpPr txBox="1">
            <a:spLocks noChangeArrowheads="1"/>
          </p:cNvSpPr>
          <p:nvPr/>
        </p:nvSpPr>
        <p:spPr bwMode="auto">
          <a:xfrm>
            <a:off x="3714750" y="5715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pl-PL" b="1"/>
          </a:p>
        </p:txBody>
      </p:sp>
      <p:sp>
        <p:nvSpPr>
          <p:cNvPr id="7" name="pole tekstowe 6"/>
          <p:cNvSpPr txBox="1"/>
          <p:nvPr/>
        </p:nvSpPr>
        <p:spPr>
          <a:xfrm>
            <a:off x="5652120" y="188640"/>
            <a:ext cx="3276872" cy="432048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j-lt"/>
              </a:rPr>
              <a:t>Fundusze Europejskie 2014-2020</a:t>
            </a:r>
            <a:endParaRPr lang="pl-PL" b="1" dirty="0">
              <a:latin typeface="+mj-lt"/>
            </a:endParaRPr>
          </a:p>
        </p:txBody>
      </p:sp>
      <p:pic>
        <p:nvPicPr>
          <p:cNvPr id="3079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43588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6072188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6021288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95536" y="1988840"/>
            <a:ext cx="8424936" cy="288032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ysClr val="window" lastClr="FFFFFF"/>
                </a:solidFill>
                <a:latin typeface="Arial Narrow" pitchFamily="34" charset="0"/>
              </a:rPr>
              <a:t>		</a:t>
            </a: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508104" y="188640"/>
            <a:ext cx="3435846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1520" y="1268760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3.4 Wdrażanie strategii niskoemisyjnych</a:t>
            </a:r>
            <a:endParaRPr lang="pl-PL" dirty="0" smtClean="0">
              <a:latin typeface="+mn-lt"/>
            </a:endParaRP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</a:t>
            </a:r>
          </a:p>
          <a:p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zakup niskoemisyjnego taboru szynowego i autobusowego dla połączeń miejskich                      i podmiejskich,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inwestycje ograniczające indywidualny ruch zmotoryzowany w centrach miast                     (np. zintegrowane centra przesiadkowe, wspólny bilet, drogi rowerowe, ciągi piesze,)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inwestycje związane z energooszczędnym oświetleniem miejskim oraz systemami </a:t>
            </a:r>
            <a:r>
              <a:rPr lang="pl-PL" dirty="0" err="1" smtClean="0">
                <a:latin typeface="+mn-lt"/>
              </a:rPr>
              <a:t>zarządzania</a:t>
            </a:r>
            <a:r>
              <a:rPr lang="pl-PL" dirty="0" smtClean="0">
                <a:latin typeface="+mn-lt"/>
              </a:rPr>
              <a:t> ruchem i energią,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modernizacja systemów grzewczych mająca na celu redukcję emisji „kominowej” w budynkach jednorodzinnych , które mogą być uzupełniane przez instalację OZE </a:t>
            </a:r>
          </a:p>
          <a:p>
            <a:pPr algn="just"/>
            <a:r>
              <a:rPr lang="pl-PL" dirty="0" smtClean="0">
                <a:latin typeface="+mn-lt"/>
              </a:rPr>
              <a:t>(odbiorcą końcowym pomocy będą mieszkańcy)</a:t>
            </a:r>
          </a:p>
          <a:p>
            <a:pPr algn="just"/>
            <a:r>
              <a:rPr lang="pl-PL" dirty="0" smtClean="0"/>
              <a:t>	</a:t>
            </a:r>
          </a:p>
          <a:p>
            <a:pPr algn="just"/>
            <a:r>
              <a:rPr lang="pl-PL" dirty="0" smtClean="0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95536" y="1988840"/>
            <a:ext cx="8424936" cy="288032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ysClr val="window" lastClr="FFFFFF"/>
                </a:solidFill>
                <a:latin typeface="Arial Narrow" pitchFamily="34" charset="0"/>
              </a:rPr>
              <a:t>		</a:t>
            </a: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1520" y="1340768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Preferowane będą projekty: </a:t>
            </a:r>
          </a:p>
          <a:p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 miastach powyżej 20 tyś. mieszkańców,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multimodalne uwzględniające połączenie różnych nisko i zero emisyjnych środków transportu,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miejscowościach uzdrowiskowych,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wykorzystujące odnawialne źródła energii,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których efektem realizacji będzie redukcja emisji CO₂ o więcej niż 30 %</a:t>
            </a:r>
          </a:p>
          <a:p>
            <a:pPr algn="just"/>
            <a:r>
              <a:rPr lang="pl-PL" dirty="0" smtClean="0">
                <a:latin typeface="+mn-lt"/>
              </a:rPr>
              <a:t>	</a:t>
            </a:r>
          </a:p>
          <a:p>
            <a:pPr algn="just"/>
            <a:r>
              <a:rPr lang="pl-PL" b="1" dirty="0" smtClean="0">
                <a:latin typeface="+mn-lt"/>
              </a:rPr>
              <a:t>Potencjalni beneficjenci:</a:t>
            </a:r>
          </a:p>
          <a:p>
            <a:pPr algn="just"/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95536" y="134076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3.5 Wysokosprawna </a:t>
            </a:r>
            <a:r>
              <a:rPr lang="pl-PL" b="1" dirty="0" err="1" smtClean="0">
                <a:latin typeface="+mn-lt"/>
              </a:rPr>
              <a:t>kogeneracja</a:t>
            </a:r>
            <a:r>
              <a:rPr lang="pl-PL" b="1" dirty="0" smtClean="0">
                <a:latin typeface="+mn-lt"/>
              </a:rPr>
              <a:t>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Zwiększenie udziału wysokosprawnych systemów </a:t>
            </a:r>
            <a:r>
              <a:rPr lang="pl-PL" dirty="0" err="1" smtClean="0">
                <a:latin typeface="+mn-lt"/>
              </a:rPr>
              <a:t>kogeneracyjnych</a:t>
            </a:r>
            <a:r>
              <a:rPr lang="pl-PL" dirty="0" smtClean="0">
                <a:latin typeface="+mn-lt"/>
              </a:rPr>
              <a:t> w produkcji energii cieplnej i elektrycznej regionu.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budowa lub przebudowa jednostek wytwarzania energii elektrycznej i ciepła w wysokosprawnej </a:t>
            </a:r>
            <a:r>
              <a:rPr lang="pl-PL" dirty="0" err="1" smtClean="0">
                <a:latin typeface="+mn-lt"/>
              </a:rPr>
              <a:t>kogeneracji</a:t>
            </a:r>
            <a:r>
              <a:rPr lang="pl-PL" dirty="0" smtClean="0">
                <a:latin typeface="+mn-lt"/>
              </a:rPr>
              <a:t> (również wykorzystujące OZE) wraz z niezbędnymi przyłączeniami,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działania mające na celu zastąpienie istniejących jednostek wytwarzania energii, jednostkami w wysokosprawnej </a:t>
            </a:r>
            <a:r>
              <a:rPr lang="pl-PL" dirty="0" err="1" smtClean="0">
                <a:latin typeface="+mn-lt"/>
              </a:rPr>
              <a:t>kogeneracji</a:t>
            </a:r>
            <a:r>
              <a:rPr lang="pl-PL" dirty="0" smtClean="0">
                <a:latin typeface="+mn-lt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</a:t>
            </a:r>
            <a:r>
              <a:rPr lang="pl-PL" dirty="0" smtClean="0"/>
              <a:t>	</a:t>
            </a:r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0" y="242088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23528" y="1340768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4.1 Gospodarka odpadami 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pPr>
              <a:buFont typeface="Wingdings" pitchFamily="2" charset="2"/>
              <a:buChar char="q"/>
            </a:pPr>
            <a:r>
              <a:rPr lang="pl-PL" b="1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infrastruktura do selektywnej zbiórki i przetwarzania odpadów 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infrastruktura do recyklingu, sortowania i kompostowania,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infrastruktura do zbiórki i przetwarzania i utylizacji odpadów niebezpiecznych,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projekty dot. likwidacji tzw. „dzikich wysypisk”.,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kompleksowe programy usuwania i unieszkodliwiania azbestu,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działania z zakresu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  ekologicznej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podmioty świadczące usługi w zakresie gospodarki odpadami w ramach realizacji zadań jednostek samorządu terytorialnego.</a:t>
            </a:r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95536" y="134076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4.2 Gospodarka wodno – ściekowa 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budowa lub rozbudowa zbiorczych systemów odprowadzania i oczyszczania ścieków komunalnych w aglomeracjach od 2 do 10 tys. RLM,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budowa  i modernizacja linii wodociągowych (w tym systemy zaopatrzenia                   w wodę, ujęcia i stacje uzdatniania wody), 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podmioty świadczące usługi wodno-ściekowe w ramach realizacji zadań jednostek samorządu terytorialnego.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340768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23528" y="155679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4.3 Dziedzictwo kulturowe 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ochrona,  udostępnianie i </a:t>
            </a:r>
            <a:r>
              <a:rPr lang="pl-PL" dirty="0" err="1" smtClean="0">
                <a:latin typeface="+mn-lt"/>
              </a:rPr>
              <a:t>promocji</a:t>
            </a:r>
            <a:r>
              <a:rPr lang="pl-PL" dirty="0" smtClean="0">
                <a:latin typeface="+mn-lt"/>
              </a:rPr>
              <a:t> zasobów dziedzictwa kulturowego,</a:t>
            </a:r>
          </a:p>
          <a:p>
            <a:pPr algn="just"/>
            <a:r>
              <a:rPr lang="pl-PL" dirty="0" smtClean="0">
                <a:latin typeface="+mn-lt"/>
              </a:rPr>
              <a:t>(zabytki nieruchome wpisane do rejestru prowadzonego przez Wojewódzki Urząd Ochrony Zabytków we Wrocławiu i nie mogą </a:t>
            </a:r>
            <a:r>
              <a:rPr lang="pl-PL" dirty="0" err="1" smtClean="0">
                <a:latin typeface="+mn-lt"/>
              </a:rPr>
              <a:t>przekroczyc</a:t>
            </a:r>
            <a:r>
              <a:rPr lang="pl-PL" dirty="0" smtClean="0">
                <a:latin typeface="+mn-lt"/>
              </a:rPr>
              <a:t> 5 mln euro)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przystosowanie obiektów zabytkowych do pełnienia przez nie nowych funkcji               (w szczególności do prowadzenia działalności kulturalnej i turystycznej),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podnoszenie jakości funkcjonowania instytucji kultury.</a:t>
            </a:r>
          </a:p>
          <a:p>
            <a:r>
              <a:rPr lang="pl-PL" dirty="0" smtClean="0">
                <a:latin typeface="+mn-lt"/>
              </a:rPr>
              <a:t>	</a:t>
            </a: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563888" y="2060848"/>
            <a:ext cx="1153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179512" y="1412776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4.5 Bezpieczeństwo 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budowa lub rozbudowa systemów i urządzeń małej retencji,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inwestycje przeciwpowodziowe (odbudowa i modernizacja wałów przeciwpowodziowych)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działania związane z zapobieganiem suszom, 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 zabezpieczenia </a:t>
            </a:r>
            <a:r>
              <a:rPr lang="pl-PL" dirty="0" err="1" smtClean="0">
                <a:latin typeface="+mn-lt"/>
              </a:rPr>
              <a:t>obszarów</a:t>
            </a:r>
            <a:r>
              <a:rPr lang="pl-PL" dirty="0" smtClean="0">
                <a:latin typeface="+mn-lt"/>
              </a:rPr>
              <a:t> miejskich do 100 tys. mieszkańców przed niekorzystnymi zjawiskami pogodowymi i ich następstwami (przede wszystkim w zakresie zagospodarowania wód opadowych.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wsparcie jednostek ratowniczych włączonych do Krajowego Systemu Ratowniczo – Gaśniczego) 	</a:t>
            </a:r>
          </a:p>
          <a:p>
            <a:r>
              <a:rPr lang="pl-PL" dirty="0" smtClean="0">
                <a:latin typeface="+mn-lt"/>
              </a:rPr>
              <a:t>	</a:t>
            </a: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podległe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 w tym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179512" y="980728"/>
            <a:ext cx="8215313" cy="92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l-PL" dirty="0" smtClean="0">
                <a:latin typeface="Calibri" pitchFamily="34" charset="0"/>
                <a:cs typeface="Lucida Sans Unicode" pitchFamily="34" charset="0"/>
              </a:rPr>
              <a:t>   </a:t>
            </a:r>
          </a:p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 smtClean="0">
              <a:latin typeface="Calibri" pitchFamily="34" charset="0"/>
              <a:cs typeface="Lucida Sans Unicode" pitchFamily="34" charset="0"/>
            </a:endParaRPr>
          </a:p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323528" y="1938536"/>
            <a:ext cx="777686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563888" y="2060848"/>
            <a:ext cx="1153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323528" y="1268760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5.1 Drogowa dostępność transportowa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b="1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przedsięwzięcia z zakresu budowy, przebudowy dróg publicznych (przede wszystkim  drogi  wojewódzkie, drogi lokalne tylko max 15 % alokacji PI),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inwestycje służące wyprowadzeniu ruchu tranzytowego z </a:t>
            </a:r>
            <a:r>
              <a:rPr lang="pl-PL" dirty="0" err="1" smtClean="0">
                <a:latin typeface="+mn-lt"/>
              </a:rPr>
              <a:t>obszarów</a:t>
            </a:r>
            <a:r>
              <a:rPr lang="pl-PL" dirty="0" smtClean="0">
                <a:latin typeface="+mn-lt"/>
              </a:rPr>
              <a:t> centralnych miast                                    i miejscowości, polegające na budowie obwodnic lub obejść miejscowości,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działań uzupełniające służące poprawie bezpieczeństwa ruchu drogowego oraz jego przepustowości i sprawności (Inteligentne Systemy Transportowe). 	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 ich związki i stowarzyszenia,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powołane do wykonywania zadań leżących w kompetencji samorządów,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zarządcy dróg publicznych.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563888" y="2060848"/>
            <a:ext cx="1153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251520" y="4941168"/>
          <a:ext cx="8496944" cy="274320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Prostokąt 13"/>
          <p:cNvSpPr/>
          <p:nvPr/>
        </p:nvSpPr>
        <p:spPr>
          <a:xfrm>
            <a:off x="251520" y="134076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5.2 System transportu kolejowego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dotyczące budowy, modernizacji oraz rehabilitacji infrastruktury liniowej, punktowej (dworce kolejowe, stacje i przystanki kolejowe),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działania podnoszące bezpieczeństwo i konkurencyjność transportu kolejowego,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przedsięwzięcia związane z systemami bezpieczeństwa oraz zakupem i modernizacją taboru kolejowego obsługującego połączenia wojewódzkie.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powołane do wykonywania zadań leżących </a:t>
            </a:r>
          </a:p>
          <a:p>
            <a:r>
              <a:rPr lang="pl-PL" dirty="0" smtClean="0">
                <a:latin typeface="+mn-lt"/>
              </a:rPr>
              <a:t>w kompetencji samorządów.</a:t>
            </a:r>
            <a:r>
              <a:rPr lang="pl-PL" dirty="0" smtClean="0"/>
              <a:t>	</a:t>
            </a:r>
            <a:endParaRPr lang="pl-PL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563888" y="2060848"/>
            <a:ext cx="1153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323528" y="141277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 6.1 Inwestycje w infrastrukturę społeczną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i rozwój infrastruktury (w tym wyposażenie) opieki nad dziećmi do 3 roku życia,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remontu, przebudowy, rozbudowy, wyposażenia infrastruktury mieszkalnictwa socjalnego, wspomaganego i chronionego (usamodzielnienie ekonomiczne i społeczne osób zagrożonych wykluczeniem społecznym.) 	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</a:t>
            </a:r>
          </a:p>
          <a:p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652120" y="188640"/>
            <a:ext cx="3312368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3563888" y="836712"/>
            <a:ext cx="1990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zh-CN" sz="2000" b="1" dirty="0" smtClean="0">
                <a:latin typeface="+mn-lt"/>
              </a:rPr>
              <a:t>Cele tematyczne </a:t>
            </a:r>
            <a:endParaRPr lang="pl-PL" altLang="pl-PL" sz="2000" b="1" dirty="0">
              <a:latin typeface="+mn-lt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0" y="126876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dirty="0" smtClean="0">
                <a:latin typeface="+mn-lt"/>
              </a:rPr>
              <a:t>Wspieranie badań naukowych,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technologicznego i innowacji (EFRR)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dirty="0" smtClean="0">
                <a:latin typeface="+mn-lt"/>
              </a:rPr>
              <a:t>Zwiększenie dostępności, stopnia wykorzystania i jakości technologii informacyjno-komunikacyjnych(EFRR)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Podniesienie konkurencyjności MŚP, sektora rolnego oraz sektora rybołówstwa i akwakultury (EFRR)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dirty="0" smtClean="0">
                <a:latin typeface="+mn-lt"/>
              </a:rPr>
              <a:t>Wspieranie przejścia na gospodarkę niskoemisyjną we wszystkich sektorach (EFRR)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dirty="0" smtClean="0">
                <a:latin typeface="+mn-lt"/>
              </a:rPr>
              <a:t>Promowanie dostosowania do zmiany klimatu, zapobiegania ryzyku i </a:t>
            </a:r>
            <a:r>
              <a:rPr lang="pl-PL" dirty="0" err="1" smtClean="0">
                <a:latin typeface="+mn-lt"/>
              </a:rPr>
              <a:t>zarządzania</a:t>
            </a:r>
            <a:r>
              <a:rPr lang="pl-PL" dirty="0" smtClean="0">
                <a:latin typeface="+mn-lt"/>
              </a:rPr>
              <a:t> ryzykiem (EFRR)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dirty="0" smtClean="0">
                <a:latin typeface="+mn-lt"/>
              </a:rPr>
              <a:t>Ochrona środowiska naturalnego i wspieranie efektywności wykorzystania zasobów (EFRR)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Promowanie zrównoważonego transportu i usuwanie niedoborów przepustowości w działaniu najważniejszych infrastruktur sieciowych (EFRR)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b="1" dirty="0" smtClean="0">
                <a:latin typeface="+mn-lt"/>
              </a:rPr>
              <a:t>Wspieranie zatrudnienia i mobilności pracowników (EFS i 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b="1" dirty="0" smtClean="0">
                <a:latin typeface="+mn-lt"/>
              </a:rPr>
              <a:t>Wspieranie włączenia społecznego (EFS i 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b="1" dirty="0" smtClean="0">
                <a:latin typeface="+mn-lt"/>
              </a:rPr>
              <a:t>Inwestowanie w edukację, umiejętności i uczenie się przez całe życie (EFS i EFRR)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b="1" dirty="0" smtClean="0">
                <a:latin typeface="+mn-lt"/>
              </a:rPr>
              <a:t>Zwiększanie zdolności instytucjonalnej i skuteczności administracji publicznej poprzez wzmacnianie potencjału administracji publicznej oraz służb publicznych wdrażających EFRR i EFS (EFRR i EFS)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395536" y="1196752"/>
            <a:ext cx="82153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 6.3  Rewitalizacja zdegradowanych </a:t>
            </a:r>
            <a:r>
              <a:rPr lang="pl-PL" b="1" dirty="0" err="1" smtClean="0">
                <a:latin typeface="+mn-lt"/>
              </a:rPr>
              <a:t>obszarów</a:t>
            </a:r>
            <a:r>
              <a:rPr lang="pl-PL" b="1" dirty="0" smtClean="0">
                <a:latin typeface="+mn-lt"/>
              </a:rPr>
              <a:t>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remont, modernizację i adaptację istniejących budynków do funkcji społecznych, kulturalnych i edukacyjnych,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odnowę zasobów mieszkaniowych (części wspólne budynków),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zagospodarowanie przestrzeni publicznych (m.in. monitoring </a:t>
            </a:r>
            <a:r>
              <a:rPr lang="pl-PL" dirty="0" err="1" smtClean="0">
                <a:latin typeface="+mn-lt"/>
              </a:rPr>
              <a:t>miejski</a:t>
            </a:r>
            <a:r>
              <a:rPr lang="pl-PL" dirty="0" smtClean="0">
                <a:latin typeface="+mn-lt"/>
              </a:rPr>
              <a:t>  lub dostosowanie przestrzeni do potrzeb osób niepełnosprawnych.)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Wsparcie będzie udzielane w oparciu o kompleksowy </a:t>
            </a:r>
            <a:r>
              <a:rPr lang="pl-PL" b="1" dirty="0" smtClean="0">
                <a:latin typeface="+mn-lt"/>
              </a:rPr>
              <a:t>Program Rewitalizacji</a:t>
            </a:r>
            <a:r>
              <a:rPr lang="pl-PL" dirty="0" smtClean="0">
                <a:latin typeface="+mn-lt"/>
              </a:rPr>
              <a:t>, obejmujące kwestie rewitalizacji w wymiarze społecznym, fizycznym, gospodarczym              i przestrzennym. </a:t>
            </a:r>
          </a:p>
          <a:p>
            <a:endParaRPr lang="pl-PL" dirty="0" smtClean="0"/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	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23528" y="141277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	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67544" y="1196752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 7.1  Inwestycje w edukacje przedszkolną, podstawową                         i gimnazjalną.  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i rozwój infrastruktury przedszkoli (przebudowa, rozbudowa                             lub adaptacja) i innych form wychowania przedszkolnego,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wyposażenie laboratoriów funkcjonujących w szkołach w nowoczesne narzędzia                do nauczania nauk matematyczno-przyrodniczych i cyfrowych oraz sprzętu specjalistycznego i pomocy dydaktycznych,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rozwój infrastruktury szkół (przebudowa, rozbudowa lub adaptacja), prowadzący bezpośrednio do poprawy warunków nauczania.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 jednostki samorządu terytorialnego, ich związki i stowarzyszenia;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organy prowadzące przedszkola i inne formy wychowania przedszkolnego, w tym organizacje pozarządowe,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179512" y="1196752"/>
            <a:ext cx="871296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7.2 Inwestycje w edukację </a:t>
            </a:r>
            <a:r>
              <a:rPr lang="pl-PL" b="1" dirty="0" err="1" smtClean="0">
                <a:latin typeface="+mn-lt"/>
              </a:rPr>
              <a:t>ponadgimnazjalną</a:t>
            </a:r>
            <a:r>
              <a:rPr lang="pl-PL" b="1" dirty="0" smtClean="0">
                <a:latin typeface="+mn-lt"/>
              </a:rPr>
              <a:t> w tym zawodową.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rozwój infrastruktury szkół </a:t>
            </a:r>
            <a:r>
              <a:rPr lang="pl-PL" dirty="0" err="1" smtClean="0">
                <a:latin typeface="+mn-lt"/>
              </a:rPr>
              <a:t>ponadgimnazjalnych</a:t>
            </a:r>
            <a:r>
              <a:rPr lang="pl-PL" dirty="0" smtClean="0">
                <a:latin typeface="+mn-lt"/>
              </a:rPr>
              <a:t> (przebudowa, rozbudowa lub adaptacja), prowadzący bezpośrednio do poprawy warunków nauczania,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i rozwój ukierunkowanych branżowo </a:t>
            </a:r>
            <a:r>
              <a:rPr lang="pl-PL" b="1" dirty="0" smtClean="0">
                <a:latin typeface="+mn-lt"/>
              </a:rPr>
              <a:t>centrów kształcenia zawodowego</a:t>
            </a:r>
            <a:r>
              <a:rPr lang="pl-PL" dirty="0" smtClean="0">
                <a:latin typeface="+mn-lt"/>
              </a:rPr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w szkołach kształcenia zawodowego warunków zbliżonych do rzeczywistego środowiska pracy zawodowej poprzez wyposażenie sal do praktycznej nauki zawodu m.in. w środki dydaktyczne.</a:t>
            </a:r>
          </a:p>
          <a:p>
            <a:pPr algn="just"/>
            <a:endParaRPr lang="pl-PL" sz="2000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organy prowadzące szkoły, w tym organizacje pozarządowe,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specjalne ośrodki szkolno-wychowawcze. </a:t>
            </a:r>
            <a:endParaRPr lang="pl-PL" sz="2000" dirty="0" smtClean="0"/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23528" y="1556792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8.3 Godzenie życia zawodowego i prywatnego 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b="1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tworzenie i rozwijanie miejsc opieki nad dziećmi do lat 3 zgodnie z ustawą o opiece nad dziećmi w wieku do lat 3 oraz pokrywanie kosztów opieki. </a:t>
            </a:r>
          </a:p>
          <a:p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Preferowane będą projekty: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koncentrujące się na obszarach o największym opóźnieniu społeczno – gospodarczym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samorządowe jednostki organizacyjne. </a:t>
            </a:r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79512" y="90872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9.1 Aktywna integracja  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aktywizacja społeczno – zawodowa i edukacyjna osób zagrożonych wykluczeniem społecznym,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aktywizacja społeczno – zawodowa dla osób przebywających w Zakładach Poprawczych, Schroniskach dla nieletnich, Ośrodkach kuratorskich,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podmiotów integracji społecznej tj. centra integracji społecznej, zakłady aktywności zawodowej, warsztaty terapii zajęciowej,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usługi specjalistycznego poradnictwa (prawnego, rodzinnego, psychologicznego).  </a:t>
            </a:r>
          </a:p>
          <a:p>
            <a:endParaRPr lang="pl-PL" b="1" dirty="0" smtClean="0"/>
          </a:p>
          <a:p>
            <a:pPr algn="just"/>
            <a:r>
              <a:rPr lang="pl-PL" dirty="0" smtClean="0">
                <a:latin typeface="+mn-lt"/>
              </a:rPr>
              <a:t>Udzielane wsparcie może być uzupełniane inwestycjami w wyposażenie i adaptację pomieszczeń oraz poprzez wspieranie mobilności osób niepełnosprawnych. 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 ich związki i stowarzyszenia, </a:t>
            </a:r>
          </a:p>
          <a:p>
            <a:pPr algn="just">
              <a:buFont typeface="Wingdings" pitchFamily="2" charset="2"/>
              <a:buChar char="q"/>
            </a:pPr>
            <a:r>
              <a:rPr lang="pl-PL" b="1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 </a:t>
            </a:r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323528" y="1268760"/>
            <a:ext cx="842493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9.3 Wspieranie gospodarki społecznej.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Utworzenie, przystąpienie lub zatrudnienie  w przedsiębiorstwie społecznym poprzez zastosowanie w ramach projektu co najmniej dwóch z następujących instrumentów:</a:t>
            </a:r>
          </a:p>
          <a:p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wsparcie szkoleniowe, doradztwo, usługi indywidualnego monitoringu umożliwiające uzyskanie wiedzy potrzebnej do założenia i prowadzenia przedsiębiorstwa społecznego,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przyznanie środków finansowych dla przedsiębiorstwa społecznego,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finansowe wsparcie pomostowe połączone z doradztwem oraz pomocą  w efektywnym wykorzystaniu przyznanych środków.    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 ich związki i stowarzyszenia, </a:t>
            </a:r>
          </a:p>
          <a:p>
            <a:pPr algn="just">
              <a:buFont typeface="Wingdings" pitchFamily="2" charset="2"/>
              <a:buChar char="q"/>
            </a:pPr>
            <a:r>
              <a:rPr lang="pl-PL" b="1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 </a:t>
            </a:r>
            <a:endParaRPr lang="pl-PL" sz="2000" dirty="0" smtClean="0">
              <a:latin typeface="+mn-lt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251520" y="908720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10.1  Zapewnienie równego dostępu do wysokiej jakości </a:t>
            </a:r>
            <a:r>
              <a:rPr lang="pl-PL" b="1" dirty="0" err="1" smtClean="0">
                <a:latin typeface="+mn-lt"/>
              </a:rPr>
              <a:t>edukacji</a:t>
            </a:r>
            <a:r>
              <a:rPr lang="pl-PL" b="1" dirty="0" smtClean="0">
                <a:latin typeface="+mn-lt"/>
              </a:rPr>
              <a:t>  przedszkolnej, podstawowej ,gimnazjalnej, </a:t>
            </a:r>
            <a:r>
              <a:rPr lang="pl-PL" b="1" dirty="0" err="1" smtClean="0">
                <a:latin typeface="+mn-lt"/>
              </a:rPr>
              <a:t>ponadgimnazjalnej</a:t>
            </a:r>
            <a:r>
              <a:rPr lang="pl-PL" b="1" dirty="0" smtClean="0">
                <a:latin typeface="+mn-lt"/>
              </a:rPr>
              <a:t>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uruchamianie  nowych miejsc w ośrodkach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 przedszkolnej, (w tym również uruchamianie nowych ośrodków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 przedszkolnej),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kształtowanie kompetencji kluczowych na rynku pracy (języki obce, nauki matematyczno – przyrodnicze, ICT),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 realizowanie programów pomocy stypendialnej dla uczniów o specjalnych potrzebach edukacyjnych, 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rozszerzenie oferty szkół o zagadnienia związane z poradnictwem i doradztwem edukacyjno – zawodowym,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 szkolenia i doradztwo oraz podnoszenie kwalifikacji dla nauczycieli i pracowników dydaktycznych. 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 ich związki i stowarzyszenia, </a:t>
            </a:r>
          </a:p>
          <a:p>
            <a:pPr algn="just">
              <a:buFont typeface="Wingdings" pitchFamily="2" charset="2"/>
              <a:buChar char="q"/>
            </a:pPr>
            <a:r>
              <a:rPr lang="pl-PL" b="1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23528" y="119675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	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23528" y="1484784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W ramach </a:t>
            </a:r>
            <a:r>
              <a:rPr lang="pl-PL" b="1" dirty="0" err="1" smtClean="0">
                <a:latin typeface="+mn-lt"/>
              </a:rPr>
              <a:t>edukacji</a:t>
            </a:r>
            <a:r>
              <a:rPr lang="pl-PL" b="1" dirty="0" smtClean="0">
                <a:latin typeface="+mn-lt"/>
              </a:rPr>
              <a:t> przedszkolnej preferowane będą projekty: </a:t>
            </a:r>
          </a:p>
          <a:p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na obszarach o niskim poziomie upowszechnienia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 przedszkolnej,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na obszarach </a:t>
            </a:r>
            <a:r>
              <a:rPr lang="pl-PL" dirty="0" err="1" smtClean="0">
                <a:latin typeface="+mn-lt"/>
              </a:rPr>
              <a:t>wiejskich</a:t>
            </a:r>
            <a:r>
              <a:rPr lang="pl-PL" dirty="0" smtClean="0">
                <a:latin typeface="+mn-lt"/>
              </a:rPr>
              <a:t>,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W ramach </a:t>
            </a:r>
            <a:r>
              <a:rPr lang="pl-PL" b="1" dirty="0" err="1" smtClean="0">
                <a:latin typeface="+mn-lt"/>
              </a:rPr>
              <a:t>edukacji</a:t>
            </a:r>
            <a:r>
              <a:rPr lang="pl-PL" b="1" dirty="0" smtClean="0">
                <a:latin typeface="+mn-lt"/>
              </a:rPr>
              <a:t> podstawowej , gimnazjalnej i </a:t>
            </a:r>
            <a:r>
              <a:rPr lang="pl-PL" b="1" dirty="0" err="1" smtClean="0">
                <a:latin typeface="+mn-lt"/>
              </a:rPr>
              <a:t>ponadgimnazjalnej</a:t>
            </a:r>
            <a:r>
              <a:rPr lang="pl-PL" b="1" dirty="0" smtClean="0">
                <a:latin typeface="+mn-lt"/>
              </a:rPr>
              <a:t> preferowane będą projekty: </a:t>
            </a:r>
          </a:p>
          <a:p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szkołach osiągających najniższe wyniki </a:t>
            </a:r>
            <a:r>
              <a:rPr lang="pl-PL" dirty="0" err="1" smtClean="0">
                <a:latin typeface="+mn-lt"/>
              </a:rPr>
              <a:t>edukacyjne</a:t>
            </a:r>
            <a:r>
              <a:rPr lang="pl-PL" dirty="0" smtClean="0">
                <a:latin typeface="+mn-lt"/>
              </a:rPr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partnerstwie szkół z pracodawcami, instytucjami rynku pracy,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wykorzystujące w nauczaniu technologie informacyjno-komunikacyjne. </a:t>
            </a:r>
          </a:p>
          <a:p>
            <a:r>
              <a:rPr lang="pl-PL" dirty="0" smtClean="0"/>
              <a:t> </a:t>
            </a:r>
          </a:p>
          <a:p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95536" y="1124744"/>
            <a:ext cx="8172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10.2 Poprawa dostępności i wspieranie uczenia się przez całe życie. 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</a:t>
            </a:r>
          </a:p>
          <a:p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szkolenia i kursy skierowane do osób dorosłych w szczególności pozostających w niekorzystnej sytuacji, w tym osób starszych oraz o niskich kwalifikacjach chcących podnieść kluczowe kompetencje w zakresie języków obcych oraz ICT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Preferowane będą projekty;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na obszarach o wysokiej stopie bezrobocia,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skierowane na rzecz osób o niskich kwalifikacjach  i osób powyżej 50 roku życia pozostających w niekorzystnej sytuacji na rynku pracy.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 ich związki i stowarzyszenia, </a:t>
            </a:r>
          </a:p>
          <a:p>
            <a:pPr algn="just">
              <a:buFont typeface="Wingdings" pitchFamily="2" charset="2"/>
              <a:buChar char="q"/>
            </a:pPr>
            <a:r>
              <a:rPr lang="pl-PL" b="1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780928"/>
            <a:ext cx="8215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000" indent="342000" algn="just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sz="20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267744" y="33265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835696" y="1289953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1" name="Prostokąt 10"/>
          <p:cNvSpPr/>
          <p:nvPr/>
        </p:nvSpPr>
        <p:spPr>
          <a:xfrm>
            <a:off x="539552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b="1" dirty="0" smtClean="0"/>
          </a:p>
        </p:txBody>
      </p:sp>
      <p:sp>
        <p:nvSpPr>
          <p:cNvPr id="12" name="pole tekstowe 11"/>
          <p:cNvSpPr txBox="1"/>
          <p:nvPr/>
        </p:nvSpPr>
        <p:spPr>
          <a:xfrm>
            <a:off x="4860032" y="2708920"/>
            <a:ext cx="2592288" cy="259228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indent="-342900" eaLnBrk="0" hangingPunct="0">
              <a:spcAft>
                <a:spcPts val="600"/>
              </a:spcAft>
              <a:defRPr/>
            </a:pPr>
            <a:endParaRPr lang="pl-PL" sz="2000" dirty="0"/>
          </a:p>
        </p:txBody>
      </p:sp>
      <p:sp>
        <p:nvSpPr>
          <p:cNvPr id="14" name="Prostokąt 13"/>
          <p:cNvSpPr/>
          <p:nvPr/>
        </p:nvSpPr>
        <p:spPr>
          <a:xfrm>
            <a:off x="1691680" y="2136339"/>
            <a:ext cx="59046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Dziękuję za uwagę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Rafał Kocemba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Główny Punkt Informacyjny Funduszy Europejskich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Urząd Marszałkowski Województwa Dolnośląskiego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65212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1979712" y="69269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pl-PL" b="1" dirty="0" smtClean="0" bmk="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lan finansowy Programu w podziale na osie priorytetowe</a:t>
            </a:r>
            <a:endParaRPr lang="pl-PL" b="1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23528" y="1124744"/>
          <a:ext cx="8640960" cy="487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/>
                <a:gridCol w="2520280"/>
                <a:gridCol w="187220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 smtClean="0">
                          <a:latin typeface="Calibri"/>
                          <a:ea typeface="Calibri"/>
                          <a:cs typeface="Times New Roman"/>
                        </a:rPr>
                        <a:t>Podstawa wyliczenia wkładu</a:t>
                      </a:r>
                      <a:r>
                        <a:rPr lang="pl-PL" sz="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Unii(całkowite koszty kwalifikowalne lub publiczne  koszty kwalifikowalne)</a:t>
                      </a:r>
                      <a:endParaRPr lang="pl-PL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1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Przedsiębiorstwa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 innowacje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421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Technologie informacyjno-komunikacyjne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66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Gospodarka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niskoemisyjna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356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4  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Środowisko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 zasoby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180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5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Transport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377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6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Infrastruktura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spójności społecznej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158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pl-PL" sz="1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Infrastruktura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Edukacyjna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65 mln</a:t>
                      </a:r>
                      <a:r>
                        <a:rPr lang="pl-PL" sz="10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8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Rynek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pracy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EFS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263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9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Włączenie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społeczne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EFS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154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10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Edukacja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EFS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131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Pomoc techniczna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EFS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79 248 000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RAZEM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250 000 </a:t>
                      </a: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000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65212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95536" y="1268760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611560" y="141277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>
              <a:latin typeface="Arial Narrow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755576" y="371703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pl-PL" b="1" u="sng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pl-PL" b="1" u="sng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763960" y="156517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>
              <a:latin typeface="Arial Narrow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916360" y="171757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>
              <a:latin typeface="Arial Narrow" pitchFamily="34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251520" y="1412776"/>
            <a:ext cx="8496944" cy="504056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pl-PL" sz="7200" dirty="0" smtClean="0">
              <a:latin typeface="+mn-lt"/>
            </a:endParaRPr>
          </a:p>
          <a:p>
            <a:pPr algn="just">
              <a:defRPr/>
            </a:pPr>
            <a:endParaRPr lang="pl-PL" sz="7200" b="1" dirty="0" smtClean="0">
              <a:latin typeface="+mn-lt"/>
            </a:endParaRPr>
          </a:p>
          <a:p>
            <a:pPr algn="just">
              <a:defRPr/>
            </a:pPr>
            <a:endParaRPr lang="pl-PL" sz="7200" b="1" dirty="0" smtClean="0">
              <a:latin typeface="+mn-lt"/>
            </a:endParaRPr>
          </a:p>
          <a:p>
            <a:pPr algn="just">
              <a:defRPr/>
            </a:pPr>
            <a:endParaRPr lang="pl-PL" sz="7200" b="1" dirty="0" smtClean="0">
              <a:latin typeface="+mn-lt"/>
            </a:endParaRPr>
          </a:p>
          <a:p>
            <a:pPr algn="just">
              <a:defRPr/>
            </a:pPr>
            <a:r>
              <a:rPr lang="pl-PL" sz="1600" b="1" dirty="0" smtClean="0"/>
              <a:t>	</a:t>
            </a:r>
          </a:p>
          <a:p>
            <a:pPr>
              <a:defRPr/>
            </a:pPr>
            <a:r>
              <a:rPr lang="pl-PL" sz="1600" b="1" dirty="0" smtClean="0"/>
              <a:t> </a:t>
            </a:r>
          </a:p>
          <a:p>
            <a:pPr>
              <a:defRPr/>
            </a:pPr>
            <a:endParaRPr lang="pl-PL" sz="1600" b="1" dirty="0" smtClean="0"/>
          </a:p>
          <a:p>
            <a:pPr>
              <a:defRPr/>
            </a:pPr>
            <a:endParaRPr lang="pl-PL" sz="1600" b="1" dirty="0"/>
          </a:p>
        </p:txBody>
      </p:sp>
      <p:sp>
        <p:nvSpPr>
          <p:cNvPr id="20" name="Prostokąt 19"/>
          <p:cNvSpPr/>
          <p:nvPr/>
        </p:nvSpPr>
        <p:spPr>
          <a:xfrm>
            <a:off x="251520" y="134076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1.3 Rozwój przedsiębiorczości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Rezultatem priorytetu inwestycyjnego będzie </a:t>
            </a:r>
            <a:r>
              <a:rPr lang="pl-PL" b="1" dirty="0" smtClean="0">
                <a:latin typeface="+mn-lt"/>
              </a:rPr>
              <a:t>wzrost powierzchni terenów inwestycyjnych oraz poprawa warunków dla powstawania nowych przedsiębiorstw .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kompleksowe lub częściowe uzbrojenie terenu przeznaczonego pod działalność gospodarczą, przygotowanie terenów inwestycyjnych, stref aktywności, parków biznesu, inkubatorów przedsiębiorczości 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uporządkowanie i przygotowanie terenów inwestycyjnych, stref aktywności, parków biznesu (np. </a:t>
            </a:r>
            <a:r>
              <a:rPr lang="pl-PL" dirty="0" err="1" smtClean="0">
                <a:latin typeface="+mn-lt"/>
              </a:rPr>
              <a:t>badania</a:t>
            </a:r>
            <a:r>
              <a:rPr lang="pl-PL" dirty="0" smtClean="0">
                <a:latin typeface="+mn-lt"/>
              </a:rPr>
              <a:t> geotechniczne) 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budowa inkubatorów przedsiębiorczości. 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jednostki samorządu terytorialnego, ich związki i stowarzyszenia;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 </a:t>
            </a:r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85217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755576" y="314096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pl-PL" dirty="0" smtClean="0">
              <a:latin typeface="+mn-lt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323528" y="1124744"/>
            <a:ext cx="842493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2.1 E – usługi publiczne </a:t>
            </a:r>
          </a:p>
          <a:p>
            <a:endParaRPr lang="pl-PL" b="1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Rezultatem priorytetu inwestycyjnego będzie </a:t>
            </a:r>
            <a:r>
              <a:rPr lang="pl-PL" b="1" dirty="0" smtClean="0">
                <a:latin typeface="+mn-lt"/>
              </a:rPr>
              <a:t>zwiększenie uczestnictwa obywateli w życiu publicznym poprzez poprawę dostępności informacji i zasobów publicznych. </a:t>
            </a:r>
          </a:p>
          <a:p>
            <a:pPr algn="just"/>
            <a:endParaRPr lang="pl-PL" sz="2000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W ramach priorytetu inwestycyjnego przewiduje się wsparcie  na: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rozwój elektronicznych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publicznych szczebla regionalnego i lokalnego                         (e-administracji, e-zdrowia, e-edukacji, e-kultury, e-turystyki),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digitalizacji zasobów i treści, np. kulturowych, naukowych i edukacyjnych będących w posiadaniu instytucji szczebla regionalnego i lokalnego,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i rozwijanie baz danych wspomagających komunikację między podmiotami, wspomagające procesy decyzyjne (e-usługi JST),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zakup infrastruktury informatycznej. </a:t>
            </a:r>
          </a:p>
          <a:p>
            <a:pPr algn="just"/>
            <a:endParaRPr lang="pl-PL" sz="2000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924178" y="188640"/>
            <a:ext cx="3219822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95536" y="1485939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3.1 Produkcja i dystrybucja energii ze źródeł odnawialnych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Zwiększenie udziału odnawialnych źródeł energii w ogólnym bilansie energetycznym województwa.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Wsparciem objęte będą przedsięwzięcia polegające na:</a:t>
            </a:r>
          </a:p>
          <a:p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budowie oraz modernizacji  infrastruktury służącej wytwarzaniu energii pochodzącej ze źródeł odnawialnych, np.: energii spadku wody, energii słonecznej, energii wiatru energii geotermalnej i </a:t>
            </a:r>
            <a:r>
              <a:rPr lang="pl-PL" dirty="0" err="1" smtClean="0">
                <a:latin typeface="+mn-lt"/>
              </a:rPr>
              <a:t>biopaliw</a:t>
            </a:r>
            <a:r>
              <a:rPr lang="pl-PL" dirty="0" smtClean="0">
                <a:latin typeface="+mn-lt"/>
              </a:rPr>
              <a:t> (biogaz, biomasa, </a:t>
            </a:r>
            <a:r>
              <a:rPr lang="pl-PL" dirty="0" err="1" smtClean="0">
                <a:latin typeface="+mn-lt"/>
              </a:rPr>
              <a:t>bioolej</a:t>
            </a:r>
            <a:r>
              <a:rPr lang="pl-PL" dirty="0" smtClean="0">
                <a:latin typeface="+mn-lt"/>
              </a:rPr>
              <a:t>),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budowie  i modernizacji sieci umożliwiających przyłączanie jednostek wytwarzania energii elektrycznej ze źródeł odnawialnych do Krajowego Systemu Elektroenergetycznego. </a:t>
            </a:r>
            <a:r>
              <a:rPr lang="pl-PL" dirty="0" smtClean="0"/>
              <a:t>	</a:t>
            </a:r>
          </a:p>
          <a:p>
            <a:pPr algn="just"/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85217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lvl="0"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pl-PL" dirty="0">
              <a:latin typeface="Arial Narrow" pitchFamily="34" charset="0"/>
            </a:endParaRPr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1520" y="1412776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Preferowane będą projekty: </a:t>
            </a:r>
          </a:p>
          <a:p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partnerskie i zapewniające wysoki efekt ekologiczny,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zgodne z planami dotyczącymi gospodarki niskoemisyjnej,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kompleksowe - obejmujące istotny fragment </a:t>
            </a:r>
            <a:r>
              <a:rPr lang="pl-PL" dirty="0" err="1" smtClean="0">
                <a:latin typeface="+mn-lt"/>
              </a:rPr>
              <a:t>gminy</a:t>
            </a:r>
            <a:r>
              <a:rPr lang="pl-PL" dirty="0" smtClean="0">
                <a:latin typeface="+mn-lt"/>
              </a:rPr>
              <a:t> czy powiatu, bądź cały ich obszar, </a:t>
            </a:r>
          </a:p>
          <a:p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85217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lvl="0"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pl-PL" dirty="0">
              <a:latin typeface="Arial Narrow" pitchFamily="34" charset="0"/>
            </a:endParaRPr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79512" y="1484784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3.3 Efektywność energetyczna w budynkach użyteczności publicznej i sektorze mieszkaniowym.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Wspierane będą: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kompleksowe inwestycje podnoszące efektywność energetyczną wielorodzinnych budynków mieszkalnych oraz budynków użyteczności publicznej, w tym przedsięwzięcia </a:t>
            </a:r>
            <a:r>
              <a:rPr lang="pl-PL" dirty="0" err="1" smtClean="0">
                <a:latin typeface="+mn-lt"/>
              </a:rPr>
              <a:t>termomodernizacyjne</a:t>
            </a:r>
            <a:r>
              <a:rPr lang="pl-PL" dirty="0" smtClean="0">
                <a:latin typeface="+mn-lt"/>
              </a:rPr>
              <a:t>, oraz dotyczące wymiany oświetlenia na energooszczędne,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z zakresu modernizacja systemów grzewczych wraz z wymianą i podłączeniem do źródła ciepła, systemów wentylacji i klimatyzacji, oraz instalacja OZE. </a:t>
            </a:r>
          </a:p>
          <a:p>
            <a:endParaRPr lang="pl-PL" b="1" dirty="0" smtClean="0"/>
          </a:p>
          <a:p>
            <a:r>
              <a:rPr lang="pl-PL" b="1" dirty="0" smtClean="0"/>
              <a:t> </a:t>
            </a:r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52736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65212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043608" y="10527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latin typeface="Arial Narrow" pitchFamily="34" charset="0"/>
            </a:endParaRPr>
          </a:p>
          <a:p>
            <a:endParaRPr lang="pl-PL" dirty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1520" y="155679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latin typeface="+mn-lt"/>
              </a:rPr>
              <a:t>Obowiązkowym warunkiem poprzedzającym realizacje takich projektów będzie przeprowadzenie </a:t>
            </a:r>
            <a:r>
              <a:rPr lang="pl-PL" b="1" dirty="0" smtClean="0">
                <a:latin typeface="+mn-lt"/>
              </a:rPr>
              <a:t>audytów energetycznych</a:t>
            </a:r>
            <a:r>
              <a:rPr lang="pl-PL" dirty="0" smtClean="0">
                <a:latin typeface="+mn-lt"/>
              </a:rPr>
              <a:t>, które posłużą do weryfikacji faktycznych oszczędności energii oraz wynikających z nich wymiernych skutków finansowych. 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Potencjalni beneficjenci: </a:t>
            </a:r>
          </a:p>
          <a:p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 ; podmioty publiczne, których właścicielem jest JST lub dla których podmiotem założycielskim jest JST,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spółdzielnie mieszkaniowe i wspólnoty mieszkaniowe,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towarzystwa budownictwa społecznego,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podmioty zarządzające instrumentami inżynierii finansowej.</a:t>
            </a:r>
          </a:p>
          <a:p>
            <a:r>
              <a:rPr lang="pl-PL" dirty="0" smtClean="0"/>
              <a:t>	</a:t>
            </a:r>
          </a:p>
          <a:p>
            <a:pPr algn="just"/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6682</TotalTime>
  <Words>3333</Words>
  <Application>Microsoft Office PowerPoint</Application>
  <PresentationFormat>Pokaz na ekranie (4:3)</PresentationFormat>
  <Paragraphs>601</Paragraphs>
  <Slides>29</Slides>
  <Notes>29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UMWD</vt:lpstr>
      <vt:lpstr>Wsparcie w ramach Regionalnego Programu Operacyjnego  Województwa Dolnośląskiego  na lata 2014 -2020                                   dla  jednostek samorządu terytorialnego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kkubiak</cp:lastModifiedBy>
  <cp:revision>800</cp:revision>
  <dcterms:created xsi:type="dcterms:W3CDTF">2009-02-11T21:52:18Z</dcterms:created>
  <dcterms:modified xsi:type="dcterms:W3CDTF">2015-01-07T14:39:58Z</dcterms:modified>
</cp:coreProperties>
</file>