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70" r:id="rId2"/>
    <p:sldId id="347" r:id="rId3"/>
    <p:sldId id="265" r:id="rId4"/>
    <p:sldId id="260" r:id="rId5"/>
    <p:sldId id="389" r:id="rId6"/>
    <p:sldId id="390" r:id="rId7"/>
    <p:sldId id="391" r:id="rId8"/>
    <p:sldId id="349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388" r:id="rId20"/>
    <p:sldId id="373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94A563A-2524-46F9-9E73-2A4078E49DF9}">
          <p14:sldIdLst>
            <p14:sldId id="370"/>
            <p14:sldId id="347"/>
            <p14:sldId id="265"/>
            <p14:sldId id="260"/>
            <p14:sldId id="389"/>
            <p14:sldId id="390"/>
            <p14:sldId id="391"/>
            <p14:sldId id="349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388"/>
            <p14:sldId id="3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706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9ECE5-1A37-40F2-838B-30AE86FF1756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BF19-3726-4893-80A7-FCEADCB83BC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84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52282-3450-4983-9D29-8D149D0A5CC2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F8FF4-9A61-4BA5-9BA2-0CF329092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01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800200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884848"/>
            <a:ext cx="3456384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7" name="Picture 3" descr="C:\Users\Andrzej\Desktop\imapp_id_singles-1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21" y="3775533"/>
            <a:ext cx="2699792" cy="79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98090" y="4809064"/>
            <a:ext cx="3751254" cy="87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3074" name="Picture 2" descr="C:\Users\Andrzej\Desktop\imapp_id_singles-1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874" y="6142183"/>
            <a:ext cx="1799092" cy="5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3" y="6117336"/>
            <a:ext cx="2376264" cy="55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12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7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2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59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7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61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3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2CF66-CD55-4689-8E29-329480D10361}" type="datetimeFigureOut">
              <a:rPr lang="pl-PL" smtClean="0"/>
              <a:pPr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A669-9AA9-464A-BAC2-420C5B84E53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1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944216"/>
          </a:xfrm>
        </p:spPr>
        <p:txBody>
          <a:bodyPr>
            <a:noAutofit/>
          </a:bodyPr>
          <a:lstStyle/>
          <a:p>
            <a:r>
              <a:rPr lang="pl-PL" sz="2400" dirty="0"/>
              <a:t>Analiza ex-</a:t>
            </a:r>
            <a:r>
              <a:rPr lang="pl-PL" sz="2400" dirty="0" err="1"/>
              <a:t>ante</a:t>
            </a:r>
            <a:r>
              <a:rPr lang="pl-PL" sz="2400" dirty="0"/>
              <a:t> w zakresie możliwości zastosowania instrumentów finansowych w ramach Regionalnego Programu Operacyjnego Województwa Dolnośląskiego 2014 – </a:t>
            </a:r>
            <a:r>
              <a:rPr lang="pl-PL" sz="2400" dirty="0" smtClean="0"/>
              <a:t>2020</a:t>
            </a:r>
            <a:br>
              <a:rPr lang="pl-PL" sz="2400" dirty="0" smtClean="0"/>
            </a:br>
            <a:r>
              <a:rPr lang="pl-PL" sz="2400" dirty="0" smtClean="0"/>
              <a:t>Wybrane </a:t>
            </a:r>
            <a:r>
              <a:rPr lang="pl-PL" sz="2400" dirty="0"/>
              <a:t>wyniki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884848"/>
            <a:ext cx="3960440" cy="175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Jan Szczucki, PAG </a:t>
            </a:r>
            <a:r>
              <a:rPr lang="pl-PL" sz="2400" dirty="0" err="1" smtClean="0"/>
              <a:t>Uniconsult</a:t>
            </a:r>
            <a:endParaRPr lang="pl-PL" sz="2400" dirty="0" smtClean="0"/>
          </a:p>
          <a:p>
            <a:r>
              <a:rPr lang="pl-PL" sz="2400" dirty="0" smtClean="0"/>
              <a:t>Wrocław, 19 czerwca 2015</a:t>
            </a:r>
            <a:endParaRPr lang="pl-PL" sz="2400" dirty="0"/>
          </a:p>
        </p:txBody>
      </p:sp>
      <p:pic>
        <p:nvPicPr>
          <p:cNvPr id="4" name="Obraz 3" descr="C:\Users\Jszczucki.JanlapHP01\Documents\Jas\IF WD\ostateczne wersje 14vi\logo_kolo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488832" cy="126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Szacunki luki finansowej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584043"/>
              </p:ext>
            </p:extLst>
          </p:nvPr>
        </p:nvGraphicFramePr>
        <p:xfrm>
          <a:off x="457200" y="1124744"/>
          <a:ext cx="8229600" cy="42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929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4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Wartość globalna luki deklarowanych niezrealizowanych inwestycji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Wartość globalna luki nieprzyznanego finansowania zewnętrznego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6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Mikroprzedsiębiorstwa</a:t>
                      </a:r>
                      <a:endParaRPr lang="pl-PL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9 106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7 456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6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Przedsiębiorstwa małe i średnie</a:t>
                      </a:r>
                      <a:endParaRPr lang="pl-PL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1 399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442</a:t>
                      </a:r>
                      <a:endParaRPr lang="pl-PL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38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28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10 505</a:t>
                      </a:r>
                      <a:endParaRPr lang="pl-PL" sz="28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7 898</a:t>
                      </a:r>
                      <a:endParaRPr lang="pl-PL" sz="28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987824" y="587727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Dane w mln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06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Powody odmowy otrzymania kredytu</a:t>
            </a: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920880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494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Podsumowanie proponowanych IF w ramach PI 1.5 (3c)</a:t>
            </a:r>
            <a:endParaRPr lang="pl-PL" sz="20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07982"/>
              </p:ext>
            </p:extLst>
          </p:nvPr>
        </p:nvGraphicFramePr>
        <p:xfrm>
          <a:off x="457200" y="1124745"/>
          <a:ext cx="8229599" cy="4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296144"/>
                <a:gridCol w="1080120"/>
                <a:gridCol w="1080120"/>
                <a:gridCol w="1043405"/>
                <a:gridCol w="1175657"/>
                <a:gridCol w="1175657"/>
              </a:tblGrid>
              <a:tr h="113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2000" dirty="0">
                        <a:effectLst/>
                        <a:latin typeface="Calibri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alokacja RPO  bez kosztów zarzadzania (mln zł)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średnia </a:t>
                      </a:r>
                      <a:r>
                        <a:rPr lang="pl-PL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wartość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wkład RPO </a:t>
                      </a:r>
                      <a:r>
                        <a:rPr lang="pl-PL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liczba odbiorców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trafia do firm (mln zł</a:t>
                      </a:r>
                      <a:r>
                        <a:rPr lang="pl-PL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luka (mln zł</a:t>
                      </a:r>
                      <a:r>
                        <a:rPr lang="pl-PL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6521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poręczenia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60,00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112 500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0,25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2 133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413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1463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mikropożyczki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85,00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49 400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0,85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2 024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6521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132,00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256 000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0,75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688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1 062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6521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277,00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4 845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676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1 906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  <a:tr h="714630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koszty zarządzania (mln zł)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25,06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 z kosztami zarządzania (mln zł)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302,06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5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Priorytet inwestycyjny 3.1 (4a)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622291"/>
              </p:ext>
            </p:extLst>
          </p:nvPr>
        </p:nvGraphicFramePr>
        <p:xfrm>
          <a:off x="457200" y="1052735"/>
          <a:ext cx="822960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220688"/>
                <a:gridCol w="1522512"/>
              </a:tblGrid>
              <a:tr h="57352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PI: 4a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preferencyjne pożyczki na budowę lub przebudowę instalacji wytwarzających energię elektryczną z OZE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74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 instrumentu: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zmniejszenie luki finansowej oraz efekt zachęty (do rozważenia premiowanie wybranych technologii)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2052"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Wielkość finansowania 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Od: 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Do: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Ew. karencja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Zapadalność: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0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tys. zł.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mln 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max. 15 lat</a:t>
                      </a:r>
                    </a:p>
                  </a:txBody>
                  <a:tcPr marL="68580" marR="68580" marT="0" marB="0"/>
                </a:tc>
              </a:tr>
              <a:tr h="30564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Finanse i wskaźniki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564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Udzielone pożyczki: 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8463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Przeciętna pożyczka: 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mln 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029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Alokacja na IF: 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42,4 mln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3581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Koszty zarządzania (wg aktu delegowanego):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3,7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352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 alokacja RPO na IF: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46,2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11560" y="5716502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Instrument opcjonalny do ew. uruchomienia w 2016 roku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2684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Priorytet inwestycyjny </a:t>
            </a:r>
            <a:r>
              <a:rPr lang="pl-PL" sz="3200" dirty="0" smtClean="0"/>
              <a:t>3.2(4b)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568208"/>
              </p:ext>
            </p:extLst>
          </p:nvPr>
        </p:nvGraphicFramePr>
        <p:xfrm>
          <a:off x="457200" y="1124745"/>
          <a:ext cx="8229600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220688"/>
                <a:gridCol w="1371600"/>
                <a:gridCol w="1224136"/>
                <a:gridCol w="1368152"/>
                <a:gridCol w="1522512"/>
              </a:tblGrid>
              <a:tr h="64886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PI: 4b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preferencyjne pożyczki na przedsięwzięcia zwiększające efektywność energetyczną w sektorze MŚP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 instrumentu: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zmniejszenie luki finansowej oraz efekt zachęty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Wielkość finansowania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Ew. karencja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Zapadalność: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7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 tys. zł.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mln 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max. 15 lat</a:t>
                      </a:r>
                    </a:p>
                  </a:txBody>
                  <a:tcPr marL="68580" marR="68580" marT="0" marB="0"/>
                </a:tc>
              </a:tr>
              <a:tr h="417708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Finanse i wskaźniki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Udzielone pożyczki: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Przeciętna pożyczka: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tys. zł.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Alokacja na IF: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63,5 </a:t>
                      </a: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mln 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1797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Koszty zarządzania (wg aktu delegowanego):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 </a:t>
                      </a: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7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 alokacja RPO na IF: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 mln </a:t>
                      </a: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93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3200" dirty="0"/>
              <a:t>Priorytet inwestycyjny </a:t>
            </a:r>
            <a:r>
              <a:rPr lang="pl-PL" sz="3200" dirty="0" smtClean="0"/>
              <a:t>3.3(4c)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024721"/>
              </p:ext>
            </p:extLst>
          </p:nvPr>
        </p:nvGraphicFramePr>
        <p:xfrm>
          <a:off x="457200" y="980730"/>
          <a:ext cx="8229600" cy="450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009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PI: 4c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preferencyjne pożyczki na przedsięwzięcia zwiększające efektywność energetyczną w budownictwie mieszkaniowym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262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 instrumentu: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zmniejszenie luki finansowej oraz efekt zachęty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2621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Wielkość finansowania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Ew. karencja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Zapadalność: 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6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tys. zł.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mln zł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max. 15-20 lat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513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Finanse i wskaźniki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00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Udzielone pożyczki: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00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Przeciętna pożyczka: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 tys. </a:t>
                      </a:r>
                      <a:r>
                        <a:rPr lang="pl-PL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zł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00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Alokacja na IF: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67,6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2621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Koszty zarządzania (wg aktu delegowanego):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5,9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2621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 alokacja RPO na IF: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73,5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04178" y="55892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Instrument opcjonalny do ew. uruchomienia w 2016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508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Priorytet inwestycyjny 8.2 (8iii)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85410"/>
              </p:ext>
            </p:extLst>
          </p:nvPr>
        </p:nvGraphicFramePr>
        <p:xfrm>
          <a:off x="457200" y="1196750"/>
          <a:ext cx="8229600" cy="492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89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PI: 8iii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pożyczki na rozpoczęcie działalności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Cel instrumentu: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Wsparcie rozpoczynania działalności gospodarczej.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Wielkość finansowania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Do: 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Ew. karencja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Zapadalność: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6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 zł.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Ok. 78</a:t>
                      </a:r>
                      <a:r>
                        <a:rPr lang="pl-PL" sz="17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l-PL" sz="17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000 zł</a:t>
                      </a:r>
                      <a:endParaRPr lang="pl-PL" sz="17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12 miesięcy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7 lat</a:t>
                      </a:r>
                    </a:p>
                  </a:txBody>
                  <a:tcPr marL="68580" marR="68580" marT="0" marB="0"/>
                </a:tc>
              </a:tr>
              <a:tr h="489655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Finanse i wskaźniki</a:t>
                      </a:r>
                      <a:endParaRPr lang="pl-PL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Udzielone pożyczki: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597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Przeciętna pożyczka: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 tys.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Alokacja na IF: 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35,5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Koszty zarządzania (wg aktu delegowanego):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3,55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96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Razem alokacja RPO na IF:</a:t>
                      </a:r>
                      <a:endParaRPr lang="pl-PL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39,05 mln zł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18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7"/>
            <a:ext cx="8229600" cy="50405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Podsumowanie proponowanych IF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702904"/>
              </p:ext>
            </p:extLst>
          </p:nvPr>
        </p:nvGraphicFramePr>
        <p:xfrm>
          <a:off x="457200" y="908718"/>
          <a:ext cx="8229600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485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Priorytet inwestycyjny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Instrument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Proponowana alokacja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Odbiorcy ostateczni specyficzne kryteria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850">
                <a:tc rowSpan="3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1.5 (3c)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Poręczenia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 mln zł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MSP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8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Mikropożyczki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93,5 mln zł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Mikro i mali przedsiębiorcy.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3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142,5 mln zł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MSP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85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3.1 </a:t>
                      </a:r>
                      <a:r>
                        <a:rPr lang="pl-PL" sz="1600" b="1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(4a)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46,2 </a:t>
                      </a: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mln zł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Przedsiębiorstwa energetyczne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3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3.2 (4b)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69,0 mln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MSP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2274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3.3 (4c)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Pożyczki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73,5 mln zł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Spółdzielnie mieszkaniowe, wspólnoty, TBS.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2274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8.2 (8iii)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Mikropożyczka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39,05 mln zł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Osoby bezrobotne i bierne w wieku 30 lat i więcej.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86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Proponowana struktura wdrażania IF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pl-PL" dirty="0" smtClean="0"/>
              <a:t>Proponujemy wdrażanie za pomocą dwóch tzw. </a:t>
            </a:r>
            <a:r>
              <a:rPr lang="pl-PL" sz="3100" b="1" dirty="0">
                <a:solidFill>
                  <a:srgbClr val="0070C0"/>
                </a:solidFill>
              </a:rPr>
              <a:t>funduszy </a:t>
            </a:r>
            <a:r>
              <a:rPr lang="pl-PL" sz="3100" b="1" dirty="0" err="1">
                <a:solidFill>
                  <a:srgbClr val="0070C0"/>
                </a:solidFill>
              </a:rPr>
              <a:t>funduszy</a:t>
            </a:r>
            <a:r>
              <a:rPr lang="pl-PL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pl-PL" dirty="0" smtClean="0"/>
              <a:t>I Fundusz, odpowiedzialny </a:t>
            </a:r>
            <a:r>
              <a:rPr lang="pl-PL" dirty="0"/>
              <a:t>za wdrażanie instrumentów finansowych przewidzianych w PI 3c (instrumenty: poręczenia, mikropożyczki i pożyczki - służące redukcji luki finansowej, dotyczącej sektora mikro, małych i średnich przedsiębiorstw) oraz 8iii - instrumentu służącego pobudzaniu przedsiębiorczości (wspieranie rozpoczynania działalności gospodarczej). </a:t>
            </a:r>
            <a:r>
              <a:rPr lang="pl-PL" dirty="0" smtClean="0"/>
              <a:t>Planowana alokacja na IF to 341 mln zł.</a:t>
            </a:r>
            <a:endParaRPr lang="pl-PL" dirty="0"/>
          </a:p>
          <a:p>
            <a:pPr lvl="0">
              <a:lnSpc>
                <a:spcPct val="120000"/>
              </a:lnSpc>
            </a:pPr>
            <a:r>
              <a:rPr lang="pl-PL" dirty="0" smtClean="0"/>
              <a:t>Alternatywnie możliwość wyboru pośredników finansowych w PI 8iii przez </a:t>
            </a:r>
            <a:r>
              <a:rPr lang="pl-PL" sz="3100" b="1" dirty="0">
                <a:solidFill>
                  <a:srgbClr val="0070C0"/>
                </a:solidFill>
              </a:rPr>
              <a:t>Dolnośląski </a:t>
            </a:r>
            <a:r>
              <a:rPr lang="pl-PL" sz="3100" b="1" dirty="0" smtClean="0">
                <a:solidFill>
                  <a:srgbClr val="0070C0"/>
                </a:solidFill>
              </a:rPr>
              <a:t>Wojewódzki Urząd Pracy </a:t>
            </a:r>
            <a:r>
              <a:rPr lang="pl-PL" dirty="0" smtClean="0"/>
              <a:t>jako Instytucję Pośredniczącą.</a:t>
            </a:r>
          </a:p>
          <a:p>
            <a:pPr lvl="0">
              <a:lnSpc>
                <a:spcPct val="120000"/>
              </a:lnSpc>
            </a:pPr>
            <a:r>
              <a:rPr lang="pl-PL" dirty="0" smtClean="0"/>
              <a:t>II Fundusz, zajmujący </a:t>
            </a:r>
            <a:r>
              <a:rPr lang="pl-PL" dirty="0"/>
              <a:t>się wdrażaniem instrumentów finansowych przewidzianych w pozostałych priorytetach - pożyczki preferencyjne skierowane na </a:t>
            </a:r>
            <a:r>
              <a:rPr lang="pl-PL" dirty="0" smtClean="0"/>
              <a:t>wspieranie OZE, podnoszenie </a:t>
            </a:r>
            <a:r>
              <a:rPr lang="pl-PL" dirty="0"/>
              <a:t>efektywności energetycznej (w sferze przedsiębiorstw i poza nią - budynki publiczne i wielorodzinne mieszkalne). Alokacja na instrumenty finansowe w priorytetach inwestycyjnych (</a:t>
            </a:r>
            <a:r>
              <a:rPr lang="pl-PL" dirty="0" smtClean="0"/>
              <a:t>PI 4a,  </a:t>
            </a:r>
            <a:r>
              <a:rPr lang="pl-PL" dirty="0"/>
              <a:t>4b i 4c) przyporządkowanych drugiemu funduszowi funduszy wyniesie ponad </a:t>
            </a:r>
            <a:r>
              <a:rPr lang="pl-PL" dirty="0" smtClean="0"/>
              <a:t>188 </a:t>
            </a:r>
            <a:r>
              <a:rPr lang="pl-PL" dirty="0"/>
              <a:t>mln zł.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185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l-PL" sz="2000" dirty="0" smtClean="0"/>
              <a:t>Propozycje łączenia instrumentów finansowych i bezzwrotnych w ramach RPO WD 2014-2020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Instrumentami mieszanymi nie są instrumenty bezzwrotne łączone ze zwrotnymi komercyjnymi instrumentami finansowymi, ale tylko te łączone z instrumentami finansowymi ze środków EFSI.</a:t>
            </a:r>
          </a:p>
          <a:p>
            <a:r>
              <a:rPr lang="pl-PL" sz="2000" dirty="0" smtClean="0"/>
              <a:t>Wobec bardzo niskiego poziomu prowizji poręczeniowych brak uzasadnienia do stosowania dopłat do tych prowizji.</a:t>
            </a:r>
          </a:p>
          <a:p>
            <a:r>
              <a:rPr lang="pl-PL" sz="2000" dirty="0" smtClean="0"/>
              <a:t>W tej sytuacja jedynym polem do zastosowania instrumentów mieszanych wydaje się subsydiowanie odsetek od wkładu własnego pośrednika finansowego, szczególnie w ramach PI 3.2 i 3.3, być może także mikropożyczek w ramach PI 1.5.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555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Cel badania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Ocena </a:t>
            </a:r>
            <a:r>
              <a:rPr lang="pl-PL" sz="2400" b="1" dirty="0">
                <a:solidFill>
                  <a:srgbClr val="0070C0"/>
                </a:solidFill>
              </a:rPr>
              <a:t>zasadności, formy i zakresu </a:t>
            </a:r>
            <a:r>
              <a:rPr lang="pl-PL" sz="2400" dirty="0"/>
              <a:t>stosowania instrumentów finansowych w okresie programowania 2014-2020 w Województwie Dolnośląskim, sformułowanie rekomendacji dotyczących </a:t>
            </a:r>
            <a:r>
              <a:rPr lang="pl-PL" sz="2400" b="1" dirty="0">
                <a:solidFill>
                  <a:srgbClr val="0070C0"/>
                </a:solidFill>
              </a:rPr>
              <a:t>modelu i sposobu ich wdrażania </a:t>
            </a:r>
            <a:r>
              <a:rPr lang="pl-PL" sz="2400" dirty="0"/>
              <a:t>w ramach RPO WD 2014-2020 oraz wypracowanie metodologii, pozwalającej na ocenę zasadności i efektywności zastosowania instrumentów finansowych w trakcie ich </a:t>
            </a:r>
            <a:r>
              <a:rPr lang="pl-PL" sz="2400" dirty="0" smtClean="0"/>
              <a:t>wdrażania.</a:t>
            </a:r>
          </a:p>
          <a:p>
            <a:pPr marL="0" indent="0">
              <a:buNone/>
            </a:pPr>
            <a:r>
              <a:rPr lang="pl-PL" sz="2400" dirty="0" smtClean="0"/>
              <a:t>Badanie było podzielone na III etapy i było realizowane od grudnia 2014 do czerwca 2015 przez konsorcjum firm</a:t>
            </a:r>
            <a:br>
              <a:rPr lang="pl-PL" sz="2400" dirty="0" smtClean="0"/>
            </a:br>
            <a:r>
              <a:rPr lang="pl-PL" sz="2400" dirty="0" smtClean="0"/>
              <a:t> PAG </a:t>
            </a:r>
            <a:r>
              <a:rPr lang="pl-PL" sz="2400" dirty="0" err="1" smtClean="0"/>
              <a:t>Uniconsult</a:t>
            </a:r>
            <a:r>
              <a:rPr lang="pl-PL" sz="2400" dirty="0" smtClean="0"/>
              <a:t> oraz IMAPP.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pl-PL" sz="2800" b="0" cap="none" dirty="0" smtClean="0">
                <a:latin typeface="+mn-lt"/>
              </a:rPr>
              <a:t/>
            </a:r>
            <a:br>
              <a:rPr lang="pl-PL" sz="2800" b="0" cap="none" dirty="0" smtClean="0">
                <a:latin typeface="+mn-lt"/>
              </a:rPr>
            </a:br>
            <a:r>
              <a:rPr lang="pl-PL" sz="2800" b="0" cap="none" dirty="0" smtClean="0">
                <a:latin typeface="+mn-lt"/>
              </a:rPr>
              <a:t>Jan Szczucki, PAG </a:t>
            </a:r>
            <a:r>
              <a:rPr lang="pl-PL" sz="2800" b="0" cap="none" dirty="0" err="1" smtClean="0">
                <a:latin typeface="+mn-lt"/>
              </a:rPr>
              <a:t>Uniconsult</a:t>
            </a:r>
            <a:r>
              <a:rPr lang="pl-PL" sz="2800" b="0" cap="none" dirty="0" smtClean="0">
                <a:latin typeface="+mn-lt"/>
              </a:rPr>
              <a:t/>
            </a:r>
            <a:br>
              <a:rPr lang="pl-PL" sz="2800" b="0" cap="none" dirty="0" smtClean="0">
                <a:latin typeface="+mn-lt"/>
              </a:rPr>
            </a:br>
            <a:r>
              <a:rPr lang="pl-PL" sz="2800" b="0" cap="none" dirty="0" smtClean="0">
                <a:latin typeface="+mn-lt"/>
              </a:rPr>
              <a:t>e-mail: jszczucki@pag-uniconsult.pl</a:t>
            </a:r>
            <a:endParaRPr lang="pl-PL" sz="2800" b="0" cap="none" dirty="0"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1052736"/>
            <a:ext cx="7772400" cy="2016223"/>
          </a:xfrm>
        </p:spPr>
        <p:txBody>
          <a:bodyPr>
            <a:normAutofit/>
          </a:bodyPr>
          <a:lstStyle/>
          <a:p>
            <a:pPr algn="r"/>
            <a:r>
              <a:rPr lang="pl-PL" sz="3600" dirty="0" smtClean="0"/>
              <a:t>Dziękuję za uwagę!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stosować IF?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pl-PL" sz="2000" dirty="0"/>
              <a:t>Realizacja </a:t>
            </a:r>
            <a:r>
              <a:rPr lang="pl-PL" sz="2000" b="1" dirty="0">
                <a:solidFill>
                  <a:srgbClr val="0070C0"/>
                </a:solidFill>
              </a:rPr>
              <a:t>ekonomicznie uzasadnionych projektów</a:t>
            </a:r>
            <a:r>
              <a:rPr lang="pl-PL" sz="2000" dirty="0"/>
              <a:t>, które np. z powodu braku zabezpieczeń lub historii </a:t>
            </a:r>
            <a:r>
              <a:rPr lang="pl-PL" sz="2000" b="1" dirty="0">
                <a:solidFill>
                  <a:srgbClr val="0070C0"/>
                </a:solidFill>
              </a:rPr>
              <a:t>nie mogą uzyskać finansowania</a:t>
            </a:r>
            <a:r>
              <a:rPr lang="pl-PL" sz="2000" dirty="0"/>
              <a:t> rynkowego (luka </a:t>
            </a:r>
            <a:r>
              <a:rPr lang="pl-PL" sz="2000" dirty="0" smtClean="0"/>
              <a:t>finansowa, np. młode przedsiębiorstwa)</a:t>
            </a:r>
            <a:endParaRPr lang="pl-PL" sz="2000" dirty="0"/>
          </a:p>
          <a:p>
            <a:r>
              <a:rPr lang="pl-PL" sz="2000" dirty="0"/>
              <a:t>Realizacja projektów, które mają </a:t>
            </a:r>
            <a:r>
              <a:rPr lang="pl-PL" sz="2000" b="1" dirty="0">
                <a:solidFill>
                  <a:srgbClr val="0070C0"/>
                </a:solidFill>
              </a:rPr>
              <a:t>pozytywne efekty ekonomiczne</a:t>
            </a:r>
            <a:r>
              <a:rPr lang="pl-PL" sz="2000" dirty="0"/>
              <a:t>, ale nie mają dodatniej finansowej </a:t>
            </a:r>
            <a:r>
              <a:rPr lang="pl-PL" sz="2000" dirty="0" smtClean="0"/>
              <a:t>stopy </a:t>
            </a:r>
            <a:r>
              <a:rPr lang="pl-PL" sz="2000" dirty="0"/>
              <a:t>zwrotu </a:t>
            </a:r>
            <a:r>
              <a:rPr lang="pl-PL" sz="2000" dirty="0" smtClean="0"/>
              <a:t>(np. OZE, B+R)</a:t>
            </a:r>
            <a:endParaRPr lang="pl-PL" sz="2000" dirty="0"/>
          </a:p>
          <a:p>
            <a:r>
              <a:rPr lang="pl-PL" sz="2000" dirty="0"/>
              <a:t>Realizacja </a:t>
            </a:r>
            <a:r>
              <a:rPr lang="pl-PL" sz="2000" dirty="0" smtClean="0"/>
              <a:t>niektórych projektów, </a:t>
            </a:r>
            <a:r>
              <a:rPr lang="pl-PL" sz="2000" dirty="0"/>
              <a:t>realizujących </a:t>
            </a:r>
            <a:r>
              <a:rPr lang="pl-PL" sz="2000" b="1" dirty="0">
                <a:solidFill>
                  <a:srgbClr val="0070C0"/>
                </a:solidFill>
              </a:rPr>
              <a:t>cele </a:t>
            </a:r>
            <a:r>
              <a:rPr lang="pl-PL" sz="2000" b="1" dirty="0" smtClean="0">
                <a:solidFill>
                  <a:srgbClr val="0070C0"/>
                </a:solidFill>
              </a:rPr>
              <a:t>społeczne </a:t>
            </a:r>
          </a:p>
          <a:p>
            <a:r>
              <a:rPr lang="pl-PL" sz="2000" b="1" dirty="0" smtClean="0">
                <a:solidFill>
                  <a:srgbClr val="0070C0"/>
                </a:solidFill>
              </a:rPr>
              <a:t>Zalety</a:t>
            </a:r>
            <a:r>
              <a:rPr lang="pl-PL" sz="2000" dirty="0"/>
              <a:t>: IF wymuszają większą efektywność ekonomiczną od beneficjenta, </a:t>
            </a:r>
            <a:r>
              <a:rPr lang="pl-PL" sz="2000" dirty="0" smtClean="0"/>
              <a:t>po dokonaniu wyboru pośredników finansowych są </a:t>
            </a:r>
            <a:r>
              <a:rPr lang="pl-PL" sz="2000" dirty="0"/>
              <a:t>szybsze w uruchomieniu </a:t>
            </a:r>
            <a:r>
              <a:rPr lang="pl-PL" sz="2000" dirty="0" smtClean="0"/>
              <a:t>od dotacji, są odnawialne</a:t>
            </a:r>
            <a:endParaRPr lang="pl-PL" sz="2000" dirty="0"/>
          </a:p>
          <a:p>
            <a:r>
              <a:rPr lang="pl-PL" sz="2000" b="1" dirty="0">
                <a:solidFill>
                  <a:srgbClr val="0070C0"/>
                </a:solidFill>
              </a:rPr>
              <a:t>Wady:</a:t>
            </a:r>
            <a:r>
              <a:rPr lang="pl-PL" sz="2000" dirty="0"/>
              <a:t> mniejszy </a:t>
            </a:r>
            <a:r>
              <a:rPr lang="pl-PL" sz="2000" dirty="0" smtClean="0"/>
              <a:t>popyt, duże koszty monitoringu, problemy z punktu widzenia administracji publicznej, przyzwyczajonej do dotacji.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332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jakich zasadach stosować IF?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200" dirty="0" smtClean="0"/>
              <a:t>Stosowanie IF na zasadach nierynkowych może </a:t>
            </a:r>
            <a:r>
              <a:rPr lang="pl-PL" sz="2200" b="1" dirty="0" smtClean="0">
                <a:solidFill>
                  <a:srgbClr val="0070C0"/>
                </a:solidFill>
              </a:rPr>
              <a:t>wypierać </a:t>
            </a:r>
            <a:r>
              <a:rPr lang="pl-PL" sz="2200" b="1" dirty="0">
                <a:solidFill>
                  <a:srgbClr val="0070C0"/>
                </a:solidFill>
              </a:rPr>
              <a:t>prywatne instytucje finansowe </a:t>
            </a:r>
            <a:r>
              <a:rPr lang="pl-PL" sz="2200" b="1" dirty="0" smtClean="0">
                <a:solidFill>
                  <a:srgbClr val="0070C0"/>
                </a:solidFill>
              </a:rPr>
              <a:t>(głównie banki)</a:t>
            </a:r>
            <a:r>
              <a:rPr lang="pl-PL" sz="2200" dirty="0" smtClean="0"/>
              <a:t>– część przedsiębiorstw korzystających z oferty JEREMIE uzyskałaby kredyt bankowy; stąd oferta preferencyjna tylko dla grup szczególnych: młodzi przedsiębiorcy, producenci OZE, programy rewitalizacji</a:t>
            </a:r>
          </a:p>
          <a:p>
            <a:r>
              <a:rPr lang="pl-PL" sz="2200" b="1" dirty="0">
                <a:solidFill>
                  <a:srgbClr val="0070C0"/>
                </a:solidFill>
              </a:rPr>
              <a:t>Poręczenia</a:t>
            </a:r>
            <a:r>
              <a:rPr lang="pl-PL" sz="2200" dirty="0" smtClean="0"/>
              <a:t> w przypadku występowania luki finansowej; problem braku rozstrzygnięć na poziomie krajowym np. do pewnego stopnia konkurencja w postaci gwarancji de </a:t>
            </a:r>
            <a:r>
              <a:rPr lang="pl-PL" sz="2200" dirty="0" err="1" smtClean="0"/>
              <a:t>minimis</a:t>
            </a:r>
            <a:r>
              <a:rPr lang="pl-PL" sz="2200" dirty="0" smtClean="0"/>
              <a:t> i innych programów BGK</a:t>
            </a:r>
          </a:p>
          <a:p>
            <a:r>
              <a:rPr lang="pl-PL" sz="2200" dirty="0" smtClean="0"/>
              <a:t>Instrumenty łączące cechy instrumentów finansowych i finansowania bezzwrotnego – </a:t>
            </a:r>
            <a:r>
              <a:rPr lang="pl-PL" sz="2200" b="1" dirty="0" smtClean="0">
                <a:solidFill>
                  <a:srgbClr val="0070C0"/>
                </a:solidFill>
              </a:rPr>
              <a:t>interesujące</a:t>
            </a:r>
            <a:r>
              <a:rPr lang="pl-PL" sz="2200" dirty="0" smtClean="0"/>
              <a:t>, ale częściowo trudne do zastosowania.</a:t>
            </a:r>
          </a:p>
          <a:p>
            <a:endParaRPr lang="pl-PL" sz="3100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41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Alokacja na Inicjatywę JEREMIE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19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98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l-PL" sz="2200" dirty="0" smtClean="0"/>
              <a:t>Wartość pożyczek i poręczeń udzielonych w ramach RPO 2007-2013 w przeliczeniu na 1 MŚP (bez JESSICI)</a:t>
            </a:r>
            <a:endParaRPr lang="pl-PL" sz="2200" dirty="0"/>
          </a:p>
        </p:txBody>
      </p:sp>
      <p:pic>
        <p:nvPicPr>
          <p:cNvPr id="6" name="Symbol zastępczy zawartości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40960" cy="4752528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771800" y="616530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Dane na 28.02.2015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8602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l-PL" sz="2400" dirty="0" smtClean="0"/>
              <a:t>Łączna wartość finansowania  zwrotnego dla MŚP (pożyczki i kredyty) w ramach RPO 2007-2013 (bez JESSICI)</a:t>
            </a:r>
            <a:endParaRPr lang="pl-PL" sz="2400" dirty="0"/>
          </a:p>
        </p:txBody>
      </p:sp>
      <p:pic>
        <p:nvPicPr>
          <p:cNvPr id="5" name="Symbol zastępczy zawartości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08912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97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Priorytet inwestycyjny 1b (1.2 RPO WD)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Ze względu na wysokie ryzyko działalności B+R zasadność stosowania przede wszystkim schematów dotacyjnych, ewentualnie finansowania kapitałowego.</a:t>
            </a:r>
          </a:p>
          <a:p>
            <a:r>
              <a:rPr lang="pl-PL" sz="2400" dirty="0" smtClean="0"/>
              <a:t>W przypadku finansowania kapitałowego, związanego ze wspieraniem działalności B+R znaczna skala wsparcia w ramach PO IR.</a:t>
            </a:r>
          </a:p>
          <a:p>
            <a:r>
              <a:rPr lang="pl-PL" sz="2400" dirty="0" smtClean="0"/>
              <a:t>Teoretycznie możliwość zastosowania niedawno bardziej szczegółowo opisanego instrumentu tzw. pomocy zwrotnej (</a:t>
            </a:r>
            <a:r>
              <a:rPr lang="pl-PL" sz="2400" i="1" dirty="0" err="1" smtClean="0"/>
              <a:t>repayable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assistance</a:t>
            </a:r>
            <a:r>
              <a:rPr lang="pl-PL" sz="2400" dirty="0" smtClean="0"/>
              <a:t>).</a:t>
            </a:r>
          </a:p>
          <a:p>
            <a:r>
              <a:rPr lang="pl-PL" sz="2400" dirty="0" smtClean="0"/>
              <a:t>Ostatecznie w ramach tego PI nie rekomendujemy stosowania instrumentów finansowych.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Priorytet inwestycyjny 1b (1.2 RPO WD)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Ze względu na wysokie ryzyko działalności B+R zasadność stosowania przede wszystkim schematów dotacyjnych, ewentualnie finansowania kapitałowego.</a:t>
            </a:r>
          </a:p>
          <a:p>
            <a:r>
              <a:rPr lang="pl-PL" sz="2400" dirty="0" smtClean="0"/>
              <a:t>W przypadku finansowania kapitałowego, związanego ze wspieraniem działalności B+R znaczna skala wsparcia w ramach PO IR.</a:t>
            </a:r>
          </a:p>
          <a:p>
            <a:r>
              <a:rPr lang="pl-PL" sz="2400" dirty="0" smtClean="0"/>
              <a:t>Teoretycznie możliwość zastosowania niedawno bardziej szczegółowo opisanego instrumentu tzw. pomocy zwrotnej (</a:t>
            </a:r>
            <a:r>
              <a:rPr lang="pl-PL" sz="2400" i="1" dirty="0" err="1" smtClean="0"/>
              <a:t>repayable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assistance</a:t>
            </a:r>
            <a:r>
              <a:rPr lang="pl-PL" sz="2400" dirty="0" smtClean="0"/>
              <a:t>).</a:t>
            </a:r>
          </a:p>
          <a:p>
            <a:r>
              <a:rPr lang="pl-PL" sz="2400" dirty="0" smtClean="0"/>
              <a:t>Ostatecznie w ramach tego PI nie rekomendujemy stosowania instrumentów finansowych.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318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APP_szablon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IMAPP_szablon</Template>
  <TotalTime>1345</TotalTime>
  <Words>1317</Words>
  <Application>Microsoft Office PowerPoint</Application>
  <PresentationFormat>Pokaz na ekranie (4:3)</PresentationFormat>
  <Paragraphs>230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IMAPP_szablon</vt:lpstr>
      <vt:lpstr>Analiza ex-ante w zakresie możliwości zastosowania instrumentów finansowych w ramach Regionalnego Programu Operacyjnego Województwa Dolnośląskiego 2014 – 2020 Wybrane wyniki</vt:lpstr>
      <vt:lpstr>Cel badania</vt:lpstr>
      <vt:lpstr>Dlaczego stosować IF?</vt:lpstr>
      <vt:lpstr>Na jakich zasadach stosować IF?</vt:lpstr>
      <vt:lpstr>Alokacja na Inicjatywę JEREMIE</vt:lpstr>
      <vt:lpstr>Wartość pożyczek i poręczeń udzielonych w ramach RPO 2007-2013 w przeliczeniu na 1 MŚP (bez JESSICI)</vt:lpstr>
      <vt:lpstr>Łączna wartość finansowania  zwrotnego dla MŚP (pożyczki i kredyty) w ramach RPO 2007-2013 (bez JESSICI)</vt:lpstr>
      <vt:lpstr>Priorytet inwestycyjny 1b (1.2 RPO WD)</vt:lpstr>
      <vt:lpstr>Priorytet inwestycyjny 1b (1.2 RPO WD)</vt:lpstr>
      <vt:lpstr>Szacunki luki finansowej</vt:lpstr>
      <vt:lpstr>Powody odmowy otrzymania kredytu</vt:lpstr>
      <vt:lpstr>Podsumowanie proponowanych IF w ramach PI 1.5 (3c)</vt:lpstr>
      <vt:lpstr>Priorytet inwestycyjny 3.1 (4a)</vt:lpstr>
      <vt:lpstr>Priorytet inwestycyjny 3.2(4b)</vt:lpstr>
      <vt:lpstr>Priorytet inwestycyjny 3.3(4c)</vt:lpstr>
      <vt:lpstr>Priorytet inwestycyjny 8.2 (8iii)</vt:lpstr>
      <vt:lpstr>Podsumowanie proponowanych IF</vt:lpstr>
      <vt:lpstr>Proponowana struktura wdrażania IF</vt:lpstr>
      <vt:lpstr>Propozycje łączenia instrumentów finansowych i bezzwrotnych w ramach RPO WD 2014-2020</vt:lpstr>
      <vt:lpstr> Jan Szczucki, PAG Uniconsult e-mail: jszczucki@pag-uniconsult.pl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Wskaźniki programowe  RPO WiM 2014-2020</dc:title>
  <dc:creator>Andrzej Regulski</dc:creator>
  <cp:lastModifiedBy>Olga Glanert</cp:lastModifiedBy>
  <cp:revision>163</cp:revision>
  <cp:lastPrinted>2014-01-30T16:48:21Z</cp:lastPrinted>
  <dcterms:created xsi:type="dcterms:W3CDTF">2014-01-30T15:46:45Z</dcterms:created>
  <dcterms:modified xsi:type="dcterms:W3CDTF">2015-06-18T08:51:07Z</dcterms:modified>
</cp:coreProperties>
</file>