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256" r:id="rId2"/>
    <p:sldId id="453" r:id="rId3"/>
    <p:sldId id="454" r:id="rId4"/>
    <p:sldId id="469" r:id="rId5"/>
    <p:sldId id="470" r:id="rId6"/>
    <p:sldId id="471" r:id="rId7"/>
    <p:sldId id="437" r:id="rId8"/>
    <p:sldId id="461" r:id="rId9"/>
    <p:sldId id="472" r:id="rId10"/>
    <p:sldId id="460" r:id="rId11"/>
    <p:sldId id="473" r:id="rId12"/>
    <p:sldId id="474" r:id="rId13"/>
    <p:sldId id="475" r:id="rId14"/>
    <p:sldId id="462" r:id="rId15"/>
    <p:sldId id="476" r:id="rId16"/>
    <p:sldId id="458" r:id="rId17"/>
    <p:sldId id="477" r:id="rId18"/>
    <p:sldId id="457" r:id="rId19"/>
    <p:sldId id="468" r:id="rId20"/>
    <p:sldId id="478" r:id="rId21"/>
    <p:sldId id="467" r:id="rId22"/>
    <p:sldId id="466" r:id="rId23"/>
    <p:sldId id="465" r:id="rId24"/>
    <p:sldId id="412" r:id="rId25"/>
    <p:sldId id="413" r:id="rId26"/>
    <p:sldId id="371" r:id="rId27"/>
  </p:sldIdLst>
  <p:sldSz cx="9144000" cy="6858000" type="screen4x3"/>
  <p:notesSz cx="6794500" cy="99314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D0D8E8"/>
    <a:srgbClr val="E8E80A"/>
    <a:srgbClr val="DFD513"/>
    <a:srgbClr val="E7E200"/>
    <a:srgbClr val="FF7C80"/>
    <a:srgbClr val="F2F3BF"/>
  </p:clrMru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Styl jasny 3 — Ak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77253" autoAdjust="0"/>
  </p:normalViewPr>
  <p:slideViewPr>
    <p:cSldViewPr>
      <p:cViewPr>
        <p:scale>
          <a:sx n="63" d="100"/>
          <a:sy n="63" d="100"/>
        </p:scale>
        <p:origin x="-1698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376" y="-90"/>
      </p:cViewPr>
      <p:guideLst>
        <p:guide orient="horz" pos="3128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66ADE9C-B85E-4803-84DE-CF540C2A4E2B}" type="datetimeFigureOut">
              <a:rPr lang="pl-PL"/>
              <a:pPr>
                <a:defRPr/>
              </a:pPr>
              <a:t>2014-10-13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364444A-4B7C-4012-962F-F9C1AF6BA19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E632274-5FAD-4A4A-A032-05CDECBB78CD}" type="datetimeFigureOut">
              <a:rPr lang="pl-PL"/>
              <a:pPr>
                <a:defRPr/>
              </a:pPr>
              <a:t>2014-10-13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6D0336D-5D14-494A-A147-BBDB1E5CC5B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F24D2-6E0D-405C-A4C8-4FF935A24401}" type="datetime1">
              <a:rPr lang="pl-PL"/>
              <a:pPr>
                <a:defRPr/>
              </a:pPr>
              <a:t>2014-10-13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24A6D-40AC-4094-BE9F-5835E7E4330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479C6-6C85-4C8D-BFBB-718C8CB252AF}" type="datetime1">
              <a:rPr lang="pl-PL"/>
              <a:pPr>
                <a:defRPr/>
              </a:pPr>
              <a:t>2014-10-13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11729-96D8-4AEF-8C63-54C03DAE6D6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F5DF8-1D5F-4079-860F-8EB3F627A6E3}" type="datetime1">
              <a:rPr lang="pl-PL"/>
              <a:pPr>
                <a:defRPr/>
              </a:pPr>
              <a:t>2014-10-13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A61DE-987B-49C8-8ED9-12AD97C6DA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EF3AC-4E40-475A-BCB7-DA43D3959777}" type="datetime1">
              <a:rPr lang="pl-PL"/>
              <a:pPr>
                <a:defRPr/>
              </a:pPr>
              <a:t>2014-10-13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A0877-CC4E-434E-B86A-94781C675FE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40EA9-2F67-4D2C-AA30-69EF6526856C}" type="datetime1">
              <a:rPr lang="pl-PL"/>
              <a:pPr>
                <a:defRPr/>
              </a:pPr>
              <a:t>2014-10-13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85799-C4EC-449F-9370-AA4DE87C69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87E32-66A4-4B5A-B803-4E131ABC8DF1}" type="datetime1">
              <a:rPr lang="pl-PL"/>
              <a:pPr>
                <a:defRPr/>
              </a:pPr>
              <a:t>2014-10-13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C15D0-7542-45FC-8390-BCBB2475DEF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D0299-1052-4B7A-90A0-EB96A395A720}" type="datetime1">
              <a:rPr lang="pl-PL"/>
              <a:pPr>
                <a:defRPr/>
              </a:pPr>
              <a:t>2014-10-13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E386C-917B-4F01-B13A-76410E2DC1D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1E6F6-775F-4BB1-9254-19401489E474}" type="datetime1">
              <a:rPr lang="pl-PL"/>
              <a:pPr>
                <a:defRPr/>
              </a:pPr>
              <a:t>2014-10-13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960B9-D81E-490B-AF80-3972BB03B1F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D0644-F48E-4966-B45E-471BDADAE6DA}" type="datetime1">
              <a:rPr lang="pl-PL"/>
              <a:pPr>
                <a:defRPr/>
              </a:pPr>
              <a:t>2014-10-13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852BD-A240-4316-839D-197A5B1E870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1F551-D250-4033-AC90-394C30ABA631}" type="datetime1">
              <a:rPr lang="pl-PL"/>
              <a:pPr>
                <a:defRPr/>
              </a:pPr>
              <a:t>2014-10-13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6094D-E768-42F4-84B8-B7569C24B7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2DD71-5878-47F7-B5F2-03240D104A47}" type="datetime1">
              <a:rPr lang="pl-PL"/>
              <a:pPr>
                <a:defRPr/>
              </a:pPr>
              <a:t>2014-10-13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8221D-C5E6-42AE-8655-5BE53F10E91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662B88-2114-40B3-9D1C-6995CF6EC474}" type="datetime1">
              <a:rPr lang="pl-PL"/>
              <a:pPr>
                <a:defRPr/>
              </a:pPr>
              <a:t>2014-10-13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927E9E-C369-4E6E-B6CD-7CD4636916F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Arkusz_programu_Microsoft_Office_Excel_97_20031.xls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undusze.dolnyslask.pl/" TargetMode="External"/><Relationship Id="rId3" Type="http://schemas.openxmlformats.org/officeDocument/2006/relationships/image" Target="../media/image5.jpeg"/><Relationship Id="rId7" Type="http://schemas.openxmlformats.org/officeDocument/2006/relationships/hyperlink" Target="mailto:pife@dolnyslask.p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lnSpc>
                <a:spcPts val="5800"/>
              </a:lnSpc>
              <a:spcAft>
                <a:spcPts val="0"/>
              </a:spcAft>
              <a:defRPr/>
            </a:pPr>
            <a:r>
              <a:rPr lang="pl-PL" sz="32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190500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Wprowadzenie do Funduszy Europejskich 2014-2020</a:t>
            </a:r>
            <a:endParaRPr lang="pl-PL" sz="3200" b="1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190500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4000504"/>
            <a:ext cx="9144000" cy="1571636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l-PL" sz="7200" b="1" dirty="0" smtClean="0">
              <a:ln w="1905"/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l-PL" sz="7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7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Piotr Puczek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7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Urząd Marszałkowski Województwa Dolnośląskiego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l-PL" sz="7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7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Legnica, 14.10.2014 </a:t>
            </a:r>
            <a:r>
              <a:rPr lang="pl-PL" sz="7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l-PL" sz="21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21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Times New Roman"/>
              </a:rPr>
              <a:t> </a:t>
            </a:r>
            <a:endParaRPr lang="pl-PL" sz="21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000250" y="90488"/>
            <a:ext cx="6929438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6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3077" name="pole tekstowe 4"/>
          <p:cNvSpPr txBox="1">
            <a:spLocks noChangeArrowheads="1"/>
          </p:cNvSpPr>
          <p:nvPr/>
        </p:nvSpPr>
        <p:spPr bwMode="auto">
          <a:xfrm>
            <a:off x="3714750" y="5715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endParaRPr lang="pl-PL" b="1"/>
          </a:p>
        </p:txBody>
      </p:sp>
      <p:sp>
        <p:nvSpPr>
          <p:cNvPr id="7" name="pole tekstowe 6"/>
          <p:cNvSpPr txBox="1"/>
          <p:nvPr/>
        </p:nvSpPr>
        <p:spPr>
          <a:xfrm>
            <a:off x="2699792" y="188640"/>
            <a:ext cx="5715000" cy="571500"/>
          </a:xfrm>
          <a:prstGeom prst="rect">
            <a:avLst/>
          </a:prstGeom>
          <a:noFill/>
        </p:spPr>
        <p:txBody>
          <a:bodyPr wrap="none"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j-lt"/>
              </a:rPr>
              <a:t>Fundusze Europejskie 2014-2020</a:t>
            </a:r>
            <a:endParaRPr lang="pl-PL" b="1" dirty="0">
              <a:latin typeface="+mj-lt"/>
            </a:endParaRPr>
          </a:p>
        </p:txBody>
      </p:sp>
      <p:pic>
        <p:nvPicPr>
          <p:cNvPr id="3079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843588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6072188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6021288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b="1" dirty="0" smtClean="0">
                <a:latin typeface="+mn-lt"/>
              </a:rPr>
              <a:t>4. Wspieranie przejścia na gospodarkę niskoemisyjną we wszystkich sektorach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dirty="0" smtClean="0">
                <a:latin typeface="+mn-lt"/>
              </a:rPr>
              <a:t>Cel szczegółowy: </a:t>
            </a:r>
            <a:r>
              <a:rPr lang="pl-PL" b="1" u="sng" dirty="0" smtClean="0">
                <a:latin typeface="+mn-lt"/>
              </a:rPr>
              <a:t>Zmniejszenie emisyjności gospodarki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b="1" u="sng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AutoNum type="alphaLcParenR"/>
            </a:pPr>
            <a:r>
              <a:rPr lang="pl-PL" b="1" dirty="0" smtClean="0">
                <a:latin typeface="+mn-lt"/>
              </a:rPr>
              <a:t>Zwiększenie efektywności energetycznej gospodarki</a:t>
            </a:r>
          </a:p>
          <a:p>
            <a:pPr marL="838200" lvl="1" indent="-381000" eaLnBrk="1" hangingPunct="1">
              <a:buFont typeface="Wingdings" pitchFamily="2" charset="2"/>
              <a:buAutoNum type="alphaLcParenR"/>
            </a:pPr>
            <a:endParaRPr lang="pl-PL" b="1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Zwiększenie efektywności energetycznej budynków użyteczności publicznej i mieszkalnych </a:t>
            </a:r>
            <a:r>
              <a:rPr lang="pl-PL" dirty="0" err="1" smtClean="0">
                <a:latin typeface="+mn-lt"/>
              </a:rPr>
              <a:t>wieleorodzinnych</a:t>
            </a:r>
            <a:endParaRPr lang="pl-PL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Zwiększenie efektywności energetycznej w przedsiębiorstwach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Poprawa w zakresie systemów ciepłowniczych i chłodniczych oraz wsparcie dla strategii niskoemisyjnych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Ograniczenie zużycia energii poprzez budowę inteligentnych sieci dystrybucyjnych średniego i/lub niskiego napięcia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Zwiększenie produkcji energii w wysokosprawnych instalacjach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sz="1600" dirty="0" smtClean="0"/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1600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b="1" dirty="0" smtClean="0">
                <a:latin typeface="+mn-lt"/>
              </a:rPr>
              <a:t>b) Obniżenie emisji generowanych przez transport w aglomeracjach miejskich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b="1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Rozwój niskoemisyjnego transportu zbiorowego i innych przyjaznych środowisku form mobilności miejskiej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dirty="0" smtClean="0">
              <a:latin typeface="+mn-lt"/>
            </a:endParaRPr>
          </a:p>
          <a:p>
            <a:pPr marL="838200" lvl="1" indent="-381000" eaLnBrk="1" hangingPunct="1"/>
            <a:r>
              <a:rPr lang="pl-PL" b="1" dirty="0" smtClean="0">
                <a:latin typeface="+mn-lt"/>
              </a:rPr>
              <a:t>c) Zwiększenie poziomu produkcji energii ze źródeł odnawialnych</a:t>
            </a:r>
          </a:p>
          <a:p>
            <a:pPr marL="838200" lvl="1" indent="-381000" eaLnBrk="1" hangingPunct="1"/>
            <a:endParaRPr lang="pl-PL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Wzrost wytwarzania energii ze źródeł odnawialnych oraz rozwój sieci dla OZE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Zwiększenie efektywności funkcjonowania systemów dzięki budowie inteligentnych sieci dystrybucyjnych średniego i/lub niskiego napięcia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Wsparcie krajowego przemysłu dostarczającego urządzenia niezbędne do produkcji energii ze źródeł odnawialnych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b="1" dirty="0" smtClean="0">
                <a:latin typeface="+mn-lt"/>
              </a:rPr>
              <a:t>PROGRAMY: PO </a:t>
            </a:r>
            <a:r>
              <a:rPr lang="pl-PL" b="1" dirty="0" err="1" smtClean="0">
                <a:latin typeface="+mn-lt"/>
              </a:rPr>
              <a:t>IiŚ</a:t>
            </a:r>
            <a:r>
              <a:rPr lang="pl-PL" b="1" dirty="0" smtClean="0">
                <a:latin typeface="+mn-lt"/>
              </a:rPr>
              <a:t>, PO PW, PROW, RPO, PO Ryby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sz="1600" dirty="0" smtClean="0"/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1600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2000" b="1" dirty="0" smtClean="0">
                <a:latin typeface="+mn-lt"/>
              </a:rPr>
              <a:t>5. Promowanie dostosowania do zmian klimatu, zapobieganie ryzyku i zarządzanie ryzykiem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000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2000" dirty="0" smtClean="0">
                <a:latin typeface="+mn-lt"/>
              </a:rPr>
              <a:t>Cel szczegółowy: </a:t>
            </a:r>
            <a:r>
              <a:rPr lang="pl-PL" sz="2000" b="1" u="sng" dirty="0" smtClean="0">
                <a:latin typeface="+mn-lt"/>
              </a:rPr>
              <a:t>Poprawa zdolności adaptacji do zmian klimatu oraz rozwój systemów zarządzania zagrożeniami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000" b="1" u="sng" dirty="0" smtClean="0">
              <a:latin typeface="+mn-lt"/>
            </a:endParaRPr>
          </a:p>
          <a:p>
            <a:pPr marL="914400" lvl="1" indent="-457200" eaLnBrk="1" hangingPunct="1">
              <a:buFont typeface="Wingdings" pitchFamily="2" charset="2"/>
              <a:buAutoNum type="alphaLcParenR"/>
            </a:pPr>
            <a:r>
              <a:rPr lang="pl-PL" sz="1600" b="1" dirty="0" smtClean="0">
                <a:latin typeface="+mn-lt"/>
              </a:rPr>
              <a:t>Zwiększenie wrażliwości obszarów i sektorów wrażliwych na zmiany klimatu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1600" dirty="0" smtClean="0">
                <a:latin typeface="+mn-lt"/>
              </a:rPr>
              <a:t>Zwiększenie efektywności gospodarowania wodą i poprawa stosunków wodnych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1600" dirty="0" smtClean="0">
                <a:latin typeface="+mn-lt"/>
              </a:rPr>
              <a:t>Zwiększenie zabezpieczenia obszarów miejskich i wiejskich przed niekorzystnymi zjawiskami pogodowymi i ich następstwami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1600" dirty="0" smtClean="0">
                <a:latin typeface="+mn-lt"/>
              </a:rPr>
              <a:t>Wzmocnienie odporności na zagrożenia związane z negatywnymi efektami zmian klimatu na wybrzeżu Morza Bałtyckiego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1600" dirty="0" smtClean="0">
                <a:latin typeface="+mn-lt"/>
              </a:rPr>
              <a:t>Poprawa skuteczności zapobiegania katastrofom naturalnym, reagowania na nie oraz likwidacja ich skutków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1600" dirty="0" smtClean="0">
                <a:latin typeface="+mn-lt"/>
              </a:rPr>
              <a:t>Zwiększenie wiedzy społeczeństwa w szczególności na obszarach zagrożonych ryzykiem w zakresie zmian klimatu i adaptacji do nich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endParaRPr lang="pl-PL" sz="2000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000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2000" b="1" dirty="0" smtClean="0">
                <a:latin typeface="+mn-lt"/>
              </a:rPr>
              <a:t>b) Rozwój systemów zarządzania zagrożeniami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000" b="1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sz="2000" dirty="0" smtClean="0">
                <a:latin typeface="+mn-lt"/>
              </a:rPr>
              <a:t>Opracowanie i aktualizacja dokumentów wymaganych prawem unijnym lub krajowym i wzrost skuteczności planowania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sz="2000" dirty="0" smtClean="0">
                <a:latin typeface="+mn-lt"/>
              </a:rPr>
              <a:t>Poprawa bezpieczeństwa powodziowego i przeciwdziałanie suszom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sz="2000" dirty="0" smtClean="0">
                <a:latin typeface="+mn-lt"/>
              </a:rPr>
              <a:t>Poprawa skuteczności systemów zintegrowanego monitoringu i ostrzegania, prognozowania zagrożeń i reagowania w przypadku wystąpienia zjawisk katastrofalnych lub poważnych awarii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sz="2000" dirty="0" smtClean="0">
                <a:latin typeface="+mn-lt"/>
              </a:rPr>
              <a:t>Poprawa skuteczności systemu ratownictwa i służb ratowniczych</a:t>
            </a:r>
          </a:p>
          <a:p>
            <a:pPr marL="914400" lvl="1" indent="-457200" eaLnBrk="1" hangingPunct="1"/>
            <a:endParaRPr lang="pl-PL" sz="1600" dirty="0" smtClean="0">
              <a:latin typeface="+mn-lt"/>
            </a:endParaRPr>
          </a:p>
          <a:p>
            <a:pPr marL="914400" lvl="1" indent="-457200" eaLnBrk="1" hangingPunct="1"/>
            <a:r>
              <a:rPr lang="pl-PL" sz="2000" b="1" dirty="0" smtClean="0">
                <a:latin typeface="+mn-lt"/>
              </a:rPr>
              <a:t>PROGRAMY: PO </a:t>
            </a:r>
            <a:r>
              <a:rPr lang="pl-PL" sz="2000" b="1" dirty="0" err="1" smtClean="0">
                <a:latin typeface="+mn-lt"/>
              </a:rPr>
              <a:t>IiŚ</a:t>
            </a:r>
            <a:r>
              <a:rPr lang="pl-PL" sz="2000" b="1" dirty="0" smtClean="0">
                <a:latin typeface="+mn-lt"/>
              </a:rPr>
              <a:t>, PROW, RPO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000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endParaRPr lang="pl-PL" sz="2000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2000" b="1" dirty="0" smtClean="0">
                <a:latin typeface="+mn-lt"/>
              </a:rPr>
              <a:t>6. Zachowanie i ochrona środowiska naturalnego oraz wspieranie efektywnego gospodarowania zasobami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000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2000" dirty="0" smtClean="0">
                <a:latin typeface="+mn-lt"/>
              </a:rPr>
              <a:t>Cel szczegółowy: </a:t>
            </a:r>
            <a:r>
              <a:rPr lang="pl-PL" sz="2000" b="1" u="sng" dirty="0" smtClean="0">
                <a:latin typeface="+mn-lt"/>
              </a:rPr>
              <a:t>Zwiększenie efektywności wykorzystania zasobów naturalnych i kulturowych oraz ich zachowanie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000" b="1" u="sng" dirty="0" smtClean="0">
              <a:latin typeface="+mn-lt"/>
            </a:endParaRPr>
          </a:p>
          <a:p>
            <a:pPr marL="914400" lvl="1" indent="-457200" eaLnBrk="1" hangingPunct="1">
              <a:buFont typeface="Wingdings" pitchFamily="2" charset="2"/>
              <a:buAutoNum type="alphaLcParenR"/>
            </a:pPr>
            <a:r>
              <a:rPr lang="pl-PL" sz="1600" b="1" dirty="0" smtClean="0">
                <a:latin typeface="+mn-lt"/>
              </a:rPr>
              <a:t>Zmniejszenie presji na środowisko naturalne</a:t>
            </a:r>
          </a:p>
          <a:p>
            <a:pPr marL="914400" lvl="1" indent="-457200" eaLnBrk="1" hangingPunct="1"/>
            <a:endParaRPr lang="pl-PL" sz="1600" b="1" dirty="0" smtClean="0">
              <a:latin typeface="+mn-lt"/>
            </a:endParaRP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1600" dirty="0" smtClean="0">
                <a:latin typeface="+mn-lt"/>
              </a:rPr>
              <a:t>Rozwój gospodarki wodno-ściekowej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1600" dirty="0" smtClean="0">
                <a:latin typeface="+mn-lt"/>
              </a:rPr>
              <a:t>Rozwój gospodarki odpadami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1600" dirty="0" smtClean="0">
                <a:latin typeface="+mn-lt"/>
              </a:rPr>
              <a:t>Poprawa stanu środowiska w miastach i na terenach zdegradowanych, w szczególności rekultywację gleb na terenach poprzemysłowych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1600" dirty="0" smtClean="0">
                <a:latin typeface="+mn-lt"/>
              </a:rPr>
              <a:t>Poprawa ochrony różnorodności  biologicznej, w tym w środowisku morskim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000" b="1" u="sng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endParaRPr lang="pl-PL" sz="2000" dirty="0" smtClean="0">
              <a:latin typeface="+mn-lt"/>
            </a:endParaRPr>
          </a:p>
          <a:p>
            <a:pPr marL="914400" lvl="1" indent="-457200" eaLnBrk="1" hangingPunct="1">
              <a:buAutoNum type="alphaLcParenR" startAt="2"/>
            </a:pPr>
            <a:r>
              <a:rPr lang="pl-PL" sz="2000" b="1" dirty="0" smtClean="0"/>
              <a:t>Zwiększenie efektywności wykorzystania zasobów</a:t>
            </a:r>
          </a:p>
          <a:p>
            <a:pPr marL="914400" lvl="1" indent="-457200" eaLnBrk="1" hangingPunct="1"/>
            <a:endParaRPr lang="pl-PL" sz="2000" b="1" dirty="0" smtClean="0"/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2000" dirty="0" smtClean="0"/>
              <a:t>Wzrost efektywności wykorzystania potencjałów dziedzictwa kulturowego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2000" dirty="0" smtClean="0"/>
              <a:t>Poprawa jakości powietrza poprzez inwestycje przedsiębiorstw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endParaRPr lang="pl-PL" sz="2000" b="1" dirty="0" smtClean="0"/>
          </a:p>
          <a:p>
            <a:pPr marL="914400" lvl="1" indent="-457200" eaLnBrk="1" hangingPunct="1"/>
            <a:r>
              <a:rPr lang="pl-PL" sz="2000" b="1" dirty="0" smtClean="0"/>
              <a:t>PROGRAMY: PO </a:t>
            </a:r>
            <a:r>
              <a:rPr lang="pl-PL" sz="2000" b="1" dirty="0" err="1" smtClean="0"/>
              <a:t>IiŚ</a:t>
            </a:r>
            <a:r>
              <a:rPr lang="pl-PL" sz="2000" b="1" dirty="0" smtClean="0"/>
              <a:t>, PROW, PO RYBY, RPO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000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endParaRPr lang="pl-PL" sz="1600" dirty="0" smtClean="0"/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b="1" dirty="0" smtClean="0">
                <a:latin typeface="+mn-lt"/>
              </a:rPr>
              <a:t>7. Promowanie zrównoważonego transportu i usuwanie niedoborów przepustowości w działaniu najważniejszej infrastruktury sieciowej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dirty="0" smtClean="0">
                <a:latin typeface="+mn-lt"/>
              </a:rPr>
              <a:t>Cel szczegółowy: </a:t>
            </a:r>
            <a:r>
              <a:rPr lang="pl-PL" b="1" u="sng" dirty="0" smtClean="0">
                <a:latin typeface="+mn-lt"/>
              </a:rPr>
              <a:t>Poprawa jakości i funkcjonowania oferty systemu transportowego oraz zwiększenie transportowej dostępności kraju w układzie europejskim i krajowym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dirty="0" smtClean="0">
              <a:latin typeface="+mn-lt"/>
            </a:endParaRPr>
          </a:p>
          <a:p>
            <a:pPr marL="838200" lvl="1" indent="-381000" eaLnBrk="1" hangingPunct="1">
              <a:buAutoNum type="alphaLcParenR"/>
            </a:pPr>
            <a:r>
              <a:rPr lang="pl-PL" b="1" dirty="0" smtClean="0">
                <a:latin typeface="+mn-lt"/>
              </a:rPr>
              <a:t>Zwiększenie dostępności transportowej kraju w układzie europejskim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Zapewnienie wysokiej jakości powiązań drogowych w sieci </a:t>
            </a:r>
            <a:r>
              <a:rPr lang="pl-PL" dirty="0" err="1" smtClean="0">
                <a:latin typeface="+mn-lt"/>
              </a:rPr>
              <a:t>TEN-T</a:t>
            </a:r>
            <a:endParaRPr lang="pl-PL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Zapewnienie wysokiej jakości powiązań kolejowych w sieci </a:t>
            </a:r>
            <a:r>
              <a:rPr lang="pl-PL" dirty="0" err="1" smtClean="0">
                <a:latin typeface="+mn-lt"/>
              </a:rPr>
              <a:t>TEN-T</a:t>
            </a:r>
            <a:endParaRPr lang="pl-PL" dirty="0" smtClean="0">
              <a:latin typeface="+mn-lt"/>
            </a:endParaRPr>
          </a:p>
          <a:p>
            <a:pPr marL="838200" lvl="1" indent="-381000" eaLnBrk="1" hangingPunct="1">
              <a:buAutoNum type="alphaLcParenR" startAt="2"/>
            </a:pPr>
            <a:r>
              <a:rPr lang="pl-PL" b="1" dirty="0" smtClean="0">
                <a:latin typeface="+mn-lt"/>
              </a:rPr>
              <a:t>Zwiększenie dostępności transportowej w układzie krajowym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Zapewnienie wysokiej jakości międzyregionalnych i </a:t>
            </a:r>
            <a:r>
              <a:rPr lang="pl-PL" dirty="0" err="1" smtClean="0">
                <a:latin typeface="+mn-lt"/>
              </a:rPr>
              <a:t>wewnątrzregionalnych</a:t>
            </a:r>
            <a:r>
              <a:rPr lang="pl-PL" dirty="0" smtClean="0">
                <a:latin typeface="+mn-lt"/>
              </a:rPr>
              <a:t> powiązań transportowych, w tym węzłów miejskich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endParaRPr lang="pl-PL" sz="1600" dirty="0" smtClean="0"/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b="1" dirty="0" smtClean="0">
                <a:latin typeface="+mn-lt"/>
              </a:rPr>
              <a:t>c) Podniesienie poziomu bezpieczeństwa systemu transportowego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Poprawa bezpieczeństwa w sieciach </a:t>
            </a:r>
            <a:r>
              <a:rPr lang="pl-PL" dirty="0" err="1" smtClean="0">
                <a:latin typeface="+mn-lt"/>
              </a:rPr>
              <a:t>TEN-T</a:t>
            </a:r>
            <a:endParaRPr lang="pl-PL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Poprawa bezpieczeństwa poza siecią </a:t>
            </a:r>
            <a:r>
              <a:rPr lang="pl-PL" dirty="0" err="1" smtClean="0">
                <a:latin typeface="+mn-lt"/>
              </a:rPr>
              <a:t>TEN-T</a:t>
            </a:r>
            <a:endParaRPr lang="pl-PL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dirty="0" smtClean="0">
              <a:latin typeface="+mn-lt"/>
            </a:endParaRPr>
          </a:p>
          <a:p>
            <a:pPr marL="838200" lvl="1" indent="-381000" eaLnBrk="1" hangingPunct="1"/>
            <a:r>
              <a:rPr lang="pl-PL" b="1" dirty="0" smtClean="0">
                <a:latin typeface="+mn-lt"/>
              </a:rPr>
              <a:t>d) Rozwój alternatywnych form transportu</a:t>
            </a:r>
          </a:p>
          <a:p>
            <a:pPr marL="838200" lvl="1" indent="-381000" eaLnBrk="1" hangingPunct="1"/>
            <a:endParaRPr lang="pl-PL" b="1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Rozwój transportu wodnego, śródlądowego i morskiego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Rozwój transportu intermodalnego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b="1" dirty="0" smtClean="0">
              <a:latin typeface="+mn-lt"/>
            </a:endParaRPr>
          </a:p>
          <a:p>
            <a:pPr marL="838200" lvl="1" indent="-381000" eaLnBrk="1" hangingPunct="1"/>
            <a:endParaRPr lang="pl-PL" dirty="0" smtClean="0">
              <a:latin typeface="+mn-lt"/>
            </a:endParaRPr>
          </a:p>
          <a:p>
            <a:pPr marL="838200" lvl="1" indent="-381000" eaLnBrk="1" hangingPunct="1"/>
            <a:r>
              <a:rPr lang="pl-PL" b="1" dirty="0" smtClean="0">
                <a:latin typeface="+mn-lt"/>
              </a:rPr>
              <a:t>PROGRAMY: PO </a:t>
            </a:r>
            <a:r>
              <a:rPr lang="pl-PL" b="1" dirty="0" err="1" smtClean="0">
                <a:latin typeface="+mn-lt"/>
              </a:rPr>
              <a:t>IiŚ</a:t>
            </a:r>
            <a:r>
              <a:rPr lang="pl-PL" b="1" dirty="0" smtClean="0">
                <a:latin typeface="+mn-lt"/>
              </a:rPr>
              <a:t>, PO PW, RPO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b="1" dirty="0" smtClean="0">
                <a:latin typeface="+mn-lt"/>
              </a:rPr>
              <a:t>8. Promowanie trwałego i wysokiej jakości zatrudnienia oraz wsparcie mobilności pracowników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dirty="0" smtClean="0">
                <a:latin typeface="+mn-lt"/>
              </a:rPr>
              <a:t>Cel szczegółowy: </a:t>
            </a:r>
            <a:r>
              <a:rPr lang="pl-PL" b="1" u="sng" dirty="0" smtClean="0">
                <a:latin typeface="+mn-lt"/>
              </a:rPr>
              <a:t>Bardziej efektywne wykorzystanie zasobów na rynku pracy</a:t>
            </a:r>
            <a:endParaRPr lang="pl-PL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b="1" u="sng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Rozwój przedsiębiorczości, z uwzględnieniem </a:t>
            </a:r>
            <a:r>
              <a:rPr lang="pl-PL" dirty="0" err="1" smtClean="0">
                <a:latin typeface="+mn-lt"/>
              </a:rPr>
              <a:t>samozatrudnienia</a:t>
            </a:r>
            <a:r>
              <a:rPr lang="pl-PL" dirty="0" smtClean="0">
                <a:latin typeface="+mn-lt"/>
              </a:rPr>
              <a:t> i tworzenia nowych miejsc pracy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Podniesienie efektywności i skuteczności działań instytucji rynku pracy na rzecz osób znajdujących się w najtrudniejszej sytuacji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Ograniczenie występowania zdrowotnych czynników ryzyka w miejscu pracy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Podniesienie uczestnictwa w kształceniu ustawicznych, w tym lepsze dopasowanie kształcenia do potrzeb odbiorców wsparcia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b="1" dirty="0" smtClean="0">
              <a:latin typeface="+mn-lt"/>
            </a:endParaRPr>
          </a:p>
          <a:p>
            <a:pPr marL="838200" lvl="1" indent="-381000" eaLnBrk="1" hangingPunct="1"/>
            <a:r>
              <a:rPr lang="pl-PL" b="1" dirty="0" smtClean="0">
                <a:latin typeface="+mn-lt"/>
              </a:rPr>
              <a:t>Programy: POWER, PROW, RPO, PO RYBY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323528" y="2348880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b="1" dirty="0" smtClean="0">
                <a:latin typeface="+mn-lt"/>
              </a:rPr>
              <a:t>9. Promowanie włączenia społecznego, walka z ubóstwem i wszelką dyskryminacją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1400" dirty="0" smtClean="0">
                <a:latin typeface="+mn-lt"/>
              </a:rPr>
              <a:t>Cel szczegółowy: </a:t>
            </a:r>
            <a:r>
              <a:rPr lang="pl-PL" sz="1400" b="1" u="sng" dirty="0" smtClean="0">
                <a:latin typeface="+mn-lt"/>
              </a:rPr>
              <a:t>Wzrost szans na zatrudnienie dla osób dotkniętych lub zagrożonych ubóstwem i wykluczeniem społecznym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1400" b="1" u="sng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Aktywna integracja społeczna, w tym indywidualizacja oraz kompleksowość wsparcia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Integracja różnych służb publicznych na rzecz włączenia społecznego i zwalczania ubóstwa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sz="1400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1400" dirty="0" smtClean="0">
                <a:latin typeface="+mn-lt"/>
              </a:rPr>
              <a:t>Cel szczegółowy: </a:t>
            </a:r>
            <a:r>
              <a:rPr lang="pl-PL" sz="1400" b="1" u="sng" dirty="0" smtClean="0">
                <a:latin typeface="+mn-lt"/>
              </a:rPr>
              <a:t>Ograniczenie ryzyka wykluczenia społecznego spowodowanego dysproporcjami w dostępie do usług publicznych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Wsparcie jakości i dostępu do niedrogich usług publicznych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Wsparcie infrastruktury zdrowotnej i społecznej w celu poprawy jakości i dostępu do usług zdrowotnych i społecznych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Wsparcie osób wykluczonych lub zagrożonych wykluczeniem z  wykorzystaniem usług niestacjonarnych 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1200" b="1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endParaRPr lang="pl-PL" sz="1600" dirty="0" smtClean="0"/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2400" b="1" dirty="0" smtClean="0">
                <a:latin typeface="+mn-lt"/>
              </a:rPr>
              <a:t>Podstawowe dokumenty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400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2400" u="sng" dirty="0" smtClean="0">
                <a:latin typeface="+mn-lt"/>
              </a:rPr>
              <a:t>Poziom unijny: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400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r>
              <a:rPr lang="pl-PL" sz="2400" dirty="0" smtClean="0">
                <a:latin typeface="+mn-lt"/>
              </a:rPr>
              <a:t>Strategia na rzecz inteligentnego i zrównoważonego rozwoju sprzyjającemu włączeniu społecznego –</a:t>
            </a:r>
            <a:r>
              <a:rPr lang="pl-PL" sz="2400" b="1" u="sng" dirty="0" smtClean="0">
                <a:latin typeface="+mn-lt"/>
              </a:rPr>
              <a:t>EUROPA 2020</a:t>
            </a:r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r>
              <a:rPr lang="pl-PL" sz="2400" dirty="0" smtClean="0">
                <a:latin typeface="+mn-lt"/>
              </a:rPr>
              <a:t>Rozporządzenia Parlamentu Europejskiego i Rady UE</a:t>
            </a:r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r>
              <a:rPr lang="pl-PL" sz="2400" dirty="0" smtClean="0">
                <a:latin typeface="+mn-lt"/>
              </a:rPr>
              <a:t>Wspólne Ramy Strategiczne</a:t>
            </a:r>
          </a:p>
          <a:p>
            <a:pPr marL="838200" lvl="1" indent="-381000" eaLnBrk="1" hangingPunct="1"/>
            <a:endParaRPr lang="pl-PL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467544" y="1916832"/>
            <a:ext cx="817341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r>
              <a:rPr lang="pl-PL" dirty="0" smtClean="0">
                <a:latin typeface="Calibri" pitchFamily="34" charset="0"/>
              </a:rPr>
              <a:t>Cel szczegółowy: </a:t>
            </a:r>
            <a:r>
              <a:rPr lang="pl-PL" b="1" u="sng" dirty="0" smtClean="0">
                <a:latin typeface="Calibri" pitchFamily="34" charset="0"/>
              </a:rPr>
              <a:t>Włączenie społeczności </a:t>
            </a:r>
            <a:r>
              <a:rPr lang="pl-PL" b="1" u="sng" dirty="0" err="1" smtClean="0">
                <a:latin typeface="Calibri" pitchFamily="34" charset="0"/>
              </a:rPr>
              <a:t>zamieszkująch</a:t>
            </a:r>
            <a:r>
              <a:rPr lang="pl-PL" b="1" u="sng" dirty="0" smtClean="0">
                <a:latin typeface="Calibri" pitchFamily="34" charset="0"/>
              </a:rPr>
              <a:t> obszary peryferyjne i zdegradowane</a:t>
            </a:r>
          </a:p>
          <a:p>
            <a:endParaRPr lang="pl-PL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latin typeface="Calibri" pitchFamily="34" charset="0"/>
              </a:rPr>
              <a:t>Kompleksowa rewitalizacja zdegradowanych obszarów</a:t>
            </a:r>
          </a:p>
          <a:p>
            <a:pPr>
              <a:buFont typeface="Arial" pitchFamily="34" charset="0"/>
              <a:buChar char="•"/>
            </a:pPr>
            <a:endParaRPr lang="pl-PL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pl-PL" dirty="0" smtClean="0">
              <a:latin typeface="Calibri" pitchFamily="34" charset="0"/>
            </a:endParaRPr>
          </a:p>
          <a:p>
            <a:r>
              <a:rPr lang="pl-PL" b="1" dirty="0" smtClean="0">
                <a:latin typeface="Calibri" pitchFamily="34" charset="0"/>
              </a:rPr>
              <a:t>PROGRAMY:  POWER, PROW, RPO, PO </a:t>
            </a:r>
            <a:r>
              <a:rPr lang="pl-PL" b="1" dirty="0" err="1" smtClean="0">
                <a:latin typeface="Calibri" pitchFamily="34" charset="0"/>
              </a:rPr>
              <a:t>IiŚ</a:t>
            </a:r>
            <a:endParaRPr lang="pl-PL" b="1" dirty="0" smtClean="0">
              <a:latin typeface="Calibri" pitchFamily="34" charset="0"/>
            </a:endParaRPr>
          </a:p>
          <a:p>
            <a:endParaRPr lang="pl-PL" b="1" dirty="0" smtClean="0">
              <a:solidFill>
                <a:srgbClr val="000066"/>
              </a:solidFill>
              <a:latin typeface="Calibri" pitchFamily="34" charset="0"/>
            </a:endParaRPr>
          </a:p>
          <a:p>
            <a:r>
              <a:rPr lang="pl-PL" b="1" dirty="0" smtClean="0">
                <a:solidFill>
                  <a:srgbClr val="000066"/>
                </a:solidFill>
                <a:latin typeface="Calibri" pitchFamily="34" charset="0"/>
              </a:rPr>
              <a:t> </a:t>
            </a:r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2000" b="1" dirty="0" smtClean="0">
                <a:latin typeface="+mn-lt"/>
              </a:rPr>
              <a:t>10. Inwestowanie w kształcenie, szkolenie oraz szkolenie zawodowe na rzecz zdobywania umiejętności uczenia się przez całe życie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000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2000" dirty="0" smtClean="0">
                <a:latin typeface="+mn-lt"/>
              </a:rPr>
              <a:t>Cel szczegółowy: </a:t>
            </a:r>
            <a:r>
              <a:rPr lang="pl-PL" sz="2000" b="1" u="sng" dirty="0" smtClean="0">
                <a:latin typeface="+mn-lt"/>
              </a:rPr>
              <a:t>Lepsze kompetencje kadr gospodarki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000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sz="2000" dirty="0" smtClean="0">
                <a:latin typeface="+mn-lt"/>
              </a:rPr>
              <a:t>Rozwój współpracy szkół, placówek oświatowych i szkół wyższych z ich otoczeniem, zwłaszcza z pracodawcami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sz="2000" dirty="0" smtClean="0">
                <a:latin typeface="+mn-lt"/>
              </a:rPr>
              <a:t>Doskonalenie modelu kształcenia zawodowego oraz promocja kształcenia zawodowego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sz="2000" dirty="0" smtClean="0">
                <a:latin typeface="+mn-lt"/>
              </a:rPr>
              <a:t>Wzrost udziału uczniów osiągających najwyższe wyniki edukacyjne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sz="2000" dirty="0" smtClean="0">
                <a:latin typeface="+mn-lt"/>
              </a:rPr>
              <a:t>Zwiększenie odsetka dzieci korzystających z  </a:t>
            </a:r>
            <a:r>
              <a:rPr lang="pl-PL" sz="2000" dirty="0" err="1" smtClean="0">
                <a:latin typeface="+mn-lt"/>
              </a:rPr>
              <a:t>edukacji</a:t>
            </a:r>
            <a:r>
              <a:rPr lang="pl-PL" sz="2000" dirty="0" smtClean="0">
                <a:latin typeface="+mn-lt"/>
              </a:rPr>
              <a:t> przedszkolnej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sz="2000" b="1" dirty="0" smtClean="0">
              <a:latin typeface="+mn-lt"/>
            </a:endParaRPr>
          </a:p>
          <a:p>
            <a:pPr marL="838200" lvl="1" indent="-381000" eaLnBrk="1" hangingPunct="1"/>
            <a:r>
              <a:rPr lang="pl-PL" sz="2000" b="1" dirty="0" smtClean="0">
                <a:latin typeface="+mn-lt"/>
              </a:rPr>
              <a:t>Programy: POWER, RPO, PROW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2000" b="1" dirty="0" smtClean="0">
                <a:latin typeface="+mn-lt"/>
              </a:rPr>
              <a:t>11. Wzmacnianie zdolności instytucjonalnych instytucji publicznych i zainteresowanych stron oraz sprawności administracji publicznej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000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2000" dirty="0" smtClean="0">
                <a:latin typeface="+mn-lt"/>
              </a:rPr>
              <a:t>Cel szczególny: </a:t>
            </a:r>
            <a:r>
              <a:rPr lang="pl-PL" sz="2000" b="1" u="sng" dirty="0" smtClean="0">
                <a:latin typeface="+mn-lt"/>
              </a:rPr>
              <a:t>Poprawa warunków administracyjno-prawnych dla </a:t>
            </a:r>
            <a:r>
              <a:rPr lang="pl-PL" sz="2000" b="1" u="sng" dirty="0" err="1" smtClean="0">
                <a:latin typeface="+mn-lt"/>
              </a:rPr>
              <a:t>rozwoju</a:t>
            </a:r>
            <a:r>
              <a:rPr lang="pl-PL" sz="2000" b="1" u="sng" dirty="0" smtClean="0">
                <a:latin typeface="+mn-lt"/>
              </a:rPr>
              <a:t> gospodarki, w tym przede wszystkim </a:t>
            </a:r>
            <a:r>
              <a:rPr lang="pl-PL" sz="2000" b="1" u="sng" dirty="0" err="1" smtClean="0">
                <a:latin typeface="+mn-lt"/>
              </a:rPr>
              <a:t>rozwoju</a:t>
            </a:r>
            <a:r>
              <a:rPr lang="pl-PL" sz="2000" b="1" u="sng" dirty="0" smtClean="0">
                <a:latin typeface="+mn-lt"/>
              </a:rPr>
              <a:t> przedsiębiorczości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000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sz="2000" dirty="0" smtClean="0">
                <a:latin typeface="+mn-lt"/>
              </a:rPr>
              <a:t>Poprawa istniejącego prawa poprzez zmniejszanie obciążeń biurokratycznych, deregulacje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sz="2000" dirty="0" smtClean="0">
                <a:latin typeface="+mn-lt"/>
              </a:rPr>
              <a:t>Poprawa dostępu i podniesienie efektywności wymiaru sprawiedliwości w sprawach cywilnych i gospodarczych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sz="2000" dirty="0" smtClean="0">
                <a:latin typeface="+mn-lt"/>
              </a:rPr>
              <a:t>Poprawa usług świadczonych przez administracje publiczną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sz="2000" dirty="0" smtClean="0">
              <a:latin typeface="+mn-lt"/>
            </a:endParaRPr>
          </a:p>
          <a:p>
            <a:pPr marL="838200" lvl="1" indent="-381000" eaLnBrk="1" hangingPunct="1"/>
            <a:r>
              <a:rPr lang="pl-PL" sz="2000" b="1" dirty="0" smtClean="0">
                <a:latin typeface="+mn-lt"/>
              </a:rPr>
              <a:t>Program: POWER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sz="1600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1600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endParaRPr lang="pl-PL" sz="1600" dirty="0" smtClean="0"/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dirty="0" smtClean="0">
              <a:latin typeface="+mn-lt"/>
            </a:endParaRPr>
          </a:p>
          <a:p>
            <a:pPr marL="838200" lvl="1" indent="-381000" algn="ctr" eaLnBrk="1" hangingPunct="1">
              <a:buFont typeface="Wingdings" pitchFamily="2" charset="2"/>
              <a:buNone/>
            </a:pPr>
            <a:r>
              <a:rPr lang="pl-PL" sz="2400" b="1" i="1" u="sng" dirty="0" smtClean="0">
                <a:latin typeface="+mn-lt"/>
              </a:rPr>
              <a:t>Ramy finansowe: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dirty="0" smtClean="0">
                <a:latin typeface="+mn-lt"/>
              </a:rPr>
              <a:t>Budżet unijny – </a:t>
            </a:r>
            <a:r>
              <a:rPr lang="pl-PL" b="1" dirty="0" smtClean="0">
                <a:latin typeface="+mn-lt"/>
              </a:rPr>
              <a:t>996,8 mld EUR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b="1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dirty="0" smtClean="0">
                <a:latin typeface="+mn-lt"/>
              </a:rPr>
              <a:t>Alokacja dla Polski wyniesie </a:t>
            </a:r>
            <a:r>
              <a:rPr lang="pl-PL" b="1" dirty="0" smtClean="0">
                <a:latin typeface="+mn-lt"/>
              </a:rPr>
              <a:t>82,5 mld EUR</a:t>
            </a:r>
            <a:r>
              <a:rPr lang="pl-PL" dirty="0" smtClean="0">
                <a:latin typeface="+mn-lt"/>
              </a:rPr>
              <a:t> </a:t>
            </a:r>
          </a:p>
          <a:p>
            <a:pPr marL="838200" lvl="1" indent="-381000" eaLnBrk="1" hangingPunct="1">
              <a:buFont typeface="Wingdings" pitchFamily="2" charset="2"/>
              <a:buChar char="Ø"/>
            </a:pPr>
            <a:endParaRPr lang="pl-PL" u="sng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u="sng" dirty="0" smtClean="0">
                <a:latin typeface="+mn-lt"/>
              </a:rPr>
              <a:t>Wnioski: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u="sng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Char char="Ø"/>
            </a:pPr>
            <a:r>
              <a:rPr lang="pl-PL" dirty="0" smtClean="0">
                <a:latin typeface="+mn-lt"/>
              </a:rPr>
              <a:t>Alokacja PS dla Polski wyższa niż w obecnej perspektywie (69 mld)</a:t>
            </a:r>
          </a:p>
          <a:p>
            <a:pPr marL="838200" lvl="1" indent="-381000" eaLnBrk="1" hangingPunct="1">
              <a:buFont typeface="Wingdings" pitchFamily="2" charset="2"/>
              <a:buChar char="Ø"/>
            </a:pPr>
            <a:r>
              <a:rPr lang="pl-PL" dirty="0" smtClean="0">
                <a:latin typeface="+mn-lt"/>
              </a:rPr>
              <a:t>Polska największym beneficjentem PS w latach 2014-2020, </a:t>
            </a:r>
          </a:p>
          <a:p>
            <a:pPr marL="838200" lvl="1" indent="-381000">
              <a:buFont typeface="Wingdings" pitchFamily="2" charset="2"/>
              <a:buChar char="Ø"/>
            </a:pPr>
            <a:r>
              <a:rPr lang="pl-PL" dirty="0" smtClean="0">
                <a:latin typeface="+mn-lt"/>
              </a:rPr>
              <a:t>Alokacja PS per capita – Polska na 6 miejscu po EE, SK, HU, CZ, LT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9461" name="Prostokąt 12"/>
          <p:cNvSpPr>
            <a:spLocks noChangeArrowheads="1"/>
          </p:cNvSpPr>
          <p:nvPr/>
        </p:nvSpPr>
        <p:spPr bwMode="auto">
          <a:xfrm>
            <a:off x="431032" y="1412776"/>
            <a:ext cx="87129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1463" algn="just"/>
            <a:r>
              <a:rPr lang="pl-PL" altLang="pl-PL" dirty="0" smtClean="0"/>
              <a:t>Alokacja w podziale na programy operacyjne w mln EUR</a:t>
            </a:r>
            <a:endParaRPr lang="pl-PL" b="1" dirty="0"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3419872" y="188640"/>
            <a:ext cx="3435864" cy="50006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9463" name="Picture 8" descr="znak_POMOC_TECHNICZN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929313"/>
            <a:ext cx="2214563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5640644" y="836712"/>
            <a:ext cx="2903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l-PL" altLang="pl-PL" b="1" dirty="0" smtClean="0">
                <a:latin typeface="Arial Narrow" pitchFamily="34" charset="0"/>
                <a:cs typeface="Arial" charset="0"/>
              </a:rPr>
              <a:t>Krajowe programy operacyjne</a:t>
            </a:r>
            <a:endParaRPr lang="pl-PL" altLang="pl-PL" b="1" dirty="0">
              <a:latin typeface="Arial Narrow" pitchFamily="34" charset="0"/>
              <a:cs typeface="Arial" charset="0"/>
            </a:endParaRPr>
          </a:p>
        </p:txBody>
      </p:sp>
      <p:graphicFrame>
        <p:nvGraphicFramePr>
          <p:cNvPr id="32771" name="Obiekt 1"/>
          <p:cNvGraphicFramePr>
            <a:graphicFrameLocks/>
          </p:cNvGraphicFramePr>
          <p:nvPr/>
        </p:nvGraphicFramePr>
        <p:xfrm>
          <a:off x="250825" y="2133600"/>
          <a:ext cx="8829675" cy="3578225"/>
        </p:xfrm>
        <a:graphic>
          <a:graphicData uri="http://schemas.openxmlformats.org/presentationml/2006/ole">
            <p:oleObj spid="_x0000_s32771" name="Worksheet" r:id="rId8" imgW="8829675" imgH="3581441" progId="Excel.Sheet.8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357438"/>
            <a:ext cx="8215313" cy="66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dirty="0">
              <a:solidFill>
                <a:srgbClr val="000066"/>
              </a:solidFill>
              <a:latin typeface="Calibri" pitchFamily="34" charset="0"/>
              <a:cs typeface="Lucida Sans Unicode" pitchFamily="34" charset="0"/>
            </a:endParaRPr>
          </a:p>
          <a:p>
            <a:pPr algn="ctr" defTabSz="449263">
              <a:lnSpc>
                <a:spcPct val="93000"/>
              </a:lnSpc>
              <a:buClr>
                <a:srgbClr val="000000"/>
              </a:buClr>
              <a:buSzPct val="100000"/>
              <a:buFont typeface="Arial Unicode MS" pitchFamily="34" charset="-128"/>
              <a:buNone/>
            </a:pPr>
            <a:endParaRPr lang="pl-PL" sz="2000" b="1" u="sng" dirty="0">
              <a:latin typeface="Calibri" pitchFamily="34" charset="0"/>
              <a:cs typeface="Lucida Sans Unicode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195736" y="404664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971600" y="1289953"/>
            <a:ext cx="72728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pl-PL" b="1" dirty="0" smtClean="0">
                <a:latin typeface="+mn-lt"/>
              </a:rPr>
              <a:t>Lokalizacje PIFE</a:t>
            </a:r>
          </a:p>
          <a:p>
            <a:pPr algn="ctr" eaLnBrk="1" hangingPunct="1">
              <a:buFont typeface="Arial" charset="0"/>
              <a:buNone/>
            </a:pPr>
            <a:r>
              <a:rPr lang="pl-PL" dirty="0" smtClean="0">
                <a:latin typeface="+mn-lt"/>
              </a:rPr>
              <a:t/>
            </a:r>
            <a:br>
              <a:rPr lang="pl-PL" dirty="0" smtClean="0">
                <a:latin typeface="+mn-lt"/>
              </a:rPr>
            </a:br>
            <a:r>
              <a:rPr lang="pl-PL" dirty="0" smtClean="0">
                <a:latin typeface="+mn-lt"/>
              </a:rPr>
              <a:t/>
            </a:r>
            <a:br>
              <a:rPr lang="pl-PL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Główny Punkt Informacyjny Funduszy Europejskich</a:t>
            </a:r>
          </a:p>
          <a:p>
            <a:pPr algn="ctr" eaLnBrk="1" hangingPunct="1">
              <a:buFont typeface="Arial" charset="0"/>
              <a:buNone/>
            </a:pPr>
            <a:endParaRPr lang="pl-PL" b="1" dirty="0" smtClean="0">
              <a:latin typeface="+mn-lt"/>
            </a:endParaRPr>
          </a:p>
          <a:p>
            <a:pPr algn="ctr"/>
            <a:r>
              <a:rPr lang="pl-PL" dirty="0" smtClean="0">
                <a:latin typeface="+mn-lt"/>
              </a:rPr>
              <a:t>działa w strukturze UMWD od października 2007 roku </a:t>
            </a:r>
          </a:p>
          <a:p>
            <a:pPr algn="ctr"/>
            <a:r>
              <a:rPr lang="pl-PL" dirty="0" smtClean="0">
                <a:latin typeface="+mn-lt"/>
              </a:rPr>
              <a:t>GPIFE jest do dyspozycji beneficjentów w poniedziałki w godz. </a:t>
            </a:r>
            <a:r>
              <a:rPr lang="pl-PL" b="1" dirty="0" smtClean="0">
                <a:latin typeface="+mn-lt"/>
              </a:rPr>
              <a:t>8.00 – 18.00</a:t>
            </a:r>
          </a:p>
          <a:p>
            <a:pPr algn="ctr"/>
            <a:r>
              <a:rPr lang="pl-PL" dirty="0" smtClean="0">
                <a:latin typeface="+mn-lt"/>
              </a:rPr>
              <a:t>we   wtorki - piątki w godz.  </a:t>
            </a:r>
            <a:r>
              <a:rPr lang="pl-PL" b="1" dirty="0" smtClean="0">
                <a:latin typeface="+mn-lt"/>
              </a:rPr>
              <a:t>8:00 – 16:00</a:t>
            </a:r>
          </a:p>
          <a:p>
            <a:pPr algn="ctr">
              <a:buFont typeface="Arial" charset="0"/>
              <a:buNone/>
            </a:pPr>
            <a:endParaRPr lang="pl-PL" dirty="0" smtClean="0">
              <a:latin typeface="+mn-lt"/>
            </a:endParaRPr>
          </a:p>
          <a:p>
            <a:pPr algn="ctr">
              <a:buFont typeface="Arial" charset="0"/>
              <a:buNone/>
            </a:pPr>
            <a:endParaRPr lang="pl-PL" b="1" dirty="0" smtClean="0">
              <a:latin typeface="+mn-lt"/>
            </a:endParaRPr>
          </a:p>
          <a:p>
            <a:pPr algn="ctr">
              <a:buFont typeface="Arial" charset="0"/>
              <a:buNone/>
            </a:pPr>
            <a:r>
              <a:rPr lang="pl-PL" b="1" dirty="0" smtClean="0">
                <a:latin typeface="+mn-lt"/>
              </a:rPr>
              <a:t>GPIFE</a:t>
            </a:r>
          </a:p>
          <a:p>
            <a:pPr algn="ctr">
              <a:buFont typeface="Arial" charset="0"/>
              <a:buNone/>
            </a:pPr>
            <a:r>
              <a:rPr lang="pl-PL" dirty="0" smtClean="0">
                <a:latin typeface="+mn-lt"/>
              </a:rPr>
              <a:t>Wrocław, ul. Wybrzeże Juliusza Słowackiego 12-14, p. </a:t>
            </a:r>
            <a:r>
              <a:rPr lang="pl-PL" smtClean="0">
                <a:latin typeface="+mn-lt"/>
              </a:rPr>
              <a:t>300</a:t>
            </a:r>
            <a:endParaRPr lang="pl-PL" dirty="0" smtClean="0">
              <a:latin typeface="+mn-lt"/>
            </a:endParaRPr>
          </a:p>
          <a:p>
            <a:pPr algn="ctr">
              <a:buFont typeface="Arial" charset="0"/>
              <a:buNone/>
            </a:pPr>
            <a:r>
              <a:rPr lang="pl-PL" dirty="0" smtClean="0">
                <a:latin typeface="+mn-lt"/>
              </a:rPr>
              <a:t>e-mail : </a:t>
            </a:r>
            <a:r>
              <a:rPr lang="pl-PL" dirty="0" err="1" smtClean="0">
                <a:latin typeface="+mn-lt"/>
                <a:hlinkClick r:id="rId7"/>
              </a:rPr>
              <a:t>pife@dolnyslask.pl</a:t>
            </a:r>
            <a:endParaRPr lang="pl-PL" dirty="0" smtClean="0">
              <a:latin typeface="+mn-lt"/>
            </a:endParaRPr>
          </a:p>
          <a:p>
            <a:pPr algn="ctr">
              <a:buFont typeface="Arial" charset="0"/>
              <a:buNone/>
            </a:pPr>
            <a:r>
              <a:rPr lang="pl-PL" dirty="0" smtClean="0">
                <a:latin typeface="+mn-lt"/>
              </a:rPr>
              <a:t>tel.: 0 801 700 008</a:t>
            </a:r>
          </a:p>
          <a:p>
            <a:pPr algn="ctr">
              <a:buFont typeface="Arial" charset="0"/>
              <a:buNone/>
            </a:pPr>
            <a:r>
              <a:rPr lang="pl-PL" dirty="0" err="1" smtClean="0">
                <a:latin typeface="+mn-lt"/>
                <a:hlinkClick r:id="rId8"/>
              </a:rPr>
              <a:t>www.fundusze.dolnyslask.pl</a:t>
            </a:r>
            <a:endParaRPr lang="pl-PL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28813" y="1071563"/>
            <a:ext cx="7215187" cy="357187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pl-PL" sz="2400" b="1" dirty="0">
              <a:latin typeface="+mn-lt"/>
            </a:endParaRPr>
          </a:p>
        </p:txBody>
      </p:sp>
      <p:sp>
        <p:nvSpPr>
          <p:cNvPr id="25603" name="Prostokąt 11"/>
          <p:cNvSpPr>
            <a:spLocks noChangeArrowheads="1"/>
          </p:cNvSpPr>
          <p:nvPr/>
        </p:nvSpPr>
        <p:spPr bwMode="auto">
          <a:xfrm>
            <a:off x="428625" y="2780928"/>
            <a:ext cx="8215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000" indent="342000" algn="just" eaLnBrk="0" hangingPunct="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pl-PL" sz="20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2000250" y="188640"/>
            <a:ext cx="6929438" cy="504056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sz="1600" b="1" dirty="0" smtClean="0"/>
              <a:t>Fundusze Europejskie 2014-2020</a:t>
            </a:r>
            <a:endParaRPr lang="pl-PL" sz="1600" b="1" dirty="0"/>
          </a:p>
        </p:txBody>
      </p:sp>
      <p:pic>
        <p:nvPicPr>
          <p:cNvPr id="25605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00713"/>
            <a:ext cx="23034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267744" y="332656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 smtClean="0"/>
          </a:p>
        </p:txBody>
      </p:sp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1835696" y="1289953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Arial" charset="0"/>
              <a:buNone/>
            </a:pPr>
            <a:endParaRPr lang="pl-PL" dirty="0" smtClean="0"/>
          </a:p>
        </p:txBody>
      </p:sp>
      <p:sp>
        <p:nvSpPr>
          <p:cNvPr id="11" name="Prostokąt 10"/>
          <p:cNvSpPr/>
          <p:nvPr/>
        </p:nvSpPr>
        <p:spPr>
          <a:xfrm>
            <a:off x="539552" y="1340768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Arial" charset="0"/>
              <a:buNone/>
            </a:pPr>
            <a:endParaRPr lang="pl-PL" b="1" dirty="0" smtClean="0"/>
          </a:p>
        </p:txBody>
      </p:sp>
      <p:sp>
        <p:nvSpPr>
          <p:cNvPr id="12" name="pole tekstowe 11"/>
          <p:cNvSpPr txBox="1"/>
          <p:nvPr/>
        </p:nvSpPr>
        <p:spPr>
          <a:xfrm>
            <a:off x="4860032" y="2708920"/>
            <a:ext cx="2592288" cy="259228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marL="342900" indent="-342900" eaLnBrk="0" hangingPunct="0">
              <a:spcAft>
                <a:spcPts val="600"/>
              </a:spcAft>
              <a:defRPr/>
            </a:pPr>
            <a:endParaRPr lang="pl-PL" sz="2000" dirty="0"/>
          </a:p>
        </p:txBody>
      </p:sp>
      <p:sp>
        <p:nvSpPr>
          <p:cNvPr id="14" name="Prostokąt 13"/>
          <p:cNvSpPr/>
          <p:nvPr/>
        </p:nvSpPr>
        <p:spPr>
          <a:xfrm>
            <a:off x="1691680" y="2136339"/>
            <a:ext cx="59046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9263">
              <a:lnSpc>
                <a:spcPct val="150000"/>
              </a:lnSpc>
              <a:buClr>
                <a:srgbClr val="000000"/>
              </a:buClr>
              <a:buFont typeface="Arial Unicode MS" pitchFamily="34" charset="-128"/>
              <a:buNone/>
            </a:pPr>
            <a:r>
              <a:rPr lang="pl-PL" b="1" dirty="0" smtClean="0">
                <a:latin typeface="+mn-lt"/>
                <a:cs typeface="Lucida Sans Unicode" pitchFamily="34" charset="0"/>
              </a:rPr>
              <a:t>Dziękuję za uwagę</a:t>
            </a:r>
          </a:p>
          <a:p>
            <a:pPr algn="ctr" defTabSz="449263">
              <a:lnSpc>
                <a:spcPct val="150000"/>
              </a:lnSpc>
              <a:buClr>
                <a:srgbClr val="000000"/>
              </a:buClr>
              <a:buFont typeface="Arial Unicode MS" pitchFamily="34" charset="-128"/>
              <a:buNone/>
            </a:pPr>
            <a:endParaRPr lang="pl-PL" b="1" dirty="0" smtClean="0">
              <a:latin typeface="+mn-lt"/>
              <a:cs typeface="Lucida Sans Unicode" pitchFamily="34" charset="0"/>
            </a:endParaRPr>
          </a:p>
          <a:p>
            <a:pPr algn="ctr" defTabSz="449263">
              <a:lnSpc>
                <a:spcPct val="150000"/>
              </a:lnSpc>
              <a:buClr>
                <a:srgbClr val="000000"/>
              </a:buClr>
              <a:buFont typeface="Arial Unicode MS" pitchFamily="34" charset="-128"/>
              <a:buNone/>
            </a:pPr>
            <a:r>
              <a:rPr lang="pl-PL" b="1" dirty="0" smtClean="0">
                <a:latin typeface="+mn-lt"/>
                <a:cs typeface="Lucida Sans Unicode" pitchFamily="34" charset="0"/>
              </a:rPr>
              <a:t>Piotr Puczek</a:t>
            </a:r>
          </a:p>
          <a:p>
            <a:pPr algn="ctr" defTabSz="449263">
              <a:lnSpc>
                <a:spcPct val="150000"/>
              </a:lnSpc>
              <a:buClr>
                <a:srgbClr val="000000"/>
              </a:buClr>
              <a:buFont typeface="Arial Unicode MS" pitchFamily="34" charset="-128"/>
              <a:buNone/>
            </a:pPr>
            <a:endParaRPr lang="pl-PL" b="1" dirty="0" smtClean="0">
              <a:latin typeface="+mn-lt"/>
              <a:cs typeface="Lucida Sans Unicode" pitchFamily="34" charset="0"/>
            </a:endParaRPr>
          </a:p>
          <a:p>
            <a:pPr algn="ctr" defTabSz="449263">
              <a:lnSpc>
                <a:spcPct val="150000"/>
              </a:lnSpc>
              <a:buClr>
                <a:srgbClr val="000000"/>
              </a:buClr>
              <a:buFont typeface="Arial Unicode MS" pitchFamily="34" charset="-128"/>
              <a:buNone/>
            </a:pPr>
            <a:r>
              <a:rPr lang="pl-PL" b="1" dirty="0" smtClean="0">
                <a:latin typeface="+mn-lt"/>
                <a:cs typeface="Lucida Sans Unicode" pitchFamily="34" charset="0"/>
              </a:rPr>
              <a:t>Główny Punkt Informacyjny Funduszy Europejskich</a:t>
            </a:r>
          </a:p>
          <a:p>
            <a:pPr algn="ctr" defTabSz="449263">
              <a:lnSpc>
                <a:spcPct val="150000"/>
              </a:lnSpc>
              <a:buClr>
                <a:srgbClr val="000000"/>
              </a:buClr>
              <a:buFont typeface="Arial Unicode MS" pitchFamily="34" charset="-128"/>
              <a:buNone/>
            </a:pPr>
            <a:r>
              <a:rPr lang="pl-PL" b="1" dirty="0" smtClean="0">
                <a:latin typeface="+mn-lt"/>
                <a:cs typeface="Lucida Sans Unicode" pitchFamily="34" charset="0"/>
              </a:rPr>
              <a:t>Urząd Marszałkowski Województwa Dolnośląskiego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196752"/>
            <a:ext cx="835292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endParaRPr lang="pl-PL" sz="1600" dirty="0" smtClean="0"/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2000" b="1" dirty="0" smtClean="0">
                <a:latin typeface="+mn-lt"/>
              </a:rPr>
              <a:t>Podstawowe dokumenty: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000" dirty="0" smtClean="0">
              <a:latin typeface="+mn-lt"/>
            </a:endParaRPr>
          </a:p>
          <a:p>
            <a:pPr marL="838200" lvl="1" indent="-381000" eaLnBrk="1" hangingPunct="1"/>
            <a:endParaRPr lang="pl-PL" sz="2000" dirty="0" smtClean="0">
              <a:latin typeface="+mn-lt"/>
            </a:endParaRPr>
          </a:p>
          <a:p>
            <a:pPr marL="838200" lvl="1" indent="-381000" eaLnBrk="1" hangingPunct="1"/>
            <a:r>
              <a:rPr lang="pl-PL" sz="2000" b="1" dirty="0" smtClean="0">
                <a:latin typeface="+mn-lt"/>
              </a:rPr>
              <a:t>Poziom krajowy</a:t>
            </a:r>
          </a:p>
          <a:p>
            <a:pPr marL="838200" lvl="1" indent="-381000" eaLnBrk="1" hangingPunct="1"/>
            <a:endParaRPr lang="pl-PL" sz="2000" b="1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r>
              <a:rPr lang="pl-PL" sz="2000" dirty="0" smtClean="0">
                <a:latin typeface="+mn-lt"/>
              </a:rPr>
              <a:t>Strategia Rozwoju Kraju 2020</a:t>
            </a:r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r>
              <a:rPr lang="pl-PL" sz="2000" dirty="0" smtClean="0">
                <a:latin typeface="+mn-lt"/>
              </a:rPr>
              <a:t>Długookresowa  Strategia Rozwoju Kraju. Polska 2030. Trzecia fala nowoczesności</a:t>
            </a:r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r>
              <a:rPr lang="pl-PL" sz="2000" dirty="0" smtClean="0">
                <a:latin typeface="+mn-lt"/>
              </a:rPr>
              <a:t>9 zintegrowanych ponadsektorowych strategii służących realizacji założonych celów rozwojowych</a:t>
            </a:r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r>
              <a:rPr lang="pl-PL" sz="2000" dirty="0" smtClean="0">
                <a:latin typeface="+mn-lt"/>
              </a:rPr>
              <a:t>Ustawa wdrożeniowa</a:t>
            </a:r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r>
              <a:rPr lang="pl-PL" sz="2000" dirty="0" smtClean="0">
                <a:latin typeface="+mn-lt"/>
              </a:rPr>
              <a:t>Umowa Partnerstwa</a:t>
            </a:r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r>
              <a:rPr lang="pl-PL" sz="2000" dirty="0" smtClean="0">
                <a:latin typeface="+mn-lt"/>
              </a:rPr>
              <a:t>Programy Operacyjne (krajowe i regionalne)</a:t>
            </a:r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r>
              <a:rPr lang="pl-PL" sz="2000" dirty="0" smtClean="0">
                <a:latin typeface="+mn-lt"/>
              </a:rPr>
              <a:t>Kontrakt terytorialny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9461" name="Prostokąt 12"/>
          <p:cNvSpPr>
            <a:spLocks noChangeArrowheads="1"/>
          </p:cNvSpPr>
          <p:nvPr/>
        </p:nvSpPr>
        <p:spPr bwMode="auto">
          <a:xfrm>
            <a:off x="251520" y="692697"/>
            <a:ext cx="87129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628650" algn="just">
              <a:buFont typeface="Wingdings" pitchFamily="2" charset="2"/>
              <a:buChar char="§"/>
            </a:pPr>
            <a:endParaRPr lang="pl-PL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3923928" y="260648"/>
            <a:ext cx="4299960" cy="50006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9463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29313"/>
            <a:ext cx="2214563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3563888" y="836712"/>
            <a:ext cx="19904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Bef>
                <a:spcPct val="50000"/>
              </a:spcBef>
            </a:pPr>
            <a:r>
              <a:rPr lang="pl-PL" altLang="zh-CN" sz="2000" b="1" dirty="0" smtClean="0">
                <a:latin typeface="+mn-lt"/>
              </a:rPr>
              <a:t>Cele tematyczne </a:t>
            </a:r>
            <a:endParaRPr lang="pl-PL" altLang="pl-PL" sz="2000" b="1" dirty="0">
              <a:latin typeface="+mn-lt"/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0" y="126876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r>
              <a:rPr lang="pl-PL" sz="2400" b="1" dirty="0" smtClean="0">
                <a:latin typeface="+mn-lt"/>
              </a:rPr>
              <a:t>1. 	Wzmocnienie badań naukowych, rozwoju technologicznego i innowacji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endParaRPr lang="pl-PL" sz="2400" b="1" dirty="0" smtClean="0">
              <a:latin typeface="+mn-lt"/>
            </a:endParaRP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r>
              <a:rPr lang="pl-PL" sz="2400" b="1" dirty="0" smtClean="0">
                <a:latin typeface="+mn-lt"/>
              </a:rPr>
              <a:t>	Cel szczegółowy: </a:t>
            </a:r>
            <a:r>
              <a:rPr lang="pl-PL" sz="2000" b="1" u="sng" dirty="0" smtClean="0">
                <a:latin typeface="+mn-lt"/>
              </a:rPr>
              <a:t>Wzrost wykorzystania wyników badań naukowych i prac rozwojowych w gospodarce oraz podniesienie jakości i umiędzynarodowienia badań naukowych. 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endParaRPr lang="pl-PL" sz="2000" b="1" u="sng" dirty="0" smtClean="0">
              <a:latin typeface="+mn-lt"/>
            </a:endParaRPr>
          </a:p>
          <a:p>
            <a:pPr marL="560070" lvl="0" indent="-514350" fontAlgn="auto">
              <a:buClr>
                <a:srgbClr val="0070C0"/>
              </a:buClr>
              <a:buSzPct val="100000"/>
              <a:buAutoNum type="alphaLcParenR"/>
              <a:defRPr/>
            </a:pPr>
            <a:r>
              <a:rPr lang="pl-PL" sz="2000" dirty="0" smtClean="0">
                <a:latin typeface="+mn-lt"/>
              </a:rPr>
              <a:t>Transfer wiedzy, innowacji oraz wyników prac </a:t>
            </a:r>
            <a:r>
              <a:rPr lang="pl-PL" sz="2000" dirty="0" err="1" smtClean="0">
                <a:latin typeface="+mn-lt"/>
              </a:rPr>
              <a:t>B+R</a:t>
            </a:r>
            <a:r>
              <a:rPr lang="pl-PL" sz="2000" dirty="0" smtClean="0">
                <a:latin typeface="+mn-lt"/>
              </a:rPr>
              <a:t> do gospodarki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endParaRPr lang="pl-PL" sz="2000" dirty="0" smtClean="0">
              <a:latin typeface="+mn-lt"/>
            </a:endParaRPr>
          </a:p>
          <a:p>
            <a:pPr marL="620713" lvl="0" indent="187325" fontAlgn="auto"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pl-PL" dirty="0" smtClean="0">
                <a:latin typeface="+mn-lt"/>
              </a:rPr>
              <a:t>Zwiększenie liczby przedsiębiorstw prowadzących prace </a:t>
            </a:r>
            <a:r>
              <a:rPr lang="pl-PL" dirty="0" err="1" smtClean="0">
                <a:latin typeface="+mn-lt"/>
              </a:rPr>
              <a:t>B+R</a:t>
            </a:r>
            <a:endParaRPr lang="pl-PL" dirty="0" smtClean="0">
              <a:latin typeface="+mn-lt"/>
            </a:endParaRPr>
          </a:p>
          <a:p>
            <a:pPr marL="620713" lvl="0" indent="187325" fontAlgn="auto"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pl-PL" dirty="0" smtClean="0">
                <a:latin typeface="+mn-lt"/>
              </a:rPr>
              <a:t>Zwiększenie liczby wspólnych przedsięwzięć </a:t>
            </a:r>
            <a:r>
              <a:rPr lang="pl-PL" dirty="0" err="1" smtClean="0">
                <a:latin typeface="+mn-lt"/>
              </a:rPr>
              <a:t>B+R</a:t>
            </a:r>
            <a:r>
              <a:rPr lang="pl-PL" dirty="0" smtClean="0">
                <a:latin typeface="+mn-lt"/>
              </a:rPr>
              <a:t> przedsiębiorstw i jednostek naukowych</a:t>
            </a:r>
          </a:p>
          <a:p>
            <a:pPr marL="620713" lvl="0" indent="187325" fontAlgn="auto"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pl-PL" dirty="0" smtClean="0">
                <a:latin typeface="+mn-lt"/>
              </a:rPr>
              <a:t>Zwiększenie liczby wdrożeń wyników badań naukowych i prac rozwojowych oraz innowacyjnych rozwiązań w gospodarce</a:t>
            </a:r>
          </a:p>
          <a:p>
            <a:pPr marL="620713" lvl="0" indent="187325" fontAlgn="auto"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pl-PL" dirty="0" smtClean="0">
                <a:latin typeface="+mn-lt"/>
              </a:rPr>
              <a:t>Zwiększenie skali wykorzystania usług </a:t>
            </a:r>
            <a:r>
              <a:rPr lang="pl-PL" dirty="0" err="1" smtClean="0">
                <a:latin typeface="+mn-lt"/>
              </a:rPr>
              <a:t>B+R</a:t>
            </a:r>
            <a:endParaRPr lang="pl-PL" dirty="0" smtClean="0">
              <a:latin typeface="+mn-lt"/>
            </a:endParaRPr>
          </a:p>
          <a:p>
            <a:pPr marL="620713" lvl="0" indent="187325" fontAlgn="auto">
              <a:buClr>
                <a:srgbClr val="0070C0"/>
              </a:buClr>
              <a:buSzPct val="100000"/>
              <a:defRPr/>
            </a:pPr>
            <a:endParaRPr lang="pl-PL" sz="2000" b="1" dirty="0" smtClean="0">
              <a:latin typeface="+mn-lt"/>
            </a:endParaRP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r>
              <a:rPr lang="pl-PL" sz="2000" b="1" dirty="0" smtClean="0">
                <a:latin typeface="+mn-lt"/>
              </a:rPr>
              <a:t>		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r>
              <a:rPr lang="pl-PL" sz="2000" b="1" dirty="0" smtClean="0">
                <a:latin typeface="+mn-lt"/>
              </a:rPr>
              <a:t>		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endParaRPr lang="pl-PL" sz="2000" b="1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9461" name="Prostokąt 12"/>
          <p:cNvSpPr>
            <a:spLocks noChangeArrowheads="1"/>
          </p:cNvSpPr>
          <p:nvPr/>
        </p:nvSpPr>
        <p:spPr bwMode="auto">
          <a:xfrm>
            <a:off x="251520" y="692697"/>
            <a:ext cx="87129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628650" algn="just">
              <a:buFont typeface="Wingdings" pitchFamily="2" charset="2"/>
              <a:buChar char="§"/>
            </a:pPr>
            <a:endParaRPr lang="pl-PL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3923928" y="260648"/>
            <a:ext cx="4299960" cy="50006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9463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29313"/>
            <a:ext cx="2214563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rostokąt 12"/>
          <p:cNvSpPr/>
          <p:nvPr/>
        </p:nvSpPr>
        <p:spPr>
          <a:xfrm>
            <a:off x="0" y="1268760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endParaRPr lang="pl-PL" dirty="0" smtClean="0">
              <a:latin typeface="+mn-lt"/>
            </a:endParaRP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r>
              <a:rPr lang="pl-PL" dirty="0" smtClean="0">
                <a:latin typeface="+mn-lt"/>
              </a:rPr>
              <a:t>b) </a:t>
            </a:r>
            <a:r>
              <a:rPr lang="pl-PL" b="1" dirty="0" smtClean="0">
                <a:latin typeface="+mn-lt"/>
              </a:rPr>
              <a:t>Ulepszenie systemu transferu technologii i wiedzy: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endParaRPr lang="pl-PL" dirty="0" smtClean="0">
              <a:latin typeface="+mn-lt"/>
            </a:endParaRPr>
          </a:p>
          <a:p>
            <a:pPr marL="560070" lvl="0" indent="-514350" fontAlgn="auto"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pl-PL" dirty="0" smtClean="0">
                <a:latin typeface="+mn-lt"/>
              </a:rPr>
              <a:t>Poprawa dostępu do wysokiej jakości, dostosowanych do potrzeb przedsiębiorstw, usług wspierających prowadzenie działalności </a:t>
            </a:r>
            <a:r>
              <a:rPr lang="pl-PL" dirty="0" err="1" smtClean="0">
                <a:latin typeface="+mn-lt"/>
              </a:rPr>
              <a:t>B+R+I</a:t>
            </a:r>
            <a:endParaRPr lang="pl-PL" dirty="0" smtClean="0">
              <a:latin typeface="+mn-lt"/>
            </a:endParaRPr>
          </a:p>
          <a:p>
            <a:pPr marL="560070" lvl="0" indent="-514350" fontAlgn="auto"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pl-PL" dirty="0" smtClean="0">
                <a:latin typeface="+mn-lt"/>
              </a:rPr>
              <a:t>Zwiększenie dostępności do kapitału finansowania wdrożenia innowacji i wyników prac </a:t>
            </a:r>
            <a:r>
              <a:rPr lang="pl-PL" dirty="0" err="1" smtClean="0">
                <a:latin typeface="+mn-lt"/>
              </a:rPr>
              <a:t>B+R</a:t>
            </a:r>
            <a:r>
              <a:rPr lang="pl-PL" dirty="0" smtClean="0">
                <a:latin typeface="+mn-lt"/>
              </a:rPr>
              <a:t> w przedsiębiorstwach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pl-PL" dirty="0" smtClean="0">
                <a:latin typeface="+mn-lt"/>
              </a:rPr>
              <a:t>Zwiększenie liczby efektywnych </a:t>
            </a:r>
            <a:r>
              <a:rPr lang="pl-PL" dirty="0" err="1" smtClean="0">
                <a:latin typeface="+mn-lt"/>
              </a:rPr>
              <a:t>partnerstw</a:t>
            </a:r>
            <a:r>
              <a:rPr lang="pl-PL" dirty="0" smtClean="0">
                <a:latin typeface="+mn-lt"/>
              </a:rPr>
              <a:t> pomiędzy przedsiębiorstwami, rozwój współpracy MŚP z dużymi przedsiębiorstwami, w tym w ramach </a:t>
            </a:r>
            <a:r>
              <a:rPr lang="pl-PL" dirty="0" err="1" smtClean="0">
                <a:latin typeface="+mn-lt"/>
              </a:rPr>
              <a:t>klastrów</a:t>
            </a:r>
            <a:endParaRPr lang="pl-PL" dirty="0" smtClean="0">
              <a:latin typeface="+mn-lt"/>
            </a:endParaRPr>
          </a:p>
          <a:p>
            <a:pPr marL="560070" lvl="0" indent="-514350" fontAlgn="auto"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pl-PL" dirty="0" smtClean="0">
                <a:latin typeface="+mn-lt"/>
              </a:rPr>
              <a:t>Ulepszanie infrastruktury w zakresie badań i innowacji w przedsiębiorstwach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pl-PL" dirty="0" smtClean="0">
                <a:latin typeface="+mn-lt"/>
              </a:rPr>
              <a:t>Rozwój potencjału przedsiębiorstw do prowadzenia działalności </a:t>
            </a:r>
            <a:r>
              <a:rPr lang="pl-PL" dirty="0" err="1" smtClean="0">
                <a:latin typeface="+mn-lt"/>
              </a:rPr>
              <a:t>B+R</a:t>
            </a:r>
            <a:r>
              <a:rPr lang="pl-PL" dirty="0" smtClean="0">
                <a:latin typeface="+mn-lt"/>
              </a:rPr>
              <a:t> )np. infrastruktura </a:t>
            </a:r>
            <a:r>
              <a:rPr lang="pl-PL" dirty="0" err="1" smtClean="0">
                <a:latin typeface="+mn-lt"/>
              </a:rPr>
              <a:t>B+R</a:t>
            </a:r>
            <a:r>
              <a:rPr lang="pl-PL" dirty="0" smtClean="0">
                <a:latin typeface="+mn-lt"/>
              </a:rPr>
              <a:t> przedsiębiorstw)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pl-PL" dirty="0" smtClean="0">
                <a:latin typeface="+mn-lt"/>
              </a:rPr>
              <a:t>Rozwój nowoczesnej infrastruktury badawczej oraz integracja i konsolidacja potencjału naukowo-badawczego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r>
              <a:rPr lang="pl-PL" sz="2000" b="1" dirty="0" smtClean="0">
                <a:latin typeface="+mn-lt"/>
              </a:rPr>
              <a:t>		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r>
              <a:rPr lang="pl-PL" sz="2000" b="1" dirty="0" smtClean="0">
                <a:latin typeface="+mn-lt"/>
              </a:rPr>
              <a:t>		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endParaRPr lang="pl-PL" sz="2000" b="1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9461" name="Prostokąt 12"/>
          <p:cNvSpPr>
            <a:spLocks noChangeArrowheads="1"/>
          </p:cNvSpPr>
          <p:nvPr/>
        </p:nvSpPr>
        <p:spPr bwMode="auto">
          <a:xfrm>
            <a:off x="251520" y="692697"/>
            <a:ext cx="87129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271463" algn="just"/>
            <a:endParaRPr lang="pl-PL" b="1" dirty="0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628650" algn="just">
              <a:buFont typeface="Wingdings" pitchFamily="2" charset="2"/>
              <a:buChar char="§"/>
            </a:pPr>
            <a:endParaRPr lang="pl-PL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3923928" y="260648"/>
            <a:ext cx="4299960" cy="50006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9463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29313"/>
            <a:ext cx="2214563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9" descr="UE+EFRR_L-k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0450" y="5980113"/>
            <a:ext cx="1733550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rostokąt 12"/>
          <p:cNvSpPr/>
          <p:nvPr/>
        </p:nvSpPr>
        <p:spPr>
          <a:xfrm>
            <a:off x="0" y="1268760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endParaRPr lang="pl-PL" dirty="0" smtClean="0">
              <a:latin typeface="+mn-lt"/>
            </a:endParaRP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r>
              <a:rPr lang="pl-PL" b="1" dirty="0" smtClean="0">
                <a:latin typeface="+mn-lt"/>
              </a:rPr>
              <a:t>c) Podniesienie zdolności do tworzenia doskonałości w zakresie badań i innowacji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endParaRPr lang="pl-PL" dirty="0" smtClean="0">
              <a:latin typeface="+mn-lt"/>
            </a:endParaRPr>
          </a:p>
          <a:p>
            <a:pPr marL="560070" lvl="0" indent="-514350" fontAlgn="auto"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pl-PL" dirty="0" smtClean="0">
                <a:latin typeface="+mn-lt"/>
              </a:rPr>
              <a:t>Ukierunkowanie badań naukowych i prac rozwojowych na obszary tematyczne o najwyższym potencjale gospodarczym w skali kraju i regionów (np. strategiczne programy badawcze, regionalne agendy naukowo-badawcze, programy badawcze wirtualnych instytutów)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pl-PL" dirty="0" smtClean="0">
                <a:latin typeface="+mn-lt"/>
              </a:rPr>
              <a:t>Wzrost liczby i jakości badań naukowych oraz prac rozwojowych prowadzonych we współpracy z zagranicznymi ośrodkami naukowymi lub przedsiębiorstwami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r>
              <a:rPr lang="pl-PL" dirty="0" smtClean="0">
                <a:latin typeface="+mn-lt"/>
              </a:rPr>
              <a:t>Wzrost potencjału kadr sektora </a:t>
            </a:r>
            <a:r>
              <a:rPr lang="pl-PL" dirty="0" err="1" smtClean="0">
                <a:latin typeface="+mn-lt"/>
              </a:rPr>
              <a:t>B+R</a:t>
            </a:r>
            <a:r>
              <a:rPr lang="pl-PL" dirty="0" smtClean="0">
                <a:latin typeface="+mn-lt"/>
              </a:rPr>
              <a:t> poprzez ich udział w zespołowych projektach badawczych prowadzonych w jednostkach naukowych lub przedsiębiorstwach , w tym w projektach międzynarodowych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endParaRPr lang="pl-PL" b="1" dirty="0" smtClean="0">
              <a:latin typeface="+mn-lt"/>
            </a:endParaRP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endParaRPr lang="pl-PL" b="1" dirty="0" smtClean="0">
              <a:latin typeface="+mn-lt"/>
            </a:endParaRP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r>
              <a:rPr lang="pl-PL" b="1" dirty="0" smtClean="0">
                <a:latin typeface="+mn-lt"/>
              </a:rPr>
              <a:t>PROGRAMY: PO IR, RPO, PROW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buFont typeface="Arial" pitchFamily="34" charset="0"/>
              <a:buChar char="•"/>
              <a:defRPr/>
            </a:pPr>
            <a:endParaRPr lang="pl-PL" dirty="0" smtClean="0">
              <a:latin typeface="+mn-lt"/>
            </a:endParaRP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r>
              <a:rPr lang="pl-PL" sz="2000" b="1" dirty="0" smtClean="0">
                <a:latin typeface="+mn-lt"/>
              </a:rPr>
              <a:t>		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r>
              <a:rPr lang="pl-PL" sz="2000" b="1" dirty="0" smtClean="0">
                <a:latin typeface="+mn-lt"/>
              </a:rPr>
              <a:t>		</a:t>
            </a:r>
          </a:p>
          <a:p>
            <a:pPr marL="560070" lvl="0" indent="-514350" fontAlgn="auto">
              <a:buClr>
                <a:srgbClr val="0070C0"/>
              </a:buClr>
              <a:buSzPct val="100000"/>
              <a:defRPr/>
            </a:pPr>
            <a:endParaRPr lang="pl-PL" sz="2000" b="1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746125" eaLnBrk="1" hangingPunct="1"/>
            <a:r>
              <a:rPr lang="pl-PL" sz="2400" b="1" dirty="0" smtClean="0">
                <a:latin typeface="+mn-lt"/>
              </a:rPr>
              <a:t>2. </a:t>
            </a:r>
            <a:r>
              <a:rPr lang="pl-PL" sz="1600" b="1" dirty="0" smtClean="0">
                <a:latin typeface="+mn-lt"/>
              </a:rPr>
              <a:t>	</a:t>
            </a:r>
            <a:r>
              <a:rPr lang="pl-PL" sz="2400" b="1" dirty="0" smtClean="0">
                <a:latin typeface="+mn-lt"/>
              </a:rPr>
              <a:t>Zwiększenie dostępności, stopnia wykorzystania i jakości technologii informacyjno-komunikacyjnych </a:t>
            </a:r>
          </a:p>
          <a:p>
            <a:pPr marL="838200" lvl="1" indent="-746125" eaLnBrk="1" hangingPunct="1"/>
            <a:endParaRPr lang="pl-PL" sz="1600" b="1" dirty="0" smtClean="0">
              <a:latin typeface="+mn-lt"/>
            </a:endParaRPr>
          </a:p>
          <a:p>
            <a:pPr marL="838200" lvl="1" indent="-746125" eaLnBrk="1" hangingPunct="1"/>
            <a:r>
              <a:rPr lang="pl-PL" sz="1600" dirty="0" smtClean="0">
                <a:latin typeface="+mn-lt"/>
              </a:rPr>
              <a:t>Cel szczegółowy: </a:t>
            </a:r>
            <a:r>
              <a:rPr lang="pl-PL" sz="1600" b="1" u="sng" dirty="0" smtClean="0">
                <a:latin typeface="+mn-lt"/>
              </a:rPr>
              <a:t>Zwiększenie zastosowania TIK w gospodarce i społeczeństwie</a:t>
            </a:r>
            <a:endParaRPr lang="pl-PL" sz="1600" dirty="0" smtClean="0">
              <a:latin typeface="+mn-lt"/>
            </a:endParaRPr>
          </a:p>
          <a:p>
            <a:pPr marL="838200" lvl="1" indent="-746125" eaLnBrk="1" hangingPunct="1"/>
            <a:r>
              <a:rPr lang="pl-PL" sz="1600" dirty="0" smtClean="0">
                <a:latin typeface="+mn-lt"/>
              </a:rPr>
              <a:t>a) Zapewnienie dostępu do sieci szerokopasmowych</a:t>
            </a:r>
          </a:p>
          <a:p>
            <a:pPr marL="838200" lvl="1" indent="-746125" eaLnBrk="1" hangingPunct="1"/>
            <a:r>
              <a:rPr lang="pl-PL" sz="1600" dirty="0" smtClean="0">
                <a:latin typeface="+mn-lt"/>
              </a:rPr>
              <a:t>b) Wzmocnienie zastosowania TIK w usługach publicznych </a:t>
            </a:r>
          </a:p>
          <a:p>
            <a:pPr marL="838200" lvl="1" indent="-746125" eaLnBrk="1" hangingPunct="1">
              <a:buFont typeface="Arial" pitchFamily="34" charset="0"/>
              <a:buChar char="•"/>
            </a:pPr>
            <a:r>
              <a:rPr lang="pl-PL" sz="1600" dirty="0" smtClean="0">
                <a:latin typeface="+mn-lt"/>
              </a:rPr>
              <a:t>Rozwój e-usług sektora publicznego</a:t>
            </a:r>
          </a:p>
          <a:p>
            <a:pPr marL="838200" lvl="1" indent="-746125" eaLnBrk="1" hangingPunct="1">
              <a:buFont typeface="Arial" pitchFamily="34" charset="0"/>
              <a:buChar char="•"/>
            </a:pPr>
            <a:r>
              <a:rPr lang="pl-PL" sz="1600" dirty="0" smtClean="0">
                <a:latin typeface="+mn-lt"/>
              </a:rPr>
              <a:t>Udostępnianie informacji sektora publicznego oraz zasobów nauki i kultury w celu umożliwienia wytwarzania na ich podstawie nowych usług cyfrowych przez podmioty spoza sektora publicznego</a:t>
            </a:r>
          </a:p>
          <a:p>
            <a:pPr marL="838200" lvl="1" indent="-746125" eaLnBrk="1" hangingPunct="1"/>
            <a:r>
              <a:rPr lang="pl-PL" sz="1600" dirty="0" smtClean="0">
                <a:latin typeface="+mn-lt"/>
              </a:rPr>
              <a:t>a) Wzrost korzystania z TIK, w tym w grupach zagrożonych wykluczeniem cyfrowym</a:t>
            </a:r>
          </a:p>
          <a:p>
            <a:pPr marL="838200" lvl="1" indent="-746125" eaLnBrk="1" hangingPunct="1">
              <a:buFont typeface="Arial" pitchFamily="34" charset="0"/>
              <a:buChar char="•"/>
            </a:pPr>
            <a:r>
              <a:rPr lang="pl-PL" sz="1600" dirty="0" smtClean="0">
                <a:latin typeface="+mn-lt"/>
              </a:rPr>
              <a:t>Zwiększenie kompetencji cyfrowych, w tym prowadzących do powstawania i </a:t>
            </a:r>
            <a:r>
              <a:rPr lang="pl-PL" sz="1600" dirty="0" err="1" smtClean="0">
                <a:latin typeface="+mn-lt"/>
              </a:rPr>
              <a:t>rozwoju</a:t>
            </a:r>
            <a:r>
              <a:rPr lang="pl-PL" sz="1600" dirty="0" smtClean="0">
                <a:latin typeface="+mn-lt"/>
              </a:rPr>
              <a:t> produktów i usług opartych na TIK,</a:t>
            </a:r>
          </a:p>
          <a:p>
            <a:pPr marL="838200" lvl="1" indent="-746125" eaLnBrk="1" hangingPunct="1">
              <a:buFont typeface="Arial" pitchFamily="34" charset="0"/>
              <a:buChar char="•"/>
            </a:pPr>
            <a:r>
              <a:rPr lang="pl-PL" sz="1600" dirty="0" smtClean="0">
                <a:latin typeface="+mn-lt"/>
              </a:rPr>
              <a:t>E-integracja nakierowana na grupy zagrożone wykluczeniem cyfrowym</a:t>
            </a:r>
          </a:p>
          <a:p>
            <a:pPr marL="838200" lvl="1" indent="-746125" eaLnBrk="1" hangingPunct="1">
              <a:buFont typeface="Arial" pitchFamily="34" charset="0"/>
              <a:buChar char="•"/>
            </a:pPr>
            <a:endParaRPr lang="pl-PL" sz="1600" b="1" dirty="0" smtClean="0">
              <a:latin typeface="+mn-lt"/>
            </a:endParaRPr>
          </a:p>
          <a:p>
            <a:pPr marL="838200" lvl="1" indent="-746125" eaLnBrk="1" hangingPunct="1"/>
            <a:r>
              <a:rPr lang="pl-PL" sz="1600" b="1" dirty="0" smtClean="0">
                <a:latin typeface="+mn-lt"/>
              </a:rPr>
              <a:t>Programy: PO PC, RPO</a:t>
            </a:r>
          </a:p>
          <a:p>
            <a:pPr marL="838200" lvl="1" indent="-746125" eaLnBrk="1" hangingPunct="1">
              <a:buFont typeface="Arial" pitchFamily="34" charset="0"/>
              <a:buChar char="•"/>
            </a:pPr>
            <a:endParaRPr lang="pl-PL" sz="1200" b="1" dirty="0" smtClean="0">
              <a:latin typeface="+mn-lt"/>
            </a:endParaRPr>
          </a:p>
          <a:p>
            <a:pPr marL="838200" lvl="1" indent="-746125" eaLnBrk="1" hangingPunct="1">
              <a:buAutoNum type="arabicPeriod" startAt="2"/>
            </a:pPr>
            <a:endParaRPr lang="pl-PL" sz="1200" dirty="0" smtClean="0">
              <a:latin typeface="+mn-lt"/>
            </a:endParaRPr>
          </a:p>
          <a:p>
            <a:pPr marL="838200" lvl="1" indent="-746125" eaLnBrk="1" hangingPunct="1">
              <a:buAutoNum type="arabicPeriod" startAt="2"/>
            </a:pPr>
            <a:endParaRPr lang="pl-PL" sz="1200" dirty="0" smtClean="0">
              <a:latin typeface="+mn-lt"/>
            </a:endParaRPr>
          </a:p>
          <a:p>
            <a:pPr marL="838200" lvl="1" indent="-746125" eaLnBrk="1" hangingPunct="1">
              <a:buAutoNum type="arabicPeriod" startAt="2"/>
            </a:pPr>
            <a:endParaRPr lang="pl-PL" sz="1200" dirty="0" smtClean="0">
              <a:latin typeface="+mn-lt"/>
            </a:endParaRPr>
          </a:p>
          <a:p>
            <a:pPr marL="838200" lvl="1" indent="-746125" eaLnBrk="1" hangingPunct="1">
              <a:buAutoNum type="arabicPeriod" startAt="2"/>
            </a:pPr>
            <a:endParaRPr lang="pl-PL" sz="1200" dirty="0" smtClean="0">
              <a:latin typeface="+mn-lt"/>
            </a:endParaRPr>
          </a:p>
          <a:p>
            <a:pPr marL="838200" lvl="1" indent="-746125" eaLnBrk="1" hangingPunct="1">
              <a:buAutoNum type="arabicPeriod" startAt="2"/>
            </a:pPr>
            <a:endParaRPr lang="pl-PL" sz="1200" dirty="0" smtClean="0">
              <a:latin typeface="+mn-lt"/>
            </a:endParaRPr>
          </a:p>
          <a:p>
            <a:pPr marL="838200" lvl="1" indent="-746125" eaLnBrk="1" hangingPunct="1">
              <a:buAutoNum type="arabicPeriod" startAt="2"/>
            </a:pPr>
            <a:endParaRPr lang="pl-PL" sz="1200" dirty="0" smtClean="0">
              <a:latin typeface="+mn-lt"/>
            </a:endParaRPr>
          </a:p>
          <a:p>
            <a:pPr marL="838200" lvl="1" indent="-746125" eaLnBrk="1" hangingPunct="1">
              <a:buAutoNum type="arabicPeriod" startAt="2"/>
            </a:pPr>
            <a:endParaRPr lang="pl-PL" sz="1200" dirty="0" smtClean="0">
              <a:latin typeface="+mn-lt"/>
            </a:endParaRPr>
          </a:p>
          <a:p>
            <a:pPr marL="838200" lvl="1" indent="-746125" eaLnBrk="1" hangingPunct="1">
              <a:buAutoNum type="arabicPeriod" startAt="2"/>
            </a:pPr>
            <a:endParaRPr lang="pl-PL" sz="1200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2000" b="1" dirty="0" smtClean="0">
                <a:latin typeface="+mn-lt"/>
              </a:rPr>
              <a:t>3.  Wzmocnienie konkurencyjności małych i średnich przedsiębiorstw, sektora rolnego oraz sektora rybołówstwa i akwakultury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000" dirty="0" smtClean="0">
              <a:latin typeface="+mn-lt"/>
            </a:endParaRPr>
          </a:p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2000" dirty="0" smtClean="0">
                <a:latin typeface="+mn-lt"/>
              </a:rPr>
              <a:t>Cel szczegółowy</a:t>
            </a:r>
            <a:r>
              <a:rPr lang="pl-PL" sz="2000" b="1" u="sng" dirty="0" smtClean="0">
                <a:latin typeface="+mn-lt"/>
              </a:rPr>
              <a:t>: Wzrost konkurencyjności przedsiębiorstw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000" dirty="0" smtClean="0">
              <a:latin typeface="+mn-lt"/>
            </a:endParaRPr>
          </a:p>
          <a:p>
            <a:pPr marL="914400" lvl="1" indent="-457200" eaLnBrk="1" hangingPunct="1">
              <a:buAutoNum type="alphaLcParenR"/>
            </a:pPr>
            <a:r>
              <a:rPr lang="pl-PL" sz="1400" b="1" dirty="0" smtClean="0">
                <a:latin typeface="+mn-lt"/>
              </a:rPr>
              <a:t>zwiększenie inwestycji rozwojowych w przedsiębiorstwach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Wzrost wykorzystania innowacji, w tym innowacji procesowych i produktowych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Wzrost wydajności pracy i efektywności produkcji</a:t>
            </a:r>
          </a:p>
          <a:p>
            <a:pPr marL="914400" lvl="1" indent="-457200" eaLnBrk="1" hangingPunct="1"/>
            <a:r>
              <a:rPr lang="pl-PL" sz="1400" dirty="0" smtClean="0">
                <a:latin typeface="+mn-lt"/>
              </a:rPr>
              <a:t>b) </a:t>
            </a:r>
            <a:r>
              <a:rPr lang="pl-PL" sz="1400" b="1" dirty="0" smtClean="0">
                <a:latin typeface="+mn-lt"/>
              </a:rPr>
              <a:t>rozwój efektywnego otoczenia inwestycyjnego, infrastrukturalnego, finansowego, doradczego i szkoleniowego 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Zwiększenie oferty wsparcia początkowej fazy </a:t>
            </a:r>
            <a:r>
              <a:rPr lang="pl-PL" sz="1400" dirty="0" err="1" smtClean="0">
                <a:latin typeface="+mn-lt"/>
              </a:rPr>
              <a:t>rozwoju</a:t>
            </a:r>
            <a:r>
              <a:rPr lang="pl-PL" sz="1400" dirty="0" smtClean="0">
                <a:latin typeface="+mn-lt"/>
              </a:rPr>
              <a:t> przedsiębiorstwa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Stworzenie lub poprawa warunków dla rozpoczęcia, prowadzenia i </a:t>
            </a:r>
            <a:r>
              <a:rPr lang="pl-PL" sz="1400" dirty="0" err="1" smtClean="0">
                <a:latin typeface="+mn-lt"/>
              </a:rPr>
              <a:t>rozwoju</a:t>
            </a:r>
            <a:r>
              <a:rPr lang="pl-PL" sz="1400" dirty="0" smtClean="0">
                <a:latin typeface="+mn-lt"/>
              </a:rPr>
              <a:t> działalności przedsiębiorstw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Zwiększenie dostępności finansowania zwrotnego inwestycji rozwojowych przedsiębiorstw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pl-PL" sz="1400" dirty="0" smtClean="0">
                <a:latin typeface="+mn-lt"/>
              </a:rPr>
              <a:t>Zwiększenie dostępności terenów oferujących warunki do prowadzenia działalności gospodarczej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sz="2000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sz="2000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82153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b="1"/>
          </a:p>
        </p:txBody>
      </p:sp>
      <p:sp>
        <p:nvSpPr>
          <p:cNvPr id="15363" name="pole tekstowe 9"/>
          <p:cNvSpPr txBox="1">
            <a:spLocks noChangeArrowheads="1"/>
          </p:cNvSpPr>
          <p:nvPr/>
        </p:nvSpPr>
        <p:spPr bwMode="auto">
          <a:xfrm>
            <a:off x="1547664" y="908720"/>
            <a:ext cx="721518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214313" y="1928813"/>
            <a:ext cx="87153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endParaRPr lang="pl-PL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5365" name="Prostokąt 12"/>
          <p:cNvSpPr>
            <a:spLocks noChangeArrowheads="1"/>
          </p:cNvSpPr>
          <p:nvPr/>
        </p:nvSpPr>
        <p:spPr bwMode="auto">
          <a:xfrm>
            <a:off x="179512" y="177281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rgbClr val="4A4A4A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endParaRPr lang="pl-PL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051720" y="332656"/>
            <a:ext cx="7092280" cy="576064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b="1" dirty="0" smtClean="0">
                <a:latin typeface="+mn-lt"/>
              </a:rPr>
              <a:t>Fundusze Europejskie 2014-2020</a:t>
            </a:r>
            <a:endParaRPr lang="pl-PL" b="1" dirty="0">
              <a:latin typeface="+mn-lt"/>
            </a:endParaRPr>
          </a:p>
        </p:txBody>
      </p:sp>
      <p:pic>
        <p:nvPicPr>
          <p:cNvPr id="15367" name="Picture 8" descr="znak_POMOC_TECHNICZ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5700713"/>
            <a:ext cx="221456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N:\wzory papieru do pism\Logotypy\logo P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5949280"/>
            <a:ext cx="19034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UE+EFRR_L-kol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38" y="5857875"/>
            <a:ext cx="2214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323528" y="1628800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38200" lvl="1" indent="-381000" eaLnBrk="1" hangingPunct="1">
              <a:buFont typeface="Wingdings" pitchFamily="2" charset="2"/>
              <a:buNone/>
            </a:pPr>
            <a:r>
              <a:rPr lang="pl-PL" sz="2000" b="1" dirty="0" smtClean="0">
                <a:latin typeface="+mn-lt"/>
              </a:rPr>
              <a:t>c) Dywersyfikacja działalności i nowe modele biznesowe</a:t>
            </a:r>
          </a:p>
          <a:p>
            <a:pPr marL="838200" lvl="1" indent="-381000" eaLnBrk="1" hangingPunct="1">
              <a:buFont typeface="Wingdings" pitchFamily="2" charset="2"/>
              <a:buNone/>
            </a:pPr>
            <a:endParaRPr lang="pl-PL" sz="2000" b="1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sz="2000" dirty="0" smtClean="0">
                <a:latin typeface="+mn-lt"/>
              </a:rPr>
              <a:t>Wzrost internacjonalizacji przedsiębiorstw, w szczególności wzrost eksportu towarów i usług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sz="2000" dirty="0" smtClean="0">
                <a:latin typeface="+mn-lt"/>
              </a:rPr>
              <a:t>Wzrost liczby inwestycji zagranicznych</a:t>
            </a:r>
          </a:p>
          <a:p>
            <a:pPr marL="838200" lvl="1" indent="-381000" eaLnBrk="1" hangingPunct="1">
              <a:buFont typeface="Arial" pitchFamily="34" charset="0"/>
              <a:buChar char="•"/>
            </a:pPr>
            <a:r>
              <a:rPr lang="pl-PL" sz="2000" dirty="0" smtClean="0">
                <a:latin typeface="+mn-lt"/>
              </a:rPr>
              <a:t>Wzrost współpracy pomiędzy firmami, sieciowanie produktów, zwiększenie liczby efektywnych </a:t>
            </a:r>
            <a:r>
              <a:rPr lang="pl-PL" sz="2000" dirty="0" err="1" smtClean="0">
                <a:latin typeface="+mn-lt"/>
              </a:rPr>
              <a:t>partnerstw</a:t>
            </a:r>
            <a:r>
              <a:rPr lang="pl-PL" sz="2000" dirty="0" smtClean="0">
                <a:latin typeface="+mn-lt"/>
              </a:rPr>
              <a:t> pomiędzy przedsiębiorstwami, w szczególności poprawa funkcjonowania </a:t>
            </a:r>
            <a:r>
              <a:rPr lang="pl-PL" sz="2000" dirty="0" err="1" smtClean="0">
                <a:latin typeface="+mn-lt"/>
              </a:rPr>
              <a:t>klastrów</a:t>
            </a:r>
            <a:endParaRPr lang="pl-PL" sz="2000" dirty="0" smtClean="0">
              <a:latin typeface="+mn-lt"/>
            </a:endParaRPr>
          </a:p>
          <a:p>
            <a:pPr marL="838200" lvl="1" indent="-381000" eaLnBrk="1" hangingPunct="1"/>
            <a:endParaRPr lang="pl-PL" sz="2000" b="1" dirty="0" smtClean="0">
              <a:latin typeface="+mn-lt"/>
            </a:endParaRPr>
          </a:p>
          <a:p>
            <a:pPr marL="838200" lvl="1" indent="-381000" eaLnBrk="1" hangingPunct="1"/>
            <a:endParaRPr lang="pl-PL" sz="2000" b="1" dirty="0" smtClean="0">
              <a:latin typeface="+mn-lt"/>
            </a:endParaRPr>
          </a:p>
          <a:p>
            <a:pPr marL="838200" lvl="1" indent="-381000" eaLnBrk="1" hangingPunct="1"/>
            <a:r>
              <a:rPr lang="pl-PL" sz="2000" b="1" dirty="0" smtClean="0">
                <a:latin typeface="+mn-lt"/>
              </a:rPr>
              <a:t>Programy: POIR, PO PW, PROW, PO RYBY, RPO</a:t>
            </a:r>
            <a:endParaRPr lang="pl-PL" sz="1400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sz="2000" dirty="0" smtClean="0">
              <a:latin typeface="+mn-lt"/>
            </a:endParaRPr>
          </a:p>
          <a:p>
            <a:pPr marL="838200" lvl="1" indent="-381000" eaLnBrk="1" hangingPunct="1">
              <a:buFont typeface="Arial" pitchFamily="34" charset="0"/>
              <a:buChar char="•"/>
            </a:pPr>
            <a:endParaRPr lang="pl-PL" sz="2000" dirty="0" smtClean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WD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5941</TotalTime>
  <Words>1438</Words>
  <Application>Microsoft Office PowerPoint</Application>
  <PresentationFormat>Pokaz na ekranie (4:3)</PresentationFormat>
  <Paragraphs>307</Paragraphs>
  <Slides>26</Slides>
  <Notes>26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8" baseType="lpstr">
      <vt:lpstr>UMWD</vt:lpstr>
      <vt:lpstr>Worksheet</vt:lpstr>
      <vt:lpstr>Wprowadzenie do Funduszy Europejskich 2014-2020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</vt:vector>
  </TitlesOfParts>
  <Company>SONIK &amp; SONIK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</dc:creator>
  <cp:lastModifiedBy>ppuczek</cp:lastModifiedBy>
  <cp:revision>708</cp:revision>
  <dcterms:created xsi:type="dcterms:W3CDTF">2009-02-11T21:52:18Z</dcterms:created>
  <dcterms:modified xsi:type="dcterms:W3CDTF">2014-10-13T13:00:24Z</dcterms:modified>
</cp:coreProperties>
</file>