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handoutMasterIdLst>
    <p:handoutMasterId r:id="rId42"/>
  </p:handoutMasterIdLst>
  <p:sldIdLst>
    <p:sldId id="256" r:id="rId2"/>
    <p:sldId id="411" r:id="rId3"/>
    <p:sldId id="377" r:id="rId4"/>
    <p:sldId id="419" r:id="rId5"/>
    <p:sldId id="424" r:id="rId6"/>
    <p:sldId id="444" r:id="rId7"/>
    <p:sldId id="425" r:id="rId8"/>
    <p:sldId id="429" r:id="rId9"/>
    <p:sldId id="428" r:id="rId10"/>
    <p:sldId id="445" r:id="rId11"/>
    <p:sldId id="430" r:id="rId12"/>
    <p:sldId id="432" r:id="rId13"/>
    <p:sldId id="446" r:id="rId14"/>
    <p:sldId id="431" r:id="rId15"/>
    <p:sldId id="433" r:id="rId16"/>
    <p:sldId id="426" r:id="rId17"/>
    <p:sldId id="447" r:id="rId18"/>
    <p:sldId id="448" r:id="rId19"/>
    <p:sldId id="415" r:id="rId20"/>
    <p:sldId id="451" r:id="rId21"/>
    <p:sldId id="450" r:id="rId22"/>
    <p:sldId id="449" r:id="rId23"/>
    <p:sldId id="452" r:id="rId24"/>
    <p:sldId id="413" r:id="rId25"/>
    <p:sldId id="457" r:id="rId26"/>
    <p:sldId id="456" r:id="rId27"/>
    <p:sldId id="455" r:id="rId28"/>
    <p:sldId id="454" r:id="rId29"/>
    <p:sldId id="453" r:id="rId30"/>
    <p:sldId id="459" r:id="rId31"/>
    <p:sldId id="458" r:id="rId32"/>
    <p:sldId id="462" r:id="rId33"/>
    <p:sldId id="461" r:id="rId34"/>
    <p:sldId id="460" r:id="rId35"/>
    <p:sldId id="467" r:id="rId36"/>
    <p:sldId id="464" r:id="rId37"/>
    <p:sldId id="466" r:id="rId38"/>
    <p:sldId id="463" r:id="rId39"/>
    <p:sldId id="371" r:id="rId40"/>
  </p:sldIdLst>
  <p:sldSz cx="9144000" cy="6858000" type="screen4x3"/>
  <p:notesSz cx="6794500" cy="9931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D0D8E8"/>
    <a:srgbClr val="E8E80A"/>
    <a:srgbClr val="DFD513"/>
    <a:srgbClr val="E7E200"/>
    <a:srgbClr val="FF7C80"/>
    <a:srgbClr val="F2F3BF"/>
  </p:clrMru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77253" autoAdjust="0"/>
  </p:normalViewPr>
  <p:slideViewPr>
    <p:cSldViewPr>
      <p:cViewPr>
        <p:scale>
          <a:sx n="69" d="100"/>
          <a:sy n="69" d="100"/>
        </p:scale>
        <p:origin x="-15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76" y="-90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6ADE9C-B85E-4803-84DE-CF540C2A4E2B}" type="datetimeFigureOut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64444A-4B7C-4012-962F-F9C1AF6BA1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632274-5FAD-4A4A-A032-05CDECBB78CD}" type="datetimeFigureOut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D0336D-5D14-494A-A147-BBDB1E5CC5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F24D2-6E0D-405C-A4C8-4FF935A24401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24A6D-40AC-4094-BE9F-5835E7E433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479C6-6C85-4C8D-BFBB-718C8CB252AF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11729-96D8-4AEF-8C63-54C03DAE6D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F5DF8-1D5F-4079-860F-8EB3F627A6E3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A61DE-987B-49C8-8ED9-12AD97C6DA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EF3AC-4E40-475A-BCB7-DA43D3959777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A0877-CC4E-434E-B86A-94781C675F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40EA9-2F67-4D2C-AA30-69EF6526856C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85799-C4EC-449F-9370-AA4DE87C69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87E32-66A4-4B5A-B803-4E131ABC8DF1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C15D0-7542-45FC-8390-BCBB2475DE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D0299-1052-4B7A-90A0-EB96A395A720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E386C-917B-4F01-B13A-76410E2DC1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1E6F6-775F-4BB1-9254-19401489E474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960B9-D81E-490B-AF80-3972BB03B1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D0644-F48E-4966-B45E-471BDADAE6DA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852BD-A240-4316-839D-197A5B1E870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1F551-D250-4033-AC90-394C30ABA631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6094D-E768-42F4-84B8-B7569C24B7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DD71-5878-47F7-B5F2-03240D104A47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221D-C5E6-42AE-8655-5BE53F10E9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62B88-2114-40B3-9D1C-6995CF6EC474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927E9E-C369-4E6E-B6CD-7CD4636916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190500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Wsparcie w ramach Regionalnego  Programu Operacyjnego  Województwa Dolnośląskiego  na lata 2014 -2020                                   dla  jednostek samorządu terytorialnego </a:t>
            </a:r>
            <a:endParaRPr lang="pl-PL" sz="24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190500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4000504"/>
            <a:ext cx="9144000" cy="1571636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sz="7200" b="1" dirty="0" smtClean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l-PL" sz="7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sz="7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Rafał Kocemba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sz="7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Urząd Marszałkowski Województwa Dolnośląskiego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sz="7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Legnica, 14.10.2014 </a:t>
            </a:r>
            <a:r>
              <a:rPr lang="pl-PL" sz="7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sz="21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 </a:t>
            </a:r>
            <a:endParaRPr lang="pl-PL" sz="21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000250" y="90488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6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3077" name="pole tekstowe 4"/>
          <p:cNvSpPr txBox="1">
            <a:spLocks noChangeArrowheads="1"/>
          </p:cNvSpPr>
          <p:nvPr/>
        </p:nvSpPr>
        <p:spPr bwMode="auto">
          <a:xfrm>
            <a:off x="3714750" y="5715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endParaRPr lang="pl-PL" b="1"/>
          </a:p>
        </p:txBody>
      </p:sp>
      <p:sp>
        <p:nvSpPr>
          <p:cNvPr id="7" name="pole tekstowe 6"/>
          <p:cNvSpPr txBox="1"/>
          <p:nvPr/>
        </p:nvSpPr>
        <p:spPr>
          <a:xfrm>
            <a:off x="5652120" y="188640"/>
            <a:ext cx="3276872" cy="432048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j-lt"/>
              </a:rPr>
              <a:t>Fundusze Europejskie 2014-2020</a:t>
            </a:r>
            <a:endParaRPr lang="pl-PL" b="1" dirty="0">
              <a:latin typeface="+mj-lt"/>
            </a:endParaRPr>
          </a:p>
        </p:txBody>
      </p:sp>
      <p:pic>
        <p:nvPicPr>
          <p:cNvPr id="3079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43588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6072188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6021288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852170" y="188640"/>
            <a:ext cx="3291830" cy="504056"/>
          </a:xfrm>
          <a:prstGeom prst="rect">
            <a:avLst/>
          </a:prstGeom>
          <a:noFill/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lvl="0" defTabSz="1200150">
              <a:lnSpc>
                <a:spcPct val="90000"/>
              </a:lnSpc>
              <a:spcAft>
                <a:spcPct val="35000"/>
              </a:spcAft>
              <a:defRPr/>
            </a:pPr>
            <a:endParaRPr lang="pl-PL" dirty="0">
              <a:latin typeface="Arial Narrow" pitchFamily="34" charset="0"/>
            </a:endParaRPr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179512" y="1484784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3.3 Efektywność energetyczna w budynkach użyteczności publicznej i sektorze mieszkaniowym.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Wspierane będą: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kompleksowe inwestycje podnoszące efektywność energetyczną wielorodzinnych budynków mieszkalnych oraz budynków użyteczności publicznej, w tym przedsięwzięcia </a:t>
            </a:r>
            <a:r>
              <a:rPr lang="pl-PL" dirty="0" err="1" smtClean="0">
                <a:latin typeface="+mn-lt"/>
              </a:rPr>
              <a:t>termomodernizacyjne</a:t>
            </a:r>
            <a:r>
              <a:rPr lang="pl-PL" dirty="0" smtClean="0">
                <a:latin typeface="+mn-lt"/>
              </a:rPr>
              <a:t>, oraz dotyczące wymiany oświetlenia na energooszczędne,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projekty z zakresu modernizacja systemów grzewczych wraz z wymianą i podłączeniem do źródła ciepła, systemów wentylacji i klimatyzacji, oraz instalacja OZE. </a:t>
            </a:r>
          </a:p>
          <a:p>
            <a:endParaRPr lang="pl-PL" b="1" dirty="0" smtClean="0"/>
          </a:p>
          <a:p>
            <a:r>
              <a:rPr lang="pl-PL" b="1" dirty="0" smtClean="0"/>
              <a:t> </a:t>
            </a:r>
            <a:endParaRPr lang="pl-PL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52736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652120" y="188640"/>
            <a:ext cx="3291830" cy="504056"/>
          </a:xfrm>
          <a:prstGeom prst="rect">
            <a:avLst/>
          </a:prstGeom>
          <a:noFill/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1043608" y="105273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>
              <a:latin typeface="Arial Narrow" pitchFamily="34" charset="0"/>
            </a:endParaRPr>
          </a:p>
          <a:p>
            <a:endParaRPr lang="pl-PL" dirty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51520" y="1556792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>
                <a:latin typeface="+mn-lt"/>
              </a:rPr>
              <a:t>Obowiązkowym warunkiem poprzedzającym realizacje takich projektów będzie przeprowadzenie </a:t>
            </a:r>
            <a:r>
              <a:rPr lang="pl-PL" b="1" dirty="0" smtClean="0">
                <a:latin typeface="+mn-lt"/>
              </a:rPr>
              <a:t>audytów energetycznych</a:t>
            </a:r>
            <a:r>
              <a:rPr lang="pl-PL" dirty="0" smtClean="0">
                <a:latin typeface="+mn-lt"/>
              </a:rPr>
              <a:t>, które posłużą do weryfikacji faktycznych oszczędności energii oraz wynikających z nich wymiernych skutków finansowych. </a:t>
            </a:r>
          </a:p>
          <a:p>
            <a:pPr algn="just"/>
            <a:endParaRPr lang="pl-PL" dirty="0" smtClean="0">
              <a:latin typeface="+mn-lt"/>
            </a:endParaRPr>
          </a:p>
          <a:p>
            <a:r>
              <a:rPr lang="pl-PL" dirty="0" smtClean="0">
                <a:latin typeface="+mn-lt"/>
              </a:rPr>
              <a:t>Potencjalni beneficjenci: </a:t>
            </a:r>
          </a:p>
          <a:p>
            <a:endParaRPr lang="pl-PL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 ; podmioty publiczne, których właścicielem jest JST lub dla których podmiotem założycielskim jest JST,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spółdzielnie mieszkaniowe i wspólnoty mieszkaniowe,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towarzystwa budownictwa społecznego,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podmioty zarządzające instrumentami inżynierii finansowej.</a:t>
            </a:r>
          </a:p>
          <a:p>
            <a:r>
              <a:rPr lang="pl-PL" dirty="0" smtClean="0"/>
              <a:t>	</a:t>
            </a:r>
          </a:p>
          <a:p>
            <a:pPr algn="just"/>
            <a:r>
              <a:rPr lang="pl-PL" dirty="0" smtClean="0"/>
              <a:t>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95536" y="1988840"/>
            <a:ext cx="8424936" cy="288032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l-PL" sz="2400" b="1" dirty="0" smtClean="0">
                <a:solidFill>
                  <a:sysClr val="window" lastClr="FFFFFF"/>
                </a:solidFill>
                <a:latin typeface="Arial Narrow" pitchFamily="34" charset="0"/>
              </a:rPr>
              <a:t>		</a:t>
            </a: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508104" y="188640"/>
            <a:ext cx="3435846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23528" y="908720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3.4 Wdrażanie strategii niskoemisyjnych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Rezultatem priorytetu inwestycyjnego będzie redukcja zanieczyszczeń powietrza związanych szczególnie z niską emisją. Wspierane będą wyłącznie przedsięwzięcia wynikające z planów gospodarki niskoemisyjnej (zgodne z tym dokumentem strategicznym), prowadzące do obniżenia emisji zanieczyszczeń do powietrza (związanych głównie z niską emisją).</a:t>
            </a:r>
          </a:p>
          <a:p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Wsparciem objęte będą projekty:</a:t>
            </a:r>
          </a:p>
          <a:p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związane ze zrównoważoną mobilnością miejską i podmiejską dotyczące zakupu niskoemisyjnego taboru szynowego i autobusowego dla połączeń miejskich i podmiejskich a także inwestycje ograniczające indywidualny ruch zmotoryzowany w centrach miast np. </a:t>
            </a:r>
            <a:r>
              <a:rPr lang="pl-PL" dirty="0" err="1" smtClean="0">
                <a:latin typeface="+mn-lt"/>
              </a:rPr>
              <a:t>P&amp;R</a:t>
            </a:r>
            <a:r>
              <a:rPr lang="pl-PL" dirty="0" smtClean="0">
                <a:latin typeface="+mn-lt"/>
              </a:rPr>
              <a:t>, zintegrowane centra przesiadkowe, wspólny bilet, drogi rowerowe, ciągi piesze, itp.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inwestycje związane z energooszczędnym oświetleniem miejskim oraz systemami </a:t>
            </a:r>
            <a:r>
              <a:rPr lang="pl-PL" dirty="0" err="1" smtClean="0">
                <a:latin typeface="+mn-lt"/>
              </a:rPr>
              <a:t>zarządzania</a:t>
            </a:r>
            <a:r>
              <a:rPr lang="pl-PL" dirty="0" smtClean="0">
                <a:latin typeface="+mn-lt"/>
              </a:rPr>
              <a:t> ruchem i energią,</a:t>
            </a:r>
          </a:p>
          <a:p>
            <a:pPr algn="just"/>
            <a:r>
              <a:rPr lang="pl-PL" dirty="0" smtClean="0"/>
              <a:t>	</a:t>
            </a:r>
          </a:p>
          <a:p>
            <a:pPr algn="just"/>
            <a:r>
              <a:rPr lang="pl-PL" dirty="0" smtClean="0"/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395536" y="1988840"/>
            <a:ext cx="8424936" cy="288032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l-PL" sz="2400" b="1" dirty="0" smtClean="0">
                <a:solidFill>
                  <a:sysClr val="window" lastClr="FFFFFF"/>
                </a:solidFill>
                <a:latin typeface="Arial Narrow" pitchFamily="34" charset="0"/>
              </a:rPr>
              <a:t>		</a:t>
            </a: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51520" y="1340768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projekty dotyczące budowy, przebudowy infrastruktury transportu publicznego, w celu ograniczania ruchu drogowego w centrach miast, stanowiące uzupełnienie infrastruktury planowanej do realizacji z poziomu krajowego,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Preferowane będą projekty: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w miastach powyżej 20 tyś. Mieszkańców,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poprawiające dostępność do </a:t>
            </a:r>
            <a:r>
              <a:rPr lang="pl-PL" dirty="0" err="1" smtClean="0">
                <a:latin typeface="+mn-lt"/>
              </a:rPr>
              <a:t>obszarów</a:t>
            </a:r>
            <a:r>
              <a:rPr lang="pl-PL" dirty="0" smtClean="0">
                <a:latin typeface="+mn-lt"/>
              </a:rPr>
              <a:t> koncentracji ludności i/lub aktywności gospodarczej, a także do rynku pracy i </a:t>
            </a:r>
            <a:r>
              <a:rPr lang="pl-PL" dirty="0" err="1" smtClean="0">
                <a:latin typeface="+mn-lt"/>
              </a:rPr>
              <a:t>usług</a:t>
            </a:r>
            <a:r>
              <a:rPr lang="pl-PL" dirty="0" smtClean="0">
                <a:latin typeface="+mn-lt"/>
              </a:rPr>
              <a:t> publicznych,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projekty multimodalne uwzględniające połączenie różnych nisko i zero emisyjnych środków transportu,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realizowane w miejscowościach uzdrowiskowych. </a:t>
            </a:r>
          </a:p>
          <a:p>
            <a:pPr algn="just"/>
            <a:r>
              <a:rPr lang="pl-PL" dirty="0" smtClean="0"/>
              <a:t>	</a:t>
            </a:r>
          </a:p>
          <a:p>
            <a:pPr algn="just"/>
            <a:r>
              <a:rPr lang="pl-PL" b="1" dirty="0" smtClean="0">
                <a:latin typeface="+mn-lt"/>
              </a:rPr>
              <a:t>Potencjalni beneficjenci:</a:t>
            </a:r>
          </a:p>
          <a:p>
            <a:pPr algn="just"/>
            <a:endParaRPr lang="pl-PL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95536" y="1340768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3.5 Wysokosprawna </a:t>
            </a:r>
            <a:r>
              <a:rPr lang="pl-PL" b="1" dirty="0" err="1" smtClean="0">
                <a:latin typeface="+mn-lt"/>
              </a:rPr>
              <a:t>kogeneracja</a:t>
            </a:r>
            <a:r>
              <a:rPr lang="pl-PL" b="1" dirty="0" smtClean="0">
                <a:latin typeface="+mn-lt"/>
              </a:rPr>
              <a:t>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Zwiększenie udziału wysokosprawnych systemów </a:t>
            </a:r>
            <a:r>
              <a:rPr lang="pl-PL" dirty="0" err="1" smtClean="0">
                <a:latin typeface="+mn-lt"/>
              </a:rPr>
              <a:t>kogeneracyjnych</a:t>
            </a:r>
            <a:r>
              <a:rPr lang="pl-PL" dirty="0" smtClean="0">
                <a:latin typeface="+mn-lt"/>
              </a:rPr>
              <a:t> w produkcji energii cieplnej i elektrycznej regionu.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Kierunki wsparcia: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budowa lub przebudowa jednostek wytwarzania energii elektrycznej i ciepła w wysokosprawnej </a:t>
            </a:r>
            <a:r>
              <a:rPr lang="pl-PL" dirty="0" err="1" smtClean="0">
                <a:latin typeface="+mn-lt"/>
              </a:rPr>
              <a:t>kogeneracji</a:t>
            </a:r>
            <a:r>
              <a:rPr lang="pl-PL" dirty="0" smtClean="0">
                <a:latin typeface="+mn-lt"/>
              </a:rPr>
              <a:t> (również wykorzystujące OZE) wraz z niezbędnymi przyłączeniami, 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działania mające na celu zastąpienie istniejących jednostek wytwarzania energii, jednostkami w wysokosprawnej </a:t>
            </a:r>
            <a:r>
              <a:rPr lang="pl-PL" dirty="0" err="1" smtClean="0">
                <a:latin typeface="+mn-lt"/>
              </a:rPr>
              <a:t>kogeneracji</a:t>
            </a:r>
            <a:r>
              <a:rPr lang="pl-PL" dirty="0" smtClean="0">
                <a:latin typeface="+mn-lt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stowarzyszenia;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</a:t>
            </a:r>
            <a:r>
              <a:rPr lang="pl-PL" dirty="0" smtClean="0"/>
              <a:t>	</a:t>
            </a:r>
            <a:endParaRPr lang="pl-P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0" y="242088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23528" y="1124744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4.1 Gospodarka odpadami </a:t>
            </a:r>
          </a:p>
          <a:p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Kierunki wsparcia: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przedsięwzięcia dotyczące </a:t>
            </a:r>
            <a:r>
              <a:rPr lang="pl-PL" dirty="0" err="1" smtClean="0">
                <a:latin typeface="+mn-lt"/>
              </a:rPr>
              <a:t>rozwoju</a:t>
            </a:r>
            <a:r>
              <a:rPr lang="pl-PL" dirty="0" smtClean="0">
                <a:latin typeface="+mn-lt"/>
              </a:rPr>
              <a:t>  niezbędnej infrastruktury służącej zagospodarowaniu odpadów komunalnych,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przedsięwzięcia z zakresu </a:t>
            </a:r>
            <a:r>
              <a:rPr lang="pl-PL" dirty="0" err="1" smtClean="0">
                <a:latin typeface="+mn-lt"/>
              </a:rPr>
              <a:t>rozwoju</a:t>
            </a:r>
            <a:r>
              <a:rPr lang="pl-PL" dirty="0" smtClean="0">
                <a:latin typeface="+mn-lt"/>
              </a:rPr>
              <a:t> instalacji do przetwarzania odpadów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projekty dot. likwidacji tzw. „dzikich wysypisk”.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projekty dot. unieszkodliwiania odpadów niebezpiecznych, przede wszystkim kompleksowe programy usuwania i unieszkodliwiania azbestu,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działania z zakresu </a:t>
            </a:r>
            <a:r>
              <a:rPr lang="pl-PL" dirty="0" err="1" smtClean="0">
                <a:latin typeface="+mn-lt"/>
              </a:rPr>
              <a:t>edukacji</a:t>
            </a:r>
            <a:r>
              <a:rPr lang="pl-PL" dirty="0" smtClean="0">
                <a:latin typeface="+mn-lt"/>
              </a:rPr>
              <a:t>  ekologicznej promującej właściwe postępowanie                           z odpadami. </a:t>
            </a:r>
          </a:p>
          <a:p>
            <a:pPr algn="just"/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podmioty świadczące usługi w zakresie gospodarki odpadami w ramach realizacji zadań jednostek samorządu terytorialnego.</a:t>
            </a:r>
            <a:endParaRPr lang="pl-PL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395536" y="1124744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4.2 Gospodarka wodno – ściekowa </a:t>
            </a:r>
          </a:p>
          <a:p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Kierunki wsparcia: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przedsięwzięcia dotyczące budowy lub rozbudowy zbiorczych systemów odprowadzania i oczyszczania ścieków komunalnych w aglomeracjach do 10 tys. RLM wyznaczonych w Krajowym Programie Oczyszczania Ścieków Komunalnych,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na obszarach, gdzie zakładanie sieci kanalizacyjnych nie ma ekonomicznego bądź technicznego uzasadnienia, wspierane będą zintegrowane projekty dotyczące przydomowych oczyszczalni ścieków,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budowa linii wodociągowych i modernizacja linii wodociągowych (w tym inteligentne systemy </a:t>
            </a:r>
            <a:r>
              <a:rPr lang="pl-PL" dirty="0" err="1" smtClean="0">
                <a:latin typeface="+mn-lt"/>
              </a:rPr>
              <a:t>zarządzania</a:t>
            </a:r>
            <a:r>
              <a:rPr lang="pl-PL" dirty="0" smtClean="0">
                <a:latin typeface="+mn-lt"/>
              </a:rPr>
              <a:t> sieciami wodociągowymi, systemy zaopatrzenia w wodę, ujęcia i stacje uzdatniania wody), 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zakup urządzeń i aparatury (np. mobilne laboratoria, instalacje kontrolno-pomiarowe).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251520" y="1412776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n-lt"/>
              </a:rPr>
              <a:t>Potencjalni beneficjenci: </a:t>
            </a:r>
          </a:p>
          <a:p>
            <a:endParaRPr lang="pl-PL" b="1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stowarzyszenia;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;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podmioty świadczące usługi wodno-ściekowe w ramach realizacji zadań jednostek samorządu terytorialnego.</a:t>
            </a:r>
          </a:p>
          <a:p>
            <a:r>
              <a:rPr lang="pl-PL" dirty="0" smtClean="0"/>
              <a:t>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340768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179512" y="1340768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4.3 Dziedzictwo kulturowe </a:t>
            </a:r>
          </a:p>
          <a:p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Kierunki wsparcia: </a:t>
            </a:r>
          </a:p>
          <a:p>
            <a:endParaRPr lang="pl-PL" b="1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/>
              <a:t> przedsięwzięcia z zakresu ochrony, </a:t>
            </a:r>
            <a:r>
              <a:rPr lang="pl-PL" dirty="0" err="1" smtClean="0"/>
              <a:t>rozwoju</a:t>
            </a:r>
            <a:r>
              <a:rPr lang="pl-PL" dirty="0" smtClean="0"/>
              <a:t>, udostępniania i </a:t>
            </a:r>
            <a:r>
              <a:rPr lang="pl-PL" dirty="0" err="1" smtClean="0"/>
              <a:t>promocji</a:t>
            </a:r>
            <a:r>
              <a:rPr lang="pl-PL" dirty="0" smtClean="0"/>
              <a:t> zasobów dziedzictwa kulturowego,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/>
              <a:t> przystosowanie obiektów zabytkowych do pełnienia przez nie nowych funkcji               (w szczególności do prowadzenia działalności kulturalnej i turystycznej),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/>
              <a:t> podnoszenie jakości funkcjonowania instytucji kultury jako miejsc ochrony                    i prezentacji dziedzictwa materialnego i niematerialnego,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/>
              <a:t> przedsięwzięcia dotyczące udostępniania i </a:t>
            </a:r>
            <a:r>
              <a:rPr lang="pl-PL" dirty="0" err="1" smtClean="0"/>
              <a:t>promocji</a:t>
            </a:r>
            <a:r>
              <a:rPr lang="pl-PL" dirty="0" smtClean="0"/>
              <a:t> materialnego dziedzictwa kulturowego regionu.</a:t>
            </a:r>
          </a:p>
          <a:p>
            <a:r>
              <a:rPr lang="pl-PL" dirty="0" smtClean="0"/>
              <a:t>	</a:t>
            </a:r>
          </a:p>
          <a:p>
            <a:r>
              <a:rPr lang="pl-PL" b="1" dirty="0" smtClean="0">
                <a:latin typeface="+mn-lt"/>
              </a:rPr>
              <a:t>Potencjalni beneficjenci: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,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3563888" y="2060848"/>
            <a:ext cx="1153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ysClr val="window" lastClr="FFFFFF"/>
                </a:solidFill>
                <a:latin typeface="Arial Narrow" pitchFamily="34" charset="0"/>
              </a:rPr>
              <a:t>e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4426768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ysClr val="window" lastClr="FFFFFF"/>
                </a:solidFill>
                <a:latin typeface="Arial Narrow" pitchFamily="34" charset="0"/>
              </a:rPr>
              <a:t>e</a:t>
            </a:r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251520" y="1196752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4.5 Bezpieczeństwo </a:t>
            </a:r>
          </a:p>
          <a:p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Kierunki wsparcia: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projekty związane z budową lub rozbudową systemów i urządzeń małej retencji  (wsparcie jednostek ratowniczych (m.in. zakup sprzętu do prowadzenia akcji ratowniczych i usuwania skutków zjawisk katastrofalnych lub poważnych awarii), a także organizacja systemów wczesnego ostrzegania i prognozowania zagrożeń,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dofinansowanie będą mogły  otrzymać  także  inwestycje  przeciwpowodziowe,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zabezpieczenia </a:t>
            </a:r>
            <a:r>
              <a:rPr lang="pl-PL" dirty="0" err="1" smtClean="0">
                <a:latin typeface="+mn-lt"/>
              </a:rPr>
              <a:t>obszarów</a:t>
            </a:r>
            <a:r>
              <a:rPr lang="pl-PL" dirty="0" smtClean="0">
                <a:latin typeface="+mn-lt"/>
              </a:rPr>
              <a:t> miejskich do 100 tys. mieszkańców przed niekorzystnymi zjawiskami pogodowymi i ich następstwami (przede wszystkim w zakresie zagospodarowania wód opadowych. 	</a:t>
            </a:r>
          </a:p>
          <a:p>
            <a:r>
              <a:rPr lang="pl-PL" dirty="0" smtClean="0">
                <a:latin typeface="+mn-lt"/>
              </a:rPr>
              <a:t>	</a:t>
            </a:r>
          </a:p>
          <a:p>
            <a:r>
              <a:rPr lang="pl-PL" b="1" dirty="0" smtClean="0">
                <a:latin typeface="+mn-lt"/>
              </a:rPr>
              <a:t>Potencjalni beneficjenci: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 jednostki samorządu terytorialnego, ich związki i stowarzyszenia,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 jednostki podległe </a:t>
            </a:r>
            <a:r>
              <a:rPr lang="pl-PL" dirty="0" err="1" smtClean="0"/>
              <a:t>jst</a:t>
            </a:r>
            <a:r>
              <a:rPr lang="pl-PL" dirty="0" smtClean="0"/>
              <a:t>, w tym jednostki organizacyjne </a:t>
            </a:r>
            <a:r>
              <a:rPr lang="pl-PL" dirty="0" err="1" smtClean="0"/>
              <a:t>jst</a:t>
            </a:r>
            <a:r>
              <a:rPr lang="pl-PL" dirty="0" smtClean="0"/>
              <a:t>.</a:t>
            </a:r>
            <a:endParaRPr lang="pl-PL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251520" y="692697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5652120" y="188640"/>
            <a:ext cx="3312368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3563888" y="836712"/>
            <a:ext cx="19904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lang="pl-PL" altLang="zh-CN" sz="2000" b="1" dirty="0" smtClean="0">
                <a:latin typeface="+mn-lt"/>
              </a:rPr>
              <a:t>Cele tematyczne </a:t>
            </a:r>
            <a:endParaRPr lang="pl-PL" altLang="pl-PL" sz="2000" b="1" dirty="0">
              <a:latin typeface="+mn-lt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0" y="126876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070" lvl="0" indent="-514350" fontAlgn="auto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r>
              <a:rPr lang="pl-PL" dirty="0" smtClean="0">
                <a:latin typeface="+mn-lt"/>
              </a:rPr>
              <a:t>Wspieranie badań naukowych, </a:t>
            </a:r>
            <a:r>
              <a:rPr lang="pl-PL" dirty="0" err="1" smtClean="0">
                <a:latin typeface="+mn-lt"/>
              </a:rPr>
              <a:t>rozwoju</a:t>
            </a:r>
            <a:r>
              <a:rPr lang="pl-PL" dirty="0" smtClean="0">
                <a:latin typeface="+mn-lt"/>
              </a:rPr>
              <a:t> technologicznego i innowacji (EFRR)</a:t>
            </a:r>
          </a:p>
          <a:p>
            <a:pPr marL="560070" lvl="0" indent="-51435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pl-PL" dirty="0" smtClean="0">
                <a:latin typeface="+mn-lt"/>
              </a:rPr>
              <a:t>Zwiększenie dostępności, stopnia wykorzystania i jakości technologii informacyjno-komunikacyjnych(EFRR)</a:t>
            </a:r>
          </a:p>
          <a:p>
            <a:pPr marL="560070" lvl="0" indent="-51435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pl-PL" dirty="0" smtClean="0">
                <a:latin typeface="+mn-lt"/>
              </a:rPr>
              <a:t>Podniesienie konkurencyjności MŚP, sektora rolnego oraz sektora rybołówstwa i akwakultury (EFRR)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r>
              <a:rPr lang="pl-PL" dirty="0" smtClean="0">
                <a:latin typeface="+mn-lt"/>
              </a:rPr>
              <a:t>Wspieranie przejścia na gospodarkę niskoemisyjną we wszystkich sektorach (EFRR)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r>
              <a:rPr lang="pl-PL" dirty="0" smtClean="0">
                <a:latin typeface="+mn-lt"/>
              </a:rPr>
              <a:t>Promowanie dostosowania do zmiany klimatu, zapobiegania ryzyku i </a:t>
            </a:r>
            <a:r>
              <a:rPr lang="pl-PL" dirty="0" err="1" smtClean="0">
                <a:latin typeface="+mn-lt"/>
              </a:rPr>
              <a:t>zarządzania</a:t>
            </a:r>
            <a:r>
              <a:rPr lang="pl-PL" dirty="0" smtClean="0">
                <a:latin typeface="+mn-lt"/>
              </a:rPr>
              <a:t> ryzykiem (EFRR)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r>
              <a:rPr lang="pl-PL" dirty="0" smtClean="0">
                <a:latin typeface="+mn-lt"/>
              </a:rPr>
              <a:t>Ochrona środowiska naturalnego i wspieranie efektywności wykorzystania zasobów (EFRR)</a:t>
            </a:r>
          </a:p>
          <a:p>
            <a:pPr marL="560070" lvl="0" indent="-51435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pl-PL" dirty="0" smtClean="0">
                <a:latin typeface="+mn-lt"/>
              </a:rPr>
              <a:t>Promowanie zrównoważonego transportu i usuwanie niedoborów przepustowości w działaniu najważniejszych infrastruktur sieciowych (EFRR)</a:t>
            </a:r>
          </a:p>
          <a:p>
            <a:pPr marL="560070" lvl="0" indent="-51435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pl-PL" b="1" dirty="0" smtClean="0">
                <a:latin typeface="+mn-lt"/>
              </a:rPr>
              <a:t>Wspieranie zatrudnienia i mobilności pracowników (EFS i EFRR)</a:t>
            </a:r>
          </a:p>
          <a:p>
            <a:pPr marL="560070" lvl="0" indent="-51435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pl-PL" b="1" dirty="0" smtClean="0">
                <a:latin typeface="+mn-lt"/>
              </a:rPr>
              <a:t>Wspieranie włączenia społecznego (EFS i EFRR)</a:t>
            </a:r>
          </a:p>
          <a:p>
            <a:pPr marL="560070" lvl="0" indent="-51435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pl-PL" b="1" dirty="0" smtClean="0">
                <a:latin typeface="+mn-lt"/>
              </a:rPr>
              <a:t>Inwestowanie w edukację, umiejętności i uczenie się przez całe życie (EFS i EFRR)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r>
              <a:rPr lang="pl-PL" b="1" dirty="0" smtClean="0">
                <a:latin typeface="+mn-lt"/>
              </a:rPr>
              <a:t>Zwiększanie zdolności instytucjonalnej i skuteczności administracji publicznej poprzez wzmacnianie potencjału administracji publicznej oraz służb publicznych wdrażających EFRR i EFS (EFRR i EFS)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179512" y="980728"/>
            <a:ext cx="8215313" cy="92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l-PL" dirty="0" smtClean="0">
                <a:latin typeface="Calibri" pitchFamily="34" charset="0"/>
                <a:cs typeface="Lucida Sans Unicode" pitchFamily="34" charset="0"/>
              </a:rPr>
              <a:t>   </a:t>
            </a:r>
          </a:p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 smtClean="0">
              <a:latin typeface="Calibri" pitchFamily="34" charset="0"/>
              <a:cs typeface="Lucida Sans Unicode" pitchFamily="34" charset="0"/>
            </a:endParaRPr>
          </a:p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323528" y="1938536"/>
            <a:ext cx="777686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3563888" y="2060848"/>
            <a:ext cx="1153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ysClr val="window" lastClr="FFFFFF"/>
                </a:solidFill>
                <a:latin typeface="Arial Narrow" pitchFamily="34" charset="0"/>
              </a:rPr>
              <a:t>e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4426768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ysClr val="window" lastClr="FFFFFF"/>
                </a:solidFill>
                <a:latin typeface="Arial Narrow" pitchFamily="34" charset="0"/>
              </a:rPr>
              <a:t>e</a:t>
            </a:r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323528" y="1268760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5.1 Drogowa dostępność transportowa 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Kierunki wsparcia: </a:t>
            </a:r>
          </a:p>
          <a:p>
            <a:pPr algn="just">
              <a:buFont typeface="Wingdings" pitchFamily="2" charset="2"/>
              <a:buChar char="q"/>
            </a:pPr>
            <a:r>
              <a:rPr lang="pl-PL" b="1" dirty="0" smtClean="0">
                <a:latin typeface="+mn-lt"/>
              </a:rPr>
              <a:t> </a:t>
            </a:r>
            <a:r>
              <a:rPr lang="pl-PL" dirty="0" smtClean="0">
                <a:latin typeface="+mn-lt"/>
              </a:rPr>
              <a:t>przedsięwzięcia z zakresu budowy, przebudowy dróg publicznych (przede wszystkim  drogi  wojewódzkie), 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inwestycje służące wyprowadzeniu ruchu tranzytowego z </a:t>
            </a:r>
            <a:r>
              <a:rPr lang="pl-PL" dirty="0" err="1" smtClean="0">
                <a:latin typeface="+mn-lt"/>
              </a:rPr>
              <a:t>obszarów</a:t>
            </a:r>
            <a:r>
              <a:rPr lang="pl-PL" dirty="0" smtClean="0">
                <a:latin typeface="+mn-lt"/>
              </a:rPr>
              <a:t> centralnych miast                                    i miejscowości, polegające na budowie obwodnic lub obejść miejscowości, 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działań uzupełniające służące poprawie bezpieczeństwa ruchu drogowego oraz jego przepustowości i sprawności (Inteligentne Systemy Transportowe). 	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Potencjalni beneficjenci: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 ich związki i stowarzyszenia,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powołane do wykonywania zadań leżących w kompetencji samorządów,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zarządcy dróg publicznych.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3563888" y="2060848"/>
            <a:ext cx="1153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ysClr val="window" lastClr="FFFFFF"/>
                </a:solidFill>
                <a:latin typeface="Arial Narrow" pitchFamily="34" charset="0"/>
              </a:rPr>
              <a:t>e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4426768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ysClr val="window" lastClr="FFFFFF"/>
                </a:solidFill>
                <a:latin typeface="Arial Narrow" pitchFamily="34" charset="0"/>
              </a:rPr>
              <a:t>e</a:t>
            </a:r>
            <a:endParaRPr lang="pl-PL" dirty="0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251520" y="4941168"/>
          <a:ext cx="8496944" cy="274320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Prostokąt 13"/>
          <p:cNvSpPr/>
          <p:nvPr/>
        </p:nvSpPr>
        <p:spPr>
          <a:xfrm>
            <a:off x="251520" y="1412776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5.2 System transportu kolejowego 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Kierunki wsparcia: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projekty dotyczące budowy, modernizacji oraz rehabilitacji infrastruktury liniowej, punktowej (dworce kolejowe, stacje i przystanki kolejowe) oraz towarzyszącej  (w tym działania podnoszące bezpieczeństwo i konkurencyjność transportu kolejowego),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przedsięwzięcia związane z systemami bezpieczeństwa oraz zakupem i modernizacją taboru kolejowego obsługującego połączenia wojewódzkie.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Potencjalni beneficjenci: 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powołane do wykonywania zadań leżących </a:t>
            </a:r>
          </a:p>
          <a:p>
            <a:r>
              <a:rPr lang="pl-PL" dirty="0" smtClean="0">
                <a:latin typeface="+mn-lt"/>
              </a:rPr>
              <a:t>w kompetencji samorządów.</a:t>
            </a:r>
            <a:r>
              <a:rPr lang="pl-PL" dirty="0" smtClean="0"/>
              <a:t>	</a:t>
            </a:r>
          </a:p>
          <a:p>
            <a:pPr algn="just"/>
            <a:endParaRPr lang="pl-PL" b="1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3563888" y="2060848"/>
            <a:ext cx="1153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ysClr val="window" lastClr="FFFFFF"/>
                </a:solidFill>
                <a:latin typeface="Arial Narrow" pitchFamily="34" charset="0"/>
              </a:rPr>
              <a:t>e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4426768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ysClr val="window" lastClr="FFFFFF"/>
                </a:solidFill>
                <a:latin typeface="Arial Narrow" pitchFamily="34" charset="0"/>
              </a:rPr>
              <a:t>e</a:t>
            </a:r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323528" y="1412776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 6.1 Inwestycje w infrastrukturę społeczną 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Kierunki wsparcia: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tworzenie i rozwój infrastruktury (w tym wyposażenie) opieki nad dziećmi do 3 roku życia  (wsparcie powinno przyczyniać się do tworzenia nowych miejsc opieki nad dziećmi do lat trzech i wypełniać luki w dostępie do tego typu </a:t>
            </a:r>
            <a:r>
              <a:rPr lang="pl-PL" dirty="0" err="1" smtClean="0">
                <a:latin typeface="+mn-lt"/>
              </a:rPr>
              <a:t>usług</a:t>
            </a:r>
            <a:r>
              <a:rPr lang="pl-PL" dirty="0" smtClean="0">
                <a:latin typeface="+mn-lt"/>
              </a:rPr>
              <a:t>),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remontu, przebudowy, rozbudowy, wyposażenia infrastruktury mieszkalnictwa chronionego oraz wspomaganego skierowanego w szczególności do osób opuszczających pieczę zastępczą, zakłady poprawcze lub młodzieżowe ośrodki wychowawcze,                            w powiązaniu z realizacją </a:t>
            </a:r>
            <a:r>
              <a:rPr lang="pl-PL" dirty="0" err="1" smtClean="0">
                <a:latin typeface="+mn-lt"/>
              </a:rPr>
              <a:t>usług</a:t>
            </a:r>
            <a:r>
              <a:rPr lang="pl-PL" dirty="0" smtClean="0">
                <a:latin typeface="+mn-lt"/>
              </a:rPr>
              <a:t> społecznych. 	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Potencjalni beneficjenci: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</a:t>
            </a:r>
          </a:p>
          <a:p>
            <a:endParaRPr lang="pl-PL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251520" y="1268760"/>
            <a:ext cx="86409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 6.2 Inwestycje w infrastrukturę zdrowotną  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Kierunki wsparcia: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budowa, remont, przebudowę (w tym dostosowanie do potrzeb osób niepełnosprawnych), rozbudowę infrastruktury oraz działania związane z zakupem sprzętu  i aparatury medycznej placówek ochrony zdrowia mające na celu zwiększenie jakości specjalistycznych </a:t>
            </a:r>
            <a:r>
              <a:rPr lang="pl-PL" dirty="0" err="1" smtClean="0">
                <a:latin typeface="+mn-lt"/>
              </a:rPr>
              <a:t>usług</a:t>
            </a:r>
            <a:r>
              <a:rPr lang="pl-PL" dirty="0" smtClean="0">
                <a:latin typeface="+mn-lt"/>
              </a:rPr>
              <a:t> medycznych.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likwidację </a:t>
            </a:r>
            <a:r>
              <a:rPr lang="pl-PL" dirty="0" err="1" smtClean="0">
                <a:latin typeface="+mn-lt"/>
              </a:rPr>
              <a:t>obszarów</a:t>
            </a:r>
            <a:r>
              <a:rPr lang="pl-PL" dirty="0" smtClean="0">
                <a:latin typeface="+mn-lt"/>
              </a:rPr>
              <a:t> deficytu specjalistycznych </a:t>
            </a:r>
            <a:r>
              <a:rPr lang="pl-PL" dirty="0" err="1" smtClean="0">
                <a:latin typeface="+mn-lt"/>
              </a:rPr>
              <a:t>usług</a:t>
            </a:r>
            <a:r>
              <a:rPr lang="pl-PL" dirty="0" smtClean="0">
                <a:latin typeface="+mn-lt"/>
              </a:rPr>
              <a:t> medycznych, kluczowych                         z punktu widzenia interesu bezpieczeństwa życia i zdrowia mieszkańców regionu,                 (np. onkologia, ortopedia, rehabilitacja, psychiatria,  neurologia oraz geriatria). 		</a:t>
            </a:r>
          </a:p>
          <a:p>
            <a:pPr algn="just"/>
            <a:r>
              <a:rPr lang="pl-PL" b="1" dirty="0" smtClean="0">
                <a:latin typeface="+mn-lt"/>
              </a:rPr>
              <a:t>Potencjalni beneficjenci: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 podmioty lecznicze działające w publicznym systemie ochrony zdrowia. 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3563888" y="2060848"/>
            <a:ext cx="1153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ysClr val="window" lastClr="FFFFFF"/>
                </a:solidFill>
                <a:latin typeface="Arial Narrow" pitchFamily="34" charset="0"/>
              </a:rPr>
              <a:t>e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4426768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ysClr val="window" lastClr="FFFFFF"/>
                </a:solidFill>
                <a:latin typeface="Arial Narrow" pitchFamily="34" charset="0"/>
              </a:rPr>
              <a:t>e</a:t>
            </a:r>
            <a:endParaRPr lang="pl-P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395536" y="1196752"/>
            <a:ext cx="821531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 6.3  Rewitalizacja zdegradowanych </a:t>
            </a:r>
            <a:r>
              <a:rPr lang="pl-PL" b="1" dirty="0" err="1" smtClean="0">
                <a:latin typeface="+mn-lt"/>
              </a:rPr>
              <a:t>obszarów</a:t>
            </a:r>
            <a:r>
              <a:rPr lang="pl-PL" b="1" dirty="0" smtClean="0">
                <a:latin typeface="+mn-lt"/>
              </a:rPr>
              <a:t> 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Kierunki wsparcia: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remont, modernizację i adaptację istniejących budynków do funkcji społecznych, kulturalnych i edukacyjnych, odnowę zasobów mieszkaniowych (części wspólne budynków),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zagospodarowanie przestrzeni publicznych (m.in. monitoring </a:t>
            </a:r>
            <a:r>
              <a:rPr lang="pl-PL" dirty="0" err="1" smtClean="0">
                <a:latin typeface="+mn-lt"/>
              </a:rPr>
              <a:t>miejski</a:t>
            </a:r>
            <a:r>
              <a:rPr lang="pl-PL" dirty="0" smtClean="0">
                <a:latin typeface="+mn-lt"/>
              </a:rPr>
              <a:t>  lub dostosowanie przestrzeni do potrzeb osób niepełnosprawnych.)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Wsparcie będzie udzielane w oparciu o kompleksowy </a:t>
            </a:r>
            <a:r>
              <a:rPr lang="pl-PL" b="1" dirty="0" smtClean="0">
                <a:latin typeface="+mn-lt"/>
              </a:rPr>
              <a:t>Program Rewitalizacji</a:t>
            </a:r>
            <a:r>
              <a:rPr lang="pl-PL" dirty="0" smtClean="0">
                <a:latin typeface="+mn-lt"/>
              </a:rPr>
              <a:t>, obejmujące kwestie rewitalizacji w wymiarze społecznym, fizycznym, gospodarczym              i przestrzennym. </a:t>
            </a:r>
          </a:p>
          <a:p>
            <a:endParaRPr lang="pl-PL" dirty="0" smtClean="0"/>
          </a:p>
          <a:p>
            <a:r>
              <a:rPr lang="pl-PL" b="1" dirty="0" smtClean="0">
                <a:latin typeface="+mn-lt"/>
              </a:rPr>
              <a:t>Potencjalni beneficjenci: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	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323528" y="1412776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	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467544" y="1484784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 7.1  Inwestycje w edukacje przedszkolną, podstawową                         i gimnazjalną.   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Kierunki wsparcia: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tworzenie i rozwój infrastruktury przedszkoli (przebudowa, rozbudowa                             lub adaptacja) i innych form wychowania przedszkolnego, obejmującej także wyposażenie w tym także obiekty żłobkowo-przedszkolne),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wyposażenie laboratoriów funkcjonujących w szkołach w nowoczesne narzędzia                do nauczania nauk matematyczno-przyrodniczych i cyfrowych oraz sprzętu specjalistycznego i pomocy dydaktycznych,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rozwój infrastruktury szkół (przebudowa, rozbudowa lub adaptacja), prowadzący bezpośrednio do poprawy warunków nauczania.</a:t>
            </a:r>
          </a:p>
          <a:p>
            <a:pPr algn="just"/>
            <a:endParaRPr lang="pl-PL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251520" y="1628800"/>
            <a:ext cx="8215313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dirty="0" smtClean="0">
                <a:latin typeface="+mn-lt"/>
              </a:rPr>
              <a:t>Budowa nowych obiektów przedszkolnych i szkolnych jest możliwa wyłącznie                      w sytuacji, gdy przebudowa, rozbudowa lub adaptacja istniejących budynków nie jest możliwa lub jest nieuzasadniona ekonomicznie. </a:t>
            </a:r>
            <a:r>
              <a:rPr lang="pl-PL" dirty="0" smtClean="0"/>
              <a:t>	</a:t>
            </a:r>
            <a:endParaRPr lang="pl-PL" b="1" dirty="0" smtClean="0"/>
          </a:p>
          <a:p>
            <a:endParaRPr lang="pl-PL" b="1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</a:t>
            </a:r>
          </a:p>
          <a:p>
            <a:r>
              <a:rPr lang="pl-PL" dirty="0" smtClean="0">
                <a:latin typeface="+mn-lt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stowarzyszenia;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organy prowadzące przedszkola i inne formy wychowania przedszkolnego, w tym organizacje pozarządowe,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organy prowadzące szkoły, w tym organizacje pozarządowe,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specjalne ośrodki szkolno-wychowawcze. </a:t>
            </a:r>
          </a:p>
          <a:p>
            <a:r>
              <a:rPr lang="pl-PL" sz="2000" dirty="0" smtClean="0"/>
              <a:t>	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179512" y="1196752"/>
            <a:ext cx="8712968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7.2 Inwestycje w edukację </a:t>
            </a:r>
            <a:r>
              <a:rPr lang="pl-PL" b="1" dirty="0" err="1" smtClean="0">
                <a:latin typeface="+mn-lt"/>
              </a:rPr>
              <a:t>ponadgimnazjalną</a:t>
            </a:r>
            <a:r>
              <a:rPr lang="pl-PL" b="1" dirty="0" smtClean="0">
                <a:latin typeface="+mn-lt"/>
              </a:rPr>
              <a:t> w tym zawodową.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Kierunki wsparcia: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wyposażenia laboratoriów funkcjonujących w szkołach </a:t>
            </a:r>
            <a:r>
              <a:rPr lang="pl-PL" dirty="0" err="1" smtClean="0">
                <a:latin typeface="+mn-lt"/>
              </a:rPr>
              <a:t>ponadgimnazjalnych</a:t>
            </a:r>
            <a:r>
              <a:rPr lang="pl-PL" dirty="0" smtClean="0">
                <a:latin typeface="+mn-lt"/>
              </a:rPr>
              <a:t> w nowoczesne narzędzia do nauczania nauk technicznych, matematyczno-przyrodniczych                  i informacyjno-telekomunikacyjnych,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rozwój infrastruktury szkół </a:t>
            </a:r>
            <a:r>
              <a:rPr lang="pl-PL" dirty="0" err="1" smtClean="0">
                <a:latin typeface="+mn-lt"/>
              </a:rPr>
              <a:t>ponadgimnazjalnych</a:t>
            </a:r>
            <a:r>
              <a:rPr lang="pl-PL" dirty="0" smtClean="0">
                <a:latin typeface="+mn-lt"/>
              </a:rPr>
              <a:t> (przebudowa, rozbudowa lub adaptacja), prowadzący bezpośrednio do poprawy warunków nauczania,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tworzenie i rozwój ukierunkowanych branżowo centrów kształcenia zawodowego,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tworzenie w szkołach kształcenia zawodowego warunków zbliżonych do rzeczywistego środowiska pracy zawodowej poprzez wyposażenie sal do praktycznej nauki zawodu m.in. w środki dydaktyczne, sprzęt komputerowy oraz doposażenie szkół w nowoczesny sprzęt                i materiały dydaktyczne zapewniające wysoką jakość kształcenia. </a:t>
            </a:r>
            <a:r>
              <a:rPr lang="pl-PL" sz="2000" dirty="0" smtClean="0"/>
              <a:t> 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251520" y="1340768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n-lt"/>
              </a:rPr>
              <a:t>Preferowane będą projekty: </a:t>
            </a:r>
          </a:p>
          <a:p>
            <a:endParaRPr lang="pl-PL" b="1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dostosowujące szkoły do pracy z uczniem o specjalnych potrzebach  edukacyjnych,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zapewniające rozwój infrastruktury w zakresie nauk matematyczno-przyrodniczych i cyfrowych (wyposażenie pracowni). </a:t>
            </a:r>
          </a:p>
          <a:p>
            <a:r>
              <a:rPr lang="pl-PL" dirty="0" smtClean="0">
                <a:latin typeface="+mn-lt"/>
              </a:rPr>
              <a:t>	</a:t>
            </a:r>
          </a:p>
          <a:p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 </a:t>
            </a:r>
          </a:p>
          <a:p>
            <a:endParaRPr lang="pl-PL" b="1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organy prowadzące szkoły, w tym organizacje pozarządowe,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specjalne ośrodki szkolno-wychowawcze. </a:t>
            </a:r>
          </a:p>
          <a:p>
            <a:r>
              <a:rPr lang="pl-PL" dirty="0" smtClean="0"/>
              <a:t>	</a:t>
            </a:r>
          </a:p>
          <a:p>
            <a:endParaRPr lang="pl-PL" dirty="0" smtClean="0"/>
          </a:p>
          <a:p>
            <a:r>
              <a:rPr lang="pl-PL" dirty="0" smtClean="0"/>
              <a:t>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395536" y="1225689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n-lt"/>
              </a:rPr>
              <a:t>Priorytet inwestycyjny 8.3 Godzenie życia zawodowego i prywatnego </a:t>
            </a:r>
          </a:p>
          <a:p>
            <a:endParaRPr lang="pl-PL" b="1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Kierunki wsparcia: </a:t>
            </a:r>
          </a:p>
          <a:p>
            <a:endParaRPr lang="pl-PL" b="1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b="1" dirty="0" smtClean="0">
                <a:latin typeface="+mn-lt"/>
              </a:rPr>
              <a:t> </a:t>
            </a:r>
            <a:r>
              <a:rPr lang="pl-PL" dirty="0" smtClean="0">
                <a:latin typeface="+mn-lt"/>
              </a:rPr>
              <a:t>tworzenie i rozwijanie miejsc opieki nad dziećmi do lat 3,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tworzenie i rozwijanie w zakładach pracy elastycznych form zatrudnienia i metod organizacji pracy oraz uelastycznianie czasu pracy pracownika.</a:t>
            </a:r>
          </a:p>
          <a:p>
            <a:endParaRPr lang="pl-PL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Interwencja jest komplementarna do wsparcia w ramach priorytetu inwestycyjnego gdzie przewidywane jest wsparcie na rzecz świadczenia spersonalizowanych                                i zintegrowanych </a:t>
            </a:r>
            <a:r>
              <a:rPr lang="pl-PL" dirty="0" err="1" smtClean="0">
                <a:latin typeface="+mn-lt"/>
              </a:rPr>
              <a:t>usług</a:t>
            </a:r>
            <a:r>
              <a:rPr lang="pl-PL" dirty="0" smtClean="0">
                <a:latin typeface="+mn-lt"/>
              </a:rPr>
              <a:t> społecznych (pomocy społecznej, wsparcia rodziny i pieczy zastępczej, opiekuńczych i zdrowotnych). </a:t>
            </a:r>
          </a:p>
          <a:p>
            <a:pPr algn="just"/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wszystkie podmioty – z wyłączeniem osób fizycznych (nie dotyczy osób prowadzących działalność gospodarczą lub oświatową na podstawie przepisów odrębnych). </a:t>
            </a:r>
            <a:endParaRPr lang="pl-PL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652120" y="188640"/>
            <a:ext cx="3291830" cy="504056"/>
          </a:xfrm>
          <a:prstGeom prst="rect">
            <a:avLst/>
          </a:prstGeom>
          <a:noFill/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1979712" y="692696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pl-PL" b="1" dirty="0" smtClean="0" bmk="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lan finansowy Programu w podziale na osie priorytetowe</a:t>
            </a:r>
            <a:endParaRPr lang="pl-PL" b="1" dirty="0" smtClean="0"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23528" y="1124744"/>
          <a:ext cx="8640960" cy="486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1"/>
                <a:gridCol w="2520280"/>
                <a:gridCol w="1872209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l-PL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 smtClean="0">
                          <a:latin typeface="Calibri"/>
                          <a:ea typeface="Calibri"/>
                          <a:cs typeface="Times New Roman"/>
                        </a:rPr>
                        <a:t>Podstawa wyliczenia wkładu</a:t>
                      </a:r>
                      <a:r>
                        <a:rPr lang="pl-PL" sz="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Unii(całkowite koszty kwalifikowalne lub publiczne  koszty kwalifikowalne)</a:t>
                      </a:r>
                      <a:endParaRPr lang="pl-PL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1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Przedsiębiorstwa </a:t>
                      </a: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 innowacje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EFRR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421 mln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Technologie informacyjno-komunikacyjne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EFRR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66 mln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 Gospodarka </a:t>
                      </a: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niskoemisyjna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EFRR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356 mln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4  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Środowisko </a:t>
                      </a: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 zasoby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EFRR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180 mln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5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Transport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EFRR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377 mln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6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Infrastruktura </a:t>
                      </a: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spójności społecznej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EFRR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158 mln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pl-PL" sz="1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Infrastruktura </a:t>
                      </a: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Edukacyjna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EFRR</a:t>
                      </a:r>
                      <a:endParaRPr lang="pl-P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65 mln</a:t>
                      </a:r>
                      <a:r>
                        <a:rPr lang="pl-PL" sz="10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8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Rynek </a:t>
                      </a: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pracy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EFS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263 mln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9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Włączenie </a:t>
                      </a: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społeczne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EFS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154 mln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 priorytetowa 10 </a:t>
                      </a: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Edukacja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EFS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131 mln EUR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Pomoc techniczna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EFS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79 248 000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RAZEM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pl-PL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250 000 </a:t>
                      </a: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000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179512" y="1196752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n-lt"/>
              </a:rPr>
              <a:t>Priorytet inwestycyjny 9.1 Aktywna integracja  </a:t>
            </a:r>
          </a:p>
          <a:p>
            <a:endParaRPr lang="pl-PL" b="1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Kierunki wsparcia: </a:t>
            </a:r>
          </a:p>
          <a:p>
            <a:endParaRPr lang="pl-PL" b="1" dirty="0" smtClean="0"/>
          </a:p>
          <a:p>
            <a:pPr algn="just">
              <a:buFont typeface="Wingdings" pitchFamily="2" charset="2"/>
              <a:buChar char="q"/>
            </a:pPr>
            <a:r>
              <a:rPr lang="pl-PL" dirty="0" smtClean="0"/>
              <a:t> </a:t>
            </a:r>
            <a:r>
              <a:rPr lang="pl-PL" dirty="0" smtClean="0">
                <a:latin typeface="+mn-lt"/>
              </a:rPr>
              <a:t>integracji osób oraz rodzin wykluczonych i zagrożonych wykluczeniem społecznym, w szczególności poprzez aktywizację zawodowo-społeczną wykorzystującą instrumenty aktywizacji zawodowej, edukacyjnej, zdrowotnej, społecznej i kulturalnej,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działania rozwojowe na obszarach </a:t>
            </a:r>
            <a:r>
              <a:rPr lang="pl-PL" dirty="0" err="1" smtClean="0">
                <a:latin typeface="+mn-lt"/>
              </a:rPr>
              <a:t>wiejskich</a:t>
            </a:r>
            <a:r>
              <a:rPr lang="pl-PL" dirty="0" smtClean="0">
                <a:latin typeface="+mn-lt"/>
              </a:rPr>
              <a:t> i miejskich na rzecz aktywności społeczności lokalnych i </a:t>
            </a:r>
            <a:r>
              <a:rPr lang="pl-PL" dirty="0" err="1" smtClean="0">
                <a:latin typeface="+mn-lt"/>
              </a:rPr>
              <a:t>rozwoju</a:t>
            </a:r>
            <a:r>
              <a:rPr lang="pl-PL" dirty="0" smtClean="0">
                <a:latin typeface="+mn-lt"/>
              </a:rPr>
              <a:t> lokalnego w celu zwiększenia szans na zatrudnienie.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Udzielane wsparcie może być uzupełniane inwestycjami w wyposażenie i adaptację pomieszczeń oraz poprzez wspieranie mobilności osób niepełnosprawnych w zakresie niezbędnym dla osiągnięcia zakładanych celów projektu. </a:t>
            </a:r>
          </a:p>
          <a:p>
            <a:pPr algn="just"/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wszystkie podmioty – z wyłączeniem osób fizycznych (nie dotyczy osób prowadzących działalność gospodarczą lub oświatową na podstawie przepisów odrębnych). </a:t>
            </a:r>
            <a:endParaRPr lang="pl-PL" b="1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179512" y="1196752"/>
            <a:ext cx="8784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n-lt"/>
              </a:rPr>
              <a:t>Priorytet inwestycyjny  9.2 Dostęp do wysokiej jakości </a:t>
            </a:r>
            <a:r>
              <a:rPr lang="pl-PL" b="1" dirty="0" err="1" smtClean="0">
                <a:latin typeface="+mn-lt"/>
              </a:rPr>
              <a:t>usług</a:t>
            </a:r>
            <a:r>
              <a:rPr lang="pl-PL" b="1" dirty="0" smtClean="0">
                <a:latin typeface="+mn-lt"/>
              </a:rPr>
              <a:t>, w tym opieki zdrowotnej i </a:t>
            </a:r>
            <a:r>
              <a:rPr lang="pl-PL" b="1" dirty="0" err="1" smtClean="0">
                <a:latin typeface="+mn-lt"/>
              </a:rPr>
              <a:t>usług</a:t>
            </a:r>
            <a:r>
              <a:rPr lang="pl-PL" b="1" dirty="0" smtClean="0">
                <a:latin typeface="+mn-lt"/>
              </a:rPr>
              <a:t> społecznych.</a:t>
            </a:r>
          </a:p>
          <a:p>
            <a:endParaRPr lang="pl-PL" b="1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Kierunki wsparcia: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świadczenia spersonalizowanych i zintegrowanych </a:t>
            </a:r>
            <a:r>
              <a:rPr lang="pl-PL" dirty="0" err="1" smtClean="0">
                <a:latin typeface="+mn-lt"/>
              </a:rPr>
              <a:t>usług</a:t>
            </a:r>
            <a:r>
              <a:rPr lang="pl-PL" dirty="0" smtClean="0">
                <a:latin typeface="+mn-lt"/>
              </a:rPr>
              <a:t> społecznych (pomocy społecznej, wsparcia rodziny i pieczy zastępczej, opiekuńczych i zdrowotnych),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działania z zakresu </a:t>
            </a:r>
            <a:r>
              <a:rPr lang="pl-PL" dirty="0" err="1" smtClean="0">
                <a:latin typeface="+mn-lt"/>
              </a:rPr>
              <a:t>rozwoju</a:t>
            </a:r>
            <a:r>
              <a:rPr lang="pl-PL" dirty="0" smtClean="0">
                <a:latin typeface="+mn-lt"/>
              </a:rPr>
              <a:t> </a:t>
            </a:r>
            <a:r>
              <a:rPr lang="pl-PL" dirty="0" err="1" smtClean="0">
                <a:latin typeface="+mn-lt"/>
              </a:rPr>
              <a:t>usług</a:t>
            </a:r>
            <a:r>
              <a:rPr lang="pl-PL" dirty="0" smtClean="0">
                <a:latin typeface="+mn-lt"/>
              </a:rPr>
              <a:t> związanych z mieszkalnictwem chronionym oraz wspomaganym,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opieka nad osobami niesamodzielnymi, w podeszłym wieku, niepełnosprawnymi 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projekty dotyczące wczesnego wykrywania wad rozwojowych i rehabilitacji dzieci niepełnosprawnych, jak również środowiskowych form pomocy i samopomocy,</a:t>
            </a:r>
          </a:p>
          <a:p>
            <a:r>
              <a:rPr lang="pl-PL" dirty="0" smtClean="0">
                <a:latin typeface="+mn-lt"/>
              </a:rPr>
              <a:t>Udzielane wsparcie może być uzupełniane inwestycjami w wyposażenie i adaptację pomieszczeń w zakresie niezbędnym dla osiągnięcia zakładanych celów projektu.</a:t>
            </a:r>
            <a:r>
              <a:rPr lang="pl-PL" b="1" dirty="0" smtClean="0">
                <a:latin typeface="+mn-lt"/>
              </a:rPr>
              <a:t> </a:t>
            </a:r>
          </a:p>
          <a:p>
            <a:endParaRPr lang="pl-PL" b="1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wszystkie podmioty – z wyłączeniem osób fizycznych (nie dotyczy osób prowadzących działalność gospodarczą lub oświatową na podstawie przepisów odrębnych). </a:t>
            </a:r>
            <a:r>
              <a:rPr lang="pl-PL" b="1" dirty="0" smtClean="0">
                <a:latin typeface="+mn-lt"/>
              </a:rPr>
              <a:t> </a:t>
            </a:r>
            <a:r>
              <a:rPr lang="pl-PL" b="1" dirty="0" smtClean="0"/>
              <a:t>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323528" y="1196752"/>
            <a:ext cx="8424936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n-lt"/>
              </a:rPr>
              <a:t>Priorytet inwestycyjny 9.3 Wspieranie gospodarki społecznej.</a:t>
            </a:r>
          </a:p>
          <a:p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Kierunki wsparcia: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 tworzenia nowych miejsc pracy i wspomagania zatrudnienia w podmiotach ekonomii społecznej, inicjowania i wspomagania procesu tworzenia nowych podmiotów ekonomii społecznej oraz wsparcie istniejących podmiotów ekonomii społecznej i przedsiębiorstw społecznych wraz ze wsparciem towarzyszącym,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tworzenia regionalnych i lokalnych </a:t>
            </a:r>
            <a:r>
              <a:rPr lang="pl-PL" dirty="0" err="1" smtClean="0">
                <a:latin typeface="+mn-lt"/>
              </a:rPr>
              <a:t>partnerstw</a:t>
            </a:r>
            <a:r>
              <a:rPr lang="pl-PL" dirty="0" smtClean="0">
                <a:latin typeface="+mn-lt"/>
              </a:rPr>
              <a:t> na rzecz </a:t>
            </a:r>
            <a:r>
              <a:rPr lang="pl-PL" dirty="0" err="1" smtClean="0">
                <a:latin typeface="+mn-lt"/>
              </a:rPr>
              <a:t>rozwoju</a:t>
            </a:r>
            <a:r>
              <a:rPr lang="pl-PL" dirty="0" smtClean="0">
                <a:latin typeface="+mn-lt"/>
              </a:rPr>
              <a:t> ekonomii społecznej,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działania </a:t>
            </a:r>
            <a:r>
              <a:rPr lang="pl-PL" dirty="0" err="1" smtClean="0">
                <a:latin typeface="+mn-lt"/>
              </a:rPr>
              <a:t>słuzące</a:t>
            </a:r>
            <a:r>
              <a:rPr lang="pl-PL" dirty="0" smtClean="0">
                <a:latin typeface="+mn-lt"/>
              </a:rPr>
              <a:t> koordynacji, kooperacji, monitorowaniu, </a:t>
            </a:r>
            <a:r>
              <a:rPr lang="pl-PL" dirty="0" err="1" smtClean="0">
                <a:latin typeface="+mn-lt"/>
              </a:rPr>
              <a:t>promocji</a:t>
            </a:r>
            <a:r>
              <a:rPr lang="pl-PL" dirty="0" smtClean="0">
                <a:latin typeface="+mn-lt"/>
              </a:rPr>
              <a:t> i </a:t>
            </a:r>
            <a:r>
              <a:rPr lang="pl-PL" dirty="0" err="1" smtClean="0">
                <a:latin typeface="+mn-lt"/>
              </a:rPr>
              <a:t>edukacji</a:t>
            </a:r>
            <a:r>
              <a:rPr lang="pl-PL" dirty="0" smtClean="0">
                <a:latin typeface="+mn-lt"/>
              </a:rPr>
              <a:t> prowadzonych w regionie działań na rzecz </a:t>
            </a:r>
            <a:r>
              <a:rPr lang="pl-PL" dirty="0" err="1" smtClean="0">
                <a:latin typeface="+mn-lt"/>
              </a:rPr>
              <a:t>rozwoju</a:t>
            </a:r>
            <a:r>
              <a:rPr lang="pl-PL" dirty="0" smtClean="0">
                <a:latin typeface="+mn-lt"/>
              </a:rPr>
              <a:t> ekonomii społecznej. </a:t>
            </a:r>
          </a:p>
          <a:p>
            <a:pPr algn="just"/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wszystkie podmioty – z wyłączeniem osób fizycznych (nie dotyczy osób prowadzących działalność gospodarczą lub oświatową na podstawie przepisów odrębnych).</a:t>
            </a:r>
            <a:r>
              <a:rPr lang="pl-PL" sz="2000" dirty="0" smtClean="0">
                <a:latin typeface="+mn-lt"/>
              </a:rPr>
              <a:t>	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323528" y="1268760"/>
            <a:ext cx="842493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10.1  Zapewnienie równego dostępu do wysokiej jakości </a:t>
            </a:r>
            <a:r>
              <a:rPr lang="pl-PL" b="1" dirty="0" err="1" smtClean="0">
                <a:latin typeface="+mn-lt"/>
              </a:rPr>
              <a:t>edukacji</a:t>
            </a:r>
            <a:r>
              <a:rPr lang="pl-PL" b="1" dirty="0" smtClean="0">
                <a:latin typeface="+mn-lt"/>
              </a:rPr>
              <a:t>  przedszkolnej, podstawowej i gimnazjalnej.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Kierunki wsparcia: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tworzenia nowych miejsc w ośrodkach </a:t>
            </a:r>
            <a:r>
              <a:rPr lang="pl-PL" dirty="0" err="1" smtClean="0">
                <a:latin typeface="+mn-lt"/>
              </a:rPr>
              <a:t>edukacji</a:t>
            </a:r>
            <a:r>
              <a:rPr lang="pl-PL" dirty="0" smtClean="0">
                <a:latin typeface="+mn-lt"/>
              </a:rPr>
              <a:t> przedszkolnej, w tym również uruchamianie nowych ośrodków </a:t>
            </a:r>
            <a:r>
              <a:rPr lang="pl-PL" dirty="0" err="1" smtClean="0">
                <a:latin typeface="+mn-lt"/>
              </a:rPr>
              <a:t>edukacji</a:t>
            </a:r>
            <a:r>
              <a:rPr lang="pl-PL" dirty="0" smtClean="0">
                <a:latin typeface="+mn-lt"/>
              </a:rPr>
              <a:t> przedszkolnej i alternatywnych form opieki nad dziećmi w wieku przedszkolnym,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dodatkowe zajęcia </a:t>
            </a:r>
            <a:r>
              <a:rPr lang="pl-PL" dirty="0" err="1" smtClean="0">
                <a:latin typeface="+mn-lt"/>
              </a:rPr>
              <a:t>edukacyjne</a:t>
            </a:r>
            <a:r>
              <a:rPr lang="pl-PL" dirty="0" smtClean="0">
                <a:latin typeface="+mn-lt"/>
              </a:rPr>
              <a:t> mające na celu rozwój dzieci na wczesnym etapie </a:t>
            </a:r>
            <a:r>
              <a:rPr lang="pl-PL" dirty="0" err="1" smtClean="0">
                <a:latin typeface="+mn-lt"/>
              </a:rPr>
              <a:t>edukacji</a:t>
            </a:r>
            <a:r>
              <a:rPr lang="pl-PL" dirty="0" smtClean="0">
                <a:latin typeface="+mn-lt"/>
              </a:rPr>
              <a:t>, w szczególności zajęcia rozwijające kreatywność i przedsiębiorczość oraz podbudzające ciekawość świata,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wyrównanie szans edukacyjnych uczniów m.in. poprzez działania służące indywidualizacji podejścia do ucznia, wsparcie dla uczniów o specjalnych potrzebach edukacyjnych (m.in. uczniowie niepełnosprawni, uczniowie uzdolnieni). </a:t>
            </a:r>
            <a:endParaRPr lang="pl-PL" sz="2000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323528" y="1196752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realizacja inicjatyw związanych z kształtowaniem kompetencji kluczowych,                             w szczególności wsparcie nauki języków obcych, nauk matematyczno-przyrodniczych               i cyfrowych, umiejętności pracy zespołowej i kreatywności a także postaw przedsiębiorczych,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podniesienie kompetencji nauczycieli w zakresie pracy z uczniem, </a:t>
            </a:r>
            <a:r>
              <a:rPr lang="pl-PL" dirty="0" err="1" smtClean="0">
                <a:latin typeface="+mn-lt"/>
              </a:rPr>
              <a:t>uczniem</a:t>
            </a:r>
            <a:r>
              <a:rPr lang="pl-PL" dirty="0" smtClean="0">
                <a:latin typeface="+mn-lt"/>
              </a:rPr>
              <a:t> młodszym oraz rozwijanie kompetencji cyfrowych nauczycieli (udział nauczycieli i kadry pedagogicznej będzie możliwy jako dodatkowe, uzupełniające działanie względem działań skierowanych do uczniów),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zwiększanie odsetka dzieci niepełnosprawnych uczęszczających do szkół powszechnych m.in. poprzez działania wspierające przechodzenie uczniów ze specjalnych szkół dla osób niepełnosprawnych do szkół powszechnych. 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wszystkie podmioty – z wyłączeniem osób fizycznych (nie dotyczy osób prowadzących działalność gospodarczą lub oświatową na podstawie przepisów odrębnych).</a:t>
            </a:r>
            <a:r>
              <a:rPr lang="pl-PL" sz="2000" dirty="0" smtClean="0"/>
              <a:t>	</a:t>
            </a:r>
            <a:r>
              <a:rPr lang="pl-PL" dirty="0" smtClean="0"/>
              <a:t>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323528" y="1196752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	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323528" y="1305342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n-lt"/>
              </a:rPr>
              <a:t>W ramach </a:t>
            </a:r>
            <a:r>
              <a:rPr lang="pl-PL" b="1" dirty="0" err="1" smtClean="0">
                <a:latin typeface="+mn-lt"/>
              </a:rPr>
              <a:t>edukacji</a:t>
            </a:r>
            <a:r>
              <a:rPr lang="pl-PL" b="1" dirty="0" smtClean="0">
                <a:latin typeface="+mn-lt"/>
              </a:rPr>
              <a:t> przedszkolnej preferowane będą projekty: </a:t>
            </a:r>
          </a:p>
          <a:p>
            <a:endParaRPr lang="pl-PL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na obszarach o niskim poziomie upowszechnienia </a:t>
            </a:r>
            <a:r>
              <a:rPr lang="pl-PL" dirty="0" err="1" smtClean="0">
                <a:latin typeface="+mn-lt"/>
              </a:rPr>
              <a:t>edukacji</a:t>
            </a:r>
            <a:r>
              <a:rPr lang="pl-PL" dirty="0" smtClean="0">
                <a:latin typeface="+mn-lt"/>
              </a:rPr>
              <a:t> przedszkolnej,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realizowane na obszarach </a:t>
            </a:r>
            <a:r>
              <a:rPr lang="pl-PL" dirty="0" err="1" smtClean="0">
                <a:latin typeface="+mn-lt"/>
              </a:rPr>
              <a:t>wiejskich</a:t>
            </a:r>
            <a:r>
              <a:rPr lang="pl-PL" dirty="0" smtClean="0">
                <a:latin typeface="+mn-lt"/>
              </a:rPr>
              <a:t>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realizowane w partnerstwie publiczno-prywatnym i publiczno-społecznym. </a:t>
            </a:r>
          </a:p>
          <a:p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W ramach </a:t>
            </a:r>
            <a:r>
              <a:rPr lang="pl-PL" b="1" dirty="0" err="1" smtClean="0">
                <a:latin typeface="+mn-lt"/>
              </a:rPr>
              <a:t>edukacji</a:t>
            </a:r>
            <a:r>
              <a:rPr lang="pl-PL" b="1" dirty="0" smtClean="0">
                <a:latin typeface="+mn-lt"/>
              </a:rPr>
              <a:t> podstawowej i gimnazjalnej preferowane będą projekty: </a:t>
            </a:r>
          </a:p>
          <a:p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realizowane w szkołach osiągających najniższe wyniki </a:t>
            </a:r>
            <a:r>
              <a:rPr lang="pl-PL" dirty="0" err="1" smtClean="0">
                <a:latin typeface="+mn-lt"/>
              </a:rPr>
              <a:t>edukacyjne</a:t>
            </a:r>
            <a:r>
              <a:rPr lang="pl-PL" dirty="0" smtClean="0">
                <a:latin typeface="+mn-lt"/>
              </a:rPr>
              <a:t>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ukierunkowane na rozwój kompetencji z zakresu następujących </a:t>
            </a:r>
            <a:r>
              <a:rPr lang="pl-PL" dirty="0" err="1" smtClean="0">
                <a:latin typeface="+mn-lt"/>
              </a:rPr>
              <a:t>obszarów</a:t>
            </a:r>
            <a:r>
              <a:rPr lang="pl-PL" dirty="0" smtClean="0">
                <a:latin typeface="+mn-lt"/>
              </a:rPr>
              <a:t> kształcenia: języki obce, nauki matematyczno-przyrodnicze i cyfrowe, a także postawy przedsiębiorcze,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wykorzystujące w nauczaniu technologie informacyjno-komunikacyjne. </a:t>
            </a:r>
          </a:p>
          <a:p>
            <a:r>
              <a:rPr lang="pl-PL" dirty="0" smtClean="0"/>
              <a:t> </a:t>
            </a:r>
          </a:p>
          <a:p>
            <a:r>
              <a:rPr lang="pl-PL" dirty="0" smtClean="0"/>
              <a:t>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251520" y="1844824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10.2  Zapewnienie równego dostępu do wysokiej jakości </a:t>
            </a:r>
            <a:r>
              <a:rPr lang="pl-PL" b="1" dirty="0" err="1" smtClean="0">
                <a:latin typeface="+mn-lt"/>
              </a:rPr>
              <a:t>edukacji</a:t>
            </a:r>
            <a:r>
              <a:rPr lang="pl-PL" b="1" dirty="0" smtClean="0">
                <a:latin typeface="+mn-lt"/>
              </a:rPr>
              <a:t>  </a:t>
            </a:r>
            <a:r>
              <a:rPr lang="pl-PL" b="1" dirty="0" err="1" smtClean="0">
                <a:latin typeface="+mn-lt"/>
              </a:rPr>
              <a:t>ponadgimnazjalnej</a:t>
            </a:r>
            <a:r>
              <a:rPr lang="pl-PL" b="1" dirty="0" smtClean="0">
                <a:latin typeface="+mn-lt"/>
              </a:rPr>
              <a:t>. 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Preferowane będą projekty: 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realizowane w szkołach osiągających najniższe wyniki </a:t>
            </a:r>
            <a:r>
              <a:rPr lang="pl-PL" dirty="0" err="1" smtClean="0">
                <a:latin typeface="+mn-lt"/>
              </a:rPr>
              <a:t>edukacyjne</a:t>
            </a:r>
            <a:r>
              <a:rPr lang="pl-PL" dirty="0" smtClean="0">
                <a:latin typeface="+mn-lt"/>
              </a:rPr>
              <a:t>,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realizowane w partnerstwie szkół z lokalnymi pracodawcami, instytucjami rynku pracy, organizacjami pozarządowymi,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ukierunkowane na rozwój kompetencji z zakresu następujących </a:t>
            </a:r>
            <a:r>
              <a:rPr lang="pl-PL" dirty="0" err="1" smtClean="0">
                <a:latin typeface="+mn-lt"/>
              </a:rPr>
              <a:t>obszarów</a:t>
            </a:r>
            <a:r>
              <a:rPr lang="pl-PL" dirty="0" smtClean="0">
                <a:latin typeface="+mn-lt"/>
              </a:rPr>
              <a:t> kształcenia: języki obce, nauki matematyczno-przyrodnicze, cyfrowe, a także postawy przedsiębiorcze,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wykorzystujące w nauczaniu technologie informacyjno-komunikacyjne. </a:t>
            </a:r>
            <a:endParaRPr lang="pl-PL" b="1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467544" y="908720"/>
            <a:ext cx="81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n-lt"/>
              </a:rPr>
              <a:t>Priorytet inwestycyjny 10.3 Poprawa dostępności i wspieranie uczenia się przez całe życie. </a:t>
            </a:r>
          </a:p>
          <a:p>
            <a:endParaRPr lang="pl-PL" b="1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Kierunki wsparcia;</a:t>
            </a:r>
          </a:p>
          <a:p>
            <a:endParaRPr lang="pl-PL" b="1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projekty na rzecz osób dorosłych chcących zdobyć </a:t>
            </a:r>
            <a:r>
              <a:rPr lang="pl-PL" dirty="0" err="1" smtClean="0">
                <a:latin typeface="+mn-lt"/>
              </a:rPr>
              <a:t>nowe</a:t>
            </a:r>
            <a:r>
              <a:rPr lang="pl-PL" dirty="0" smtClean="0">
                <a:latin typeface="+mn-lt"/>
              </a:rPr>
              <a:t>, zmienić lub podnieść swoje umiejętności i kwalifikacje z zakresu kompetencji kluczowych lub potwierdzenia efektów uczenia się, prowadzące do uzyskania, uzupełniania lub podwyższenia kwalifikacji ogólnych i zawodowych kończące się powszechnie uznawanymi certyfikatami,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doradztwo w zakresie diagnozy potrzeb oraz znalezienia i wyboru właściwej oferty edukacyjnej, uwzględniającej rozwój kompetencji zgodnych z aktualnymi potrzebami rynku pracy.</a:t>
            </a:r>
          </a:p>
          <a:p>
            <a:pPr algn="just"/>
            <a:r>
              <a:rPr lang="pl-PL" dirty="0" smtClean="0">
                <a:latin typeface="+mn-lt"/>
              </a:rPr>
              <a:t>Udzielane wsparcie może być uzupełniane inwestycjami w wyposażenie/doposażenie i adaptację pomieszczeń w zakresie niezbędnym dla osiągnięcia zakładanych celów projektu. 	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endParaRPr lang="pl-PL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323528" y="1859340"/>
            <a:ext cx="842493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Preferowane będą projekty: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realizowane w szkołach osiągających najniższe wyniki </a:t>
            </a:r>
            <a:r>
              <a:rPr lang="pl-PL" dirty="0" err="1" smtClean="0">
                <a:latin typeface="+mn-lt"/>
              </a:rPr>
              <a:t>edukacyjne</a:t>
            </a:r>
            <a:r>
              <a:rPr lang="pl-PL" dirty="0" smtClean="0">
                <a:latin typeface="+mn-lt"/>
              </a:rPr>
              <a:t>,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realizowane w partnerstwie szkół z lokalnymi pracodawcami, instytucjami rynku pracy, organizacjami pozarządowymi działającymi w obszarze przeciwdziałania bezrobociu, </a:t>
            </a:r>
            <a:r>
              <a:rPr lang="pl-PL" dirty="0" err="1" smtClean="0">
                <a:latin typeface="+mn-lt"/>
              </a:rPr>
              <a:t>rozwoju</a:t>
            </a:r>
            <a:r>
              <a:rPr lang="pl-PL" dirty="0" smtClean="0">
                <a:latin typeface="+mn-lt"/>
              </a:rPr>
              <a:t> gospodarczego, nauki lub w innym obszarze powiązanym z zakresem wsparcia priorytetu.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Potencjalni beneficjenci: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wszystkie podmioty – z wyłączeniem osób fizycznych (nie dotyczy osób prowadzących działalność gospodarczą lub oświatową na podstawie przepisów odrębnych).</a:t>
            </a:r>
            <a:r>
              <a:rPr lang="pl-PL" sz="2000" dirty="0" smtClean="0"/>
              <a:t>	</a:t>
            </a:r>
            <a:r>
              <a:rPr lang="pl-PL" dirty="0" smtClean="0"/>
              <a:t>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780928"/>
            <a:ext cx="8215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000" indent="342000" algn="just" eaLnBrk="0" hangingPunct="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sz="20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267744" y="332656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1835696" y="1289953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11" name="Prostokąt 10"/>
          <p:cNvSpPr/>
          <p:nvPr/>
        </p:nvSpPr>
        <p:spPr>
          <a:xfrm>
            <a:off x="539552" y="134076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</a:pPr>
            <a:endParaRPr lang="pl-PL" b="1" dirty="0" smtClean="0"/>
          </a:p>
        </p:txBody>
      </p:sp>
      <p:sp>
        <p:nvSpPr>
          <p:cNvPr id="12" name="pole tekstowe 11"/>
          <p:cNvSpPr txBox="1"/>
          <p:nvPr/>
        </p:nvSpPr>
        <p:spPr>
          <a:xfrm>
            <a:off x="4860032" y="2708920"/>
            <a:ext cx="2592288" cy="259228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342900" indent="-342900" eaLnBrk="0" hangingPunct="0">
              <a:spcAft>
                <a:spcPts val="600"/>
              </a:spcAft>
              <a:defRPr/>
            </a:pPr>
            <a:endParaRPr lang="pl-PL" sz="2000" dirty="0"/>
          </a:p>
        </p:txBody>
      </p:sp>
      <p:sp>
        <p:nvSpPr>
          <p:cNvPr id="14" name="Prostokąt 13"/>
          <p:cNvSpPr/>
          <p:nvPr/>
        </p:nvSpPr>
        <p:spPr>
          <a:xfrm>
            <a:off x="1691680" y="2136339"/>
            <a:ext cx="59046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Dziękuję za uwagę</a:t>
            </a: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endParaRPr lang="pl-PL" b="1" dirty="0" smtClean="0">
              <a:latin typeface="+mn-lt"/>
              <a:cs typeface="Lucida Sans Unicode" pitchFamily="34" charset="0"/>
            </a:endParaRP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Rafał Kocemba</a:t>
            </a: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endParaRPr lang="pl-PL" b="1" dirty="0" smtClean="0">
              <a:latin typeface="+mn-lt"/>
              <a:cs typeface="Lucida Sans Unicode" pitchFamily="34" charset="0"/>
            </a:endParaRP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Główny Punkt Informacyjny Funduszy Europejskich</a:t>
            </a: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Urząd Marszałkowski Województwa Dolnośląskiego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652120" y="188640"/>
            <a:ext cx="3291830" cy="504056"/>
          </a:xfrm>
          <a:prstGeom prst="rect">
            <a:avLst/>
          </a:prstGeom>
          <a:noFill/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395536" y="1268760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611560" y="1412776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>
              <a:latin typeface="Arial Narrow" pitchFamily="34" charset="0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755576" y="3717032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Arial Narrow" pitchFamily="34" charset="0"/>
            </a:endParaRPr>
          </a:p>
          <a:p>
            <a:endParaRPr lang="pl-PL" b="1" u="sng" dirty="0" smtClean="0">
              <a:solidFill>
                <a:prstClr val="black"/>
              </a:solidFill>
              <a:latin typeface="Arial Narrow" pitchFamily="34" charset="0"/>
            </a:endParaRPr>
          </a:p>
          <a:p>
            <a:endParaRPr lang="pl-PL" b="1" u="sng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763960" y="1565176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>
              <a:latin typeface="Arial Narrow" pitchFamily="34" charset="0"/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916360" y="1717576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>
              <a:latin typeface="Arial Narrow" pitchFamily="34" charset="0"/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251520" y="1412776"/>
            <a:ext cx="8496944" cy="504056"/>
          </a:xfrm>
          <a:prstGeom prst="rect">
            <a:avLst/>
          </a:prstGeom>
          <a:noFill/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pl-PL" sz="7200" b="1" dirty="0" smtClean="0">
                <a:latin typeface="+mn-lt"/>
              </a:rPr>
              <a:t>Priorytet inwestycyjny 1.3 Rozwój przedsiębiorczości</a:t>
            </a:r>
          </a:p>
          <a:p>
            <a:pPr>
              <a:defRPr/>
            </a:pPr>
            <a:endParaRPr lang="pl-PL" sz="7200" dirty="0" smtClean="0">
              <a:latin typeface="+mn-lt"/>
            </a:endParaRPr>
          </a:p>
          <a:p>
            <a:pPr algn="just">
              <a:defRPr/>
            </a:pPr>
            <a:r>
              <a:rPr lang="pl-PL" sz="7200" dirty="0" smtClean="0">
                <a:latin typeface="+mn-lt"/>
              </a:rPr>
              <a:t>Rezultatem priorytetu inwestycyjnego będzie </a:t>
            </a:r>
            <a:r>
              <a:rPr lang="pl-PL" sz="7200" b="1" dirty="0" smtClean="0">
                <a:latin typeface="+mn-lt"/>
              </a:rPr>
              <a:t>wzrost powierzchni terenów inwestycyjnych oraz poprawa warunków dla powstawania nowych przedsiębiorstw .</a:t>
            </a:r>
          </a:p>
          <a:p>
            <a:pPr algn="just">
              <a:defRPr/>
            </a:pPr>
            <a:endParaRPr lang="pl-PL" sz="7200" b="1" dirty="0" smtClean="0">
              <a:latin typeface="+mn-lt"/>
            </a:endParaRPr>
          </a:p>
          <a:p>
            <a:pPr algn="just">
              <a:defRPr/>
            </a:pPr>
            <a:endParaRPr lang="pl-PL" sz="7200" b="1" dirty="0" smtClean="0">
              <a:latin typeface="+mn-lt"/>
            </a:endParaRPr>
          </a:p>
          <a:p>
            <a:pPr algn="just">
              <a:defRPr/>
            </a:pPr>
            <a:endParaRPr lang="pl-PL" sz="7200" b="1" dirty="0" smtClean="0">
              <a:latin typeface="+mn-lt"/>
            </a:endParaRPr>
          </a:p>
          <a:p>
            <a:pPr algn="just">
              <a:defRPr/>
            </a:pPr>
            <a:r>
              <a:rPr lang="pl-PL" sz="1600" b="1" dirty="0" smtClean="0"/>
              <a:t>	</a:t>
            </a:r>
          </a:p>
          <a:p>
            <a:pPr>
              <a:defRPr/>
            </a:pPr>
            <a:r>
              <a:rPr lang="pl-PL" sz="1600" b="1" dirty="0" smtClean="0"/>
              <a:t> </a:t>
            </a:r>
          </a:p>
          <a:p>
            <a:pPr>
              <a:defRPr/>
            </a:pPr>
            <a:endParaRPr lang="pl-PL" sz="1600" b="1" dirty="0" smtClean="0"/>
          </a:p>
          <a:p>
            <a:pPr>
              <a:defRPr/>
            </a:pPr>
            <a:endParaRPr lang="pl-PL" sz="1600" b="1" dirty="0"/>
          </a:p>
        </p:txBody>
      </p:sp>
      <p:sp>
        <p:nvSpPr>
          <p:cNvPr id="20" name="Prostokąt 19"/>
          <p:cNvSpPr/>
          <p:nvPr/>
        </p:nvSpPr>
        <p:spPr>
          <a:xfrm>
            <a:off x="251520" y="2492896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Wsparcie ukierunkowane jest na: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tworzenie i wspomaganie </a:t>
            </a:r>
            <a:r>
              <a:rPr lang="pl-PL" dirty="0" err="1" smtClean="0">
                <a:latin typeface="+mn-lt"/>
              </a:rPr>
              <a:t>rozwoju</a:t>
            </a:r>
            <a:r>
              <a:rPr lang="pl-PL" dirty="0" smtClean="0">
                <a:latin typeface="+mn-lt"/>
              </a:rPr>
              <a:t> inkubatorów przedsiębiorczości (w tym akademickich) oraz wsparcie przedsiębiorców, poprzez usługi świadczone przez inkubatory przedsiębiorczości,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kompleksowe uzbrojenie terenów pod inwestycje, tworzenie nowej infrastruktury inwestycyjnej lub rewitalizacja istniejącej infrastruktury (w tym uzbrojenie terenu, rekultywacja gruntów, budowa dróg),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rozpowszechnianie informacji o możliwościach inwestycyjnych na terenie województwa w zakresie związanym z realizacja projektu inwestycyjnego. </a:t>
            </a:r>
            <a:r>
              <a:rPr lang="pl-PL" dirty="0" smtClean="0"/>
              <a:t>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323528" y="1556792"/>
            <a:ext cx="8215313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 smtClean="0">
                <a:latin typeface="+mn-lt"/>
              </a:rPr>
              <a:t>Potencjalni beneficjenci: </a:t>
            </a:r>
          </a:p>
          <a:p>
            <a:endParaRPr lang="pl-PL" b="1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uczelnie/szkoły wyższe;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IOB, w tym organizacje pozarządowe;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stowarzyszenia;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 </a:t>
            </a:r>
          </a:p>
          <a:p>
            <a:r>
              <a:rPr lang="pl-PL" dirty="0" smtClean="0">
                <a:latin typeface="+mn-lt"/>
              </a:rPr>
              <a:t>	</a:t>
            </a:r>
          </a:p>
          <a:p>
            <a:pPr algn="just"/>
            <a:r>
              <a:rPr lang="pl-PL" dirty="0" smtClean="0">
                <a:latin typeface="+mn-lt"/>
              </a:rPr>
              <a:t>W celu osiągnięcia większej efektywności podejmowanej interwencji planuje                        się częściowe zastosowanie wsparcia za pomocą instrumentów terytorialnych ZIT i KD, co pozwoli na dostosowanie rodzaju wsparcia do specyfiki poszczególnych terytoriów             i zamieszkujących je społeczności. </a:t>
            </a:r>
          </a:p>
          <a:p>
            <a:r>
              <a:rPr lang="pl-PL" b="1" dirty="0" smtClean="0">
                <a:latin typeface="+mn-lt"/>
              </a:rPr>
              <a:t>                     </a:t>
            </a:r>
          </a:p>
          <a:p>
            <a:r>
              <a:rPr lang="pl-PL" dirty="0" smtClean="0">
                <a:latin typeface="+mn-lt"/>
              </a:rPr>
              <a:t>Przewiduje się wybór projektów w trybie konkursowym</a:t>
            </a:r>
            <a:r>
              <a:rPr lang="pl-PL" sz="2000" dirty="0" smtClean="0">
                <a:latin typeface="+mn-lt"/>
              </a:rPr>
              <a:t>. </a:t>
            </a:r>
            <a:r>
              <a:rPr lang="pl-PL" sz="2000" dirty="0" smtClean="0"/>
              <a:t>	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5924178" y="188640"/>
            <a:ext cx="3219822" cy="504056"/>
          </a:xfrm>
          <a:prstGeom prst="rect">
            <a:avLst/>
          </a:prstGeom>
          <a:noFill/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755576" y="3140968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endParaRPr lang="pl-PL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852170" y="188640"/>
            <a:ext cx="3291830" cy="504056"/>
          </a:xfrm>
          <a:prstGeom prst="rect">
            <a:avLst/>
          </a:prstGeom>
          <a:noFill/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755576" y="3140968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endParaRPr lang="pl-PL" dirty="0" smtClean="0">
              <a:latin typeface="+mn-lt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323528" y="1340768"/>
            <a:ext cx="842493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n-lt"/>
              </a:rPr>
              <a:t>Priorytet inwestycyjny 2.1 E – usługi publiczne </a:t>
            </a:r>
          </a:p>
          <a:p>
            <a:endParaRPr lang="pl-PL" b="1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Rezultatem priorytetu inwestycyjnego będzie </a:t>
            </a:r>
            <a:r>
              <a:rPr lang="pl-PL" b="1" dirty="0" smtClean="0">
                <a:latin typeface="+mn-lt"/>
              </a:rPr>
              <a:t>zwiększenie uczestnictwa obywateli w życiu publicznym poprzez poprawę dostępności informacji i zasobów publicznych. </a:t>
            </a:r>
          </a:p>
          <a:p>
            <a:pPr algn="just"/>
            <a:endParaRPr lang="pl-PL" sz="2000" b="1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W ramach priorytetu inwestycyjnego przewiduje się wsparcie  na: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rozwój elektronicznych </a:t>
            </a:r>
            <a:r>
              <a:rPr lang="pl-PL" dirty="0" err="1" smtClean="0">
                <a:latin typeface="+mn-lt"/>
              </a:rPr>
              <a:t>usług</a:t>
            </a:r>
            <a:r>
              <a:rPr lang="pl-PL" dirty="0" smtClean="0">
                <a:latin typeface="+mn-lt"/>
              </a:rPr>
              <a:t> publicznych szczebla regionalnego i lokalnego m.in. projekty z zakresu e-administracji, e-zdrowia, e-edukacji, e-szkoły, e-kultury, e-turystyki, e-bezpieczeństwa i systemów informacji przestrzennej, 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digitalizacji zasobów i treści, np. kulturowych, naukowych i edukacyjnych będących w posiadaniu instytucji szczebla regionalnego i lokalnego, 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tworzenie, rozwijanie i integrację baz danych i zasobów cyfrowych wspomagających komunikację między podmiotami, procesy decyzyjne (e-usługi JST) i upowszechniające komunikację elektroniczną instytucji publicznych z podmiotami zewnętrznymi.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852170" y="188640"/>
            <a:ext cx="3291830" cy="504056"/>
          </a:xfrm>
          <a:prstGeom prst="rect">
            <a:avLst/>
          </a:prstGeom>
          <a:noFill/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51520" y="1412776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zapewnienie infrastruktury służącej budowaniu kompetencji cyfrowych uczniów, poprzez dostęp do wykorzystywania nowoczesnych technologii w procesie nauczania,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projekty umożliwiające społeczeństwu korzystanie z zasobów cyfrowych m.in. poprzez zwiększenie dostępu do </a:t>
            </a:r>
            <a:r>
              <a:rPr lang="pl-PL" dirty="0" err="1" smtClean="0">
                <a:latin typeface="+mn-lt"/>
              </a:rPr>
              <a:t>usług</a:t>
            </a:r>
            <a:r>
              <a:rPr lang="pl-PL" dirty="0" smtClean="0">
                <a:latin typeface="+mn-lt"/>
              </a:rPr>
              <a:t> elektronicznych i informacji (w tym informacji publicznej), budowę publicznych punktów dostępu do Internetu z w miejscach publicznych, dostępu do nowych technologii informacyjno-komunikacyjnych w szkołach. </a:t>
            </a: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zakup infrastruktury informatycznej jako jednego z elementów projektu. </a:t>
            </a:r>
          </a:p>
          <a:p>
            <a:pPr algn="just"/>
            <a:endParaRPr lang="pl-PL" sz="2000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Potencjalni beneficjenci:</a:t>
            </a:r>
          </a:p>
          <a:p>
            <a:endParaRPr lang="pl-PL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 </a:t>
            </a:r>
          </a:p>
          <a:p>
            <a:r>
              <a:rPr lang="pl-PL" sz="2000" dirty="0" smtClean="0"/>
              <a:t>	</a:t>
            </a:r>
          </a:p>
          <a:p>
            <a:pPr algn="just"/>
            <a:r>
              <a:rPr lang="pl-PL" sz="2000" dirty="0" smtClean="0"/>
              <a:t>	</a:t>
            </a:r>
          </a:p>
          <a:p>
            <a:pPr algn="just"/>
            <a:r>
              <a:rPr lang="pl-PL" sz="2000" b="1" dirty="0" smtClean="0"/>
              <a:t>	</a:t>
            </a:r>
          </a:p>
          <a:p>
            <a:r>
              <a:rPr lang="pl-PL" sz="2000" dirty="0" smtClean="0"/>
              <a:t>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924178" y="188640"/>
            <a:ext cx="3219822" cy="504056"/>
          </a:xfrm>
          <a:prstGeom prst="rect">
            <a:avLst/>
          </a:prstGeom>
          <a:noFill/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95536" y="1196752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Priorytet inwestycyjny 3.1 Produkcja i dystrybucja energii ze źródeł odnawialnych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Zwiększenie udziału odnawialnych źródeł energii w ogólnym bilansie energetycznym województwa.</a:t>
            </a:r>
          </a:p>
          <a:p>
            <a:pPr algn="just"/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Wsparciem objęte będą przedsięwzięcia polegające na:</a:t>
            </a:r>
          </a:p>
          <a:p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budowie oraz modernizacji  infrastruktury służącej wytwarzaniu energii pochodzącej ze źródeł odnawialnych, np.: energii spadku wody, energii słonecznej, energii wiatru energii geotermalnej i </a:t>
            </a:r>
            <a:r>
              <a:rPr lang="pl-PL" dirty="0" err="1" smtClean="0">
                <a:latin typeface="+mn-lt"/>
              </a:rPr>
              <a:t>biopaliw</a:t>
            </a:r>
            <a:r>
              <a:rPr lang="pl-PL" dirty="0" smtClean="0">
                <a:latin typeface="+mn-lt"/>
              </a:rPr>
              <a:t> (biogaz, biomasa, </a:t>
            </a:r>
            <a:r>
              <a:rPr lang="pl-PL" dirty="0" err="1" smtClean="0">
                <a:latin typeface="+mn-lt"/>
              </a:rPr>
              <a:t>bioolej</a:t>
            </a:r>
            <a:r>
              <a:rPr lang="pl-PL" dirty="0" smtClean="0">
                <a:latin typeface="+mn-lt"/>
              </a:rPr>
              <a:t>),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budowie  i modernizacji sieci umożliwiających przyłączanie jednostek wytwarzania energii elektrycznej ze źródeł odnawialnych do Krajowego Systemu Elektroenergetycznego. </a:t>
            </a:r>
          </a:p>
          <a:p>
            <a:r>
              <a:rPr lang="pl-PL" dirty="0" smtClean="0"/>
              <a:t>	</a:t>
            </a:r>
          </a:p>
          <a:p>
            <a:pPr algn="just"/>
            <a:r>
              <a:rPr lang="pl-PL" dirty="0" smtClean="0"/>
              <a:t> 	</a:t>
            </a:r>
          </a:p>
          <a:p>
            <a:pPr algn="just"/>
            <a:endParaRPr lang="pl-PL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852170" y="188640"/>
            <a:ext cx="3291830" cy="504056"/>
          </a:xfrm>
          <a:prstGeom prst="rect">
            <a:avLst/>
          </a:prstGeom>
          <a:noFill/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lvl="0" defTabSz="1200150">
              <a:lnSpc>
                <a:spcPct val="90000"/>
              </a:lnSpc>
              <a:spcAft>
                <a:spcPct val="35000"/>
              </a:spcAft>
              <a:defRPr/>
            </a:pPr>
            <a:endParaRPr lang="pl-PL" dirty="0">
              <a:latin typeface="Arial Narrow" pitchFamily="34" charset="0"/>
            </a:endParaRPr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683568" y="191683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endParaRPr lang="pl-PL" b="1" dirty="0" smtClean="0">
              <a:latin typeface="Arial Narrow" pitchFamily="34" charset="0"/>
            </a:endParaRPr>
          </a:p>
          <a:p>
            <a:r>
              <a:rPr lang="pl-PL" b="1" dirty="0" smtClean="0">
                <a:latin typeface="Arial Narrow" pitchFamily="34" charset="0"/>
              </a:rPr>
              <a:t> </a:t>
            </a: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  <a:p>
            <a:pPr algn="ctr"/>
            <a:endParaRPr lang="pl-PL" b="1" dirty="0" smtClean="0">
              <a:latin typeface="Arial Narrow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51520" y="1412776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n-lt"/>
              </a:rPr>
              <a:t>Potencjalni beneficjenci:</a:t>
            </a:r>
          </a:p>
          <a:p>
            <a:endParaRPr lang="pl-PL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samorządu terytorialnego, ich związki i stowarzyszenia,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jednostki organizacyjne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pl-PL" dirty="0" smtClean="0">
              <a:latin typeface="+mn-lt"/>
            </a:endParaRPr>
          </a:p>
          <a:p>
            <a:r>
              <a:rPr lang="pl-PL" b="1" dirty="0" smtClean="0">
                <a:latin typeface="+mn-lt"/>
              </a:rPr>
              <a:t>Preferowane będą projekty: </a:t>
            </a:r>
          </a:p>
          <a:p>
            <a:endParaRPr lang="pl-PL" dirty="0" smtClean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partnerskie i zapewniające wysoki efekt ekologiczny,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zgodne z planami dotyczącymi gospodarki niskoemisyjnej,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z zakresu energetyki wodnej,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latin typeface="+mn-lt"/>
              </a:rPr>
              <a:t> kompleksowe - obejmujące istotny fragment </a:t>
            </a:r>
            <a:r>
              <a:rPr lang="pl-PL" dirty="0" err="1" smtClean="0">
                <a:latin typeface="+mn-lt"/>
              </a:rPr>
              <a:t>gminy</a:t>
            </a:r>
            <a:r>
              <a:rPr lang="pl-PL" dirty="0" smtClean="0">
                <a:latin typeface="+mn-lt"/>
              </a:rPr>
              <a:t> czy powiatu, bądź cały ich obszar, np. w formie programów inicjowanych przez </a:t>
            </a:r>
            <a:r>
              <a:rPr lang="pl-PL" dirty="0" err="1" smtClean="0">
                <a:latin typeface="+mn-lt"/>
              </a:rPr>
              <a:t>jst</a:t>
            </a:r>
            <a:r>
              <a:rPr lang="pl-PL" dirty="0" smtClean="0">
                <a:latin typeface="+mn-lt"/>
              </a:rPr>
              <a:t>., zmierzające do ograniczenia niskiej emisji oraz zwiększenia udziału odnawialnych źródeł energii w bilansie energetycznym. </a:t>
            </a:r>
          </a:p>
          <a:p>
            <a:r>
              <a:rPr lang="pl-PL" dirty="0" smtClean="0"/>
              <a:t>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6100</TotalTime>
  <Words>3417</Words>
  <Application>Microsoft Office PowerPoint</Application>
  <PresentationFormat>Pokaz na ekranie (4:3)</PresentationFormat>
  <Paragraphs>626</Paragraphs>
  <Slides>39</Slides>
  <Notes>39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0" baseType="lpstr">
      <vt:lpstr>UMWD</vt:lpstr>
      <vt:lpstr>Wsparcie w ramach Regionalnego  Programu Operacyjnego  Województwa Dolnośląskiego  na lata 2014 -2020                                   dla  jednostek samorządu terytorialnego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</dc:creator>
  <cp:lastModifiedBy>ppuczek</cp:lastModifiedBy>
  <cp:revision>709</cp:revision>
  <dcterms:created xsi:type="dcterms:W3CDTF">2009-02-11T21:52:18Z</dcterms:created>
  <dcterms:modified xsi:type="dcterms:W3CDTF">2014-10-13T12:59:55Z</dcterms:modified>
</cp:coreProperties>
</file>