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06" r:id="rId2"/>
    <p:sldId id="301" r:id="rId3"/>
    <p:sldId id="303" r:id="rId4"/>
    <p:sldId id="304" r:id="rId5"/>
    <p:sldId id="632" r:id="rId6"/>
    <p:sldId id="630" r:id="rId7"/>
    <p:sldId id="631" r:id="rId8"/>
    <p:sldId id="604" r:id="rId9"/>
    <p:sldId id="607" r:id="rId10"/>
    <p:sldId id="634" r:id="rId11"/>
    <p:sldId id="312" r:id="rId12"/>
    <p:sldId id="314" r:id="rId13"/>
    <p:sldId id="325" r:id="rId14"/>
    <p:sldId id="435" r:id="rId15"/>
    <p:sldId id="436" r:id="rId16"/>
    <p:sldId id="652" r:id="rId17"/>
    <p:sldId id="386" r:id="rId18"/>
    <p:sldId id="387" r:id="rId19"/>
    <p:sldId id="388" r:id="rId20"/>
    <p:sldId id="389" r:id="rId21"/>
    <p:sldId id="653" r:id="rId22"/>
    <p:sldId id="405" r:id="rId23"/>
    <p:sldId id="406" r:id="rId24"/>
    <p:sldId id="654" r:id="rId25"/>
    <p:sldId id="415" r:id="rId26"/>
    <p:sldId id="416" r:id="rId27"/>
    <p:sldId id="418" r:id="rId28"/>
    <p:sldId id="655" r:id="rId29"/>
    <p:sldId id="424" r:id="rId30"/>
    <p:sldId id="425" r:id="rId31"/>
    <p:sldId id="622" r:id="rId32"/>
    <p:sldId id="656" r:id="rId33"/>
    <p:sldId id="623" r:id="rId34"/>
    <p:sldId id="636" r:id="rId35"/>
    <p:sldId id="637" r:id="rId36"/>
    <p:sldId id="638" r:id="rId37"/>
    <p:sldId id="639" r:id="rId38"/>
    <p:sldId id="651" r:id="rId39"/>
    <p:sldId id="650" r:id="rId40"/>
    <p:sldId id="649" r:id="rId41"/>
    <p:sldId id="641" r:id="rId42"/>
    <p:sldId id="642" r:id="rId43"/>
    <p:sldId id="658" r:id="rId44"/>
    <p:sldId id="643" r:id="rId45"/>
    <p:sldId id="625" r:id="rId46"/>
    <p:sldId id="659" r:id="rId47"/>
    <p:sldId id="644" r:id="rId48"/>
    <p:sldId id="647" r:id="rId49"/>
    <p:sldId id="660" r:id="rId50"/>
    <p:sldId id="645" r:id="rId51"/>
    <p:sldId id="646" r:id="rId52"/>
    <p:sldId id="648" r:id="rId53"/>
    <p:sldId id="633" r:id="rId54"/>
    <p:sldId id="620" r:id="rId55"/>
  </p:sldIdLst>
  <p:sldSz cx="9144000" cy="6858000" type="screen4x3"/>
  <p:notesSz cx="6789738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3373" autoAdjust="0"/>
  </p:normalViewPr>
  <p:slideViewPr>
    <p:cSldViewPr>
      <p:cViewPr>
        <p:scale>
          <a:sx n="80" d="100"/>
          <a:sy n="80" d="100"/>
        </p:scale>
        <p:origin x="-12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9492992621205377"/>
          <c:y val="8.0600208920494673E-2"/>
          <c:w val="0.68393799831624824"/>
          <c:h val="0.9193997910795055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 Alokacja (EUR)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Arkusz1!$A$2:$A$12</c:f>
              <c:strCache>
                <c:ptCount val="11"/>
                <c:pt idx="0">
                  <c:v>OP 1. RZEDSIĘBIORSTWA I INNOWACJE</c:v>
                </c:pt>
                <c:pt idx="1">
                  <c:v>OP 2.  TECHNOLOGIE INFORMACYJNO-KOMUNIKACYJNE</c:v>
                </c:pt>
                <c:pt idx="2">
                  <c:v>OP 3. GOSPODARKA NISKOEMISYJNA</c:v>
                </c:pt>
                <c:pt idx="3">
                  <c:v>OP 4. ŚRODOWISKO I ZASOBY</c:v>
                </c:pt>
                <c:pt idx="4">
                  <c:v>OP 5. TRANSPORT</c:v>
                </c:pt>
                <c:pt idx="5">
                  <c:v>OP 6. INFRASTRUKTURA SPÓJNOŚCI SPOŁECZNEJ</c:v>
                </c:pt>
                <c:pt idx="6">
                  <c:v>OP 7. INFRASTRUKTURA EDUKACYJNA</c:v>
                </c:pt>
                <c:pt idx="7">
                  <c:v>OP 8. RYNEK PRACY</c:v>
                </c:pt>
                <c:pt idx="8">
                  <c:v>OP 9. WŁĄCZENIE SPOŁECZNE</c:v>
                </c:pt>
                <c:pt idx="9">
                  <c:v>OP 10. EDUKACJA</c:v>
                </c:pt>
                <c:pt idx="10">
                  <c:v>OP 11. POMOC TECHNICZNA</c:v>
                </c:pt>
              </c:strCache>
            </c:strRef>
          </c:cat>
          <c:val>
            <c:numRef>
              <c:f>Arkusz1!$B$2:$B$12</c:f>
              <c:numCache>
                <c:formatCode>#,##0</c:formatCode>
                <c:ptCount val="11"/>
                <c:pt idx="0">
                  <c:v>415546718</c:v>
                </c:pt>
                <c:pt idx="1">
                  <c:v>66386308</c:v>
                </c:pt>
                <c:pt idx="2">
                  <c:v>392347048</c:v>
                </c:pt>
                <c:pt idx="3">
                  <c:v>180030665</c:v>
                </c:pt>
                <c:pt idx="4">
                  <c:v>340626305</c:v>
                </c:pt>
                <c:pt idx="5">
                  <c:v>163026832</c:v>
                </c:pt>
                <c:pt idx="6">
                  <c:v>60952230</c:v>
                </c:pt>
                <c:pt idx="7">
                  <c:v>254323171</c:v>
                </c:pt>
                <c:pt idx="8">
                  <c:v>143926219</c:v>
                </c:pt>
                <c:pt idx="9">
                  <c:v>156181093</c:v>
                </c:pt>
                <c:pt idx="10">
                  <c:v>79200000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424640"/>
        <c:axId val="64037632"/>
        <c:axId val="0"/>
      </c:bar3DChart>
      <c:catAx>
        <c:axId val="29424640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noFill/>
          <a:ln>
            <a:noFill/>
          </a:ln>
        </c:spPr>
        <c:txPr>
          <a:bodyPr anchor="t" anchorCtr="0"/>
          <a:lstStyle/>
          <a:p>
            <a:pPr>
              <a:defRPr sz="1000" b="1" i="0" baseline="0">
                <a:solidFill>
                  <a:schemeClr val="tx2">
                    <a:lumMod val="75000"/>
                  </a:schemeClr>
                </a:solidFill>
              </a:defRPr>
            </a:pPr>
            <a:endParaRPr lang="pl-PL"/>
          </a:p>
        </c:txPr>
        <c:crossAx val="64037632"/>
        <c:crosses val="autoZero"/>
        <c:auto val="1"/>
        <c:lblAlgn val="ctr"/>
        <c:lblOffset val="100"/>
        <c:noMultiLvlLbl val="0"/>
      </c:catAx>
      <c:valAx>
        <c:axId val="64037632"/>
        <c:scaling>
          <c:orientation val="minMax"/>
        </c:scaling>
        <c:delete val="1"/>
        <c:axPos val="t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one"/>
        <c:crossAx val="2942464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931A89-055A-462E-9893-2F1E1F581A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94F22C8-5765-413D-9904-613EC29D637C}">
      <dgm:prSet/>
      <dgm:spPr/>
      <dgm:t>
        <a:bodyPr/>
        <a:lstStyle/>
        <a:p>
          <a:pPr rtl="0"/>
          <a:r>
            <a:rPr lang="pl-PL" smtClean="0"/>
            <a:t>Zarząd Województwa Dolnośląskiego zaproponował  następujące Obszary Strategicznej Interwencji:</a:t>
          </a:r>
          <a:endParaRPr lang="pl-PL"/>
        </a:p>
      </dgm:t>
    </dgm:pt>
    <dgm:pt modelId="{517C6FD3-F52B-438B-8674-2D1E439618D1}" type="parTrans" cxnId="{CB2A1EAD-C089-4EE0-9133-F81BE722C804}">
      <dgm:prSet/>
      <dgm:spPr/>
      <dgm:t>
        <a:bodyPr/>
        <a:lstStyle/>
        <a:p>
          <a:endParaRPr lang="pl-PL"/>
        </a:p>
      </dgm:t>
    </dgm:pt>
    <dgm:pt modelId="{81B96C6E-DF01-425A-ACBC-2FF34734DDE6}" type="sibTrans" cxnId="{CB2A1EAD-C089-4EE0-9133-F81BE722C804}">
      <dgm:prSet/>
      <dgm:spPr/>
      <dgm:t>
        <a:bodyPr/>
        <a:lstStyle/>
        <a:p>
          <a:endParaRPr lang="pl-PL"/>
        </a:p>
      </dgm:t>
    </dgm:pt>
    <dgm:pt modelId="{995564EA-DC4A-4BFB-B878-67B5A2E0FD75}">
      <dgm:prSet/>
      <dgm:spPr/>
      <dgm:t>
        <a:bodyPr/>
        <a:lstStyle/>
        <a:p>
          <a:pPr rtl="0"/>
          <a:r>
            <a:rPr lang="pl-PL" smtClean="0"/>
            <a:t>•	Zachodni Obszar Interwencji - ok. 63,5 mln 	euro;</a:t>
          </a:r>
          <a:endParaRPr lang="pl-PL"/>
        </a:p>
      </dgm:t>
    </dgm:pt>
    <dgm:pt modelId="{33B0B32F-24D1-4AC1-B9B6-0FF93FF2428D}" type="parTrans" cxnId="{6BDC1069-4AE9-4267-8312-A058F6831318}">
      <dgm:prSet/>
      <dgm:spPr/>
      <dgm:t>
        <a:bodyPr/>
        <a:lstStyle/>
        <a:p>
          <a:endParaRPr lang="pl-PL"/>
        </a:p>
      </dgm:t>
    </dgm:pt>
    <dgm:pt modelId="{A2FCD51C-B3EC-4BE0-A4CF-C85256F12CF5}" type="sibTrans" cxnId="{6BDC1069-4AE9-4267-8312-A058F6831318}">
      <dgm:prSet/>
      <dgm:spPr/>
      <dgm:t>
        <a:bodyPr/>
        <a:lstStyle/>
        <a:p>
          <a:endParaRPr lang="pl-PL"/>
        </a:p>
      </dgm:t>
    </dgm:pt>
    <dgm:pt modelId="{23FC563F-F01E-4059-B163-86FCE34A2506}">
      <dgm:prSet/>
      <dgm:spPr/>
      <dgm:t>
        <a:bodyPr/>
        <a:lstStyle/>
        <a:p>
          <a:pPr rtl="0"/>
          <a:r>
            <a:rPr lang="pl-PL" dirty="0" smtClean="0"/>
            <a:t>•	Legnicko-Głogowski Obszar Interwencji - ok. 87,1 mln  euro;</a:t>
          </a:r>
          <a:endParaRPr lang="pl-PL" dirty="0"/>
        </a:p>
      </dgm:t>
    </dgm:pt>
    <dgm:pt modelId="{0E4CE141-4DAF-4E88-8FFD-3BFEF65185D3}" type="parTrans" cxnId="{E31D9472-F513-4F82-BB2B-7B66AF30AFC1}">
      <dgm:prSet/>
      <dgm:spPr/>
      <dgm:t>
        <a:bodyPr/>
        <a:lstStyle/>
        <a:p>
          <a:endParaRPr lang="pl-PL"/>
        </a:p>
      </dgm:t>
    </dgm:pt>
    <dgm:pt modelId="{728A2E2E-5BA1-4D08-8C97-B274CF019BC7}" type="sibTrans" cxnId="{E31D9472-F513-4F82-BB2B-7B66AF30AFC1}">
      <dgm:prSet/>
      <dgm:spPr/>
      <dgm:t>
        <a:bodyPr/>
        <a:lstStyle/>
        <a:p>
          <a:endParaRPr lang="pl-PL"/>
        </a:p>
      </dgm:t>
    </dgm:pt>
    <dgm:pt modelId="{421A1C49-864F-4AFE-BF5D-FA279EC54BF5}">
      <dgm:prSet/>
      <dgm:spPr/>
      <dgm:t>
        <a:bodyPr/>
        <a:lstStyle/>
        <a:p>
          <a:pPr rtl="0"/>
          <a:r>
            <a:rPr lang="pl-PL" dirty="0" smtClean="0"/>
            <a:t>•	Dzierżoniowsko-Kłodzko-Ząbkowicki Obszar Interwencji - 72,2 mln euro;</a:t>
          </a:r>
          <a:endParaRPr lang="pl-PL" dirty="0"/>
        </a:p>
      </dgm:t>
    </dgm:pt>
    <dgm:pt modelId="{9571FD86-B9D2-4ED2-B717-480BE107D8C7}" type="parTrans" cxnId="{15A9AAFA-0C88-4358-A8B2-ED927E53C21E}">
      <dgm:prSet/>
      <dgm:spPr/>
      <dgm:t>
        <a:bodyPr/>
        <a:lstStyle/>
        <a:p>
          <a:endParaRPr lang="pl-PL"/>
        </a:p>
      </dgm:t>
    </dgm:pt>
    <dgm:pt modelId="{4C1754A7-6574-4F3D-B643-98E307FB87F4}" type="sibTrans" cxnId="{15A9AAFA-0C88-4358-A8B2-ED927E53C21E}">
      <dgm:prSet/>
      <dgm:spPr/>
      <dgm:t>
        <a:bodyPr/>
        <a:lstStyle/>
        <a:p>
          <a:endParaRPr lang="pl-PL"/>
        </a:p>
      </dgm:t>
    </dgm:pt>
    <dgm:pt modelId="{7E9FF5BB-39AB-448F-B618-5D3E5DFF4881}">
      <dgm:prSet/>
      <dgm:spPr/>
      <dgm:t>
        <a:bodyPr/>
        <a:lstStyle/>
        <a:p>
          <a:pPr rtl="0"/>
          <a:r>
            <a:rPr lang="pl-PL" smtClean="0"/>
            <a:t>•	Obszar Interwencji Doliny Baryczy - 63,1 mln euro;</a:t>
          </a:r>
          <a:endParaRPr lang="pl-PL"/>
        </a:p>
      </dgm:t>
    </dgm:pt>
    <dgm:pt modelId="{0B7F7398-E889-4231-BAC1-68ADF97D7963}" type="parTrans" cxnId="{8A8FC514-4577-4243-8AA5-5CB4C8A9C41E}">
      <dgm:prSet/>
      <dgm:spPr/>
      <dgm:t>
        <a:bodyPr/>
        <a:lstStyle/>
        <a:p>
          <a:endParaRPr lang="pl-PL"/>
        </a:p>
      </dgm:t>
    </dgm:pt>
    <dgm:pt modelId="{4BDE6015-8646-4A4B-AD68-F38F29057AA2}" type="sibTrans" cxnId="{8A8FC514-4577-4243-8AA5-5CB4C8A9C41E}">
      <dgm:prSet/>
      <dgm:spPr/>
      <dgm:t>
        <a:bodyPr/>
        <a:lstStyle/>
        <a:p>
          <a:endParaRPr lang="pl-PL"/>
        </a:p>
      </dgm:t>
    </dgm:pt>
    <dgm:pt modelId="{D53350E9-B70E-4241-A1C5-624A2720EDF4}">
      <dgm:prSet/>
      <dgm:spPr/>
      <dgm:t>
        <a:bodyPr/>
        <a:lstStyle/>
        <a:p>
          <a:pPr rtl="0"/>
          <a:r>
            <a:rPr lang="pl-PL" dirty="0" smtClean="0"/>
            <a:t>•	Obszar Interwencji Równiny Wrocławskiej - 48,8 mln euro;</a:t>
          </a:r>
          <a:endParaRPr lang="pl-PL" dirty="0"/>
        </a:p>
      </dgm:t>
    </dgm:pt>
    <dgm:pt modelId="{ADAB7D34-F7FF-4799-A382-920C2268DEC3}" type="parTrans" cxnId="{FD5322D9-A5F5-477B-9439-459346AAF71F}">
      <dgm:prSet/>
      <dgm:spPr/>
      <dgm:t>
        <a:bodyPr/>
        <a:lstStyle/>
        <a:p>
          <a:endParaRPr lang="pl-PL"/>
        </a:p>
      </dgm:t>
    </dgm:pt>
    <dgm:pt modelId="{D1FE6CC0-D602-4148-B703-321439EB86C4}" type="sibTrans" cxnId="{FD5322D9-A5F5-477B-9439-459346AAF71F}">
      <dgm:prSet/>
      <dgm:spPr/>
      <dgm:t>
        <a:bodyPr/>
        <a:lstStyle/>
        <a:p>
          <a:endParaRPr lang="pl-PL"/>
        </a:p>
      </dgm:t>
    </dgm:pt>
    <dgm:pt modelId="{CD81253E-CB50-452F-820A-B62DA77F096B}" type="pres">
      <dgm:prSet presAssocID="{E2931A89-055A-462E-9893-2F1E1F581A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27F372E-7526-4770-9E57-FA099077AD2F}" type="pres">
      <dgm:prSet presAssocID="{F94F22C8-5765-413D-9904-613EC29D637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A943EB-7F2B-4EAF-811D-22B48F466BFA}" type="pres">
      <dgm:prSet presAssocID="{81B96C6E-DF01-425A-ACBC-2FF34734DDE6}" presName="spacer" presStyleCnt="0"/>
      <dgm:spPr/>
    </dgm:pt>
    <dgm:pt modelId="{066C369F-4AE1-4DCB-A978-50B99A24484F}" type="pres">
      <dgm:prSet presAssocID="{995564EA-DC4A-4BFB-B878-67B5A2E0FD7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82B7A7-E0F4-4ECE-83D2-6AC089CB4532}" type="pres">
      <dgm:prSet presAssocID="{A2FCD51C-B3EC-4BE0-A4CF-C85256F12CF5}" presName="spacer" presStyleCnt="0"/>
      <dgm:spPr/>
    </dgm:pt>
    <dgm:pt modelId="{C0039D6C-A50C-4E11-9DB6-12A09D1AFB67}" type="pres">
      <dgm:prSet presAssocID="{23FC563F-F01E-4059-B163-86FCE34A250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167126-D4D0-421E-AF14-7A23B3D370F9}" type="pres">
      <dgm:prSet presAssocID="{728A2E2E-5BA1-4D08-8C97-B274CF019BC7}" presName="spacer" presStyleCnt="0"/>
      <dgm:spPr/>
    </dgm:pt>
    <dgm:pt modelId="{7A96A490-2003-4093-952B-6A9415A833B3}" type="pres">
      <dgm:prSet presAssocID="{421A1C49-864F-4AFE-BF5D-FA279EC54BF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EA385C-ABF0-4D1B-8EA9-DBEB4543179B}" type="pres">
      <dgm:prSet presAssocID="{4C1754A7-6574-4F3D-B643-98E307FB87F4}" presName="spacer" presStyleCnt="0"/>
      <dgm:spPr/>
    </dgm:pt>
    <dgm:pt modelId="{779679A4-BF9F-414A-9EFC-AFDF4BBE8475}" type="pres">
      <dgm:prSet presAssocID="{7E9FF5BB-39AB-448F-B618-5D3E5DFF488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4F8CC0-DC66-4E22-8256-B4F475C9DA1A}" type="pres">
      <dgm:prSet presAssocID="{4BDE6015-8646-4A4B-AD68-F38F29057AA2}" presName="spacer" presStyleCnt="0"/>
      <dgm:spPr/>
    </dgm:pt>
    <dgm:pt modelId="{38D87245-7E8D-4DDA-91BA-EADF93856587}" type="pres">
      <dgm:prSet presAssocID="{D53350E9-B70E-4241-A1C5-624A2720EDF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145B65-F6FE-4604-A8F1-C9196E3F9683}" type="presOf" srcId="{995564EA-DC4A-4BFB-B878-67B5A2E0FD75}" destId="{066C369F-4AE1-4DCB-A978-50B99A24484F}" srcOrd="0" destOrd="0" presId="urn:microsoft.com/office/officeart/2005/8/layout/vList2"/>
    <dgm:cxn modelId="{FD5322D9-A5F5-477B-9439-459346AAF71F}" srcId="{E2931A89-055A-462E-9893-2F1E1F581A30}" destId="{D53350E9-B70E-4241-A1C5-624A2720EDF4}" srcOrd="5" destOrd="0" parTransId="{ADAB7D34-F7FF-4799-A382-920C2268DEC3}" sibTransId="{D1FE6CC0-D602-4148-B703-321439EB86C4}"/>
    <dgm:cxn modelId="{194C1E86-AA76-4BC6-B6D4-93DB4F3E6AEB}" type="presOf" srcId="{D53350E9-B70E-4241-A1C5-624A2720EDF4}" destId="{38D87245-7E8D-4DDA-91BA-EADF93856587}" srcOrd="0" destOrd="0" presId="urn:microsoft.com/office/officeart/2005/8/layout/vList2"/>
    <dgm:cxn modelId="{E31D9472-F513-4F82-BB2B-7B66AF30AFC1}" srcId="{E2931A89-055A-462E-9893-2F1E1F581A30}" destId="{23FC563F-F01E-4059-B163-86FCE34A2506}" srcOrd="2" destOrd="0" parTransId="{0E4CE141-4DAF-4E88-8FFD-3BFEF65185D3}" sibTransId="{728A2E2E-5BA1-4D08-8C97-B274CF019BC7}"/>
    <dgm:cxn modelId="{A10A6555-FB22-4ECA-B5FC-DC4B816A0B4A}" type="presOf" srcId="{7E9FF5BB-39AB-448F-B618-5D3E5DFF4881}" destId="{779679A4-BF9F-414A-9EFC-AFDF4BBE8475}" srcOrd="0" destOrd="0" presId="urn:microsoft.com/office/officeart/2005/8/layout/vList2"/>
    <dgm:cxn modelId="{6BDC1069-4AE9-4267-8312-A058F6831318}" srcId="{E2931A89-055A-462E-9893-2F1E1F581A30}" destId="{995564EA-DC4A-4BFB-B878-67B5A2E0FD75}" srcOrd="1" destOrd="0" parTransId="{33B0B32F-24D1-4AC1-B9B6-0FF93FF2428D}" sibTransId="{A2FCD51C-B3EC-4BE0-A4CF-C85256F12CF5}"/>
    <dgm:cxn modelId="{62933005-BA74-4D2A-AC71-6F27F03288B7}" type="presOf" srcId="{23FC563F-F01E-4059-B163-86FCE34A2506}" destId="{C0039D6C-A50C-4E11-9DB6-12A09D1AFB67}" srcOrd="0" destOrd="0" presId="urn:microsoft.com/office/officeart/2005/8/layout/vList2"/>
    <dgm:cxn modelId="{B7C0B079-AEEB-49FA-B44F-53DF27AA0913}" type="presOf" srcId="{F94F22C8-5765-413D-9904-613EC29D637C}" destId="{B27F372E-7526-4770-9E57-FA099077AD2F}" srcOrd="0" destOrd="0" presId="urn:microsoft.com/office/officeart/2005/8/layout/vList2"/>
    <dgm:cxn modelId="{15A9AAFA-0C88-4358-A8B2-ED927E53C21E}" srcId="{E2931A89-055A-462E-9893-2F1E1F581A30}" destId="{421A1C49-864F-4AFE-BF5D-FA279EC54BF5}" srcOrd="3" destOrd="0" parTransId="{9571FD86-B9D2-4ED2-B717-480BE107D8C7}" sibTransId="{4C1754A7-6574-4F3D-B643-98E307FB87F4}"/>
    <dgm:cxn modelId="{CB2A1EAD-C089-4EE0-9133-F81BE722C804}" srcId="{E2931A89-055A-462E-9893-2F1E1F581A30}" destId="{F94F22C8-5765-413D-9904-613EC29D637C}" srcOrd="0" destOrd="0" parTransId="{517C6FD3-F52B-438B-8674-2D1E439618D1}" sibTransId="{81B96C6E-DF01-425A-ACBC-2FF34734DDE6}"/>
    <dgm:cxn modelId="{61788AB3-0869-41E4-B9D8-17A1FE4ED41B}" type="presOf" srcId="{E2931A89-055A-462E-9893-2F1E1F581A30}" destId="{CD81253E-CB50-452F-820A-B62DA77F096B}" srcOrd="0" destOrd="0" presId="urn:microsoft.com/office/officeart/2005/8/layout/vList2"/>
    <dgm:cxn modelId="{A96CAB0B-A874-4A23-A6A1-FE5A68D3CD5E}" type="presOf" srcId="{421A1C49-864F-4AFE-BF5D-FA279EC54BF5}" destId="{7A96A490-2003-4093-952B-6A9415A833B3}" srcOrd="0" destOrd="0" presId="urn:microsoft.com/office/officeart/2005/8/layout/vList2"/>
    <dgm:cxn modelId="{8A8FC514-4577-4243-8AA5-5CB4C8A9C41E}" srcId="{E2931A89-055A-462E-9893-2F1E1F581A30}" destId="{7E9FF5BB-39AB-448F-B618-5D3E5DFF4881}" srcOrd="4" destOrd="0" parTransId="{0B7F7398-E889-4231-BAC1-68ADF97D7963}" sibTransId="{4BDE6015-8646-4A4B-AD68-F38F29057AA2}"/>
    <dgm:cxn modelId="{25BAA416-1858-4682-A1C4-9A606B38AF67}" type="presParOf" srcId="{CD81253E-CB50-452F-820A-B62DA77F096B}" destId="{B27F372E-7526-4770-9E57-FA099077AD2F}" srcOrd="0" destOrd="0" presId="urn:microsoft.com/office/officeart/2005/8/layout/vList2"/>
    <dgm:cxn modelId="{CA0C5D80-D8B7-46E3-BCD4-51E038754C48}" type="presParOf" srcId="{CD81253E-CB50-452F-820A-B62DA77F096B}" destId="{60A943EB-7F2B-4EAF-811D-22B48F466BFA}" srcOrd="1" destOrd="0" presId="urn:microsoft.com/office/officeart/2005/8/layout/vList2"/>
    <dgm:cxn modelId="{4F8475EF-CAEE-488A-AB23-7DBCAD9DC16B}" type="presParOf" srcId="{CD81253E-CB50-452F-820A-B62DA77F096B}" destId="{066C369F-4AE1-4DCB-A978-50B99A24484F}" srcOrd="2" destOrd="0" presId="urn:microsoft.com/office/officeart/2005/8/layout/vList2"/>
    <dgm:cxn modelId="{06100267-99C6-4B26-AE44-90CAF3E4397A}" type="presParOf" srcId="{CD81253E-CB50-452F-820A-B62DA77F096B}" destId="{4782B7A7-E0F4-4ECE-83D2-6AC089CB4532}" srcOrd="3" destOrd="0" presId="urn:microsoft.com/office/officeart/2005/8/layout/vList2"/>
    <dgm:cxn modelId="{360763A3-2305-472B-97FE-F4FD9F5B9F96}" type="presParOf" srcId="{CD81253E-CB50-452F-820A-B62DA77F096B}" destId="{C0039D6C-A50C-4E11-9DB6-12A09D1AFB67}" srcOrd="4" destOrd="0" presId="urn:microsoft.com/office/officeart/2005/8/layout/vList2"/>
    <dgm:cxn modelId="{41B5A275-6487-4ECD-B819-16007BC8E4D8}" type="presParOf" srcId="{CD81253E-CB50-452F-820A-B62DA77F096B}" destId="{2F167126-D4D0-421E-AF14-7A23B3D370F9}" srcOrd="5" destOrd="0" presId="urn:microsoft.com/office/officeart/2005/8/layout/vList2"/>
    <dgm:cxn modelId="{3A1DDFB4-E812-4AF3-A1E6-7D696E502ABA}" type="presParOf" srcId="{CD81253E-CB50-452F-820A-B62DA77F096B}" destId="{7A96A490-2003-4093-952B-6A9415A833B3}" srcOrd="6" destOrd="0" presId="urn:microsoft.com/office/officeart/2005/8/layout/vList2"/>
    <dgm:cxn modelId="{FB1065A1-44B4-4949-9806-EC3206148A39}" type="presParOf" srcId="{CD81253E-CB50-452F-820A-B62DA77F096B}" destId="{1CEA385C-ABF0-4D1B-8EA9-DBEB4543179B}" srcOrd="7" destOrd="0" presId="urn:microsoft.com/office/officeart/2005/8/layout/vList2"/>
    <dgm:cxn modelId="{7FD157CC-AA88-4328-BD0E-2FA69D6E475C}" type="presParOf" srcId="{CD81253E-CB50-452F-820A-B62DA77F096B}" destId="{779679A4-BF9F-414A-9EFC-AFDF4BBE8475}" srcOrd="8" destOrd="0" presId="urn:microsoft.com/office/officeart/2005/8/layout/vList2"/>
    <dgm:cxn modelId="{EDEB3C12-B489-4ABA-8D9F-21549E6DD131}" type="presParOf" srcId="{CD81253E-CB50-452F-820A-B62DA77F096B}" destId="{F54F8CC0-DC66-4E22-8256-B4F475C9DA1A}" srcOrd="9" destOrd="0" presId="urn:microsoft.com/office/officeart/2005/8/layout/vList2"/>
    <dgm:cxn modelId="{724D1CAB-BD4C-4C41-85DE-9478F12BB9FB}" type="presParOf" srcId="{CD81253E-CB50-452F-820A-B62DA77F096B}" destId="{38D87245-7E8D-4DDA-91BA-EADF9385658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F372E-7526-4770-9E57-FA099077AD2F}">
      <dsp:nvSpPr>
        <dsp:cNvPr id="0" name=""/>
        <dsp:cNvSpPr/>
      </dsp:nvSpPr>
      <dsp:spPr>
        <a:xfrm>
          <a:off x="0" y="111801"/>
          <a:ext cx="822959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Zarząd Województwa Dolnośląskiego zaproponował  następujące Obszary Strategicznej Interwencji:</a:t>
          </a:r>
          <a:endParaRPr lang="pl-PL" sz="1700" kern="1200"/>
        </a:p>
      </dsp:txBody>
      <dsp:txXfrm>
        <a:off x="33012" y="144813"/>
        <a:ext cx="8163575" cy="610236"/>
      </dsp:txXfrm>
    </dsp:sp>
    <dsp:sp modelId="{066C369F-4AE1-4DCB-A978-50B99A24484F}">
      <dsp:nvSpPr>
        <dsp:cNvPr id="0" name=""/>
        <dsp:cNvSpPr/>
      </dsp:nvSpPr>
      <dsp:spPr>
        <a:xfrm>
          <a:off x="0" y="837021"/>
          <a:ext cx="822959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•	Zachodni Obszar Interwencji - ok. 63,5 mln 	euro;</a:t>
          </a:r>
          <a:endParaRPr lang="pl-PL" sz="1700" kern="1200"/>
        </a:p>
      </dsp:txBody>
      <dsp:txXfrm>
        <a:off x="33012" y="870033"/>
        <a:ext cx="8163575" cy="610236"/>
      </dsp:txXfrm>
    </dsp:sp>
    <dsp:sp modelId="{C0039D6C-A50C-4E11-9DB6-12A09D1AFB67}">
      <dsp:nvSpPr>
        <dsp:cNvPr id="0" name=""/>
        <dsp:cNvSpPr/>
      </dsp:nvSpPr>
      <dsp:spPr>
        <a:xfrm>
          <a:off x="0" y="1562241"/>
          <a:ext cx="822959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•	Legnicko-Głogowski Obszar Interwencji - ok. 87,1 mln  euro;</a:t>
          </a:r>
          <a:endParaRPr lang="pl-PL" sz="1700" kern="1200" dirty="0"/>
        </a:p>
      </dsp:txBody>
      <dsp:txXfrm>
        <a:off x="33012" y="1595253"/>
        <a:ext cx="8163575" cy="610236"/>
      </dsp:txXfrm>
    </dsp:sp>
    <dsp:sp modelId="{7A96A490-2003-4093-952B-6A9415A833B3}">
      <dsp:nvSpPr>
        <dsp:cNvPr id="0" name=""/>
        <dsp:cNvSpPr/>
      </dsp:nvSpPr>
      <dsp:spPr>
        <a:xfrm>
          <a:off x="0" y="2287461"/>
          <a:ext cx="822959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•	Dzierżoniowsko-Kłodzko-Ząbkowicki Obszar Interwencji - 72,2 mln euro;</a:t>
          </a:r>
          <a:endParaRPr lang="pl-PL" sz="1700" kern="1200" dirty="0"/>
        </a:p>
      </dsp:txBody>
      <dsp:txXfrm>
        <a:off x="33012" y="2320473"/>
        <a:ext cx="8163575" cy="610236"/>
      </dsp:txXfrm>
    </dsp:sp>
    <dsp:sp modelId="{779679A4-BF9F-414A-9EFC-AFDF4BBE8475}">
      <dsp:nvSpPr>
        <dsp:cNvPr id="0" name=""/>
        <dsp:cNvSpPr/>
      </dsp:nvSpPr>
      <dsp:spPr>
        <a:xfrm>
          <a:off x="0" y="3012681"/>
          <a:ext cx="822959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smtClean="0"/>
            <a:t>•	Obszar Interwencji Doliny Baryczy - 63,1 mln euro;</a:t>
          </a:r>
          <a:endParaRPr lang="pl-PL" sz="1700" kern="1200"/>
        </a:p>
      </dsp:txBody>
      <dsp:txXfrm>
        <a:off x="33012" y="3045693"/>
        <a:ext cx="8163575" cy="610236"/>
      </dsp:txXfrm>
    </dsp:sp>
    <dsp:sp modelId="{38D87245-7E8D-4DDA-91BA-EADF93856587}">
      <dsp:nvSpPr>
        <dsp:cNvPr id="0" name=""/>
        <dsp:cNvSpPr/>
      </dsp:nvSpPr>
      <dsp:spPr>
        <a:xfrm>
          <a:off x="0" y="3737901"/>
          <a:ext cx="8229599" cy="6762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•	Obszar Interwencji Równiny Wrocławskiej - 48,8 mln euro;</a:t>
          </a:r>
          <a:endParaRPr lang="pl-PL" sz="1700" kern="1200" dirty="0"/>
        </a:p>
      </dsp:txBody>
      <dsp:txXfrm>
        <a:off x="33012" y="3770913"/>
        <a:ext cx="8163575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6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5193" y="0"/>
            <a:ext cx="294296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FD61E-EE5E-4BB4-A16A-47BA4AD831F2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296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5193" y="9431179"/>
            <a:ext cx="294296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65EEA-BA8E-4675-B3C6-32A10F2D44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464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1" cy="49649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1" cy="49649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C047D7E-E1AE-44CA-8AD9-818990EB5967}" type="datetimeFigureOut">
              <a:rPr lang="pl-PL" smtClean="0"/>
              <a:pPr/>
              <a:t>2015-06-30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974" y="4716662"/>
            <a:ext cx="5431790" cy="4468416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1" cy="49649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1" cy="49649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0112FF2-7DDC-4FF6-BF41-F57EA27FE15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5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Regionalny Program Operacyjny</a:t>
            </a:r>
            <a:r>
              <a:rPr lang="pl-PL" baseline="0" dirty="0" smtClean="0"/>
              <a:t> Województwa Dolnośląskiego 2014-2020 został podzielony na 11 Osi priorytetowych. Wsparcie Unii Europejskiej na realizacje zaplanowanych działań wynosi </a:t>
            </a:r>
            <a:br>
              <a:rPr lang="pl-PL" baseline="0" dirty="0" smtClean="0"/>
            </a:br>
            <a:r>
              <a:rPr lang="pl-PL" b="1" u="sng" baseline="0" dirty="0" smtClean="0"/>
              <a:t>2 252 546 589 euro.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Regionalny Program Operacyjny</a:t>
            </a:r>
            <a:r>
              <a:rPr lang="pl-PL" baseline="0" dirty="0" smtClean="0"/>
              <a:t> Województwa Dolnośląskiego 2014-2020 został podzielony na 11 Osi priorytetowych. Wsparcie Unii Europejskiej na realizacje zaplanowanych działań wynosi </a:t>
            </a:r>
            <a:br>
              <a:rPr lang="pl-PL" baseline="0" dirty="0" smtClean="0"/>
            </a:br>
            <a:r>
              <a:rPr lang="pl-PL" b="1" u="sng" baseline="0" dirty="0" smtClean="0"/>
              <a:t>2 252 546 589 euro.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Regionalny Program Operacyjny</a:t>
            </a:r>
            <a:r>
              <a:rPr lang="pl-PL" baseline="0" dirty="0" smtClean="0"/>
              <a:t> Województwa Dolnośląskiego 2014-2020 został podzielony na 11 Osi priorytetowych. Wsparcie Unii Europejskiej na realizacje zaplanowanych działań wynosi </a:t>
            </a:r>
            <a:br>
              <a:rPr lang="pl-PL" baseline="0" dirty="0" smtClean="0"/>
            </a:br>
            <a:r>
              <a:rPr lang="pl-PL" b="1" u="sng" baseline="0" dirty="0" smtClean="0"/>
              <a:t>2 252 546 589 euro.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Regionalny Program Operacyjny</a:t>
            </a:r>
            <a:r>
              <a:rPr lang="pl-PL" baseline="0" dirty="0" smtClean="0"/>
              <a:t> Województwa Dolnośląskiego 2014-2020 został podzielony na 11 Osi priorytetowych. Wsparcie Unii Europejskiej na realizacje zaplanowanych działań wynosi </a:t>
            </a:r>
            <a:br>
              <a:rPr lang="pl-PL" baseline="0" dirty="0" smtClean="0"/>
            </a:br>
            <a:r>
              <a:rPr lang="pl-PL" b="1" u="sng" baseline="0" dirty="0" smtClean="0"/>
              <a:t>2 252 546 589 euro.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Regionalny Program Operacyjny</a:t>
            </a:r>
            <a:r>
              <a:rPr lang="pl-PL" baseline="0" dirty="0" smtClean="0"/>
              <a:t> Województwa Dolnośląskiego 2014-2020 został podzielony na 11 Osi priorytetowych. Wsparcie Unii Europejskiej na realizacje zaplanowanych działań wynosi </a:t>
            </a:r>
            <a:br>
              <a:rPr lang="pl-PL" baseline="0" dirty="0" smtClean="0"/>
            </a:br>
            <a:r>
              <a:rPr lang="pl-PL" b="1" u="sng" baseline="0" dirty="0" smtClean="0"/>
              <a:t>2 252 546 589 euro.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monitorujących, grup roboczych, sieci tematycznych i innych ciał angażujących partnerów spoza administracji publicznej.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monitorujących, grup roboczych, sieci tematycznych i innych ciał angażujących partnerów spoza administracji publicznej.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monitorujących, grup roboczych, sieci tematycznych i innych ciał angażujących partnerów spoza administracji publicznej.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monitorujących, grup roboczych, sieci tematycznych i innych ciał angażujących partnerów spoza administracji publicznej.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b="1" u="sng" dirty="0" smtClean="0"/>
              <a:t>Regionalny Program Operacyjny Województwa Dolnośląskiego 2014-2020 został podzielony na 11 Osi priorytetowych. Wsparcie Unii Europejskiej na realizacje zaplanowanych działań wynosi </a:t>
            </a:r>
            <a:br>
              <a:rPr lang="pl-PL" b="1" u="sng" dirty="0" smtClean="0"/>
            </a:br>
            <a:r>
              <a:rPr lang="pl-PL" b="1" u="sng" dirty="0" smtClean="0"/>
              <a:t>2 252 546 589 euro.</a:t>
            </a:r>
          </a:p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Regionalny Program Operacyjny</a:t>
            </a:r>
            <a:r>
              <a:rPr lang="pl-PL" baseline="0" dirty="0" smtClean="0"/>
              <a:t> Województwa Dolnośląskiego 2014-2020 został podzielony na 11 Osi priorytetowych. Wsparcie Unii Europejskiej na realizacje zaplanowanych działań wynosi </a:t>
            </a:r>
            <a:br>
              <a:rPr lang="pl-PL" baseline="0" dirty="0" smtClean="0"/>
            </a:br>
            <a:r>
              <a:rPr lang="pl-PL" b="1" u="sng" baseline="0" dirty="0" smtClean="0"/>
              <a:t>2 252 546 589 euro.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monitorujących, grup roboczych, sieci tematycznych i innych ciał angażujących partnerów spoza administracji publicznej.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 POMOCY TECHNICZNEJ dodatkowo wspierani będą partnerzy społeczni uczestniczący w procesie wdrażania funduszy europejskich zgodnie z opracowanymi przez Ministerstwo Infrastruktury i Rozwoju wspólnymi zasadami regulującymi finansowanie udziału partnerów w pracach komitetów monitorujących, grup roboczych, sieci tematycznych i innych ciał angażujących partnerów spoza administracji publicznej.</a:t>
            </a:r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8">
              <a:defRPr/>
            </a:pPr>
            <a:r>
              <a:rPr lang="pl-PL" dirty="0" smtClean="0"/>
              <a:t>Wykazane działania nie stanowią katalogu zamkniętego,</a:t>
            </a:r>
            <a:r>
              <a:rPr lang="pl-PL" baseline="0" dirty="0" smtClean="0"/>
              <a:t> są to główne działania planowane do realizacji w ramach 10 osi priorytetowej.</a:t>
            </a:r>
            <a:endParaRPr lang="pl-PL" dirty="0" smtClean="0"/>
          </a:p>
          <a:p>
            <a:pPr defTabSz="914308"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FFAF9-57E1-4EB7-BFBB-C5682369E28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39</a:t>
            </a:fld>
            <a:endParaRPr 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41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8">
              <a:defRPr/>
            </a:pPr>
            <a:r>
              <a:rPr lang="pl-PL" dirty="0" smtClean="0"/>
              <a:t>Wykazane działania nie stanowią katalogu zamkniętego,</a:t>
            </a:r>
            <a:r>
              <a:rPr lang="pl-PL" baseline="0" dirty="0" smtClean="0"/>
              <a:t> są to główne działania planowane do realizacji w ramach 10 osi priorytetowej.</a:t>
            </a:r>
            <a:endParaRPr lang="pl-PL" dirty="0" smtClean="0"/>
          </a:p>
          <a:p>
            <a:pPr defTabSz="914308"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FFAF9-57E1-4EB7-BFBB-C5682369E28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42</a:t>
            </a:fld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43</a:t>
            </a:fld>
            <a:endParaRPr 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44</a:t>
            </a:fld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45</a:t>
            </a:fld>
            <a:endParaRPr 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46</a:t>
            </a:fld>
            <a:endParaRPr 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47</a:t>
            </a:fld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48</a:t>
            </a:fld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49</a:t>
            </a:fld>
            <a:endParaRPr lang="pl-P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50</a:t>
            </a:fld>
            <a:endParaRPr lang="pl-P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51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Wsparcie dla Obszarów Strategicznej Interwencji zgodnie ze stanowiskiem KE nie będzie tworzyło nowego, dodatkowego instrumentu terytorialnego, będzie wsparciem wpisującym i realizującym Strategię Rozwoju Województwa Dolnośląskiego 2020 poprzez geograficzne dedykowanie konkursów w zależności od sytuacji gospodarczo-społecznej danego obszaru w wybranych priorytetach inwestycyjnych. Wysokość środków na poszczególne nabory dla OSI będzie ustalana na etapie ogłaszania konkursów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13531-2B02-43D3-9676-7645B1E76C4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9595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52</a:t>
            </a:fld>
            <a:endParaRPr lang="pl-P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9D5B7-9244-4D5C-AD8F-495D73268EC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17">
              <a:defRPr/>
            </a:pPr>
            <a:r>
              <a:rPr lang="pl-PL" dirty="0" smtClean="0"/>
              <a:t>Wykazane działania nie stanowią katalogu zamkniętego,</a:t>
            </a:r>
            <a:r>
              <a:rPr lang="pl-PL" baseline="0" dirty="0" smtClean="0"/>
              <a:t> są to główne działania planowane do realizacji w ramach 10 osi priorytetowej.</a:t>
            </a:r>
            <a:endParaRPr lang="pl-PL" dirty="0" smtClean="0"/>
          </a:p>
          <a:p>
            <a:pPr defTabSz="914217"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FFAF9-57E1-4EB7-BFBB-C5682369E28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17">
              <a:defRPr/>
            </a:pPr>
            <a:r>
              <a:rPr lang="pl-PL" dirty="0" smtClean="0"/>
              <a:t>Wykazane działania nie stanowią katalogu zamkniętego,</a:t>
            </a:r>
            <a:r>
              <a:rPr lang="pl-PL" baseline="0" dirty="0" smtClean="0"/>
              <a:t> są to główne działania planowane do realizacji w ramach 10 osi priorytetowej.</a:t>
            </a:r>
            <a:endParaRPr lang="pl-PL" dirty="0" smtClean="0"/>
          </a:p>
          <a:p>
            <a:pPr defTabSz="914217"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FFAF9-57E1-4EB7-BFBB-C5682369E28F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17">
              <a:defRPr/>
            </a:pPr>
            <a:r>
              <a:rPr lang="pl-PL" dirty="0" smtClean="0"/>
              <a:t>Wykazane działania nie stanowią katalogu zamkniętego,</a:t>
            </a:r>
            <a:r>
              <a:rPr lang="pl-PL" baseline="0" dirty="0" smtClean="0"/>
              <a:t> są to główne działania planowane do realizacji w ramach 10 osi priorytetowej.</a:t>
            </a:r>
            <a:endParaRPr lang="pl-PL" dirty="0" smtClean="0"/>
          </a:p>
          <a:p>
            <a:pPr defTabSz="914217">
              <a:defRPr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FFAF9-57E1-4EB7-BFBB-C5682369E28F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b="1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12FF2-7DDC-4FF6-BF41-F57EA27FE154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B3E3-6AD8-4967-8486-F94580A11031}" type="datetime1">
              <a:rPr lang="pl-PL" smtClean="0"/>
              <a:pPr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48ED-8DBA-41CA-9DCB-183683ED249F}" type="datetime1">
              <a:rPr lang="pl-PL" smtClean="0"/>
              <a:pPr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E633-9520-4122-B96B-F17D4AF5D984}" type="datetime1">
              <a:rPr lang="pl-PL" smtClean="0"/>
              <a:pPr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270D-8DDA-4427-B7AE-DA4FCC6A9DB4}" type="datetime1">
              <a:rPr lang="pl-PL" smtClean="0"/>
              <a:pPr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47F6D-41D6-42EB-A407-A1C60CC521D0}" type="datetime1">
              <a:rPr lang="pl-PL" smtClean="0"/>
              <a:pPr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79C1-6DDA-4845-8A1B-E8A91694EA64}" type="datetime1">
              <a:rPr lang="pl-PL" smtClean="0"/>
              <a:pPr/>
              <a:t>2015-06-30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8BE-A298-4981-B4CA-F1937424D4A6}" type="datetime1">
              <a:rPr lang="pl-PL" smtClean="0"/>
              <a:pPr/>
              <a:t>2015-06-30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C73C-C536-4C11-81F8-D6BC14ADB065}" type="datetime1">
              <a:rPr lang="pl-PL" smtClean="0"/>
              <a:pPr/>
              <a:t>2015-06-30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CD23-4937-4277-80F8-03F120DD59B2}" type="datetime1">
              <a:rPr lang="pl-PL" smtClean="0"/>
              <a:pPr/>
              <a:t>2015-06-30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2B6C-256A-4E44-A7C8-952647558B99}" type="datetime1">
              <a:rPr lang="pl-PL" smtClean="0"/>
              <a:pPr/>
              <a:t>2015-06-30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A8BB-0DB3-4FB1-8D76-5B1C2D389399}" type="datetime1">
              <a:rPr lang="pl-PL" smtClean="0"/>
              <a:pPr/>
              <a:t>2015-06-30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911A-4928-45C5-B770-F6315CD6F383}" type="datetime1">
              <a:rPr lang="pl-PL" smtClean="0"/>
              <a:pPr/>
              <a:t>2015-06-30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E09CB-2C72-480B-B6BF-F61CF0356E3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5.xml"/><Relationship Id="rId4" Type="http://schemas.openxmlformats.org/officeDocument/2006/relationships/slide" Target="slide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.png"/><Relationship Id="rId7" Type="http://schemas.openxmlformats.org/officeDocument/2006/relationships/slide" Target="slide4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11" Type="http://schemas.openxmlformats.org/officeDocument/2006/relationships/image" Target="../media/image4.png"/><Relationship Id="rId5" Type="http://schemas.openxmlformats.org/officeDocument/2006/relationships/slide" Target="slide31.xml"/><Relationship Id="rId10" Type="http://schemas.openxmlformats.org/officeDocument/2006/relationships/slide" Target="slide53.xml"/><Relationship Id="rId4" Type="http://schemas.openxmlformats.org/officeDocument/2006/relationships/slide" Target="slide11.xml"/><Relationship Id="rId9" Type="http://schemas.openxmlformats.org/officeDocument/2006/relationships/slide" Target="slide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5536" y="1556792"/>
            <a:ext cx="84168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Szczegółowy Opis Osi Priorytetowych </a:t>
            </a:r>
          </a:p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Regionalnego Programu Operacyjnego Województwa Dolnośląskiego </a:t>
            </a:r>
            <a:b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2014-2020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47936" y="4489956"/>
            <a:ext cx="8416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MOŻLIWOŚCI REALIZACJI PROJEKTÓW PRZEZ NGO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660401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67544" y="1052736"/>
            <a:ext cx="8064896" cy="1375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dirty="0" smtClean="0"/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pl-PL" dirty="0" smtClean="0"/>
          </a:p>
          <a:p>
            <a:pPr marL="34290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endParaRPr lang="pl-PL" dirty="0" smtClean="0"/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>
              <a:latin typeface="Calibri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79512" y="62068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95111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</a:rPr>
              <a:t>NGO</a:t>
            </a:r>
            <a:r>
              <a:rPr lang="pl-PL" sz="2400" b="1" dirty="0" smtClean="0"/>
              <a:t> </a:t>
            </a:r>
            <a:r>
              <a:rPr lang="pl-PL" b="1" dirty="0" smtClean="0"/>
              <a:t>jako beneficjent - partner projektów realizowanych w ramach RPO WD 2014-2020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9552" y="1528331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6200" indent="-1346200">
              <a:spcAft>
                <a:spcPts val="600"/>
              </a:spcAft>
              <a:tabLst>
                <a:tab pos="1346200" algn="l"/>
              </a:tabLst>
            </a:pPr>
            <a:r>
              <a:rPr lang="pl-PL" sz="1600" dirty="0">
                <a:hlinkClick r:id="rId4" action="ppaction://hlinksldjump"/>
              </a:rPr>
              <a:t>Działanie 8.2 	Wsparcie osób poszukujących pracy</a:t>
            </a:r>
            <a:endParaRPr lang="pl-PL" sz="1600" dirty="0"/>
          </a:p>
          <a:p>
            <a:pPr marL="1346200" indent="-1346200">
              <a:spcAft>
                <a:spcPts val="600"/>
              </a:spcAft>
              <a:tabLst>
                <a:tab pos="1346200" algn="l"/>
              </a:tabLst>
            </a:pPr>
            <a:r>
              <a:rPr lang="pl-PL" sz="1600" dirty="0">
                <a:hlinkClick r:id="rId4" action="ppaction://hlinksldjump"/>
              </a:rPr>
              <a:t>Działanie 8.3 	Samozatrudnienie, przedsiębiorczość oraz tworzenie nowych miejsc pracy</a:t>
            </a:r>
          </a:p>
          <a:p>
            <a:pPr marL="1346200" indent="-1346200">
              <a:spcAft>
                <a:spcPts val="600"/>
              </a:spcAft>
              <a:tabLst>
                <a:tab pos="1346200" algn="l"/>
              </a:tabLst>
            </a:pPr>
            <a:r>
              <a:rPr lang="pl-PL" sz="1600" dirty="0">
                <a:hlinkClick r:id="rId4" action="ppaction://hlinksldjump"/>
              </a:rPr>
              <a:t>Działanie 8.4 	Godzenie życia zawodowego i prywatnego</a:t>
            </a:r>
          </a:p>
          <a:p>
            <a:pPr marL="1346200" indent="-1346200">
              <a:spcAft>
                <a:spcPts val="600"/>
              </a:spcAft>
              <a:tabLst>
                <a:tab pos="1346200" algn="l"/>
              </a:tabLst>
            </a:pPr>
            <a:r>
              <a:rPr lang="pl-PL" sz="1600" dirty="0">
                <a:hlinkClick r:id="rId4" action="ppaction://hlinksldjump"/>
              </a:rPr>
              <a:t>Działanie 8.5 	Przystosowanie do zmian zachodzących w gospodarce w ramach działań </a:t>
            </a:r>
            <a:r>
              <a:rPr lang="pl-PL" sz="1600" dirty="0" err="1">
                <a:hlinkClick r:id="rId4" action="ppaction://hlinksldjump"/>
              </a:rPr>
              <a:t>outplacementowych</a:t>
            </a:r>
            <a:endParaRPr lang="pl-PL" sz="1600" dirty="0">
              <a:hlinkClick r:id="rId4" action="ppaction://hlinksldjump"/>
            </a:endParaRPr>
          </a:p>
          <a:p>
            <a:pPr marL="1346200" indent="-1346200">
              <a:spcAft>
                <a:spcPts val="600"/>
              </a:spcAft>
              <a:tabLst>
                <a:tab pos="1346200" algn="l"/>
              </a:tabLst>
            </a:pPr>
            <a:r>
              <a:rPr lang="pl-PL" sz="1600" dirty="0">
                <a:hlinkClick r:id="rId4" action="ppaction://hlinksldjump"/>
              </a:rPr>
              <a:t>Działanie 8.6 	Zwiększenie konkurencyjności przedsiębiorstw i przedsiębiorców z sektora MMŚP</a:t>
            </a:r>
          </a:p>
          <a:p>
            <a:pPr marL="1346200" indent="-1346200">
              <a:spcAft>
                <a:spcPts val="600"/>
              </a:spcAft>
              <a:tabLst>
                <a:tab pos="1346200" algn="l"/>
              </a:tabLst>
            </a:pPr>
            <a:r>
              <a:rPr lang="pl-PL" sz="1600" dirty="0">
                <a:hlinkClick r:id="rId4" action="ppaction://hlinksldjump"/>
              </a:rPr>
              <a:t>Działanie 8.7  	Aktywne i zdrowe starzenie się</a:t>
            </a:r>
            <a:endParaRPr lang="pl-PL" sz="1600" dirty="0"/>
          </a:p>
          <a:p>
            <a:pPr marL="1346200" indent="-1346200">
              <a:spcAft>
                <a:spcPts val="600"/>
              </a:spcAft>
              <a:tabLst>
                <a:tab pos="1346200" algn="l"/>
              </a:tabLst>
            </a:pPr>
            <a:r>
              <a:rPr lang="pl-PL" sz="1600" dirty="0">
                <a:hlinkClick r:id="" action="ppaction://noaction"/>
              </a:rPr>
              <a:t>Działanie 9.1 	Aktywna integracja</a:t>
            </a:r>
          </a:p>
          <a:p>
            <a:pPr marL="1346200" indent="-1346200">
              <a:spcAft>
                <a:spcPts val="600"/>
              </a:spcAft>
              <a:tabLst>
                <a:tab pos="1346200" algn="l"/>
              </a:tabLst>
            </a:pPr>
            <a:r>
              <a:rPr lang="pl-PL" sz="1600" dirty="0">
                <a:hlinkClick r:id="" action="ppaction://noaction"/>
              </a:rPr>
              <a:t>Działanie 9.2 	Dostęp do wysokiej jakości usług społecznych</a:t>
            </a:r>
          </a:p>
          <a:p>
            <a:pPr marL="1346200" indent="-1346200">
              <a:spcAft>
                <a:spcPts val="600"/>
              </a:spcAft>
              <a:tabLst>
                <a:tab pos="1346200" algn="l"/>
              </a:tabLst>
            </a:pPr>
            <a:r>
              <a:rPr lang="pl-PL" sz="1600" dirty="0">
                <a:hlinkClick r:id="" action="ppaction://noaction"/>
              </a:rPr>
              <a:t>Działanie 9.3 	Dostęp do wysokiej jakości usług zdrowotnych</a:t>
            </a:r>
          </a:p>
          <a:p>
            <a:pPr marL="1346200" indent="-1346200">
              <a:spcAft>
                <a:spcPts val="600"/>
              </a:spcAft>
              <a:tabLst>
                <a:tab pos="1346200" algn="l"/>
              </a:tabLst>
            </a:pPr>
            <a:r>
              <a:rPr lang="pl-PL" sz="1600" dirty="0">
                <a:hlinkClick r:id="" action="ppaction://noaction"/>
              </a:rPr>
              <a:t>Działanie 9.4  	Wspieranie gospodarki społecznej</a:t>
            </a:r>
            <a:endParaRPr lang="pl-PL" sz="1600" dirty="0"/>
          </a:p>
          <a:p>
            <a:pPr marL="1346200" indent="-1346200">
              <a:spcAft>
                <a:spcPts val="600"/>
              </a:spcAft>
              <a:tabLst>
                <a:tab pos="1346200" algn="l"/>
              </a:tabLst>
            </a:pPr>
            <a:r>
              <a:rPr lang="pl-PL" sz="1600" dirty="0">
                <a:hlinkClick r:id="rId5" action="ppaction://hlinksldjump"/>
              </a:rPr>
              <a:t>Działanie 10.1 	Zapewnienie równego dostępu do wysokiej jakości edukacji przedszkolnej</a:t>
            </a:r>
          </a:p>
          <a:p>
            <a:pPr marL="1346200" indent="-1346200">
              <a:spcAft>
                <a:spcPts val="600"/>
              </a:spcAft>
              <a:tabLst>
                <a:tab pos="1346200" algn="l"/>
              </a:tabLst>
            </a:pPr>
            <a:r>
              <a:rPr lang="pl-PL" sz="1600" dirty="0">
                <a:hlinkClick r:id="rId5" action="ppaction://hlinksldjump"/>
              </a:rPr>
              <a:t>Działanie 10.2 	Zapewnienie równego dostępu do wysokiej jakości edukacji podstawowej, gimnazjalnej i ponadgimnazjalnej</a:t>
            </a:r>
          </a:p>
          <a:p>
            <a:pPr marL="1346200" indent="-1346200">
              <a:spcAft>
                <a:spcPts val="600"/>
              </a:spcAft>
              <a:tabLst>
                <a:tab pos="1346200" algn="l"/>
              </a:tabLst>
            </a:pPr>
            <a:r>
              <a:rPr lang="pl-PL" sz="1600" dirty="0">
                <a:hlinkClick r:id="rId5" action="ppaction://hlinksldjump"/>
              </a:rPr>
              <a:t>Działanie 10.3	Poprawa dostępności i wspieranie uczenia się przez całe życie</a:t>
            </a:r>
            <a:endParaRPr lang="pl-PL" sz="1600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2099989"/>
            <a:ext cx="8229600" cy="41373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715963" indent="-715963">
              <a:spcAft>
                <a:spcPts val="1200"/>
              </a:spcAft>
              <a:buNone/>
              <a:tabLst>
                <a:tab pos="715963" algn="l"/>
              </a:tabLst>
            </a:pPr>
            <a:endParaRPr lang="pl-PL" sz="8000" b="1" dirty="0" smtClean="0"/>
          </a:p>
          <a:p>
            <a:pPr marL="715963" indent="-715963">
              <a:spcAft>
                <a:spcPts val="1200"/>
              </a:spcAft>
              <a:buNone/>
              <a:tabLst>
                <a:tab pos="715963" algn="l"/>
              </a:tabLst>
            </a:pPr>
            <a:r>
              <a:rPr lang="pl-PL" sz="8000" b="1" dirty="0" smtClean="0"/>
              <a:t>2.1.A.	Przedsięwzięcia </a:t>
            </a:r>
            <a:r>
              <a:rPr lang="pl-PL" sz="8000" b="1" dirty="0"/>
              <a:t>szczebla regionalnego i lokalnego dotyczące zwiększenia dostępu </a:t>
            </a:r>
            <a:r>
              <a:rPr lang="pl-PL" sz="8000" b="1" dirty="0" smtClean="0"/>
              <a:t>i </a:t>
            </a:r>
            <a:r>
              <a:rPr lang="pl-PL" sz="8000" b="1" dirty="0"/>
              <a:t>jakości </a:t>
            </a:r>
            <a:r>
              <a:rPr lang="pl-PL" sz="7200" b="1" dirty="0" smtClean="0"/>
              <a:t>e-usług:</a:t>
            </a:r>
          </a:p>
          <a:p>
            <a:pPr marL="715963" indent="-715963">
              <a:spcAft>
                <a:spcPts val="1200"/>
              </a:spcAft>
              <a:buNone/>
              <a:tabLst>
                <a:tab pos="715963" algn="l"/>
              </a:tabLst>
            </a:pPr>
            <a:r>
              <a:rPr lang="pl-PL" sz="7200" b="1" dirty="0" smtClean="0"/>
              <a:t>1. Tworzenie </a:t>
            </a:r>
            <a:r>
              <a:rPr lang="pl-PL" sz="7200" b="1" dirty="0"/>
              <a:t>lub rozwój </a:t>
            </a:r>
            <a:r>
              <a:rPr lang="pl-PL" sz="7200" b="1" dirty="0" smtClean="0"/>
              <a:t>e-usług publicznych</a:t>
            </a:r>
          </a:p>
          <a:p>
            <a:pPr marL="1074738" lvl="2" indent="-274638">
              <a:spcAft>
                <a:spcPts val="600"/>
              </a:spcAft>
              <a:buFont typeface="+mj-lt"/>
              <a:buAutoNum type="alphaLcParenR"/>
            </a:pPr>
            <a:r>
              <a:rPr lang="pl-PL" sz="6400" dirty="0" smtClean="0"/>
              <a:t>zakładające </a:t>
            </a:r>
            <a:r>
              <a:rPr lang="pl-PL" sz="6400" dirty="0"/>
              <a:t>rozwój elektronicznych usług publicznych w zakresie </a:t>
            </a:r>
            <a:r>
              <a:rPr lang="pl-PL" sz="6400" b="1" dirty="0"/>
              <a:t>e-kultury</a:t>
            </a:r>
            <a:r>
              <a:rPr lang="pl-PL" sz="6400" dirty="0"/>
              <a:t>;</a:t>
            </a:r>
          </a:p>
          <a:p>
            <a:pPr marL="1074738" lvl="2" indent="-274638">
              <a:spcAft>
                <a:spcPts val="600"/>
              </a:spcAft>
              <a:buFont typeface="+mj-lt"/>
              <a:buAutoNum type="alphaLcParenR"/>
            </a:pPr>
            <a:r>
              <a:rPr lang="pl-PL" sz="6400" dirty="0" smtClean="0"/>
              <a:t>zakładające </a:t>
            </a:r>
            <a:r>
              <a:rPr lang="pl-PL" sz="6400" dirty="0"/>
              <a:t>rozwój elektronicznych usług publicznych w zakresie dostępu do </a:t>
            </a:r>
            <a:r>
              <a:rPr lang="pl-PL" sz="6400" b="1" dirty="0"/>
              <a:t>informacji przestrzennej, </a:t>
            </a:r>
            <a:r>
              <a:rPr lang="pl-PL" sz="6400" b="1" dirty="0" smtClean="0"/>
              <a:t>np</a:t>
            </a:r>
            <a:r>
              <a:rPr lang="pl-PL" sz="6400" b="1" dirty="0"/>
              <a:t>. GIS</a:t>
            </a:r>
            <a:r>
              <a:rPr lang="pl-PL" sz="6400" dirty="0"/>
              <a:t>;</a:t>
            </a:r>
          </a:p>
          <a:p>
            <a:pPr marL="1074738" lvl="2" indent="-274638">
              <a:spcAft>
                <a:spcPts val="600"/>
              </a:spcAft>
              <a:buFont typeface="+mj-lt"/>
              <a:buAutoNum type="alphaLcParenR"/>
            </a:pPr>
            <a:r>
              <a:rPr lang="pl-PL" sz="6400" dirty="0" smtClean="0"/>
              <a:t>zakładające </a:t>
            </a:r>
            <a:r>
              <a:rPr lang="pl-PL" sz="6400" dirty="0"/>
              <a:t>rozwój elektronicznych usług publicznych w zakresie </a:t>
            </a:r>
            <a:r>
              <a:rPr lang="pl-PL" sz="6400" b="1" dirty="0"/>
              <a:t>bezpieczeństwa kryzysowego</a:t>
            </a:r>
            <a:r>
              <a:rPr lang="pl-PL" sz="6400" dirty="0"/>
              <a:t>;</a:t>
            </a:r>
          </a:p>
          <a:p>
            <a:pPr marL="1074738" lvl="2" indent="-274638">
              <a:spcAft>
                <a:spcPts val="600"/>
              </a:spcAft>
              <a:buFont typeface="+mj-lt"/>
              <a:buAutoNum type="alphaLcParenR"/>
            </a:pPr>
            <a:r>
              <a:rPr lang="pl-PL" sz="6400" dirty="0" smtClean="0"/>
              <a:t>zakładające </a:t>
            </a:r>
            <a:r>
              <a:rPr lang="pl-PL" sz="6400" dirty="0"/>
              <a:t>rozwój elektronicznych usług publicznych w zakresie </a:t>
            </a:r>
            <a:r>
              <a:rPr lang="pl-PL" sz="6400" b="1" dirty="0" smtClean="0"/>
              <a:t>e-zdrowia</a:t>
            </a:r>
            <a:r>
              <a:rPr lang="pl-PL" sz="6400" dirty="0" smtClean="0"/>
              <a:t>;</a:t>
            </a:r>
          </a:p>
          <a:p>
            <a:pPr marL="1074738" lvl="2" indent="-274638">
              <a:spcAft>
                <a:spcPts val="600"/>
              </a:spcAft>
              <a:buFont typeface="+mj-lt"/>
              <a:buAutoNum type="alphaLcParenR"/>
            </a:pPr>
            <a:r>
              <a:rPr lang="pl-PL" sz="6400" dirty="0" smtClean="0"/>
              <a:t>zakładające </a:t>
            </a:r>
            <a:r>
              <a:rPr lang="pl-PL" sz="6400" dirty="0"/>
              <a:t>rozwój elektronicznych usług publicznych w zakresie </a:t>
            </a:r>
            <a:r>
              <a:rPr lang="pl-PL" sz="6400" b="1" dirty="0"/>
              <a:t>e-administracji</a:t>
            </a:r>
            <a:r>
              <a:rPr lang="pl-PL" sz="6400" dirty="0" smtClean="0"/>
              <a:t>.</a:t>
            </a:r>
            <a:endParaRPr lang="pl-PL" sz="6400" dirty="0"/>
          </a:p>
          <a:p>
            <a:pPr marL="0" indent="0">
              <a:buNone/>
            </a:pPr>
            <a:endParaRPr lang="pl-PL" sz="72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95536" y="1516722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2">
                    <a:lumMod val="25000"/>
                  </a:schemeClr>
                </a:solidFill>
              </a:rPr>
              <a:t>Działanie 2.1 </a:t>
            </a:r>
            <a:r>
              <a:rPr lang="pl-PL" sz="2000" b="1" dirty="0" smtClean="0">
                <a:solidFill>
                  <a:schemeClr val="bg2">
                    <a:lumMod val="25000"/>
                  </a:schemeClr>
                </a:solidFill>
              </a:rPr>
              <a:t>E-usługi publiczne</a:t>
            </a:r>
            <a:endParaRPr lang="pl-PL" sz="2000" b="1" dirty="0" smtClean="0"/>
          </a:p>
          <a:p>
            <a:r>
              <a:rPr lang="pl-PL" sz="2000" b="1" dirty="0" smtClean="0"/>
              <a:t>Typy projektów</a:t>
            </a:r>
            <a:endParaRPr lang="pl-PL" sz="20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</a:p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Technologie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informacyjno-komunikacyjne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715963" indent="-715963">
              <a:buNone/>
              <a:tabLst>
                <a:tab pos="715963" algn="l"/>
              </a:tabLst>
            </a:pPr>
            <a:r>
              <a:rPr lang="pl-PL" sz="2200" b="1" dirty="0" smtClean="0"/>
              <a:t>2.1.B.	Przedsięwzięcia </a:t>
            </a:r>
            <a:r>
              <a:rPr lang="pl-PL" sz="2200" b="1" dirty="0"/>
              <a:t>dotyczące tworzenia i wykorzystania otwartych zasobów publicznych, w tym: </a:t>
            </a:r>
          </a:p>
          <a:p>
            <a:endParaRPr lang="pl-PL" sz="1800" dirty="0"/>
          </a:p>
          <a:p>
            <a:pPr marL="898525" indent="-273050" algn="just">
              <a:buFont typeface="+mj-lt"/>
              <a:buAutoNum type="arabicPeriod"/>
            </a:pPr>
            <a:r>
              <a:rPr lang="pl-PL" sz="1800" dirty="0" smtClean="0"/>
              <a:t>Projekty </a:t>
            </a:r>
            <a:r>
              <a:rPr lang="pl-PL" sz="1800" dirty="0"/>
              <a:t>z zakresu digitalizacji zasobów </a:t>
            </a:r>
            <a:r>
              <a:rPr lang="pl-PL" sz="1800" dirty="0" smtClean="0"/>
              <a:t>i </a:t>
            </a:r>
            <a:r>
              <a:rPr lang="pl-PL" sz="1800" dirty="0"/>
              <a:t>treści publicznych, np. kulturowych, naukowych będących w posiadaniu instytucji szczebla regionalnego i lokalnego służące zapewnieniu powszechnego, otwartego dostępu w postaci cyfrowej do danych będących w posiadaniu instytucji szczebla </a:t>
            </a:r>
            <a:r>
              <a:rPr lang="pl-PL" sz="1800" dirty="0" smtClean="0"/>
              <a:t>regionalnego/lokalnego</a:t>
            </a:r>
            <a:r>
              <a:rPr lang="pl-PL" sz="1800" dirty="0"/>
              <a:t>.</a:t>
            </a:r>
          </a:p>
          <a:p>
            <a:pPr marL="898525" indent="-273050" algn="just">
              <a:buFont typeface="+mj-lt"/>
              <a:buAutoNum type="arabicPeriod"/>
            </a:pPr>
            <a:endParaRPr lang="pl-PL" sz="1800" dirty="0"/>
          </a:p>
          <a:p>
            <a:pPr marL="898525" indent="-273050" algn="just">
              <a:buFont typeface="+mj-lt"/>
              <a:buAutoNum type="arabicPeriod"/>
            </a:pPr>
            <a:r>
              <a:rPr lang="pl-PL" sz="1800" dirty="0" smtClean="0"/>
              <a:t>Projekty </a:t>
            </a:r>
            <a:r>
              <a:rPr lang="pl-PL" sz="1800" dirty="0"/>
              <a:t>służące zapewnieniu powszechnego otwartego dostępu w postaci cyfrowej do danych będących w posiadaniu instytucji szczebla regionalnego/ lokalnego.</a:t>
            </a:r>
          </a:p>
          <a:p>
            <a:pPr marL="898525" indent="-273050" algn="just">
              <a:buFont typeface="+mj-lt"/>
              <a:buAutoNum type="arabicPeriod"/>
            </a:pPr>
            <a:endParaRPr lang="pl-PL" sz="1800" dirty="0"/>
          </a:p>
          <a:p>
            <a:pPr marL="898525" indent="-273050" algn="just">
              <a:buFont typeface="+mj-lt"/>
              <a:buAutoNum type="arabicPeriod"/>
            </a:pPr>
            <a:r>
              <a:rPr lang="pl-PL" sz="1800" dirty="0" smtClean="0"/>
              <a:t>Projekty </a:t>
            </a:r>
            <a:r>
              <a:rPr lang="pl-PL" sz="1800" dirty="0"/>
              <a:t>dotyczące stworzenia lub wdrożenia nowych e-usług służących zwiększeniu uczestnictwa mieszkańców w procesach podejmowania decyzji w gminach, powiatach i regionie (open </a:t>
            </a:r>
            <a:r>
              <a:rPr lang="pl-PL" sz="1800" dirty="0" err="1"/>
              <a:t>government</a:t>
            </a:r>
            <a:r>
              <a:rPr lang="pl-PL" sz="1800" dirty="0"/>
              <a:t>), w tym także takie, które wykorzystują informacje sektora publicznego i/lub inne, istniejące </a:t>
            </a:r>
            <a:r>
              <a:rPr lang="pl-PL" sz="1800" dirty="0" smtClean="0"/>
              <a:t>e-usługi.</a:t>
            </a:r>
            <a:endParaRPr lang="pl-PL" sz="1800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484784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17270" lvl="1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</a:p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Technologie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informacyjno-komunikacyjne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1268760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Typy </a:t>
            </a:r>
            <a:r>
              <a:rPr lang="pl-PL" sz="2000" b="1" dirty="0" smtClean="0"/>
              <a:t>projektów</a:t>
            </a:r>
            <a:endParaRPr lang="pl-PL" sz="20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/>
          </p:cNvSpPr>
          <p:nvPr/>
        </p:nvSpPr>
        <p:spPr>
          <a:xfrm>
            <a:off x="467957" y="1206941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20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64102" y="1182933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pl-PL" altLang="pl-PL" b="1" u="sng" dirty="0"/>
              <a:t>Cross-</a:t>
            </a:r>
            <a:r>
              <a:rPr lang="pl-PL" altLang="pl-PL" b="1" u="sng" dirty="0" err="1"/>
              <a:t>financing</a:t>
            </a:r>
            <a:r>
              <a:rPr lang="pl-PL" altLang="pl-PL" b="1" u="sng" dirty="0"/>
              <a:t>:</a:t>
            </a:r>
          </a:p>
          <a:p>
            <a:r>
              <a:rPr lang="pl-PL" altLang="pl-PL" dirty="0"/>
              <a:t>   do 10% wydatków kwalifikowanych</a:t>
            </a:r>
          </a:p>
          <a:p>
            <a:endParaRPr lang="pl-PL" altLang="pl-PL" dirty="0"/>
          </a:p>
          <a:p>
            <a:pPr>
              <a:buFont typeface="Arial" charset="0"/>
              <a:buNone/>
            </a:pPr>
            <a:r>
              <a:rPr lang="pl-PL" altLang="pl-PL" b="1" u="sng" dirty="0"/>
              <a:t>Minimalna/maksymalna wartość projektu:</a:t>
            </a:r>
          </a:p>
          <a:p>
            <a:r>
              <a:rPr lang="pl-PL" altLang="pl-PL" dirty="0"/>
              <a:t>   min. 50 tys. PLN</a:t>
            </a:r>
          </a:p>
          <a:p>
            <a:r>
              <a:rPr lang="pl-PL" altLang="pl-PL" dirty="0"/>
              <a:t>   min. 100 tys. PLN w przypadku projektów partnerskich</a:t>
            </a:r>
          </a:p>
          <a:p>
            <a:endParaRPr lang="pl-PL" altLang="pl-PL" dirty="0"/>
          </a:p>
          <a:p>
            <a:pPr>
              <a:buFont typeface="Arial" charset="0"/>
              <a:buNone/>
            </a:pPr>
            <a:r>
              <a:rPr lang="pl-PL" altLang="pl-PL" b="1" u="sng" dirty="0"/>
              <a:t>Maksymalny poziom dofinansowania UE wydatków kwalifikowalnych: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 smtClean="0"/>
              <a:t>85</a:t>
            </a:r>
            <a:r>
              <a:rPr lang="pl-PL" altLang="pl-PL" dirty="0"/>
              <a:t>% w przypadku projektów nieobjętych pomocą publiczną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w </a:t>
            </a:r>
            <a:r>
              <a:rPr lang="pl-PL" altLang="pl-PL" dirty="0"/>
              <a:t>przypadku projektów objętych pomocą publiczną zgodnie z właściwymi przepisami prawa wspólnotowego i krajowego dotyczącego zasad udzielania tej pomocy, obowiązującymi w momencie udzielania wsparcia</a:t>
            </a:r>
            <a:r>
              <a:rPr lang="pl-PL" altLang="pl-PL" dirty="0" smtClean="0"/>
              <a:t>.</a:t>
            </a:r>
          </a:p>
          <a:p>
            <a:endParaRPr lang="pl-PL" altLang="pl-PL" dirty="0"/>
          </a:p>
          <a:p>
            <a:r>
              <a:rPr lang="pl-PL" altLang="pl-PL" b="1" dirty="0" smtClean="0"/>
              <a:t>Nabory wniosków: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grudzień 2015 r. – poza obszarami ZIT, alokacja 23 678 991 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grudzień 2015 r. – ZIT WROF, alokacja 9 400 000 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 smtClean="0"/>
              <a:t> grudzień 2015 r. – ZIT AJ, alokacja 3 760 000 euro,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 smtClean="0"/>
              <a:t> grudzień 2015 r. – ZIT AW, alokacja 6 016 000 euro. </a:t>
            </a:r>
            <a:endParaRPr lang="pl-PL" altLang="pl-PL" dirty="0"/>
          </a:p>
        </p:txBody>
      </p:sp>
      <p:sp>
        <p:nvSpPr>
          <p:cNvPr id="4" name="Prostokąt 3"/>
          <p:cNvSpPr/>
          <p:nvPr/>
        </p:nvSpPr>
        <p:spPr>
          <a:xfrm>
            <a:off x="4543741" y="6906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2. </a:t>
            </a:r>
          </a:p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Technologie informacyjno-komunikacyjne</a:t>
            </a:r>
          </a:p>
        </p:txBody>
      </p:sp>
    </p:spTree>
    <p:extLst>
      <p:ext uri="{BB962C8B-B14F-4D97-AF65-F5344CB8AC3E}">
        <p14:creationId xmlns:p14="http://schemas.microsoft.com/office/powerpoint/2010/main" val="16601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ymbol zastępczy zawartości 5"/>
          <p:cNvSpPr txBox="1">
            <a:spLocks/>
          </p:cNvSpPr>
          <p:nvPr/>
        </p:nvSpPr>
        <p:spPr>
          <a:xfrm>
            <a:off x="251520" y="980728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51520" y="1267019"/>
            <a:ext cx="80648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</a:rPr>
              <a:t>Działanie 4.3 Dziedzictwo kulturowe</a:t>
            </a:r>
            <a:endParaRPr lang="pl-PL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000" b="1" dirty="0" smtClean="0"/>
          </a:p>
          <a:p>
            <a:r>
              <a:rPr lang="pl-PL" sz="2000" b="1" dirty="0" smtClean="0"/>
              <a:t>Typy projektów</a:t>
            </a:r>
          </a:p>
          <a:p>
            <a:pPr algn="ctr"/>
            <a:endParaRPr lang="pl-PL" sz="800" b="1" dirty="0" smtClean="0"/>
          </a:p>
          <a:p>
            <a:pPr marL="625475" lvl="0" indent="-625475" algn="just">
              <a:tabLst>
                <a:tab pos="625475" algn="l"/>
              </a:tabLst>
            </a:pPr>
            <a:r>
              <a:rPr lang="pl-PL" b="1" dirty="0" smtClean="0"/>
              <a:t>4.3.A.	</a:t>
            </a:r>
            <a:r>
              <a:rPr lang="pl-PL" dirty="0" smtClean="0"/>
              <a:t>Zabytki </a:t>
            </a:r>
            <a:r>
              <a:rPr lang="pl-PL" dirty="0"/>
              <a:t>nieruchome, wpisane do rejestru prowadzonego przez Wojewódzki Urząd Ochrony Zabytków we </a:t>
            </a:r>
            <a:r>
              <a:rPr lang="pl-PL" dirty="0" smtClean="0"/>
              <a:t>Wrocławiu (może </a:t>
            </a:r>
            <a:r>
              <a:rPr lang="pl-PL" dirty="0"/>
              <a:t>ulec zmianie ze względu na trwające prace nad Linią </a:t>
            </a:r>
            <a:r>
              <a:rPr lang="pl-PL" dirty="0" smtClean="0"/>
              <a:t>Demarkacyjną) </a:t>
            </a:r>
            <a:r>
              <a:rPr lang="pl-PL" dirty="0"/>
              <a:t>wraz z ich </a:t>
            </a:r>
            <a:r>
              <a:rPr lang="pl-PL" dirty="0" smtClean="0"/>
              <a:t>otoczeniem, w</a:t>
            </a:r>
            <a:r>
              <a:rPr lang="pl-PL" dirty="0"/>
              <a:t> tym: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1600" dirty="0"/>
              <a:t>konserwacja, restauracja oraz roboty budowlane;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1600" dirty="0"/>
              <a:t>przystosowanie obiektów do pełnienia przez nie nowych funkcji (w szczególności do prowadzenia działalności kulturalnej i turystycznej) wraz z zakupem niezbędnego sprzętu/wyposażenia;</a:t>
            </a:r>
          </a:p>
          <a:p>
            <a:pPr algn="just"/>
            <a:endParaRPr lang="pl-PL" sz="1600" dirty="0" smtClean="0"/>
          </a:p>
          <a:p>
            <a:pPr lvl="1" algn="just"/>
            <a:r>
              <a:rPr lang="pl-PL" sz="1600" dirty="0" smtClean="0"/>
              <a:t>Jako </a:t>
            </a:r>
            <a:r>
              <a:rPr lang="pl-PL" sz="1600" dirty="0"/>
              <a:t>uzupełniający element wyżej wymienionych projektów będą mogły być realizowane: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1600" dirty="0"/>
              <a:t>dostosowanie infrastruktury do potrzeb osób niepełnosprawnych;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1600" dirty="0"/>
              <a:t>adaptacja i zastosowanie środków ochrony (np. przeciwwłamaniowej i przeciwpożarowej);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1600" dirty="0"/>
              <a:t>przedsięwzięcia dotyczące infrastruktury towarzyszącej (np. parkingi, chodniki, drogi) – do 15% wartości projektu;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l-PL" sz="1600" dirty="0"/>
              <a:t>konserwacja, restauracja zabytków ruchomych znajdujących się w ww. zabytkach nieruchomych objętych wsparciem). </a:t>
            </a:r>
            <a:endParaRPr lang="pl-PL" sz="16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4.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Środowisko i </a:t>
            </a:r>
            <a:r>
              <a:rPr lang="pl-PL" b="1" dirty="0" smtClean="0">
                <a:solidFill>
                  <a:schemeClr val="tx2"/>
                </a:solidFill>
              </a:rPr>
              <a:t>zasoby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7544" y="141277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b="1" dirty="0" smtClean="0"/>
              <a:t>4.3.B. </a:t>
            </a:r>
            <a:r>
              <a:rPr lang="pl-PL" dirty="0" smtClean="0"/>
              <a:t>Instytucje </a:t>
            </a:r>
            <a:r>
              <a:rPr lang="pl-PL" dirty="0"/>
              <a:t>kultury, w tym: </a:t>
            </a:r>
          </a:p>
          <a:p>
            <a:pPr marL="625475" lvl="1" indent="-263525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l-PL" dirty="0"/>
              <a:t>przebudowa/rozbudowa obiektów zajmowanych przez te instytucje (wraz </a:t>
            </a:r>
            <a:r>
              <a:rPr lang="pl-PL" dirty="0" smtClean="0"/>
              <a:t>            z </a:t>
            </a:r>
            <a:r>
              <a:rPr lang="pl-PL" dirty="0" smtClean="0"/>
              <a:t>zakupem </a:t>
            </a:r>
            <a:r>
              <a:rPr lang="pl-PL" dirty="0"/>
              <a:t>niezbędnego sprzętu), w tym zastosowanie rozwiązań energooszczędnych zmniejszających ogólne koszty eksploatacji;</a:t>
            </a:r>
          </a:p>
          <a:p>
            <a:pPr marL="625475" lvl="1" indent="-263525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l-PL" dirty="0"/>
              <a:t>doposażenie w sprzęt (w tym informatyczny), niezbędny do rozwoju oferty kulturalnej odpowiadającej na nowe potrzeby w obszarze działalności kulturalnej wynikające z rozwoju technicznego oraz przemian społecznych we współczesnej gospodarce; </a:t>
            </a:r>
          </a:p>
          <a:p>
            <a:pPr marL="625475" lvl="1" indent="-263525" algn="just"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l-PL" dirty="0"/>
              <a:t>oprogramowania komputerowe ułatwiające wewnętrzne zarządzanie w instytucji.</a:t>
            </a:r>
          </a:p>
          <a:p>
            <a:r>
              <a:rPr lang="pl-PL" dirty="0"/>
              <a:t> </a:t>
            </a:r>
            <a:endParaRPr lang="pl-PL" dirty="0" smtClean="0"/>
          </a:p>
          <a:p>
            <a:endParaRPr lang="pl-PL" dirty="0"/>
          </a:p>
          <a:p>
            <a:r>
              <a:rPr lang="pl-PL" u="sng" dirty="0" smtClean="0"/>
              <a:t>Nie </a:t>
            </a:r>
            <a:r>
              <a:rPr lang="pl-PL" u="sng" dirty="0"/>
              <a:t>będą finansowane</a:t>
            </a:r>
            <a:r>
              <a:rPr lang="pl-PL" dirty="0"/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dirty="0"/>
              <a:t>projekty dotyczące organizacji imprez o charakterze kulturalnym, takich jak wystawy, festiwale;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budowa nowej infrastruktury kulturalnej</a:t>
            </a:r>
            <a:r>
              <a:rPr lang="pl-PL" dirty="0" smtClean="0"/>
              <a:t>;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4.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Środowisko i </a:t>
            </a:r>
            <a:r>
              <a:rPr lang="pl-PL" b="1" dirty="0" smtClean="0">
                <a:solidFill>
                  <a:schemeClr val="tx2"/>
                </a:solidFill>
              </a:rPr>
              <a:t>zasoby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7544" y="1412776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dirty="0" smtClean="0"/>
              <a:t>Minimalna wartość projektu – 100 tys. zł </a:t>
            </a:r>
          </a:p>
          <a:p>
            <a:pPr lvl="0" algn="just"/>
            <a:r>
              <a:rPr lang="pl-PL" dirty="0" smtClean="0"/>
              <a:t>Maksymalna wartość kosztów całkowitych projektu – 5 000 000 euro </a:t>
            </a:r>
          </a:p>
          <a:p>
            <a:pPr lvl="0" algn="just"/>
            <a:endParaRPr lang="pl-PL" dirty="0"/>
          </a:p>
          <a:p>
            <a:pPr lvl="0" algn="just"/>
            <a:r>
              <a:rPr lang="pl-PL" dirty="0" smtClean="0"/>
              <a:t>Minimalny wkład własny beneficjenta – 15 %</a:t>
            </a:r>
          </a:p>
          <a:p>
            <a:pPr lvl="0" algn="just"/>
            <a:endParaRPr lang="pl-PL" dirty="0"/>
          </a:p>
          <a:p>
            <a:r>
              <a:rPr lang="pl-PL" altLang="pl-PL" b="1" dirty="0"/>
              <a:t>Nabory wniosków: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listopad </a:t>
            </a:r>
            <a:r>
              <a:rPr lang="pl-PL" altLang="pl-PL" dirty="0"/>
              <a:t>2015 r. – </a:t>
            </a:r>
            <a:r>
              <a:rPr lang="pl-PL" altLang="pl-PL" dirty="0" smtClean="0"/>
              <a:t>OSI, alokacja 15 303 200 </a:t>
            </a:r>
            <a:r>
              <a:rPr lang="pl-PL" altLang="pl-PL" dirty="0"/>
              <a:t>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listopad </a:t>
            </a:r>
            <a:r>
              <a:rPr lang="pl-PL" altLang="pl-PL" dirty="0"/>
              <a:t>2015 r. – ZIT WROF, alokacja </a:t>
            </a:r>
            <a:r>
              <a:rPr lang="pl-PL" altLang="pl-PL" dirty="0" smtClean="0"/>
              <a:t>4 230 000 </a:t>
            </a:r>
            <a:r>
              <a:rPr lang="pl-PL" altLang="pl-PL" dirty="0"/>
              <a:t>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listopad </a:t>
            </a:r>
            <a:r>
              <a:rPr lang="pl-PL" altLang="pl-PL" dirty="0"/>
              <a:t>2015 r. – ZIT AJ, alokacja 3 760 000 euro,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listopad </a:t>
            </a:r>
            <a:r>
              <a:rPr lang="pl-PL" altLang="pl-PL" dirty="0"/>
              <a:t>2015 r. – ZIT AW, alokacja </a:t>
            </a:r>
            <a:r>
              <a:rPr lang="pl-PL" altLang="pl-PL" dirty="0" smtClean="0"/>
              <a:t>2 820 </a:t>
            </a:r>
            <a:r>
              <a:rPr lang="pl-PL" altLang="pl-PL" dirty="0"/>
              <a:t>000 euro. </a:t>
            </a:r>
          </a:p>
          <a:p>
            <a:pPr lvl="0" algn="just"/>
            <a:endParaRPr lang="pl-PL" dirty="0" smtClean="0"/>
          </a:p>
          <a:p>
            <a:pPr lvl="0" algn="just"/>
            <a:endParaRPr lang="pl-PL" dirty="0"/>
          </a:p>
          <a:p>
            <a:pPr lvl="0" algn="just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4.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Środowisko i </a:t>
            </a:r>
            <a:r>
              <a:rPr lang="pl-PL" b="1" dirty="0" smtClean="0">
                <a:solidFill>
                  <a:schemeClr val="tx2"/>
                </a:solidFill>
              </a:rPr>
              <a:t>zasoby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17997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43733" y="1461175"/>
            <a:ext cx="871296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Działanie 6.1  Inwestycje w infrastrukturę społeczną </a:t>
            </a:r>
          </a:p>
          <a:p>
            <a:endParaRPr lang="pl-PL" sz="2000" b="1" dirty="0" smtClean="0"/>
          </a:p>
          <a:p>
            <a:r>
              <a:rPr lang="pl-PL" sz="2000" b="1" dirty="0" smtClean="0"/>
              <a:t>Typy projektów</a:t>
            </a:r>
          </a:p>
          <a:p>
            <a:endParaRPr lang="pl-PL" b="1" dirty="0" smtClean="0"/>
          </a:p>
          <a:p>
            <a:pPr marL="625475" indent="-625475" algn="just"/>
            <a:r>
              <a:rPr lang="pl-PL" b="1" dirty="0" smtClean="0"/>
              <a:t>6.1.A. Budowa</a:t>
            </a:r>
            <a:r>
              <a:rPr lang="pl-PL" b="1" dirty="0" smtClean="0"/>
              <a:t>, </a:t>
            </a:r>
            <a:r>
              <a:rPr lang="pl-PL" b="1" dirty="0"/>
              <a:t>remont, </a:t>
            </a:r>
            <a:r>
              <a:rPr lang="pl-PL" b="1" dirty="0" smtClean="0"/>
              <a:t>przebudowa, rozbudowa, nadbudowa, </a:t>
            </a:r>
            <a:r>
              <a:rPr lang="pl-PL" b="1" dirty="0"/>
              <a:t>wyposażenie </a:t>
            </a:r>
            <a:r>
              <a:rPr lang="pl-PL" b="1" dirty="0" smtClean="0"/>
              <a:t>infrastruktury </a:t>
            </a:r>
            <a:r>
              <a:rPr lang="pl-PL" b="1" dirty="0"/>
              <a:t>powiązanej z procesem integracji społecznej, aktywizacji społeczno-zawodowej i deinstytucjonalizacji usług:</a:t>
            </a:r>
          </a:p>
          <a:p>
            <a:pPr marL="742950" lvl="1" indent="-285750"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sz="1600" dirty="0" smtClean="0"/>
              <a:t>ośrodków </a:t>
            </a:r>
            <a:r>
              <a:rPr lang="pl-PL" sz="1600" dirty="0"/>
              <a:t>wsparcia,</a:t>
            </a:r>
          </a:p>
          <a:p>
            <a:pPr marL="742950" lvl="1" indent="-285750"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sz="1600" dirty="0" smtClean="0"/>
              <a:t>rodzinnych </a:t>
            </a:r>
            <a:r>
              <a:rPr lang="pl-PL" sz="1600" dirty="0"/>
              <a:t>domów pomocy,</a:t>
            </a:r>
          </a:p>
          <a:p>
            <a:pPr marL="742950" lvl="1" indent="-285750"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sz="1600" dirty="0" smtClean="0"/>
              <a:t>placówek </a:t>
            </a:r>
            <a:r>
              <a:rPr lang="pl-PL" sz="1600" dirty="0"/>
              <a:t>wsparcia dziennego</a:t>
            </a:r>
          </a:p>
          <a:p>
            <a:pPr marL="742950" lvl="1" indent="-285750"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sz="1600" dirty="0" smtClean="0"/>
              <a:t>rodzinnych </a:t>
            </a:r>
            <a:r>
              <a:rPr lang="pl-PL" sz="1600" dirty="0"/>
              <a:t>domów dziecka</a:t>
            </a:r>
          </a:p>
          <a:p>
            <a:pPr marL="742950" lvl="1" indent="-285750" algn="just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sz="1600" dirty="0" smtClean="0"/>
              <a:t>placówek </a:t>
            </a:r>
            <a:r>
              <a:rPr lang="pl-PL" sz="1600" dirty="0"/>
              <a:t>reintegracyjnych, realizujących usługi reintegracji społecznej i zawodowej osób zagrożonych wykluczeniem społecznym, w szczególności Centrów Integracji Społecznej (CIS) i Zakładów Aktywizacji Zawodowej (ZAZ). </a:t>
            </a:r>
            <a:endParaRPr lang="pl-PL" sz="1600" dirty="0" smtClean="0"/>
          </a:p>
          <a:p>
            <a:pPr marL="715963" lvl="1" algn="just">
              <a:spcAft>
                <a:spcPts val="600"/>
              </a:spcAft>
            </a:pPr>
            <a:r>
              <a:rPr lang="pl-PL" sz="1600" dirty="0" smtClean="0"/>
              <a:t>Co </a:t>
            </a:r>
            <a:r>
              <a:rPr lang="pl-PL" sz="1600" dirty="0"/>
              <a:t>do zasady nie ma możliwości tworzenia Warsztatów Terapii Zajęciowej (WTZ). </a:t>
            </a:r>
            <a:endParaRPr lang="pl-PL" sz="16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6.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spójności społecznej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51580" y="1628800"/>
            <a:ext cx="87129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tabLst>
                <a:tab pos="625475" algn="l"/>
              </a:tabLst>
            </a:pPr>
            <a:r>
              <a:rPr lang="pl-PL" b="1" dirty="0" smtClean="0"/>
              <a:t>6.1.B.	Zmiana </a:t>
            </a:r>
            <a:r>
              <a:rPr lang="pl-PL" b="1" dirty="0"/>
              <a:t>sposobu użytkowania, remont, </a:t>
            </a:r>
            <a:r>
              <a:rPr lang="pl-PL" b="1" dirty="0" smtClean="0"/>
              <a:t>przebudowa </a:t>
            </a:r>
            <a:r>
              <a:rPr lang="pl-PL" b="1" dirty="0"/>
              <a:t>budynków</a:t>
            </a:r>
            <a:r>
              <a:rPr lang="pl-PL" b="1" dirty="0" smtClean="0"/>
              <a:t>:</a:t>
            </a:r>
          </a:p>
          <a:p>
            <a:pPr marL="625475" indent="-625475">
              <a:tabLst>
                <a:tab pos="625475" algn="l"/>
              </a:tabLst>
            </a:pPr>
            <a:endParaRPr lang="pl-PL" dirty="0"/>
          </a:p>
          <a:p>
            <a:pPr marL="990600" lvl="2" indent="-261938" algn="just">
              <a:buFont typeface="Calibri" panose="020F0502020204030204" pitchFamily="34" charset="0"/>
              <a:buChar char="–"/>
            </a:pPr>
            <a:r>
              <a:rPr lang="pl-PL" dirty="0" smtClean="0"/>
              <a:t>domów </a:t>
            </a:r>
            <a:r>
              <a:rPr lang="pl-PL" dirty="0"/>
              <a:t>pomocy </a:t>
            </a:r>
            <a:r>
              <a:rPr lang="pl-PL" dirty="0" smtClean="0"/>
              <a:t>społecznej,</a:t>
            </a:r>
            <a:endParaRPr lang="pl-PL" dirty="0"/>
          </a:p>
          <a:p>
            <a:pPr marL="990600" lvl="2" indent="-261938" algn="just">
              <a:buFont typeface="Calibri" panose="020F0502020204030204" pitchFamily="34" charset="0"/>
              <a:buChar char="–"/>
            </a:pPr>
            <a:r>
              <a:rPr lang="pl-PL" dirty="0" smtClean="0"/>
              <a:t>placówek </a:t>
            </a:r>
            <a:r>
              <a:rPr lang="pl-PL" dirty="0"/>
              <a:t>prowadzonych przez podmioty prowadzące działalność gospodarczą w zakresie prowadzenia placówek zapewniających całodobową opiekę osobom niepełnosprawnym, przewlekle chorym lub osobom w podeszłym </a:t>
            </a:r>
            <a:r>
              <a:rPr lang="pl-PL" dirty="0" smtClean="0"/>
              <a:t>wieku.</a:t>
            </a:r>
            <a:endParaRPr lang="pl-PL" dirty="0"/>
          </a:p>
          <a:p>
            <a:pPr algn="just"/>
            <a:r>
              <a:rPr lang="pl-PL" dirty="0"/>
              <a:t> </a:t>
            </a:r>
          </a:p>
          <a:p>
            <a:pPr marL="285750" indent="-285750" algn="just">
              <a:spcAft>
                <a:spcPts val="600"/>
              </a:spcAft>
              <a:buFont typeface="Calibri" panose="020F0502020204030204" pitchFamily="34" charset="0"/>
              <a:buChar char="*"/>
            </a:pPr>
            <a:r>
              <a:rPr lang="pl-PL" sz="1600" dirty="0" smtClean="0"/>
              <a:t>Inwestycje </a:t>
            </a:r>
            <a:r>
              <a:rPr lang="pl-PL" sz="1600" dirty="0"/>
              <a:t>związane z budową, rozbudową, nadbudową </a:t>
            </a:r>
            <a:r>
              <a:rPr lang="pl-PL" sz="1600" dirty="0" smtClean="0"/>
              <a:t>obiektów przez podmioty prowadzące </a:t>
            </a:r>
            <a:r>
              <a:rPr lang="pl-PL" sz="1600" dirty="0"/>
              <a:t>usługi w formie instytucjonalnej (domy pomocy społecznej, placówki </a:t>
            </a:r>
            <a:r>
              <a:rPr lang="pl-PL" sz="1600" dirty="0" smtClean="0"/>
              <a:t>zapewniające </a:t>
            </a:r>
            <a:r>
              <a:rPr lang="pl-PL" sz="1600" dirty="0"/>
              <a:t>całodobową opiekę osobom niepełnosprawnym, przewlekle chorym lub osobom w podeszłym wieku) </a:t>
            </a:r>
            <a:r>
              <a:rPr lang="pl-PL" sz="1600" u="sng" dirty="0"/>
              <a:t>nie są możliwe</a:t>
            </a:r>
            <a:r>
              <a:rPr lang="pl-PL" sz="1600" dirty="0"/>
              <a:t>.</a:t>
            </a:r>
          </a:p>
          <a:p>
            <a:pPr marL="285750" indent="-285750" algn="just">
              <a:spcAft>
                <a:spcPts val="600"/>
              </a:spcAft>
              <a:buFont typeface="Calibri" panose="020F0502020204030204" pitchFamily="34" charset="0"/>
              <a:buChar char="*"/>
            </a:pPr>
            <a:r>
              <a:rPr lang="pl-PL" sz="1600" dirty="0"/>
              <a:t>Kupno lokali mieszkalnych/usługowych oraz kupno lokali mieszkalnych/usługowych połączone z remontem tych lokali z ich przeznaczeniem na podmioty prowadzące usługi w formie instytucjonalnej </a:t>
            </a:r>
            <a:r>
              <a:rPr lang="pl-PL" sz="1600" u="sng" dirty="0"/>
              <a:t>nie jest możliwe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6.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spójności społecznej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21100" y="1435131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49092" y="170080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algn="just">
              <a:tabLst>
                <a:tab pos="625475" algn="l"/>
              </a:tabLst>
            </a:pPr>
            <a:r>
              <a:rPr lang="pl-PL" b="1" dirty="0" smtClean="0"/>
              <a:t>6.1.C.	</a:t>
            </a:r>
            <a:r>
              <a:rPr lang="pl-PL" dirty="0" smtClean="0"/>
              <a:t>Budowa</a:t>
            </a:r>
            <a:r>
              <a:rPr lang="pl-PL" dirty="0"/>
              <a:t>, remont, </a:t>
            </a:r>
            <a:r>
              <a:rPr lang="pl-PL" dirty="0" smtClean="0"/>
              <a:t>przebudowa, rozbudowa, </a:t>
            </a:r>
            <a:r>
              <a:rPr lang="pl-PL" dirty="0"/>
              <a:t>wyposażenie, </a:t>
            </a:r>
            <a:r>
              <a:rPr lang="pl-PL" dirty="0" smtClean="0"/>
              <a:t>modernizacja </a:t>
            </a:r>
            <a:r>
              <a:rPr lang="pl-PL" dirty="0"/>
              <a:t>oraz </a:t>
            </a:r>
            <a:r>
              <a:rPr lang="pl-PL" dirty="0" smtClean="0"/>
              <a:t>adaptacja </a:t>
            </a:r>
            <a:r>
              <a:rPr lang="pl-PL" b="1" dirty="0"/>
              <a:t>infrastruktury prowadzonej przez podmioty opieki nad dziećmi do 3 roku życia </a:t>
            </a:r>
            <a:r>
              <a:rPr lang="pl-PL" b="1" dirty="0" smtClean="0"/>
              <a:t>(</a:t>
            </a:r>
            <a:r>
              <a:rPr lang="pl-PL" b="1" dirty="0"/>
              <a:t>np.: żłobki, kluby malucha).  </a:t>
            </a:r>
          </a:p>
          <a:p>
            <a:pPr marL="625475" indent="-625475" algn="just">
              <a:spcAft>
                <a:spcPts val="600"/>
              </a:spcAft>
              <a:tabLst>
                <a:tab pos="625475" algn="l"/>
              </a:tabLst>
            </a:pPr>
            <a:r>
              <a:rPr lang="pl-PL" sz="1600" dirty="0" smtClean="0"/>
              <a:t>	Budowa </a:t>
            </a:r>
            <a:r>
              <a:rPr lang="pl-PL" sz="1600" dirty="0"/>
              <a:t>nowych obiektów będzie możliwa w uzasadnionych przypadkach. Uzasadnienie budowy nowego obiektu powinno mieć odzwierciedlenie w konkretnej analizie demograficznej lub potwierdzenie w danych statystycznych</a:t>
            </a:r>
            <a:r>
              <a:rPr lang="pl-PL" sz="1600" dirty="0" smtClean="0"/>
              <a:t>.</a:t>
            </a:r>
          </a:p>
          <a:p>
            <a:pPr marL="625475" indent="-625475" algn="just">
              <a:tabLst>
                <a:tab pos="625475" algn="l"/>
              </a:tabLst>
            </a:pPr>
            <a:r>
              <a:rPr lang="pl-PL" b="1" dirty="0" smtClean="0"/>
              <a:t>6.1.D. </a:t>
            </a:r>
            <a:r>
              <a:rPr lang="pl-PL" dirty="0" smtClean="0"/>
              <a:t>Remont</a:t>
            </a:r>
            <a:r>
              <a:rPr lang="pl-PL" dirty="0"/>
              <a:t>, przebudowa, rozbudowa </a:t>
            </a:r>
            <a:r>
              <a:rPr lang="pl-PL" dirty="0" smtClean="0"/>
              <a:t>i </a:t>
            </a:r>
            <a:r>
              <a:rPr lang="pl-PL" dirty="0"/>
              <a:t>wyposażenie </a:t>
            </a:r>
            <a:r>
              <a:rPr lang="pl-PL" b="1" dirty="0" smtClean="0"/>
              <a:t>infrastruktury </a:t>
            </a:r>
            <a:r>
              <a:rPr lang="pl-PL" b="1" dirty="0"/>
              <a:t>mieszkalnictwa chronionego, wspomaganego i </a:t>
            </a:r>
            <a:r>
              <a:rPr lang="pl-PL" b="1" dirty="0" smtClean="0"/>
              <a:t>treningowego</a:t>
            </a:r>
            <a:r>
              <a:rPr lang="pl-PL" dirty="0" smtClean="0"/>
              <a:t> </a:t>
            </a:r>
            <a:r>
              <a:rPr lang="pl-PL" dirty="0"/>
              <a:t>skierowanego w szczególności dla osób opuszczających pieczę zastępczą, zakłady poprawcze lub młodzieżowe ośrodki wychowawcze. </a:t>
            </a:r>
            <a:endParaRPr lang="pl-PL" dirty="0" smtClean="0"/>
          </a:p>
          <a:p>
            <a:pPr marL="625475" indent="-625475" algn="just">
              <a:spcAft>
                <a:spcPts val="600"/>
              </a:spcAft>
              <a:tabLst>
                <a:tab pos="625475" algn="l"/>
              </a:tabLst>
            </a:pPr>
            <a:r>
              <a:rPr lang="pl-PL" dirty="0"/>
              <a:t>	</a:t>
            </a:r>
            <a:r>
              <a:rPr lang="pl-PL" sz="1600" dirty="0" smtClean="0"/>
              <a:t>Wsparcie </a:t>
            </a:r>
            <a:r>
              <a:rPr lang="pl-PL" sz="1600" dirty="0"/>
              <a:t>ma być powiązane z procesem aktywizacji zawodowej mające na celu </a:t>
            </a:r>
            <a:r>
              <a:rPr lang="pl-PL" sz="1600" dirty="0" smtClean="0"/>
              <a:t>usamodzielnienie </a:t>
            </a:r>
            <a:r>
              <a:rPr lang="pl-PL" sz="1600" dirty="0"/>
              <a:t>ekonomiczne osób zagrożonych wykluczeniem społecznym</a:t>
            </a:r>
            <a:r>
              <a:rPr lang="pl-PL" sz="1600" dirty="0" smtClean="0"/>
              <a:t>.</a:t>
            </a:r>
          </a:p>
          <a:p>
            <a:pPr marL="625475" indent="-625475" algn="just">
              <a:tabLst>
                <a:tab pos="625475" algn="l"/>
              </a:tabLst>
            </a:pPr>
            <a:r>
              <a:rPr lang="pl-PL" b="1" dirty="0" smtClean="0"/>
              <a:t>6.1.E. </a:t>
            </a:r>
            <a:r>
              <a:rPr lang="pl-PL" dirty="0" smtClean="0"/>
              <a:t>Remont</a:t>
            </a:r>
            <a:r>
              <a:rPr lang="pl-PL" dirty="0"/>
              <a:t>, </a:t>
            </a:r>
            <a:r>
              <a:rPr lang="pl-PL" dirty="0" smtClean="0"/>
              <a:t>przebudowa, rozbudowa i </a:t>
            </a:r>
            <a:r>
              <a:rPr lang="pl-PL" dirty="0"/>
              <a:t>wyposażenie </a:t>
            </a:r>
            <a:r>
              <a:rPr lang="pl-PL" b="1" dirty="0"/>
              <a:t>infrastruktury mieszkalnictwa socjalnego</a:t>
            </a:r>
            <a:r>
              <a:rPr lang="pl-PL" dirty="0"/>
              <a:t>. </a:t>
            </a:r>
            <a:endParaRPr lang="pl-PL" dirty="0" smtClean="0"/>
          </a:p>
          <a:p>
            <a:pPr marL="625475" indent="-625475" algn="just">
              <a:tabLst>
                <a:tab pos="625475" algn="l"/>
              </a:tabLst>
            </a:pPr>
            <a:r>
              <a:rPr lang="pl-PL" dirty="0"/>
              <a:t>	</a:t>
            </a:r>
            <a:r>
              <a:rPr lang="pl-PL" sz="1600" dirty="0" smtClean="0"/>
              <a:t>Wsparcie </a:t>
            </a:r>
            <a:r>
              <a:rPr lang="pl-PL" sz="1600" dirty="0"/>
              <a:t>ma być powiązane z procesem aktywizacji zawodowej mające na celu </a:t>
            </a:r>
            <a:r>
              <a:rPr lang="pl-PL" sz="1600" dirty="0" smtClean="0"/>
              <a:t>usamodzielnienie </a:t>
            </a:r>
            <a:r>
              <a:rPr lang="pl-PL" sz="1600" dirty="0"/>
              <a:t>ekonomiczne osób zagrożonych wykluczeniem społecznym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6.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spójności społecznej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64088" y="6113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Alokacja  </a:t>
            </a:r>
            <a:r>
              <a:rPr lang="pl-PL" b="1" dirty="0"/>
              <a:t>2 252 546 589 </a:t>
            </a:r>
            <a:r>
              <a:rPr lang="pl-PL" dirty="0"/>
              <a:t>(EUR) </a:t>
            </a: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833073"/>
              </p:ext>
            </p:extLst>
          </p:nvPr>
        </p:nvGraphicFramePr>
        <p:xfrm>
          <a:off x="251520" y="611396"/>
          <a:ext cx="8712968" cy="542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2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624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51520" y="1701963"/>
            <a:ext cx="87129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Preferowane będą projekty</a:t>
            </a:r>
            <a:r>
              <a:rPr lang="pl-PL" sz="2000" b="1" dirty="0" smtClean="0"/>
              <a:t>:</a:t>
            </a:r>
          </a:p>
          <a:p>
            <a:endParaRPr lang="pl-PL" b="1" dirty="0"/>
          </a:p>
          <a:p>
            <a:pPr marL="285750" lvl="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sz="1600" dirty="0" smtClean="0"/>
              <a:t>związane </a:t>
            </a:r>
            <a:r>
              <a:rPr lang="pl-PL" sz="1600" dirty="0"/>
              <a:t>z tworzeniem nowych miejsc opieki nad dziećmi (w przypadku projektów dotyczących infrastruktury opieki nad dziećmi do 3 roku życia)</a:t>
            </a:r>
          </a:p>
          <a:p>
            <a:pPr marL="285750" lvl="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sz="1600" dirty="0"/>
              <a:t>realizowane w partnerstwie (we wszystkich typach projektów)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sz="1600" dirty="0" smtClean="0"/>
              <a:t>w</a:t>
            </a:r>
            <a:r>
              <a:rPr lang="pl-PL" sz="1600" dirty="0"/>
              <a:t> zakresie mieszkalnictwa preferowane będą projekty mieszkalnictwa o charakterze wspieranym: mieszkania chronione, wspomagane, treningowe;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sz="1600" dirty="0" smtClean="0"/>
              <a:t>infrastruktura </a:t>
            </a:r>
            <a:r>
              <a:rPr lang="pl-PL" sz="1600" dirty="0"/>
              <a:t>rodzinnych domów dziecka;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pl-PL" sz="1600" dirty="0" smtClean="0"/>
              <a:t>infrastruktura </a:t>
            </a:r>
            <a:r>
              <a:rPr lang="pl-PL" sz="1600" dirty="0"/>
              <a:t>niezbędna do rozwoju usług; opiekuńczych w formach zdeinstytucjonalizowanych: rodzinne domy pomocy, środowiskowe domy samopomocy, dzienne domy pomocy</a:t>
            </a:r>
            <a:r>
              <a:rPr lang="pl-PL" sz="1600" dirty="0" smtClean="0"/>
              <a:t>;</a:t>
            </a:r>
            <a:endParaRPr 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6.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spójności społecznej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3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/>
          </p:cNvSpPr>
          <p:nvPr/>
        </p:nvSpPr>
        <p:spPr>
          <a:xfrm>
            <a:off x="35496" y="1267019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6.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spójności społecznej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51519" y="1654703"/>
            <a:ext cx="87458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dirty="0"/>
              <a:t>Minimalna wartość projektu – </a:t>
            </a:r>
            <a:r>
              <a:rPr lang="pl-PL" dirty="0" smtClean="0"/>
              <a:t>50 </a:t>
            </a:r>
            <a:r>
              <a:rPr lang="pl-PL" dirty="0"/>
              <a:t>tys. zł </a:t>
            </a:r>
          </a:p>
          <a:p>
            <a:pPr lvl="0" algn="just"/>
            <a:r>
              <a:rPr lang="pl-PL" dirty="0" smtClean="0"/>
              <a:t>Minimalny </a:t>
            </a:r>
            <a:r>
              <a:rPr lang="pl-PL" dirty="0"/>
              <a:t>wkład własny beneficjenta – 15 %</a:t>
            </a:r>
          </a:p>
          <a:p>
            <a:pPr lvl="0" algn="just"/>
            <a:endParaRPr lang="pl-PL" dirty="0"/>
          </a:p>
          <a:p>
            <a:r>
              <a:rPr lang="pl-PL" altLang="pl-PL" b="1" dirty="0"/>
              <a:t>Nabory wniosków: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marzec 2016 </a:t>
            </a:r>
            <a:r>
              <a:rPr lang="pl-PL" altLang="pl-PL" dirty="0"/>
              <a:t>r. – OSI, alokacja </a:t>
            </a:r>
            <a:r>
              <a:rPr lang="pl-PL" altLang="pl-PL" dirty="0" smtClean="0"/>
              <a:t>4 817 975 euro</a:t>
            </a:r>
            <a:endParaRPr lang="pl-PL" alt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marzec 2016 r. </a:t>
            </a:r>
            <a:r>
              <a:rPr lang="pl-PL" altLang="pl-PL" dirty="0"/>
              <a:t>– ZIT WROF, alokacja </a:t>
            </a:r>
            <a:r>
              <a:rPr lang="pl-PL" altLang="pl-PL" dirty="0" smtClean="0"/>
              <a:t>2 115 000 </a:t>
            </a:r>
            <a:r>
              <a:rPr lang="pl-PL" altLang="pl-PL" dirty="0"/>
              <a:t>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marzec 2016 r</a:t>
            </a:r>
            <a:r>
              <a:rPr lang="pl-PL" altLang="pl-PL" dirty="0"/>
              <a:t>. – ZIT AJ, alokacja </a:t>
            </a:r>
            <a:r>
              <a:rPr lang="pl-PL" altLang="pl-PL" dirty="0" smtClean="0"/>
              <a:t>705 000 euro</a:t>
            </a:r>
            <a:endParaRPr lang="pl-PL" alt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marzec 2016 r. </a:t>
            </a:r>
            <a:r>
              <a:rPr lang="pl-PL" altLang="pl-PL" dirty="0"/>
              <a:t>– ZIT AW, alokacja </a:t>
            </a:r>
            <a:r>
              <a:rPr lang="pl-PL" altLang="pl-PL" dirty="0" smtClean="0"/>
              <a:t>1 762 500 euro</a:t>
            </a:r>
          </a:p>
          <a:p>
            <a:endParaRPr lang="pl-PL" altLang="pl-PL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 smtClean="0"/>
              <a:t>wrzesień  2016 </a:t>
            </a:r>
            <a:r>
              <a:rPr lang="pl-PL" altLang="pl-PL" dirty="0"/>
              <a:t>r. – OSI, alokacja </a:t>
            </a:r>
            <a:r>
              <a:rPr lang="pl-PL" altLang="pl-PL" dirty="0" smtClean="0"/>
              <a:t>3 826 895 </a:t>
            </a:r>
            <a:r>
              <a:rPr lang="pl-PL" altLang="pl-PL" dirty="0"/>
              <a:t>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 smtClean="0"/>
              <a:t>wrzesień  </a:t>
            </a:r>
            <a:r>
              <a:rPr lang="pl-PL" altLang="pl-PL" dirty="0"/>
              <a:t>2016 r. – ZIT WROF, alokacja </a:t>
            </a:r>
            <a:r>
              <a:rPr lang="pl-PL" altLang="pl-PL" dirty="0" smtClean="0"/>
              <a:t>1 727 250 </a:t>
            </a:r>
            <a:r>
              <a:rPr lang="pl-PL" altLang="pl-PL" dirty="0"/>
              <a:t>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 smtClean="0"/>
              <a:t>wrzesień  </a:t>
            </a:r>
            <a:r>
              <a:rPr lang="pl-PL" altLang="pl-PL" dirty="0"/>
              <a:t>2016 r. – ZIT AJ, alokacja </a:t>
            </a:r>
            <a:r>
              <a:rPr lang="pl-PL" altLang="pl-PL" dirty="0" smtClean="0"/>
              <a:t>575 750 </a:t>
            </a:r>
            <a:r>
              <a:rPr lang="pl-PL" altLang="pl-PL" dirty="0"/>
              <a:t>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w</a:t>
            </a:r>
            <a:r>
              <a:rPr lang="pl-PL" altLang="pl-PL" dirty="0" smtClean="0"/>
              <a:t>rzesień  </a:t>
            </a:r>
            <a:r>
              <a:rPr lang="pl-PL" altLang="pl-PL" dirty="0"/>
              <a:t>2016 r. – ZIT AW, alokacja 1 </a:t>
            </a:r>
            <a:r>
              <a:rPr lang="pl-PL" altLang="pl-PL" dirty="0" smtClean="0"/>
              <a:t>439 375 </a:t>
            </a:r>
            <a:r>
              <a:rPr lang="pl-PL" altLang="pl-PL" dirty="0"/>
              <a:t>euro</a:t>
            </a:r>
          </a:p>
          <a:p>
            <a:endParaRPr lang="pl-PL" altLang="pl-PL" dirty="0"/>
          </a:p>
          <a:p>
            <a:endParaRPr lang="pl-PL" altLang="pl-PL" dirty="0"/>
          </a:p>
        </p:txBody>
      </p:sp>
      <p:sp>
        <p:nvSpPr>
          <p:cNvPr id="4" name="Nawias klamrowy zamykający 3"/>
          <p:cNvSpPr/>
          <p:nvPr/>
        </p:nvSpPr>
        <p:spPr>
          <a:xfrm>
            <a:off x="5488865" y="2787503"/>
            <a:ext cx="288032" cy="1292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834365" y="3196643"/>
            <a:ext cx="26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Poddziałanie 6.1 C  </a:t>
            </a:r>
          </a:p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(żłobki, kluby malucha)  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1" name="Nawias klamrowy zamykający 10"/>
          <p:cNvSpPr/>
          <p:nvPr/>
        </p:nvSpPr>
        <p:spPr>
          <a:xfrm>
            <a:off x="5488865" y="4221088"/>
            <a:ext cx="307271" cy="12842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834365" y="4304999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6.1 D (mieszkalnictwo, chronione, wspomagane)   </a:t>
            </a:r>
            <a:endParaRPr lang="pl-PL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Poddziałanie 6.1 E </a:t>
            </a:r>
          </a:p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(mieszkalnictwo socjalne)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24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79512" y="1282195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Działanie 6.3 Rewitalizacja zdegradowanych obszarów</a:t>
            </a:r>
          </a:p>
          <a:p>
            <a:pPr algn="just"/>
            <a:endParaRPr lang="pl-PL" dirty="0" smtClean="0"/>
          </a:p>
          <a:p>
            <a:r>
              <a:rPr lang="pl-PL" sz="2000" b="1" dirty="0" smtClean="0"/>
              <a:t>Typy </a:t>
            </a:r>
            <a:r>
              <a:rPr lang="pl-PL" sz="2000" b="1" dirty="0" smtClean="0"/>
              <a:t>projektów</a:t>
            </a:r>
          </a:p>
          <a:p>
            <a:endParaRPr lang="pl-PL" sz="2000" b="1" dirty="0" smtClean="0"/>
          </a:p>
          <a:p>
            <a:pPr marL="625475" indent="-625475" algn="just">
              <a:spcAft>
                <a:spcPts val="600"/>
              </a:spcAft>
              <a:tabLst>
                <a:tab pos="625475" algn="l"/>
              </a:tabLst>
            </a:pPr>
            <a:r>
              <a:rPr lang="pl-PL" b="1" dirty="0" smtClean="0"/>
              <a:t>6.3.A</a:t>
            </a:r>
            <a:r>
              <a:rPr lang="pl-PL" b="1" dirty="0" smtClean="0"/>
              <a:t>.</a:t>
            </a:r>
            <a:r>
              <a:rPr lang="pl-PL" dirty="0" smtClean="0"/>
              <a:t>	Remont</a:t>
            </a:r>
            <a:r>
              <a:rPr lang="pl-PL" dirty="0"/>
              <a:t>, </a:t>
            </a:r>
            <a:r>
              <a:rPr lang="pl-PL" dirty="0" smtClean="0"/>
              <a:t>przebudowa, rozbudowa, adaptacja, </a:t>
            </a:r>
            <a:r>
              <a:rPr lang="pl-PL" dirty="0"/>
              <a:t>wyposażenie </a:t>
            </a:r>
            <a:r>
              <a:rPr lang="pl-PL" b="1" dirty="0"/>
              <a:t>istniejących zdegradowanych budynków, obiektów, zagospodarowanie terenów i przestrzeni </a:t>
            </a:r>
            <a:r>
              <a:rPr lang="pl-PL" b="1" dirty="0" smtClean="0"/>
              <a:t>                </a:t>
            </a:r>
            <a:r>
              <a:rPr lang="pl-PL" dirty="0" smtClean="0"/>
              <a:t>(</a:t>
            </a:r>
            <a:r>
              <a:rPr lang="pl-PL" dirty="0"/>
              <a:t>np. monitoring miejski lub dostosowanie przestrzeni do potrzeb osób niepełnosprawnych) - w celu przywrócenia lub nadania im nowych funkcji społecznych, kulturalnych, edukacyjnych lub </a:t>
            </a:r>
            <a:r>
              <a:rPr lang="pl-PL" dirty="0" smtClean="0"/>
              <a:t>rekreacyjnych</a:t>
            </a:r>
            <a:r>
              <a:rPr lang="pl-PL" dirty="0" smtClean="0"/>
              <a:t>;</a:t>
            </a:r>
          </a:p>
          <a:p>
            <a:pPr marL="625475" indent="-625475" algn="just">
              <a:spcAft>
                <a:spcPts val="600"/>
              </a:spcAft>
              <a:tabLst>
                <a:tab pos="625475" algn="l"/>
              </a:tabLst>
            </a:pPr>
            <a:endParaRPr lang="pl-PL" dirty="0" smtClean="0"/>
          </a:p>
          <a:p>
            <a:pPr marL="625475" indent="-625475" algn="just">
              <a:spcAft>
                <a:spcPts val="600"/>
              </a:spcAft>
              <a:tabLst>
                <a:tab pos="625475" algn="l"/>
              </a:tabLst>
            </a:pPr>
            <a:r>
              <a:rPr lang="pl-PL" b="1" dirty="0" smtClean="0"/>
              <a:t>6.3.B.</a:t>
            </a:r>
            <a:r>
              <a:rPr lang="pl-PL" dirty="0" smtClean="0"/>
              <a:t>	Remont</a:t>
            </a:r>
            <a:r>
              <a:rPr lang="pl-PL" dirty="0"/>
              <a:t>, </a:t>
            </a:r>
            <a:r>
              <a:rPr lang="pl-PL" dirty="0" smtClean="0"/>
              <a:t>odnowa </a:t>
            </a:r>
            <a:r>
              <a:rPr lang="pl-PL" dirty="0"/>
              <a:t>części wspólnych </a:t>
            </a:r>
            <a:r>
              <a:rPr lang="pl-PL" b="1" dirty="0"/>
              <a:t>wielorodzinnych budynków mieszkalnych </a:t>
            </a:r>
            <a:r>
              <a:rPr lang="pl-PL" b="1" dirty="0" smtClean="0"/>
              <a:t>              </a:t>
            </a:r>
            <a:r>
              <a:rPr lang="pl-PL" dirty="0" smtClean="0"/>
              <a:t>(</a:t>
            </a:r>
            <a:r>
              <a:rPr lang="pl-PL" dirty="0"/>
              <a:t>nie ma możliwości budowy nowych obiektów). </a:t>
            </a:r>
            <a:endParaRPr lang="pl-PL" dirty="0" smtClean="0"/>
          </a:p>
          <a:p>
            <a:pPr marL="625475" indent="-625475" algn="just">
              <a:spcAft>
                <a:spcPts val="600"/>
              </a:spcAft>
              <a:tabLst>
                <a:tab pos="625475" algn="l"/>
              </a:tabLst>
            </a:pPr>
            <a:endParaRPr lang="pl-PL" dirty="0" smtClean="0"/>
          </a:p>
          <a:p>
            <a:pPr marL="625475" indent="-625475" algn="just">
              <a:spcAft>
                <a:spcPts val="600"/>
              </a:spcAft>
              <a:tabLst>
                <a:tab pos="625475" algn="l"/>
              </a:tabLst>
            </a:pPr>
            <a:r>
              <a:rPr lang="pl-PL" b="1" dirty="0" smtClean="0"/>
              <a:t>6.3.C.</a:t>
            </a:r>
            <a:r>
              <a:rPr lang="pl-PL" dirty="0" smtClean="0"/>
              <a:t>	Inwestycje </a:t>
            </a:r>
            <a:r>
              <a:rPr lang="pl-PL" dirty="0"/>
              <a:t>w tzw. </a:t>
            </a:r>
            <a:r>
              <a:rPr lang="pl-PL" b="1" dirty="0"/>
              <a:t>drogi lokalne (gminne i powiatowe) wraz z infrastrukturą towarzyszącą</a:t>
            </a:r>
            <a:r>
              <a:rPr lang="pl-PL" dirty="0"/>
              <a:t>. Wsparcie będzie możliwie jedynie wtedy, gdy inwestycje takie będą stanowiły element szerszej koncepcji związanej z rewitalizacją (fizyczną, gospodarczą i społeczną) i będą stanowiły element lokalnego programu rewitalizacji</a:t>
            </a:r>
            <a:r>
              <a:rPr lang="pl-PL" dirty="0" smtClean="0"/>
              <a:t>;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6.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spójności społecznej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15516" y="1340768"/>
            <a:ext cx="871296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 smtClean="0"/>
              <a:t>Preferencje</a:t>
            </a:r>
          </a:p>
          <a:p>
            <a:pPr lvl="0"/>
            <a:endParaRPr lang="pl-PL" sz="2000" b="1" dirty="0" smtClean="0"/>
          </a:p>
          <a:p>
            <a:pPr lvl="0" algn="just"/>
            <a:r>
              <a:rPr lang="pl-PL" dirty="0" smtClean="0"/>
              <a:t>Preferowane </a:t>
            </a:r>
            <a:r>
              <a:rPr lang="pl-PL" dirty="0"/>
              <a:t>będą projekty realizowane w </a:t>
            </a:r>
            <a:r>
              <a:rPr lang="pl-PL" dirty="0" smtClean="0"/>
              <a:t>partnerstwie.</a:t>
            </a:r>
            <a:endParaRPr lang="pl-PL" dirty="0"/>
          </a:p>
          <a:p>
            <a:pPr lvl="0" algn="just"/>
            <a:r>
              <a:rPr lang="pl-PL" dirty="0"/>
              <a:t>W</a:t>
            </a:r>
            <a:r>
              <a:rPr lang="pl-PL" dirty="0" smtClean="0"/>
              <a:t>szystkie </a:t>
            </a:r>
            <a:r>
              <a:rPr lang="pl-PL" dirty="0"/>
              <a:t>wspierane przedsięwzięcia powinny uwzględniać konieczność dostosowania infrastruktury i wyposażenia do potrzeb osób </a:t>
            </a:r>
            <a:r>
              <a:rPr lang="pl-PL" dirty="0" smtClean="0"/>
              <a:t>niepełnosprawnych</a:t>
            </a:r>
            <a:r>
              <a:rPr lang="pl-PL" dirty="0"/>
              <a:t>.</a:t>
            </a:r>
          </a:p>
          <a:p>
            <a:pPr lvl="0" algn="just"/>
            <a:endParaRPr lang="pl-PL" dirty="0" smtClean="0"/>
          </a:p>
          <a:p>
            <a:pPr lvl="0" algn="just"/>
            <a:r>
              <a:rPr lang="pl-PL" dirty="0" smtClean="0"/>
              <a:t>Wysokość </a:t>
            </a:r>
            <a:r>
              <a:rPr lang="pl-PL" dirty="0"/>
              <a:t>wsparcia projektów w zakresie kultury nie będzie przekraczać 2 mln euro kosztów kwalifikowalnych </a:t>
            </a:r>
            <a:r>
              <a:rPr lang="pl-PL" dirty="0" smtClean="0"/>
              <a:t>projektu.</a:t>
            </a:r>
            <a:endParaRPr lang="pl-PL" dirty="0"/>
          </a:p>
          <a:p>
            <a:pPr algn="just"/>
            <a:r>
              <a:rPr lang="pl-PL" dirty="0"/>
              <a:t> </a:t>
            </a:r>
          </a:p>
          <a:p>
            <a:pPr algn="just"/>
            <a:r>
              <a:rPr lang="pl-PL" b="1" dirty="0"/>
              <a:t>Wszystkie projekty planowane do realizacji muszą być ujęte w Lokalnych Programach Rewitalizacji (lub w dokumencie równoważnym). </a:t>
            </a:r>
            <a:r>
              <a:rPr lang="pl-PL" dirty="0"/>
              <a:t>Obszary rewitalizowane powinny być wyznaczane z uwzględnieniem kryteriów przestrzennych, ekonomicznych oraz społecznych odnoszących się do danej jednostki terytorialnej – gminy/ powiatu. </a:t>
            </a:r>
          </a:p>
          <a:p>
            <a:pPr algn="just"/>
            <a:r>
              <a:rPr lang="pl-PL" dirty="0"/>
              <a:t> </a:t>
            </a:r>
          </a:p>
          <a:p>
            <a:pPr algn="just"/>
            <a:r>
              <a:rPr lang="pl-PL" b="1" dirty="0" smtClean="0"/>
              <a:t>W </a:t>
            </a:r>
            <a:r>
              <a:rPr lang="pl-PL" b="1" dirty="0"/>
              <a:t>ramach działania 6.3 nie ma możliwości wsparcia projektów z zakresu mieszkalnictwa chronionego, wspomaganego i treningowego. Tego typu działania mogą być realizowane w działaniu 6.1</a:t>
            </a:r>
            <a:r>
              <a:rPr lang="pl-PL" b="1" dirty="0" smtClean="0"/>
              <a:t>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6.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spójności społecznej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6.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spójności społecznej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8831" y="1628800"/>
            <a:ext cx="80653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dirty="0"/>
              <a:t>Minimalna wartość projektu – </a:t>
            </a:r>
            <a:r>
              <a:rPr lang="pl-PL" dirty="0" smtClean="0"/>
              <a:t>100 </a:t>
            </a:r>
            <a:r>
              <a:rPr lang="pl-PL" dirty="0"/>
              <a:t>tys. zł </a:t>
            </a:r>
          </a:p>
          <a:p>
            <a:pPr lvl="0" algn="just"/>
            <a:r>
              <a:rPr lang="pl-PL" dirty="0"/>
              <a:t>Minimalny wkład własny beneficjenta – 15 %</a:t>
            </a:r>
          </a:p>
          <a:p>
            <a:pPr lvl="0" algn="just"/>
            <a:endParaRPr lang="pl-PL" dirty="0"/>
          </a:p>
          <a:p>
            <a:r>
              <a:rPr lang="pl-PL" altLang="pl-PL" b="1" dirty="0"/>
              <a:t>Nabory wniosków: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czerwiec </a:t>
            </a:r>
            <a:r>
              <a:rPr lang="pl-PL" altLang="pl-PL" dirty="0"/>
              <a:t>2016 r. – OSI, alokacja </a:t>
            </a:r>
            <a:r>
              <a:rPr lang="pl-PL" altLang="pl-PL" dirty="0" smtClean="0"/>
              <a:t>8 359 904 </a:t>
            </a:r>
            <a:r>
              <a:rPr lang="pl-PL" altLang="pl-PL" dirty="0"/>
              <a:t>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czerwiec </a:t>
            </a:r>
            <a:r>
              <a:rPr lang="pl-PL" altLang="pl-PL" dirty="0"/>
              <a:t>2016 r. – ZIT WROF, alokacja </a:t>
            </a:r>
            <a:r>
              <a:rPr lang="pl-PL" altLang="pl-PL" dirty="0" smtClean="0"/>
              <a:t>4 500 </a:t>
            </a:r>
            <a:r>
              <a:rPr lang="pl-PL" altLang="pl-PL" dirty="0"/>
              <a:t>000 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czerwiec </a:t>
            </a:r>
            <a:r>
              <a:rPr lang="pl-PL" altLang="pl-PL" dirty="0"/>
              <a:t>2016 r. – ZIT AJ, alokacja </a:t>
            </a:r>
            <a:r>
              <a:rPr lang="pl-PL" altLang="pl-PL" dirty="0" smtClean="0"/>
              <a:t>2 932 800 </a:t>
            </a:r>
            <a:r>
              <a:rPr lang="pl-PL" altLang="pl-PL" dirty="0"/>
              <a:t>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czerwiec  </a:t>
            </a:r>
            <a:r>
              <a:rPr lang="pl-PL" altLang="pl-PL" dirty="0"/>
              <a:t>2016 r. – ZIT AW, alokacja </a:t>
            </a:r>
            <a:r>
              <a:rPr lang="pl-PL" altLang="pl-PL" dirty="0" smtClean="0"/>
              <a:t>4 765 800 </a:t>
            </a:r>
            <a:r>
              <a:rPr lang="pl-PL" altLang="pl-PL" dirty="0"/>
              <a:t>euro</a:t>
            </a:r>
          </a:p>
          <a:p>
            <a:endParaRPr lang="pl-PL" alt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wrzesień  2016 r. – OSI, alokacja </a:t>
            </a:r>
            <a:r>
              <a:rPr lang="pl-PL" altLang="pl-PL" dirty="0" smtClean="0"/>
              <a:t>19 522 048 euro</a:t>
            </a:r>
            <a:endParaRPr lang="pl-PL" alt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wrzesień  2016 r. – ZIT WROF, alokacja </a:t>
            </a:r>
            <a:r>
              <a:rPr lang="pl-PL" altLang="pl-PL" dirty="0" smtClean="0"/>
              <a:t>8 000 000 </a:t>
            </a:r>
            <a:r>
              <a:rPr lang="pl-PL" altLang="pl-PL" dirty="0"/>
              <a:t>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wrzesień  2016 r. – ZIT AJ, alokacja </a:t>
            </a:r>
            <a:r>
              <a:rPr lang="pl-PL" altLang="pl-PL" dirty="0" smtClean="0"/>
              <a:t>6 467 200 </a:t>
            </a:r>
            <a:r>
              <a:rPr lang="pl-PL" altLang="pl-PL" dirty="0"/>
              <a:t>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wrzesień  2016 r. – ZIT AW, alokacja </a:t>
            </a:r>
            <a:r>
              <a:rPr lang="pl-PL" altLang="pl-PL" dirty="0" smtClean="0"/>
              <a:t>10 509 200 euro</a:t>
            </a:r>
            <a:endParaRPr lang="pl-PL" altLang="pl-PL" dirty="0"/>
          </a:p>
        </p:txBody>
      </p:sp>
      <p:sp>
        <p:nvSpPr>
          <p:cNvPr id="5" name="Nawias klamrowy zamykający 4"/>
          <p:cNvSpPr/>
          <p:nvPr/>
        </p:nvSpPr>
        <p:spPr>
          <a:xfrm>
            <a:off x="5328084" y="2623524"/>
            <a:ext cx="432048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Nawias klamrowy zamykający 10"/>
          <p:cNvSpPr/>
          <p:nvPr/>
        </p:nvSpPr>
        <p:spPr>
          <a:xfrm>
            <a:off x="5544108" y="4113945"/>
            <a:ext cx="216024" cy="11985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868144" y="2919942"/>
            <a:ext cx="2699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6.3 B remont budynków wielorodzinnych 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905852" y="4321664"/>
            <a:ext cx="30603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6.3 A remont zdegradowanych</a:t>
            </a:r>
          </a:p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budynków  </a:t>
            </a:r>
            <a:endParaRPr lang="pl-PL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pl-PL" b="1" dirty="0" smtClean="0">
                <a:solidFill>
                  <a:schemeClr val="tx2"/>
                </a:solidFill>
              </a:rPr>
              <a:t>6.3 C drogi lokalne </a:t>
            </a:r>
            <a:endParaRPr lang="pl-P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199" y="2244005"/>
            <a:ext cx="8540191" cy="4137323"/>
          </a:xfrm>
        </p:spPr>
        <p:txBody>
          <a:bodyPr>
            <a:normAutofit/>
          </a:bodyPr>
          <a:lstStyle/>
          <a:p>
            <a:pPr marL="715963" indent="-715963">
              <a:buNone/>
              <a:tabLst>
                <a:tab pos="715963" algn="l"/>
              </a:tabLst>
            </a:pPr>
            <a:r>
              <a:rPr lang="pl-PL" sz="1800" b="1" dirty="0" smtClean="0"/>
              <a:t>7.1.A.	Edukacja </a:t>
            </a:r>
            <a:r>
              <a:rPr lang="pl-PL" sz="1800" b="1" dirty="0"/>
              <a:t>przedszkolna mająca na celu tworzenie nowych miejsc </a:t>
            </a:r>
            <a:r>
              <a:rPr lang="pl-PL" sz="1800" b="1" dirty="0" smtClean="0"/>
              <a:t>przedszkolnych</a:t>
            </a:r>
          </a:p>
          <a:p>
            <a:pPr marL="715963" indent="-715963" algn="just">
              <a:buNone/>
              <a:tabLst>
                <a:tab pos="715963" algn="l"/>
              </a:tabLst>
            </a:pPr>
            <a:endParaRPr lang="pl-PL" sz="1800" b="1" dirty="0" smtClean="0"/>
          </a:p>
          <a:p>
            <a:pPr algn="just">
              <a:spcBef>
                <a:spcPts val="150"/>
              </a:spcBef>
              <a:spcAft>
                <a:spcPts val="150"/>
              </a:spcAft>
              <a:buFont typeface="Wingdings" panose="05000000000000000000" pitchFamily="2" charset="2"/>
              <a:buChar char="q"/>
              <a:tabLst>
                <a:tab pos="987425" algn="l"/>
              </a:tabLst>
            </a:pPr>
            <a:r>
              <a:rPr lang="pl-PL" sz="1800" dirty="0" smtClean="0">
                <a:ea typeface="Times New Roman"/>
                <a:cs typeface="Arial"/>
              </a:rPr>
              <a:t>przedsięwzięcia z zakresu tworzenia nowych miejsc dla dzieci w wieku przedszkolnym i wypełniania luki w dostępie do tego typu usług realizowane poprzez przebudowę, rozbudowę, adaptację, budowę (w tym także zakupu wyposażenia) budynków przedszkolnych oraz innych form wychowania przedszkolnego.</a:t>
            </a:r>
          </a:p>
          <a:p>
            <a:pPr marL="71437" algn="just">
              <a:spcBef>
                <a:spcPts val="150"/>
              </a:spcBef>
              <a:spcAft>
                <a:spcPts val="150"/>
              </a:spcAft>
              <a:buAutoNum type="arabicPeriod"/>
              <a:tabLst>
                <a:tab pos="987425" algn="l"/>
              </a:tabLst>
            </a:pPr>
            <a:endParaRPr lang="pl-PL" sz="1800" dirty="0" smtClean="0">
              <a:ea typeface="Times New Roman"/>
            </a:endParaRPr>
          </a:p>
          <a:p>
            <a:pPr marL="14287" indent="-285750" algn="just">
              <a:buFont typeface="Wingdings" panose="05000000000000000000" pitchFamily="2" charset="2"/>
              <a:buChar char="q"/>
              <a:tabLst>
                <a:tab pos="987425" algn="l"/>
              </a:tabLst>
            </a:pPr>
            <a:r>
              <a:rPr lang="pl-PL" sz="1800" dirty="0" smtClean="0">
                <a:ea typeface="Times New Roman"/>
                <a:cs typeface="Arial"/>
              </a:rPr>
              <a:t> przedsięwzięcia </a:t>
            </a:r>
            <a:r>
              <a:rPr lang="pl-PL" sz="1800" dirty="0">
                <a:ea typeface="Times New Roman"/>
                <a:cs typeface="Arial"/>
              </a:rPr>
              <a:t>z zakresu tworzenia nowych miejsc dla dzieci w wieku </a:t>
            </a:r>
            <a:r>
              <a:rPr lang="pl-PL" sz="1800" dirty="0" smtClean="0">
                <a:ea typeface="Times New Roman"/>
                <a:cs typeface="Arial"/>
              </a:rPr>
              <a:t>przedszkolnym  </a:t>
            </a:r>
            <a:r>
              <a:rPr lang="pl-PL" sz="1800" dirty="0">
                <a:ea typeface="Times New Roman"/>
                <a:cs typeface="Arial"/>
              </a:rPr>
              <a:t>i wypełniania luki w dostępie do tego typu usług realizowane poprzez zakup wyposażenia do  budynków przedszkolnych oraz innych form wychowania przedszkolnego.</a:t>
            </a:r>
          </a:p>
          <a:p>
            <a:pPr marL="987425" indent="-271463">
              <a:buNone/>
              <a:tabLst>
                <a:tab pos="987425" algn="l"/>
              </a:tabLst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06326" y="1269570"/>
            <a:ext cx="8486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b="1" dirty="0">
                <a:solidFill>
                  <a:prstClr val="black"/>
                </a:solidFill>
              </a:rPr>
              <a:t>Działanie 7.1  Inwestycje w edukację przedszkolną, podstawową i gimnazjalną</a:t>
            </a:r>
          </a:p>
          <a:p>
            <a:r>
              <a:rPr lang="pl-PL" sz="2000" b="1" dirty="0"/>
              <a:t>Typy projektów</a:t>
            </a:r>
          </a:p>
          <a:p>
            <a:endParaRPr lang="pl-PL" sz="2000" b="1" dirty="0" smtClean="0"/>
          </a:p>
        </p:txBody>
      </p:sp>
      <p:sp>
        <p:nvSpPr>
          <p:cNvPr id="11" name="pole tekstowe 10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7.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edukacyjna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000" b="1" dirty="0"/>
          </a:p>
          <a:p>
            <a:pPr marL="625475" indent="-625475" algn="just">
              <a:spcAft>
                <a:spcPts val="1000"/>
              </a:spcAft>
              <a:buNone/>
              <a:tabLst>
                <a:tab pos="625475" algn="l"/>
              </a:tabLst>
            </a:pPr>
            <a:r>
              <a:rPr lang="pl-PL" sz="1800" b="1" dirty="0" smtClean="0"/>
              <a:t>7.1.B.	Edukacja </a:t>
            </a:r>
            <a:r>
              <a:rPr lang="pl-PL" sz="1800" b="1" dirty="0"/>
              <a:t>szkolna zwłaszcza w zakresie zajęć matematyczno-przyrodniczych </a:t>
            </a:r>
            <a:r>
              <a:rPr lang="pl-PL" sz="1800" b="1" dirty="0" smtClean="0"/>
              <a:t>                  i </a:t>
            </a:r>
            <a:r>
              <a:rPr lang="pl-PL" sz="1800" b="1" dirty="0" smtClean="0"/>
              <a:t>cyfrowych</a:t>
            </a:r>
          </a:p>
          <a:p>
            <a:pPr algn="just">
              <a:spcBef>
                <a:spcPts val="15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800" dirty="0" smtClean="0">
                <a:ea typeface="Times New Roman"/>
                <a:cs typeface="Arial"/>
              </a:rPr>
              <a:t>Przedsięwzięcia </a:t>
            </a:r>
            <a:r>
              <a:rPr lang="pl-PL" sz="1800" dirty="0">
                <a:ea typeface="Times New Roman"/>
                <a:cs typeface="Arial"/>
              </a:rPr>
              <a:t>prowadzące bezpośrednio do poprawy warunków nauczania zwłaszcza w zakresie zajęć matematyczno-przyrodniczych i cyfrowych realizowane poprzez  przebudowę, rozbudowę, adaptację lub budowę </a:t>
            </a:r>
            <a:r>
              <a:rPr lang="pl-PL" sz="1800" dirty="0" smtClean="0">
                <a:ea typeface="Times New Roman"/>
                <a:cs typeface="Arial"/>
              </a:rPr>
              <a:t>                (</a:t>
            </a:r>
            <a:r>
              <a:rPr lang="pl-PL" sz="1800" dirty="0">
                <a:ea typeface="Times New Roman"/>
                <a:cs typeface="Arial"/>
              </a:rPr>
              <a:t>w tym także zakup wyposażenia) szkół i placówek</a:t>
            </a:r>
            <a:r>
              <a:rPr lang="pl-PL" sz="1800" dirty="0" smtClean="0">
                <a:ea typeface="Times New Roman"/>
                <a:cs typeface="Arial"/>
              </a:rPr>
              <a:t>.</a:t>
            </a:r>
          </a:p>
          <a:p>
            <a:pPr lvl="0" algn="just">
              <a:spcBef>
                <a:spcPts val="15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800" dirty="0" smtClean="0">
                <a:ea typeface="Times New Roman"/>
                <a:cs typeface="Arial"/>
              </a:rPr>
              <a:t>Przedsięwzięcia </a:t>
            </a:r>
            <a:r>
              <a:rPr lang="pl-PL" sz="1800" dirty="0" smtClean="0">
                <a:ea typeface="Times New Roman"/>
                <a:cs typeface="Arial"/>
              </a:rPr>
              <a:t>z zakresu wyposażenia w nowoczesny sprzęt i materiały dydaktyczne pracowni, zwłaszcza matematyczno-przyrodniczych i cyfrowych.</a:t>
            </a:r>
          </a:p>
          <a:p>
            <a:pPr algn="just">
              <a:spcBef>
                <a:spcPts val="15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sz="1800" dirty="0" smtClean="0">
                <a:ea typeface="Times New Roman"/>
                <a:cs typeface="Arial"/>
              </a:rPr>
              <a:t>Przedsięwzięcia z zakresu wyposażenia w sprzęt specjalistyczny i pomoce dydaktyczne do wspomagania rozwoju uczniów ze specjalnymi potrzebami edukacyjnymi, np. uczniów niepełnosprawnych, uczniów szczególnie uzdolnionych w szkołach podstawowych i gimnazjalnych.</a:t>
            </a:r>
            <a:endParaRPr lang="pl-PL" sz="2000" dirty="0" smtClean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7.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edukacyjna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152935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Typy projektów</a:t>
            </a:r>
            <a:endParaRPr lang="pl-PL" sz="2000" b="1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/>
              <a:t>Preferencje </a:t>
            </a:r>
          </a:p>
          <a:p>
            <a:endParaRPr lang="pl-PL" sz="2000" dirty="0" smtClean="0"/>
          </a:p>
          <a:p>
            <a:pPr marL="0" indent="0" algn="just">
              <a:buNone/>
            </a:pPr>
            <a:r>
              <a:rPr lang="pl-PL" sz="1800" b="1" dirty="0" smtClean="0"/>
              <a:t>W ramach edukacji przedszkolnej preferowane będą projekty:</a:t>
            </a:r>
          </a:p>
          <a:p>
            <a:r>
              <a:rPr lang="pl-PL" sz="1800" dirty="0" smtClean="0"/>
              <a:t>na </a:t>
            </a:r>
            <a:r>
              <a:rPr lang="pl-PL" sz="1800" dirty="0"/>
              <a:t>obszarach charakteryzujących się słabym dostępem do edukacji przedszkolnej;</a:t>
            </a:r>
          </a:p>
          <a:p>
            <a:r>
              <a:rPr lang="pl-PL" sz="1800" dirty="0" smtClean="0"/>
              <a:t>dotyczące </a:t>
            </a:r>
            <a:r>
              <a:rPr lang="pl-PL" sz="1800" dirty="0"/>
              <a:t>przedszkoli integracyjnych (w tym przedszkoli posiadających oddziały integracyjne</a:t>
            </a:r>
            <a:r>
              <a:rPr lang="pl-PL" sz="1800" dirty="0" smtClean="0"/>
              <a:t>).</a:t>
            </a:r>
          </a:p>
          <a:p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W ramach edukacji podstawowej i gimnazjalnej preferowane będą projekty:</a:t>
            </a:r>
          </a:p>
          <a:p>
            <a:r>
              <a:rPr lang="pl-PL" sz="1800" dirty="0" smtClean="0"/>
              <a:t>dostosowujące </a:t>
            </a:r>
            <a:r>
              <a:rPr lang="pl-PL" sz="1800" dirty="0"/>
              <a:t>szkoły do pracy z uczniem o specjalnych potrzebach edukacyjnych;</a:t>
            </a:r>
          </a:p>
          <a:p>
            <a:r>
              <a:rPr lang="pl-PL" sz="1800" dirty="0" smtClean="0"/>
              <a:t>zapewniające </a:t>
            </a:r>
            <a:r>
              <a:rPr lang="pl-PL" sz="1800" dirty="0"/>
              <a:t>rozwój infrastruktury w zakresie nauk matematyczno-przyrodniczych i cyfrowych (wyposażenie pracowni).</a:t>
            </a:r>
          </a:p>
          <a:p>
            <a:pPr marL="0" indent="0" algn="just">
              <a:buNone/>
            </a:pPr>
            <a:endParaRPr lang="pl-PL" sz="2000" dirty="0"/>
          </a:p>
          <a:p>
            <a:endParaRPr lang="pl-PL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7.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edukacyjna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l-PL" sz="2000" dirty="0"/>
          </a:p>
          <a:p>
            <a:endParaRPr lang="pl-PL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7.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edukacyjna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67544" y="1412776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dirty="0"/>
              <a:t>Minimalna wartość </a:t>
            </a:r>
            <a:r>
              <a:rPr lang="pl-PL" dirty="0" smtClean="0"/>
              <a:t>projektu:</a:t>
            </a:r>
          </a:p>
          <a:p>
            <a:pPr lvl="0" algn="just"/>
            <a:r>
              <a:rPr lang="pl-PL" dirty="0" smtClean="0"/>
              <a:t>- 50 tys. zł w przypadku projektów dotyczących wyłącznie wyposażenia, </a:t>
            </a:r>
            <a:endParaRPr lang="pl-PL" dirty="0"/>
          </a:p>
          <a:p>
            <a:pPr lvl="0" algn="just"/>
            <a:r>
              <a:rPr lang="pl-PL" dirty="0" smtClean="0"/>
              <a:t>- 100 </a:t>
            </a:r>
            <a:r>
              <a:rPr lang="pl-PL" dirty="0"/>
              <a:t>tys. zł </a:t>
            </a:r>
            <a:r>
              <a:rPr lang="pl-PL" dirty="0" smtClean="0"/>
              <a:t>w przypadku pozostałych projektów infrastrukturalnych.</a:t>
            </a:r>
          </a:p>
          <a:p>
            <a:pPr lvl="0" algn="just"/>
            <a:endParaRPr lang="pl-PL" dirty="0"/>
          </a:p>
          <a:p>
            <a:pPr lvl="0" algn="just"/>
            <a:r>
              <a:rPr lang="pl-PL" dirty="0" smtClean="0"/>
              <a:t>Maksymalna wartość – 10 000 000 zł  </a:t>
            </a:r>
            <a:endParaRPr lang="pl-PL" dirty="0"/>
          </a:p>
          <a:p>
            <a:pPr lvl="0" algn="just"/>
            <a:r>
              <a:rPr lang="pl-PL" dirty="0"/>
              <a:t>Minimalny wkład własny beneficjenta – 15 %</a:t>
            </a:r>
          </a:p>
          <a:p>
            <a:pPr lvl="0" algn="just"/>
            <a:endParaRPr lang="pl-PL" dirty="0"/>
          </a:p>
          <a:p>
            <a:r>
              <a:rPr lang="pl-PL" altLang="pl-PL" b="1" dirty="0"/>
              <a:t>Nabory wniosków: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grudzień  2015 </a:t>
            </a:r>
            <a:r>
              <a:rPr lang="pl-PL" altLang="pl-PL" dirty="0"/>
              <a:t>r. – OSI, alokacja </a:t>
            </a:r>
            <a:r>
              <a:rPr lang="pl-PL" altLang="pl-PL" dirty="0" smtClean="0"/>
              <a:t>6 597 780 euro</a:t>
            </a:r>
            <a:endParaRPr lang="pl-PL" alt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grudzień 2015 r</a:t>
            </a:r>
            <a:r>
              <a:rPr lang="pl-PL" altLang="pl-PL" dirty="0"/>
              <a:t>. – ZIT WROF, alokacja </a:t>
            </a:r>
            <a:r>
              <a:rPr lang="pl-PL" altLang="pl-PL" dirty="0" smtClean="0"/>
              <a:t>3 133 141euro</a:t>
            </a:r>
            <a:endParaRPr lang="pl-PL" alt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grudzień 2015 r</a:t>
            </a:r>
            <a:r>
              <a:rPr lang="pl-PL" altLang="pl-PL" dirty="0"/>
              <a:t>. – ZIT AJ, alokacja </a:t>
            </a:r>
            <a:r>
              <a:rPr lang="pl-PL" altLang="pl-PL" dirty="0" smtClean="0"/>
              <a:t>1 218 444euro</a:t>
            </a:r>
            <a:endParaRPr lang="pl-PL" alt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grudzień 2015 r</a:t>
            </a:r>
            <a:r>
              <a:rPr lang="pl-PL" altLang="pl-PL" dirty="0"/>
              <a:t>. – ZIT AW, alokacja </a:t>
            </a:r>
            <a:r>
              <a:rPr lang="pl-PL" altLang="pl-PL" dirty="0" smtClean="0"/>
              <a:t>1 740 635 euro</a:t>
            </a:r>
            <a:endParaRPr lang="pl-PL" altLang="pl-PL" dirty="0"/>
          </a:p>
          <a:p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78201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2510898"/>
            <a:ext cx="8229600" cy="40144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b="1" dirty="0" smtClean="0"/>
              <a:t>Edukacja ponadgimnazjalna w tym zawodowa</a:t>
            </a:r>
            <a:r>
              <a:rPr lang="pl-PL" sz="1800" dirty="0" smtClean="0"/>
              <a:t> </a:t>
            </a:r>
            <a:r>
              <a:rPr lang="pl-PL" sz="1800" b="1" dirty="0" smtClean="0"/>
              <a:t>zwłaszcza w zakresie zajęć matematyczno-przyrodniczych i cyfrowych</a:t>
            </a:r>
            <a:r>
              <a:rPr lang="pl-PL" sz="1800" dirty="0" smtClean="0"/>
              <a:t>:</a:t>
            </a:r>
          </a:p>
          <a:p>
            <a:pPr marL="0" indent="0">
              <a:buNone/>
            </a:pPr>
            <a:endParaRPr lang="pl-PL" sz="1800" dirty="0" smtClean="0"/>
          </a:p>
          <a:p>
            <a:pPr marL="625475" indent="-625475">
              <a:buNone/>
              <a:tabLst>
                <a:tab pos="625475" algn="l"/>
              </a:tabLst>
            </a:pPr>
            <a:r>
              <a:rPr lang="pl-PL" sz="1800" b="1" dirty="0" smtClean="0">
                <a:cs typeface="Arial"/>
              </a:rPr>
              <a:t>7.2.A.	</a:t>
            </a:r>
            <a:r>
              <a:rPr lang="pl-PL" sz="1800" dirty="0" smtClean="0"/>
              <a:t>Przedsięwzięcia prowadzące bezpośrednio do poprawy warunków nauczania zwłaszcza w zakresie zajęć matematyczno-przyrodniczych i cyfrowych realizowane poprzez przebudowę, rozbudowę lub adaptację (w tym także zakup wyposażenia) placówek i szkół ponadgimnazjalnych, w tym zawodowych i specjalnych.</a:t>
            </a:r>
          </a:p>
          <a:p>
            <a:pPr marL="625475" indent="-625475">
              <a:buNone/>
              <a:tabLst>
                <a:tab pos="625475" algn="l"/>
              </a:tabLst>
            </a:pPr>
            <a:endParaRPr lang="pl-PL" sz="1800" dirty="0" smtClean="0"/>
          </a:p>
          <a:p>
            <a:pPr marL="625475" indent="-625475">
              <a:buNone/>
              <a:tabLst>
                <a:tab pos="625475" algn="l"/>
              </a:tabLst>
            </a:pPr>
            <a:r>
              <a:rPr lang="pl-PL" sz="1800" b="1" dirty="0" smtClean="0"/>
              <a:t>7.2.B.	</a:t>
            </a:r>
            <a:r>
              <a:rPr lang="pl-PL" sz="1800" dirty="0" smtClean="0"/>
              <a:t>Przedsięwzięcia z zakresu wyposażenia w nowoczesny sprzęt i materiały dydaktyczne pracowni, zwłaszcza matematyczno-przyrodniczych i cyfrowych.</a:t>
            </a:r>
          </a:p>
          <a:p>
            <a:pPr marL="625475" indent="-625475">
              <a:buNone/>
              <a:tabLst>
                <a:tab pos="625475" algn="l"/>
              </a:tabLst>
            </a:pPr>
            <a:endParaRPr lang="pl-PL" sz="1800" dirty="0" smtClean="0"/>
          </a:p>
          <a:p>
            <a:pPr marL="625475" indent="-625475">
              <a:buNone/>
              <a:tabLst>
                <a:tab pos="625475" algn="l"/>
              </a:tabLst>
            </a:pPr>
            <a:r>
              <a:rPr lang="pl-PL" sz="1800" b="1" dirty="0" smtClean="0"/>
              <a:t>7.2.C.	</a:t>
            </a:r>
            <a:r>
              <a:rPr lang="pl-PL" sz="1800" dirty="0" smtClean="0"/>
              <a:t>Przedsięwzięcia z zakresu wyposażenia w sprzęt specjalistyczny i pomoce dydaktyczne do wspomagania rozwoju uczniów ze specjalnymi potrzebami edukacyjnymi, np. uczniów niepełnosprawnych, uczniów szczególnie uzdolnionych. </a:t>
            </a:r>
          </a:p>
          <a:p>
            <a:pPr algn="just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155679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</a:rPr>
              <a:t>Działanie </a:t>
            </a:r>
            <a:r>
              <a:rPr lang="pl-PL" sz="2000" b="1" dirty="0">
                <a:solidFill>
                  <a:schemeClr val="tx2"/>
                </a:solidFill>
              </a:rPr>
              <a:t>7.2 </a:t>
            </a:r>
            <a:r>
              <a:rPr lang="pl-PL" b="1" dirty="0">
                <a:solidFill>
                  <a:schemeClr val="tx2"/>
                </a:solidFill>
              </a:rPr>
              <a:t>Inwestycje w edukację ponadgimnazjalną w tym zawodową</a:t>
            </a:r>
          </a:p>
          <a:p>
            <a:r>
              <a:rPr lang="pl-PL" b="1" dirty="0"/>
              <a:t>Typy projektów:</a:t>
            </a:r>
          </a:p>
          <a:p>
            <a:endParaRPr lang="pl-PL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7.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edukacyjna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908720"/>
            <a:ext cx="8640960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Calibri" pitchFamily="34" charset="0"/>
              </a:rPr>
              <a:t>Zintegrowane podejście terytorialne</a:t>
            </a:r>
            <a:endParaRPr lang="pl-PL" sz="2800" b="1" dirty="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67544" y="1264676"/>
            <a:ext cx="8064896" cy="1375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dirty="0" smtClean="0"/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pl-PL" dirty="0" smtClean="0"/>
          </a:p>
          <a:p>
            <a:pPr marL="34290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endParaRPr lang="pl-PL" dirty="0" smtClean="0"/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>
              <a:latin typeface="Calibri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3528" y="1412776"/>
            <a:ext cx="82089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l-PL" sz="2000" b="1" dirty="0" smtClean="0">
                <a:latin typeface="Calibri" pitchFamily="34" charset="0"/>
              </a:rPr>
              <a:t>Zintegrowane Inwestycje Terytorialne (tzw. ZIT)</a:t>
            </a:r>
            <a:r>
              <a:rPr lang="pl-PL" sz="2000" dirty="0" smtClean="0">
                <a:latin typeface="Calibri" pitchFamily="34" charset="0"/>
              </a:rPr>
              <a:t> </a:t>
            </a:r>
          </a:p>
          <a:p>
            <a:pPr algn="just">
              <a:buFont typeface="Wingdings" pitchFamily="2" charset="2"/>
              <a:buNone/>
            </a:pPr>
            <a:r>
              <a:rPr lang="pl-PL" dirty="0" smtClean="0">
                <a:latin typeface="Calibri" pitchFamily="34" charset="0"/>
              </a:rPr>
              <a:t>nowe narzędzie, za pomocą którego będą realizowane </a:t>
            </a:r>
            <a:r>
              <a:rPr lang="pl-PL" u="sng" dirty="0" smtClean="0">
                <a:latin typeface="Calibri" pitchFamily="34" charset="0"/>
              </a:rPr>
              <a:t>strategie terytorialne</a:t>
            </a:r>
            <a:r>
              <a:rPr lang="pl-PL" dirty="0" smtClean="0">
                <a:latin typeface="Calibri" pitchFamily="34" charset="0"/>
              </a:rPr>
              <a:t> </a:t>
            </a:r>
            <a:br>
              <a:rPr lang="pl-PL" dirty="0" smtClean="0">
                <a:latin typeface="Calibri" pitchFamily="34" charset="0"/>
              </a:rPr>
            </a:br>
            <a:r>
              <a:rPr lang="pl-PL" dirty="0" smtClean="0">
                <a:latin typeface="Calibri" pitchFamily="34" charset="0"/>
              </a:rPr>
              <a:t>w nowym okresie programowania na lata 2014-2020.</a:t>
            </a:r>
          </a:p>
          <a:p>
            <a:pPr algn="just">
              <a:buFont typeface="Wingdings" pitchFamily="2" charset="2"/>
              <a:buNone/>
            </a:pPr>
            <a:endParaRPr lang="pl-PL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pl-PL" dirty="0" smtClean="0">
                <a:latin typeface="Calibri" pitchFamily="34" charset="0"/>
              </a:rPr>
              <a:t> Zintegrowane Inwestycje Terytorialne oznaczają:</a:t>
            </a:r>
          </a:p>
          <a:p>
            <a:pPr algn="just">
              <a:buFont typeface="Wingdings" pitchFamily="2" charset="2"/>
              <a:buNone/>
            </a:pPr>
            <a:endParaRPr lang="pl-PL" dirty="0" smtClean="0">
              <a:latin typeface="Calibri" pitchFamily="34" charset="0"/>
            </a:endParaRPr>
          </a:p>
          <a:p>
            <a:pPr marL="809625" lvl="1" indent="-352425" algn="just">
              <a:buFont typeface="Wingdings" pitchFamily="2" charset="2"/>
              <a:buChar char="Ø"/>
            </a:pPr>
            <a:r>
              <a:rPr lang="pl-PL" dirty="0">
                <a:latin typeface="Calibri" pitchFamily="34" charset="0"/>
              </a:rPr>
              <a:t>skierowanie wydzielonej puli środków do </a:t>
            </a:r>
            <a:r>
              <a:rPr lang="pl-PL" b="1" dirty="0">
                <a:latin typeface="Calibri" pitchFamily="34" charset="0"/>
              </a:rPr>
              <a:t>wskazanych obszarów w regionach </a:t>
            </a:r>
            <a:br>
              <a:rPr lang="pl-PL" b="1" dirty="0">
                <a:latin typeface="Calibri" pitchFamily="34" charset="0"/>
              </a:rPr>
            </a:br>
            <a:r>
              <a:rPr lang="pl-PL" dirty="0">
                <a:latin typeface="Calibri" pitchFamily="34" charset="0"/>
              </a:rPr>
              <a:t>– </a:t>
            </a:r>
            <a:r>
              <a:rPr lang="pl-PL" b="1" u="sng" dirty="0">
                <a:latin typeface="Calibri" pitchFamily="34" charset="0"/>
              </a:rPr>
              <a:t>przede wszystkim miast wojewódzkich i powiązanych z nimi obszarów funkcjonalnych </a:t>
            </a:r>
            <a:r>
              <a:rPr lang="pl-PL" dirty="0">
                <a:latin typeface="Calibri" pitchFamily="34" charset="0"/>
              </a:rPr>
              <a:t>– </a:t>
            </a:r>
            <a:r>
              <a:rPr lang="pl-PL" b="1" dirty="0">
                <a:latin typeface="Calibri" pitchFamily="34" charset="0"/>
              </a:rPr>
              <a:t>charakteryzujących się wspólnymi cechami społeczno-gospodarczymi i uwarunkowaniami przestrzennymi </a:t>
            </a:r>
            <a:r>
              <a:rPr lang="pl-PL" dirty="0">
                <a:latin typeface="Calibri" pitchFamily="34" charset="0"/>
              </a:rPr>
              <a:t>(projekty muszą realizować wspólną wizję i cele rozwojowe dla wszystkich jednostek terytorialnych z obszaru realizacji) </a:t>
            </a:r>
            <a:r>
              <a:rPr lang="pl-PL" b="1" u="sng" dirty="0">
                <a:latin typeface="Calibri" pitchFamily="34" charset="0"/>
              </a:rPr>
              <a:t>oraz obszarów funkcjonalnych ośrodków </a:t>
            </a:r>
            <a:r>
              <a:rPr lang="pl-PL" b="1" u="sng" dirty="0" smtClean="0">
                <a:latin typeface="Calibri" pitchFamily="34" charset="0"/>
              </a:rPr>
              <a:t>regionalnych</a:t>
            </a:r>
            <a:r>
              <a:rPr lang="pl-PL" u="sng" dirty="0">
                <a:latin typeface="Calibri" pitchFamily="34" charset="0"/>
              </a:rPr>
              <a:t>;</a:t>
            </a:r>
            <a:endParaRPr lang="pl-PL" u="sng" dirty="0" smtClean="0">
              <a:latin typeface="Calibri" pitchFamily="34" charset="0"/>
            </a:endParaRPr>
          </a:p>
          <a:p>
            <a:pPr marL="809625" lvl="1" indent="-352425" algn="just">
              <a:buFont typeface="Wingdings" pitchFamily="2" charset="2"/>
              <a:buChar char="Ø"/>
            </a:pPr>
            <a:endParaRPr lang="pl-PL" u="sng" dirty="0" smtClean="0">
              <a:latin typeface="Calibri" pitchFamily="34" charset="0"/>
            </a:endParaRPr>
          </a:p>
          <a:p>
            <a:pPr marL="809625" lvl="1" indent="-352425" algn="just">
              <a:buFont typeface="Wingdings" pitchFamily="2" charset="2"/>
              <a:buChar char="Ø"/>
            </a:pPr>
            <a:r>
              <a:rPr lang="pl-PL" dirty="0" smtClean="0">
                <a:latin typeface="Calibri" pitchFamily="34" charset="0"/>
              </a:rPr>
              <a:t>łączenie działań finansowanych z </a:t>
            </a:r>
            <a:r>
              <a:rPr lang="pl-PL" b="1" dirty="0" smtClean="0">
                <a:latin typeface="Calibri" pitchFamily="34" charset="0"/>
              </a:rPr>
              <a:t>dwóch funduszy </a:t>
            </a:r>
            <a:r>
              <a:rPr lang="pl-PL" dirty="0" smtClean="0">
                <a:latin typeface="Calibri" pitchFamily="34" charset="0"/>
              </a:rPr>
              <a:t>– Europejskiego Funduszu Rozwoju Regionalnego oraz Europejskiego Funduszu Społecznego.</a:t>
            </a:r>
          </a:p>
          <a:p>
            <a:pPr marL="809625" lvl="1" indent="-352425" algn="just"/>
            <a:endParaRPr lang="pl-PL" dirty="0" smtClean="0">
              <a:latin typeface="Calibri" pitchFamily="34" charset="0"/>
            </a:endParaRPr>
          </a:p>
          <a:p>
            <a:pPr marL="809625" lvl="1" indent="-352425" algn="just">
              <a:buFont typeface="Wingdings" pitchFamily="2" charset="2"/>
              <a:buChar char="Ø"/>
            </a:pPr>
            <a:endParaRPr lang="pl-PL" u="sng" dirty="0" smtClean="0">
              <a:latin typeface="Calibri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3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000" dirty="0" smtClean="0"/>
          </a:p>
          <a:p>
            <a:pPr marL="625475" indent="-625475" algn="just">
              <a:buNone/>
              <a:tabLst>
                <a:tab pos="625475" algn="l"/>
              </a:tabLst>
            </a:pPr>
            <a:r>
              <a:rPr lang="pl-PL" sz="1800" b="1" dirty="0" smtClean="0"/>
              <a:t>7.2.D.</a:t>
            </a:r>
            <a:r>
              <a:rPr lang="pl-PL" sz="1800" b="1" dirty="0"/>
              <a:t>	</a:t>
            </a:r>
            <a:r>
              <a:rPr lang="pl-PL" sz="1800" dirty="0" smtClean="0"/>
              <a:t>Przedsięwzięcia ukierunkowane na wspieranie ukierunkowanych branżowo centrów kształcenia zawodowego oraz tworzenie w szkołach zawodowych warunków zbliżonych do rzeczywistego środowiska pracy zawodowej pod kątem wyposażenia, doposażenie warsztatów, pracowni itp.</a:t>
            </a:r>
          </a:p>
          <a:p>
            <a:pPr marL="625475" indent="-625475" algn="just">
              <a:buNone/>
              <a:tabLst>
                <a:tab pos="625475" algn="l"/>
              </a:tabLst>
            </a:pPr>
            <a:endParaRPr lang="pl-PL" sz="1800" dirty="0" smtClean="0"/>
          </a:p>
          <a:p>
            <a:pPr marL="625475" indent="-625475" algn="just">
              <a:buNone/>
              <a:tabLst>
                <a:tab pos="625475" algn="l"/>
              </a:tabLst>
            </a:pPr>
            <a:r>
              <a:rPr lang="pl-PL" sz="1800" b="1" dirty="0" smtClean="0"/>
              <a:t>7.2.E.</a:t>
            </a:r>
            <a:r>
              <a:rPr lang="pl-PL" sz="1800" b="1" dirty="0"/>
              <a:t>	</a:t>
            </a:r>
            <a:r>
              <a:rPr lang="pl-PL" sz="1800" dirty="0" smtClean="0"/>
              <a:t>Przedsięwzięcia z zakresu budowy nowych obiektów służących praktycznej nauce zawodu. </a:t>
            </a:r>
          </a:p>
          <a:p>
            <a:pPr algn="just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Oś priorytetowa </a:t>
            </a: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7. </a:t>
            </a:r>
          </a:p>
          <a:p>
            <a:pPr algn="r"/>
            <a:r>
              <a:rPr lang="pl-PL" b="1" dirty="0">
                <a:solidFill>
                  <a:schemeClr val="tx2"/>
                </a:solidFill>
              </a:rPr>
              <a:t>Infrastruktura edukacyjna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l-PL" sz="1800" b="1" dirty="0" smtClean="0"/>
              <a:t>Minimalna </a:t>
            </a:r>
            <a:r>
              <a:rPr lang="pl-PL" sz="1800" b="1" dirty="0"/>
              <a:t>wartość projektu:</a:t>
            </a:r>
          </a:p>
          <a:p>
            <a:pPr marL="0" lvl="0" indent="0" algn="just">
              <a:buNone/>
            </a:pPr>
            <a:r>
              <a:rPr lang="pl-PL" sz="1800" dirty="0"/>
              <a:t>- 50 tys. zł w przypadku projektów dotyczących wyłącznie wyposażenia, </a:t>
            </a:r>
          </a:p>
          <a:p>
            <a:pPr marL="0" lvl="0" indent="0" algn="just">
              <a:buNone/>
            </a:pPr>
            <a:r>
              <a:rPr lang="pl-PL" sz="1800" dirty="0"/>
              <a:t>- 100 tys. zł w przypadku pozostałych projektów infrastrukturalnych.</a:t>
            </a:r>
          </a:p>
          <a:p>
            <a:pPr lvl="0" algn="just"/>
            <a:endParaRPr lang="pl-PL" sz="1800" dirty="0"/>
          </a:p>
          <a:p>
            <a:pPr marL="0" lvl="0" indent="0" algn="just">
              <a:buNone/>
            </a:pPr>
            <a:r>
              <a:rPr lang="pl-PL" sz="1800" dirty="0"/>
              <a:t>Maksymalna wartość – 10 000 000 zł  </a:t>
            </a:r>
          </a:p>
          <a:p>
            <a:pPr marL="0" lvl="0" indent="0" algn="just">
              <a:buNone/>
            </a:pPr>
            <a:r>
              <a:rPr lang="pl-PL" sz="1800" dirty="0"/>
              <a:t>Minimalny wkład własny beneficjenta – 15 %</a:t>
            </a:r>
          </a:p>
          <a:p>
            <a:pPr lvl="0" algn="just"/>
            <a:endParaRPr lang="pl-PL" sz="1800" dirty="0"/>
          </a:p>
          <a:p>
            <a:pPr marL="0" indent="0">
              <a:buNone/>
            </a:pPr>
            <a:r>
              <a:rPr lang="pl-PL" altLang="pl-PL" sz="1800" b="1" dirty="0"/>
              <a:t>Nabory wniosków</a:t>
            </a:r>
            <a:r>
              <a:rPr lang="pl-PL" altLang="pl-PL" sz="1800" b="1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1800" b="1" dirty="0"/>
              <a:t> </a:t>
            </a:r>
            <a:r>
              <a:rPr lang="pl-PL" altLang="pl-PL" sz="1800" dirty="0" smtClean="0"/>
              <a:t>marzec 2016 – horyzontalny, alokacja 3 061 714 euro  </a:t>
            </a:r>
            <a:endParaRPr lang="pl-PL" altLang="pl-PL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800" dirty="0" smtClean="0"/>
              <a:t> marzec 2016 r. – OSI, alokacja 7 144 000 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800" dirty="0" smtClean="0"/>
              <a:t> marzec 2016 r. – ZIT WROF, alokacja 1 055 102 euro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800" dirty="0" smtClean="0"/>
              <a:t> marzec 2016 </a:t>
            </a:r>
            <a:r>
              <a:rPr lang="pl-PL" altLang="pl-PL" sz="1800" dirty="0"/>
              <a:t>r. – ZIT AJ, alokacja 1 </a:t>
            </a:r>
            <a:r>
              <a:rPr lang="pl-PL" altLang="pl-PL" sz="1800" dirty="0" smtClean="0"/>
              <a:t>822 449 euro </a:t>
            </a:r>
            <a:endParaRPr lang="pl-PL" altLang="pl-PL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800" dirty="0"/>
              <a:t> </a:t>
            </a:r>
            <a:r>
              <a:rPr lang="pl-PL" altLang="pl-PL" sz="1800" dirty="0" smtClean="0"/>
              <a:t>marzec 2016 </a:t>
            </a:r>
            <a:r>
              <a:rPr lang="pl-PL" altLang="pl-PL" sz="1800" dirty="0"/>
              <a:t>r. – ZIT AW, alokacja </a:t>
            </a:r>
            <a:r>
              <a:rPr lang="pl-PL" altLang="pl-PL" sz="1800" dirty="0" smtClean="0"/>
              <a:t>2 820 000 euro</a:t>
            </a:r>
          </a:p>
          <a:p>
            <a:pPr marL="0" indent="0">
              <a:buNone/>
            </a:pPr>
            <a:endParaRPr lang="pl-PL" altLang="pl-PL" sz="2000" dirty="0" smtClean="0"/>
          </a:p>
          <a:p>
            <a:pPr marL="0" indent="0">
              <a:buNone/>
            </a:pPr>
            <a:r>
              <a:rPr lang="pl-PL" altLang="pl-PL" sz="1800" dirty="0" smtClean="0"/>
              <a:t>Naborów wniosków na szkolnictwo ponadgimnazjalne: luty 2016 r.  </a:t>
            </a:r>
          </a:p>
          <a:p>
            <a:pPr marL="0" indent="0">
              <a:buNone/>
            </a:pPr>
            <a:endParaRPr lang="pl-PL" altLang="pl-PL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altLang="pl-PL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altLang="pl-PL" sz="2000" dirty="0"/>
          </a:p>
          <a:p>
            <a:pPr marL="0" indent="0">
              <a:buNone/>
            </a:pPr>
            <a:endParaRPr lang="pl-PL" sz="2000" b="1" dirty="0" smtClean="0"/>
          </a:p>
          <a:p>
            <a:pPr marL="0" indent="0" algn="ctr">
              <a:buNone/>
            </a:pPr>
            <a:endParaRPr lang="pl-PL" sz="4400" i="1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algn="just">
              <a:buClr>
                <a:srgbClr val="0070C0"/>
              </a:buClr>
              <a:buSzPct val="100000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  <p:sp>
        <p:nvSpPr>
          <p:cNvPr id="2" name="Nawias klamrowy zamykający 1"/>
          <p:cNvSpPr/>
          <p:nvPr/>
        </p:nvSpPr>
        <p:spPr>
          <a:xfrm>
            <a:off x="6156176" y="3775553"/>
            <a:ext cx="45719" cy="17416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383042" y="4461726"/>
            <a:ext cx="2365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b="1" dirty="0" smtClean="0">
                <a:solidFill>
                  <a:schemeClr val="tx2"/>
                </a:solidFill>
              </a:rPr>
              <a:t>szkolnictwo zawodowe </a:t>
            </a:r>
            <a:endParaRPr lang="pl-P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000" b="1" dirty="0" smtClean="0"/>
          </a:p>
          <a:p>
            <a:pPr marL="0" indent="0">
              <a:buNone/>
            </a:pPr>
            <a:endParaRPr lang="pl-PL" sz="2000" b="1" dirty="0" smtClean="0"/>
          </a:p>
          <a:p>
            <a:pPr marL="0" indent="0">
              <a:buNone/>
            </a:pPr>
            <a:endParaRPr lang="pl-PL" sz="2000" b="1" dirty="0" smtClean="0"/>
          </a:p>
          <a:p>
            <a:pPr marL="0" indent="0" algn="ctr">
              <a:buNone/>
            </a:pPr>
            <a:r>
              <a:rPr lang="pl-PL" sz="4400" b="1" i="1" dirty="0" smtClean="0"/>
              <a:t>Europejski Fundusz Społeczny</a:t>
            </a:r>
            <a:endParaRPr lang="pl-PL" sz="4400" i="1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000" i="1" dirty="0" smtClean="0"/>
          </a:p>
          <a:p>
            <a:endParaRPr lang="pl-PL" sz="1000" dirty="0" smtClean="0"/>
          </a:p>
          <a:p>
            <a:endParaRPr lang="pl-PL" sz="1000" dirty="0"/>
          </a:p>
          <a:p>
            <a:endParaRPr lang="pl-PL" sz="1000" dirty="0"/>
          </a:p>
          <a:p>
            <a:endParaRPr lang="pl-PL" sz="1000" dirty="0"/>
          </a:p>
          <a:p>
            <a:endParaRPr lang="pl-PL" sz="1000" dirty="0"/>
          </a:p>
          <a:p>
            <a:endParaRPr lang="pl-PL" sz="1000" dirty="0"/>
          </a:p>
          <a:p>
            <a:pPr marL="1439863" indent="-1439863">
              <a:buNone/>
              <a:tabLst>
                <a:tab pos="1439863" algn="l"/>
              </a:tabLst>
            </a:pPr>
            <a:endParaRPr lang="pl-PL" sz="1900" i="1" dirty="0" smtClean="0"/>
          </a:p>
          <a:p>
            <a:pPr marL="1439863" indent="-1439863">
              <a:buNone/>
              <a:tabLst>
                <a:tab pos="1439863" algn="l"/>
              </a:tabLst>
            </a:pPr>
            <a:endParaRPr lang="pl-PL" sz="2000" i="1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8.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Rynek pracy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33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08459" y="1665381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pl-PL" b="1" dirty="0"/>
              <a:t>Działanie 8.2 Wsparcie osób poszukujących pracy </a:t>
            </a:r>
          </a:p>
          <a:p>
            <a:pPr algn="just">
              <a:buFont typeface="Arial" charset="0"/>
              <a:buNone/>
              <a:defRPr/>
            </a:pPr>
            <a:endParaRPr lang="pl-PL" b="1" dirty="0"/>
          </a:p>
          <a:p>
            <a:pPr algn="just">
              <a:buFont typeface="Arial" charset="0"/>
              <a:buNone/>
              <a:defRPr/>
            </a:pPr>
            <a:r>
              <a:rPr lang="pl-PL" b="1" dirty="0"/>
              <a:t>Typy projektów: </a:t>
            </a:r>
          </a:p>
          <a:p>
            <a:pPr algn="just">
              <a:buFont typeface="Arial" charset="0"/>
              <a:buNone/>
              <a:defRPr/>
            </a:pPr>
            <a:endParaRPr lang="pl-PL" b="1" dirty="0"/>
          </a:p>
          <a:p>
            <a:pPr algn="just">
              <a:buFont typeface="Arial" charset="0"/>
              <a:buNone/>
              <a:defRPr/>
            </a:pPr>
            <a:r>
              <a:rPr lang="pl-PL" b="1" dirty="0"/>
              <a:t>8.2.A Instrumenty i usługi rynku pracy służące indywidualizacji wsparcia oraz pomocy w zakresie określenia ścieżki zawodowej (obligatoryjne, które zadecydują o wyborze dalszych adekwatnych form wsparcia): </a:t>
            </a:r>
          </a:p>
          <a:p>
            <a:pPr algn="just">
              <a:buFont typeface="Arial" charset="0"/>
              <a:buNone/>
              <a:defRPr/>
            </a:pPr>
            <a:endParaRPr lang="pl-PL" b="1" dirty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dirty="0"/>
              <a:t>identyfikacja potrzeb osób pozostających bez zatrudnienia, w tym m.in. poprzez zastosowanie Indywidualnych Planów Działania, diagnozowanie potrzeb szkoleniowych oraz możliwości doskonalenia zawodowego w regionie,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dirty="0"/>
              <a:t>kompleksowe i indywidualne pośrednictwo pracy w zakresie wyboru zawodu zgodnego z kwalifikacjami i kompetencjami wspieranej osoby lub poradnictwo zawodowe w zakresie planowania rozwoju kariery zawodowej, w tym podnoszenia lub uzupełniania kompetencji i kwalifikacji zawodowych. </a:t>
            </a:r>
          </a:p>
        </p:txBody>
      </p:sp>
    </p:spTree>
    <p:extLst>
      <p:ext uri="{BB962C8B-B14F-4D97-AF65-F5344CB8AC3E}">
        <p14:creationId xmlns:p14="http://schemas.microsoft.com/office/powerpoint/2010/main" val="20248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  <a:defRPr/>
            </a:pPr>
            <a:r>
              <a:rPr lang="pl-PL" sz="2000" b="1" dirty="0"/>
              <a:t>8.2.B. Instrumenty i usługi rynku pracy skierowane do osób, u których zidentyfikowano potrzebę uzupełnienia lub zdobycia nowych umiejętności i kompetencji: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nauka aktywnego poszukiwania pracy (zajęcia aktywizacyjne, warsztaty z zakresu umiejętności poszukiwania pracy, konsultacje indywidualne),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nabywanie, podwyższanie lub dostosowywanie kompetencji i kwalifikacji, niezbędnych na rynku pracy w kontekście zidentyfikowanych potrzeb osoby, której udzielane jest wsparcie, m.in. poprzez wysokiej jakości szkolenia i kursy.</a:t>
            </a:r>
          </a:p>
          <a:p>
            <a:pPr algn="just">
              <a:defRPr/>
            </a:pPr>
            <a:endParaRPr lang="pl-PL" sz="2000" b="1" dirty="0"/>
          </a:p>
          <a:p>
            <a:pPr marL="0" indent="0" algn="just">
              <a:buNone/>
              <a:defRPr/>
            </a:pPr>
            <a:r>
              <a:rPr lang="pl-PL" sz="2000" b="1" dirty="0"/>
              <a:t>8.2.C</a:t>
            </a:r>
            <a:r>
              <a:rPr lang="pl-PL" sz="2000" dirty="0"/>
              <a:t>. </a:t>
            </a:r>
            <a:r>
              <a:rPr lang="pl-PL" sz="2000" b="1" dirty="0"/>
              <a:t>Instrumenty i usługi rynku pracy służące zdobyciu doświadczenia zawodowego wymaganego przez pracodawców: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nabywanie lub uzupełnianie doświadczenia zawodowego oraz praktycznych umiejętności w zakresie wykonywania danego zawodu, m.in. poprzez staże i praktyki zawodowe,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wsparcie zatrudnienia u przedsiębiorcy lub innego pracodawcy, stanowiące zachętę do zatrudnienia, m.in. poprzez pokrycie kosztów subsydiowania zatrudnienia dla osób, u których zidentyfikowano adekwatność tej formy wsparcia, refundację wyposażenia lub doposażenia stanowiska (wyłącznie w połączeniu z subsydiowanym zatrudnieniem),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dirty="0"/>
              <a:t>granty na utworzenie stanowiska pracy w formie telepracy. </a:t>
            </a:r>
          </a:p>
          <a:p>
            <a:pPr marL="0" indent="0" algn="just">
              <a:buNone/>
            </a:pPr>
            <a:endParaRPr lang="pl-PL" sz="2000" i="1" dirty="0" smtClean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8.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Rynek pracy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34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pl-PL" sz="1600" b="1" dirty="0"/>
              <a:t>8.2.D. Instrumenty i usługi rynku pracy służące wsparciu mobilności międzysektorowej                  i geograficznej: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wsparcie mobilności międzysektorowej dla osób, które mają trudności ze znalezieniem zatrudnienia w sektorze lub branży, m.in. poprzez zmianę lub uzupełnienie kompetencji lub kwalifikacji pozwalającą na podjęcie zatrudnienia w innym sektorze,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wsparcie mobilności geograficznej dla osób u których zidentyfikowano problem                         z zatrudnieniem w miejscu zamieszkania, m.in. poprzez pokrycie kosztów dojazdu do pracy lub wstępnego zagospodarowania w nowym miejscu zamieszkania, m.in. poprzez finansowanie kosztów dojazdu, zapewnienie środków na zasiedlenie. </a:t>
            </a:r>
          </a:p>
          <a:p>
            <a:pPr algn="just">
              <a:defRPr/>
            </a:pPr>
            <a:endParaRPr lang="pl-PL" sz="1600" dirty="0"/>
          </a:p>
          <a:p>
            <a:pPr algn="just">
              <a:buFont typeface="Arial" charset="0"/>
              <a:buNone/>
              <a:defRPr/>
            </a:pPr>
            <a:r>
              <a:rPr lang="pl-PL" sz="1600" b="1" dirty="0"/>
              <a:t>8.2.E. Instrumenty i usługi rynku pracy skierowane do osób niepełnosprawnych: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niwelowanie barier jakie napotykają osoby niepełnosprawne w zakresie zdobycia                          i utrzymania zatrudnienia, m.in. doposażenie stanowiska pracy do potrzeb osób niepełnosprawnych. </a:t>
            </a:r>
            <a:endParaRPr lang="pl-PL" sz="1600" dirty="0" smtClean="0"/>
          </a:p>
          <a:p>
            <a:pPr marL="0" indent="0" algn="just">
              <a:buNone/>
              <a:defRPr/>
            </a:pPr>
            <a:endParaRPr lang="pl-PL" sz="1600" dirty="0" smtClean="0"/>
          </a:p>
          <a:p>
            <a:pPr marL="1439863" indent="-1439863">
              <a:buNone/>
              <a:tabLst>
                <a:tab pos="1439863" algn="l"/>
              </a:tabLst>
            </a:pPr>
            <a:r>
              <a:rPr lang="pl-PL" sz="1600" dirty="0"/>
              <a:t>Opublikowanie ogłoszenia o konkursie: </a:t>
            </a:r>
            <a:r>
              <a:rPr lang="pl-PL" sz="1600" b="1" dirty="0"/>
              <a:t>wrzesień 2015 r. </a:t>
            </a:r>
          </a:p>
          <a:p>
            <a:pPr marL="1439863" indent="-1439863">
              <a:buNone/>
              <a:tabLst>
                <a:tab pos="1439863" algn="l"/>
              </a:tabLst>
            </a:pPr>
            <a:r>
              <a:rPr lang="pl-PL" sz="1600" dirty="0" smtClean="0"/>
              <a:t>Alokacja</a:t>
            </a:r>
            <a:r>
              <a:rPr lang="pl-PL" sz="1600" dirty="0"/>
              <a:t>: </a:t>
            </a:r>
            <a:r>
              <a:rPr lang="pl-PL" sz="1600" b="1" dirty="0"/>
              <a:t>7 265 857 euro  </a:t>
            </a:r>
          </a:p>
          <a:p>
            <a:pPr marL="0" indent="0" algn="just">
              <a:buNone/>
              <a:defRPr/>
            </a:pPr>
            <a:endParaRPr lang="pl-PL" sz="1600" dirty="0"/>
          </a:p>
          <a:p>
            <a:pPr>
              <a:defRPr/>
            </a:pPr>
            <a:endParaRPr lang="pl-PL" sz="1600" dirty="0"/>
          </a:p>
          <a:p>
            <a:pPr marL="1439863" indent="-1439863">
              <a:buNone/>
              <a:tabLst>
                <a:tab pos="1439863" algn="l"/>
              </a:tabLst>
            </a:pPr>
            <a:endParaRPr lang="pl-PL" sz="1600" i="1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8.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Rynek pracy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35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51520" y="1264766"/>
            <a:ext cx="8686800" cy="4641379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pl-PL" sz="1400" b="1" dirty="0"/>
              <a:t>Działanie 8.3 Samozatrudnienie, przedsiębiorczość oraz tworzenie nowych miejsc pracy  </a:t>
            </a:r>
          </a:p>
          <a:p>
            <a:pPr algn="just">
              <a:defRPr/>
            </a:pPr>
            <a:endParaRPr lang="pl-PL" sz="1400" b="1" dirty="0"/>
          </a:p>
          <a:p>
            <a:pPr marL="0" indent="0" algn="just">
              <a:buNone/>
              <a:defRPr/>
            </a:pPr>
            <a:r>
              <a:rPr lang="pl-PL" sz="1400" b="1" dirty="0"/>
              <a:t>Typy projektów:</a:t>
            </a:r>
          </a:p>
          <a:p>
            <a:pPr marL="0" indent="0" algn="just">
              <a:buNone/>
              <a:defRPr/>
            </a:pPr>
            <a:r>
              <a:rPr lang="pl-PL" sz="1400" b="1" dirty="0" smtClean="0"/>
              <a:t>8.3.A</a:t>
            </a:r>
            <a:r>
              <a:rPr lang="pl-PL" sz="1400" b="1" dirty="0"/>
              <a:t>. </a:t>
            </a:r>
            <a:r>
              <a:rPr lang="pl-PL" sz="1400" dirty="0"/>
              <a:t>Bezzwrotne dotacje obejmujące: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400" dirty="0"/>
              <a:t>doradztwo oraz szkolenia umożliwiające uzyskanie wiedzy i umiejętności niezbędnych do podjęcia i prowadzenia działalności gospodarczej;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400" dirty="0"/>
              <a:t>przyznanie bezzwrotnych środków finansowych na rozwój przedsiębiorczości;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400" dirty="0"/>
              <a:t>wsparcie pomostowe obejmujące szkolenia i doradztwo w zakresie efektywnego wykorzystania dotacji oraz pomostowe wsparcie finansowe. </a:t>
            </a:r>
          </a:p>
          <a:p>
            <a:pPr algn="just">
              <a:defRPr/>
            </a:pPr>
            <a:endParaRPr lang="pl-PL" sz="1400" b="1" dirty="0"/>
          </a:p>
          <a:p>
            <a:pPr marL="0" indent="0" algn="just">
              <a:buNone/>
              <a:defRPr/>
            </a:pPr>
            <a:r>
              <a:rPr lang="pl-PL" sz="1400" b="1" dirty="0"/>
              <a:t>8.3.B </a:t>
            </a:r>
            <a:r>
              <a:rPr lang="pl-PL" sz="1400" dirty="0"/>
              <a:t>Instrumenty finansowe obejmujące: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400" dirty="0"/>
              <a:t>przyznanie jednorazowej pożyczki na rozpoczęcie działalności gospodarczej. </a:t>
            </a:r>
          </a:p>
          <a:p>
            <a:pPr algn="just">
              <a:defRPr/>
            </a:pPr>
            <a:endParaRPr lang="pl-PL" sz="1400" dirty="0"/>
          </a:p>
          <a:p>
            <a:pPr marL="0" indent="0" algn="just">
              <a:buNone/>
              <a:defRPr/>
            </a:pPr>
            <a:r>
              <a:rPr lang="pl-PL" sz="1400" b="1" dirty="0"/>
              <a:t>Preferowane będą projekty: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400" dirty="0"/>
              <a:t>generujące nowe miejsca pracy;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400" dirty="0"/>
              <a:t>koncentrujące się na terenie powiatów o najwyższej stopie bezrobocia;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400" dirty="0"/>
              <a:t>koncentrujące się na obszarach o niskim poziomie aktywności gospodarczej</a:t>
            </a:r>
            <a:r>
              <a:rPr lang="pl-PL" sz="1400" dirty="0" smtClean="0"/>
              <a:t>.</a:t>
            </a:r>
          </a:p>
          <a:p>
            <a:pPr marL="0" indent="0" algn="just">
              <a:buNone/>
              <a:defRPr/>
            </a:pPr>
            <a:endParaRPr lang="pl-PL" sz="1400" i="1" dirty="0"/>
          </a:p>
          <a:p>
            <a:pPr marL="0" indent="0" algn="just">
              <a:buNone/>
              <a:defRPr/>
            </a:pPr>
            <a:r>
              <a:rPr lang="pl-PL" sz="1400" dirty="0" smtClean="0"/>
              <a:t>Ogłoszenie o naborze: </a:t>
            </a:r>
            <a:r>
              <a:rPr lang="pl-PL" sz="1400" b="1" dirty="0" smtClean="0"/>
              <a:t>grudzień 2015 r. </a:t>
            </a:r>
          </a:p>
          <a:p>
            <a:pPr marL="0" indent="0" algn="just">
              <a:buNone/>
              <a:defRPr/>
            </a:pPr>
            <a:r>
              <a:rPr lang="pl-PL" sz="1400" dirty="0" smtClean="0"/>
              <a:t>Alokacja:   </a:t>
            </a:r>
            <a:r>
              <a:rPr lang="pl-PL" sz="1400" b="1" dirty="0" smtClean="0"/>
              <a:t>7 265 857 euro</a:t>
            </a:r>
            <a:endParaRPr lang="pl-PL" sz="1400" b="1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8.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Rynek pracy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36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1600" b="1" dirty="0"/>
              <a:t>Działanie 8.4 Godzenie życia zawodowego i prywatnego </a:t>
            </a:r>
          </a:p>
          <a:p>
            <a:pPr>
              <a:defRPr/>
            </a:pPr>
            <a:endParaRPr lang="pl-PL" sz="1600" b="1" dirty="0"/>
          </a:p>
          <a:p>
            <a:pPr marL="0" indent="0">
              <a:buNone/>
              <a:defRPr/>
            </a:pPr>
            <a:r>
              <a:rPr lang="pl-PL" sz="1600" b="1" dirty="0"/>
              <a:t>Typy projektów:</a:t>
            </a:r>
          </a:p>
          <a:p>
            <a:pPr>
              <a:defRPr/>
            </a:pPr>
            <a:endParaRPr lang="pl-PL" sz="1600" b="1" dirty="0"/>
          </a:p>
          <a:p>
            <a:pPr algn="just">
              <a:defRPr/>
            </a:pPr>
            <a:r>
              <a:rPr lang="pl-PL" sz="1600" b="1" dirty="0"/>
              <a:t>8.4.A </a:t>
            </a:r>
            <a:r>
              <a:rPr lang="pl-PL" sz="1600" dirty="0"/>
              <a:t>Aktywizacja zawodową osób opiekujących się dziećmi w wieku do lat 3 (tworzenie i rozwijanie miejsc opieki nad dziećmi do lat 3 zgodnie z ustawą o opiece nad dziećmi w wieku do lat 3 oraz pokrywanie kosztów opieki.) </a:t>
            </a:r>
            <a:endParaRPr lang="pl-PL" sz="1600" dirty="0" smtClean="0"/>
          </a:p>
          <a:p>
            <a:pPr marL="0" indent="0" algn="just">
              <a:buNone/>
              <a:defRPr/>
            </a:pPr>
            <a:endParaRPr lang="pl-PL" sz="1600" dirty="0"/>
          </a:p>
          <a:p>
            <a:pPr marL="0" indent="0">
              <a:buNone/>
            </a:pPr>
            <a:r>
              <a:rPr lang="pl-PL" altLang="pl-PL" sz="1600" b="1" dirty="0"/>
              <a:t>Nabory wniosków: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600" dirty="0"/>
              <a:t> </a:t>
            </a:r>
            <a:r>
              <a:rPr lang="pl-PL" altLang="pl-PL" sz="1600" dirty="0" smtClean="0"/>
              <a:t>październik 2015 </a:t>
            </a:r>
            <a:r>
              <a:rPr lang="pl-PL" altLang="pl-PL" sz="1600" dirty="0"/>
              <a:t>r. – OSI, alokacja </a:t>
            </a:r>
            <a:r>
              <a:rPr lang="pl-PL" altLang="pl-PL" sz="1600" dirty="0" smtClean="0"/>
              <a:t>4 286 856 euro</a:t>
            </a:r>
            <a:endParaRPr lang="pl-PL" altLang="pl-PL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600" dirty="0"/>
              <a:t> </a:t>
            </a:r>
            <a:r>
              <a:rPr lang="pl-PL" altLang="pl-PL" sz="1600" dirty="0" smtClean="0"/>
              <a:t>październik </a:t>
            </a:r>
            <a:r>
              <a:rPr lang="pl-PL" altLang="pl-PL" sz="1600" dirty="0"/>
              <a:t>2015 r. – ZIT WROF, alokacja  </a:t>
            </a:r>
            <a:r>
              <a:rPr lang="pl-PL" altLang="pl-PL" sz="1600" dirty="0" smtClean="0"/>
              <a:t>775 024 euro</a:t>
            </a:r>
            <a:endParaRPr lang="pl-PL" altLang="pl-PL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600" dirty="0" smtClean="0"/>
              <a:t> październik 2015 </a:t>
            </a:r>
            <a:r>
              <a:rPr lang="pl-PL" altLang="pl-PL" sz="1600" dirty="0"/>
              <a:t>r. – ZIT AJ, alokacja </a:t>
            </a:r>
            <a:r>
              <a:rPr lang="pl-PL" altLang="pl-PL" sz="1600" dirty="0" smtClean="0"/>
              <a:t>532 829 euro</a:t>
            </a:r>
            <a:endParaRPr lang="pl-PL" altLang="pl-PL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600" dirty="0"/>
              <a:t> </a:t>
            </a:r>
            <a:r>
              <a:rPr lang="pl-PL" altLang="pl-PL" sz="1600" dirty="0" smtClean="0"/>
              <a:t>październik  </a:t>
            </a:r>
            <a:r>
              <a:rPr lang="pl-PL" altLang="pl-PL" sz="1600" dirty="0"/>
              <a:t>2015 r. – ZIT AW, alokacja </a:t>
            </a:r>
            <a:r>
              <a:rPr lang="pl-PL" altLang="pl-PL" sz="1600" dirty="0" smtClean="0"/>
              <a:t>871 902  </a:t>
            </a:r>
            <a:r>
              <a:rPr lang="pl-PL" altLang="pl-PL" sz="1600" dirty="0"/>
              <a:t>euro</a:t>
            </a:r>
          </a:p>
          <a:p>
            <a:pPr marL="0" indent="0" algn="just">
              <a:buNone/>
              <a:defRPr/>
            </a:pPr>
            <a:endParaRPr lang="pl-PL" sz="1600" dirty="0" smtClean="0"/>
          </a:p>
          <a:p>
            <a:pPr marL="0" indent="0" algn="just">
              <a:buNone/>
              <a:defRPr/>
            </a:pPr>
            <a:r>
              <a:rPr lang="pl-PL" sz="1600" dirty="0"/>
              <a:t>	</a:t>
            </a:r>
          </a:p>
          <a:p>
            <a:pPr marL="0" indent="0" algn="just">
              <a:buNone/>
            </a:pPr>
            <a:endParaRPr lang="pl-PL" sz="1600" i="1" dirty="0" smtClean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8.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Rynek pracy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37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pl-PL" sz="1600" b="1" dirty="0"/>
              <a:t>Działanie 8.5 Przystosowanie do zmian zachodzących w gospodarce w ramach działań </a:t>
            </a:r>
            <a:r>
              <a:rPr lang="pl-PL" sz="1600" b="1" dirty="0" err="1"/>
              <a:t>outplacementowych</a:t>
            </a:r>
            <a:r>
              <a:rPr lang="pl-PL" sz="1600" b="1" dirty="0"/>
              <a:t>.</a:t>
            </a:r>
          </a:p>
          <a:p>
            <a:pPr algn="just">
              <a:defRPr/>
            </a:pPr>
            <a:endParaRPr lang="pl-PL" sz="1600" b="1" dirty="0"/>
          </a:p>
          <a:p>
            <a:pPr marL="0" indent="0" algn="just">
              <a:buNone/>
              <a:defRPr/>
            </a:pPr>
            <a:r>
              <a:rPr lang="pl-PL" sz="1600" b="1" dirty="0"/>
              <a:t>Typy projektów:</a:t>
            </a:r>
          </a:p>
          <a:p>
            <a:pPr algn="just">
              <a:defRPr/>
            </a:pPr>
            <a:r>
              <a:rPr lang="pl-PL" sz="1600" b="1" dirty="0"/>
              <a:t>8.5.A </a:t>
            </a:r>
            <a:r>
              <a:rPr lang="pl-PL" sz="1600" dirty="0"/>
              <a:t>Wsparcie procesów adaptacyjnych i modernizacyjnych w regionie poprzez: wsparcie typu </a:t>
            </a:r>
            <a:r>
              <a:rPr lang="pl-PL" sz="1600" dirty="0" err="1"/>
              <a:t>outplacement</a:t>
            </a:r>
            <a:r>
              <a:rPr lang="pl-PL" sz="1600" dirty="0"/>
              <a:t> obejmujące kompleksowy zestaw działań dostosowanych do indywidualnych potrzeb uczestników projektu, w tym w szczególności: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doradztwo zawodowe i poradnictwo psychologiczne;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szkolenia, staże, praktyki zawodowe;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wsparcie finansowe na rozpoczęcie własnej działalności gospodarczej w formie preferencyjnych pożyczek, dotacji i instrumentów mieszanych;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pośrednictwo pracy;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studia podyplomowe;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kursy;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bon na zasiedlenie. </a:t>
            </a:r>
            <a:endParaRPr lang="pl-PL" sz="1600" dirty="0" smtClean="0"/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pl-PL" sz="1600" dirty="0" smtClean="0"/>
          </a:p>
          <a:p>
            <a:pPr marL="0" indent="0" algn="just">
              <a:buNone/>
              <a:defRPr/>
            </a:pPr>
            <a:r>
              <a:rPr lang="pl-PL" sz="1600" dirty="0" smtClean="0"/>
              <a:t>Nabór wniosków: </a:t>
            </a:r>
            <a:r>
              <a:rPr lang="pl-PL" sz="1600" b="1" dirty="0" smtClean="0"/>
              <a:t>listopad 2015 r. </a:t>
            </a:r>
          </a:p>
          <a:p>
            <a:pPr marL="0" indent="0" algn="just">
              <a:buNone/>
              <a:defRPr/>
            </a:pPr>
            <a:r>
              <a:rPr lang="pl-PL" sz="1600" dirty="0" smtClean="0"/>
              <a:t>Alokacja: </a:t>
            </a:r>
            <a:r>
              <a:rPr lang="pl-PL" sz="1600" b="1" dirty="0" smtClean="0"/>
              <a:t>2 664 147 euro  </a:t>
            </a:r>
            <a:r>
              <a:rPr lang="pl-PL" sz="1600" b="1" dirty="0" smtClean="0"/>
              <a:t> </a:t>
            </a:r>
          </a:p>
          <a:p>
            <a:pPr marL="0" indent="0" algn="just">
              <a:buNone/>
              <a:defRPr/>
            </a:pPr>
            <a:endParaRPr lang="pl-PL" sz="1600" dirty="0"/>
          </a:p>
          <a:p>
            <a:pPr marL="0" indent="0" algn="just">
              <a:buNone/>
              <a:defRPr/>
            </a:pPr>
            <a:endParaRPr lang="pl-PL" sz="1600" dirty="0"/>
          </a:p>
          <a:p>
            <a:pPr algn="just">
              <a:defRPr/>
            </a:pPr>
            <a:endParaRPr lang="pl-PL" sz="1600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8.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Rynek pracy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38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l-PL" sz="1600" b="1" dirty="0"/>
              <a:t>Działanie 8.6 Zwiększenie konkurencyjności przedsiębiorstw i przedsiębiorców  </a:t>
            </a:r>
            <a:r>
              <a:rPr lang="pl-PL" sz="1600" b="1" dirty="0" smtClean="0"/>
              <a:t>z </a:t>
            </a:r>
            <a:r>
              <a:rPr lang="pl-PL" sz="1600" b="1" dirty="0"/>
              <a:t>sektora MŚP</a:t>
            </a:r>
          </a:p>
          <a:p>
            <a:pPr algn="just">
              <a:defRPr/>
            </a:pPr>
            <a:endParaRPr lang="pl-PL" sz="1600" b="1" dirty="0"/>
          </a:p>
          <a:p>
            <a:pPr marL="0" indent="0" algn="just">
              <a:buNone/>
              <a:defRPr/>
            </a:pPr>
            <a:r>
              <a:rPr lang="pl-PL" sz="1600" b="1" dirty="0"/>
              <a:t>Typy projektów:</a:t>
            </a:r>
          </a:p>
          <a:p>
            <a:pPr algn="just">
              <a:defRPr/>
            </a:pPr>
            <a:r>
              <a:rPr lang="pl-PL" sz="1600" b="1" dirty="0"/>
              <a:t>8.6.A. </a:t>
            </a:r>
            <a:r>
              <a:rPr lang="pl-PL" sz="1600" dirty="0"/>
              <a:t>Wzrost konkurencyjności dolnośląskich mikro, małych i średnich przedsiębiorstw poprzez: usługi pozwalające na rozwój przedsiębiorstwa i/lub jego pracowników, w tym w szczególności nabycie lub potwierdzenie kwalifikacji, usprawnienie procesów lub obszaru działania przedsiębiorstwa, częściową lub całkowitą zmianę profilu działalności gospodarczej realizowane w ramach Rejestru Usług Rozwojowych. </a:t>
            </a:r>
            <a:endParaRPr lang="pl-PL" sz="1600" dirty="0" smtClean="0"/>
          </a:p>
          <a:p>
            <a:pPr algn="just">
              <a:defRPr/>
            </a:pPr>
            <a:endParaRPr lang="pl-PL" sz="1600" dirty="0"/>
          </a:p>
          <a:p>
            <a:pPr marL="0" indent="0" algn="just">
              <a:buNone/>
              <a:defRPr/>
            </a:pPr>
            <a:r>
              <a:rPr lang="pl-PL" sz="1600" dirty="0"/>
              <a:t>Nabór wniosków: </a:t>
            </a:r>
            <a:r>
              <a:rPr lang="pl-PL" sz="1600" b="1" dirty="0" smtClean="0"/>
              <a:t>wrzesień  </a:t>
            </a:r>
            <a:r>
              <a:rPr lang="pl-PL" sz="1600" b="1" dirty="0"/>
              <a:t>2015 r. </a:t>
            </a:r>
          </a:p>
          <a:p>
            <a:pPr marL="0" indent="0" algn="just">
              <a:buNone/>
              <a:defRPr/>
            </a:pPr>
            <a:r>
              <a:rPr lang="pl-PL" sz="1600" dirty="0"/>
              <a:t>Alokacja: </a:t>
            </a:r>
            <a:r>
              <a:rPr lang="pl-PL" sz="1600" b="1" dirty="0" smtClean="0"/>
              <a:t>7 750 248 </a:t>
            </a:r>
            <a:r>
              <a:rPr lang="pl-PL" sz="1600" b="1" dirty="0"/>
              <a:t>euro   </a:t>
            </a:r>
          </a:p>
          <a:p>
            <a:pPr marL="0" indent="0" algn="just">
              <a:buNone/>
              <a:defRPr/>
            </a:pPr>
            <a:endParaRPr lang="pl-PL" sz="1600" dirty="0" smtClean="0"/>
          </a:p>
          <a:p>
            <a:pPr marL="0" indent="0" algn="just">
              <a:buNone/>
              <a:defRPr/>
            </a:pPr>
            <a:endParaRPr lang="pl-PL" sz="1600" dirty="0"/>
          </a:p>
          <a:p>
            <a:pPr marL="0" indent="0" algn="just">
              <a:buNone/>
              <a:defRPr/>
            </a:pPr>
            <a:endParaRPr lang="pl-PL" sz="1600" dirty="0" smtClean="0"/>
          </a:p>
          <a:p>
            <a:pPr marL="0" indent="0" algn="just">
              <a:buNone/>
              <a:defRPr/>
            </a:pPr>
            <a:endParaRPr lang="pl-PL" sz="1600" dirty="0"/>
          </a:p>
          <a:p>
            <a:pPr marL="0" indent="0" algn="just">
              <a:buNone/>
              <a:defRPr/>
            </a:pPr>
            <a:r>
              <a:rPr lang="pl-PL" sz="1600" dirty="0"/>
              <a:t>	</a:t>
            </a:r>
          </a:p>
          <a:p>
            <a:pPr marL="0" indent="0" algn="just">
              <a:buNone/>
            </a:pPr>
            <a:endParaRPr lang="pl-PL" sz="1600" i="1" dirty="0" smtClean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8.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Rynek pracy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39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978441"/>
            <a:ext cx="8640960" cy="504056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latin typeface="Calibri" pitchFamily="34" charset="0"/>
              </a:rPr>
              <a:t>Zintegrowane podejście terytorialne</a:t>
            </a:r>
            <a:endParaRPr lang="pl-PL" sz="2800" b="1" dirty="0">
              <a:latin typeface="Calibri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51520" y="199058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Zintegrowane Inwestycje Terytorialne </a:t>
            </a:r>
          </a:p>
          <a:p>
            <a:r>
              <a:rPr lang="pl-PL" dirty="0" smtClean="0">
                <a:latin typeface="Calibri" pitchFamily="34" charset="0"/>
              </a:rPr>
              <a:t>- realizowane na obszarach funkcjonalnych największych miast województwa</a:t>
            </a:r>
            <a:endParaRPr lang="pl-PL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631057"/>
              </p:ext>
            </p:extLst>
          </p:nvPr>
        </p:nvGraphicFramePr>
        <p:xfrm>
          <a:off x="1136650" y="2829272"/>
          <a:ext cx="6870700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7173"/>
                <a:gridCol w="1496116"/>
                <a:gridCol w="1267411"/>
              </a:tblGrid>
              <a:tr h="295275">
                <a:tc rowSpan="2"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Wrocławski Obszar Funkcjonalny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291,25 mln EUR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52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 EFRR </a:t>
                      </a:r>
                      <a:r>
                        <a:rPr lang="pl-PL" sz="1200" u="none" strike="noStrike" dirty="0" smtClean="0">
                          <a:effectLst/>
                        </a:rPr>
                        <a:t> 240,8 </a:t>
                      </a:r>
                      <a:r>
                        <a:rPr lang="pl-PL" sz="1200" u="none" strike="noStrike" dirty="0">
                          <a:effectLst/>
                        </a:rPr>
                        <a:t>mln EUR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EFS  50,45 mln EUR 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1025">
                <a:tc rowSpan="2"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pl-PL" sz="1800" b="1" u="none" strike="noStrike" dirty="0" smtClean="0">
                          <a:effectLst/>
                        </a:rPr>
                        <a:t>Aglomeracja Wałbrzyska  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400" b="1" u="none" strike="noStrike" dirty="0">
                          <a:effectLst/>
                        </a:rPr>
                        <a:t>193,6 mln  EUR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52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EFRR 152,35 mln EUR 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EFS 41,25 mln EUR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2925">
                <a:tc rowSpan="2"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Aglomeracja Jeleniogórska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 </a:t>
                      </a:r>
                      <a:r>
                        <a:rPr lang="pl-PL" sz="1400" b="1" u="none" strike="noStrike" dirty="0">
                          <a:effectLst/>
                        </a:rPr>
                        <a:t>122,225 mln  EUR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52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EFRR 95,85 mln EUR 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>
                          <a:effectLst/>
                        </a:rPr>
                        <a:t>EFS 26,375 mln EUR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2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u="none" strike="noStrike" dirty="0">
                          <a:effectLst/>
                        </a:rPr>
                        <a:t>Łączna alokacja na ZIT  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400" u="none" strike="noStrike" dirty="0">
                          <a:effectLst/>
                        </a:rPr>
                        <a:t>607,075 mln EUR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sz="1600" b="1" dirty="0"/>
              <a:t>Działanie 8.7 Aktywne i zdrowe starzenie </a:t>
            </a:r>
          </a:p>
          <a:p>
            <a:pPr marL="0" indent="0">
              <a:buNone/>
              <a:defRPr/>
            </a:pPr>
            <a:r>
              <a:rPr lang="pl-PL" sz="1600" b="1" dirty="0"/>
              <a:t>Typy projektów:</a:t>
            </a:r>
          </a:p>
          <a:p>
            <a:pPr>
              <a:defRPr/>
            </a:pPr>
            <a:endParaRPr lang="pl-PL" sz="1600" b="1" dirty="0"/>
          </a:p>
          <a:p>
            <a:pPr algn="just">
              <a:defRPr/>
            </a:pPr>
            <a:r>
              <a:rPr lang="pl-PL" sz="1600" b="1" dirty="0"/>
              <a:t>8.7.A </a:t>
            </a:r>
            <a:r>
              <a:rPr lang="pl-PL" sz="1600" dirty="0"/>
              <a:t>Wdrożenie programów profilaktycznych w tym działania zwiększające zgłaszalność na badania profilaktyczne. </a:t>
            </a:r>
          </a:p>
          <a:p>
            <a:pPr algn="just">
              <a:defRPr/>
            </a:pPr>
            <a:r>
              <a:rPr lang="pl-PL" sz="1600" b="1" dirty="0"/>
              <a:t>8.7.B </a:t>
            </a:r>
            <a:r>
              <a:rPr lang="pl-PL" sz="1600" dirty="0"/>
              <a:t>Opracowanie i wdrożenie programów polityki zdrowotnej ukierunkowanych na eliminowanie zdrowotnych czynników ryzyka w miejscu pracy (w tym działania szkoleniowe). </a:t>
            </a:r>
          </a:p>
          <a:p>
            <a:pPr algn="just">
              <a:defRPr/>
            </a:pPr>
            <a:r>
              <a:rPr lang="pl-PL" sz="1600" b="1" dirty="0"/>
              <a:t>8.7.C </a:t>
            </a:r>
            <a:r>
              <a:rPr lang="pl-PL" sz="1600" dirty="0"/>
              <a:t>Programy zdrowotne z uwzględnieniem rehabilitacji medycznej. 	</a:t>
            </a:r>
          </a:p>
          <a:p>
            <a:pPr algn="just">
              <a:defRPr/>
            </a:pPr>
            <a:endParaRPr lang="pl-PL" sz="1600" dirty="0"/>
          </a:p>
          <a:p>
            <a:pPr marL="0" indent="0" algn="just">
              <a:buNone/>
              <a:defRPr/>
            </a:pPr>
            <a:r>
              <a:rPr lang="pl-PL" sz="1600" dirty="0"/>
              <a:t>Programy zdrowotne powinny być ukierunkowane na grupy docelowe najbardziej narażone na opuszczenie rynku pracy z powodu czynników zdrowotnych lub najbardziej bliskich powrotowi na rynek pracy w wyniku świadczeń rehabilitacyjnych. </a:t>
            </a:r>
            <a:endParaRPr lang="pl-PL" sz="1600" dirty="0" smtClean="0"/>
          </a:p>
          <a:p>
            <a:pPr marL="0" indent="0" algn="just">
              <a:buNone/>
              <a:defRPr/>
            </a:pPr>
            <a:endParaRPr lang="pl-PL" sz="1600" dirty="0"/>
          </a:p>
          <a:p>
            <a:pPr marL="0" indent="0" algn="just">
              <a:buNone/>
              <a:defRPr/>
            </a:pPr>
            <a:r>
              <a:rPr lang="pl-PL" sz="1600" dirty="0"/>
              <a:t>Nabór wniosków: </a:t>
            </a:r>
            <a:r>
              <a:rPr lang="pl-PL" sz="1600" b="1" dirty="0" smtClean="0"/>
              <a:t>grudzień  </a:t>
            </a:r>
            <a:r>
              <a:rPr lang="pl-PL" sz="1600" b="1" dirty="0"/>
              <a:t>2015 r. </a:t>
            </a:r>
          </a:p>
          <a:p>
            <a:pPr marL="0" indent="0" algn="just">
              <a:buNone/>
              <a:defRPr/>
            </a:pPr>
            <a:r>
              <a:rPr lang="pl-PL" sz="1600" dirty="0"/>
              <a:t>Alokacja: </a:t>
            </a:r>
            <a:r>
              <a:rPr lang="pl-PL" sz="1600" b="1" dirty="0" smtClean="0"/>
              <a:t>11 867 567 euro   </a:t>
            </a:r>
            <a:endParaRPr lang="pl-PL" sz="1600" b="1" dirty="0"/>
          </a:p>
          <a:p>
            <a:pPr marL="0" indent="0" algn="just">
              <a:buNone/>
              <a:defRPr/>
            </a:pPr>
            <a:endParaRPr lang="pl-PL" sz="1600" dirty="0"/>
          </a:p>
          <a:p>
            <a:pPr marL="0" indent="0" algn="just">
              <a:buNone/>
              <a:defRPr/>
            </a:pPr>
            <a:endParaRPr lang="pl-PL" sz="1600" b="1" dirty="0" smtClean="0"/>
          </a:p>
          <a:p>
            <a:pPr marL="0" indent="0" algn="just">
              <a:buNone/>
            </a:pPr>
            <a:endParaRPr lang="pl-PL" sz="1600" i="1" dirty="0" smtClean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8.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Rynek pracy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40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267019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600" b="1" dirty="0" smtClean="0"/>
              <a:t>Działanie </a:t>
            </a:r>
            <a:r>
              <a:rPr lang="pl-PL" sz="1600" b="1" dirty="0"/>
              <a:t>9.1. Aktywna </a:t>
            </a:r>
            <a:r>
              <a:rPr lang="pl-PL" sz="1600" b="1" dirty="0" smtClean="0"/>
              <a:t>integracja</a:t>
            </a:r>
          </a:p>
          <a:p>
            <a:pPr marL="0" indent="0">
              <a:buNone/>
            </a:pPr>
            <a:r>
              <a:rPr lang="pl-PL" sz="1600" b="1" dirty="0"/>
              <a:t>Typy </a:t>
            </a:r>
            <a:r>
              <a:rPr lang="pl-PL" sz="1600" b="1" dirty="0" smtClean="0"/>
              <a:t>projektów</a:t>
            </a:r>
          </a:p>
          <a:p>
            <a:pPr marL="0" indent="0">
              <a:buNone/>
            </a:pPr>
            <a:r>
              <a:rPr lang="pl-PL" sz="1600" b="1" dirty="0"/>
              <a:t>9.1.A. </a:t>
            </a:r>
            <a:endParaRPr lang="pl-PL" sz="1600" dirty="0"/>
          </a:p>
          <a:p>
            <a:pPr lvl="0" algn="just"/>
            <a:r>
              <a:rPr lang="pl-PL" sz="1600" dirty="0" smtClean="0"/>
              <a:t>projekty </a:t>
            </a:r>
            <a:r>
              <a:rPr lang="pl-PL" sz="1600" dirty="0"/>
              <a:t>na rzecz integracji społeczno- zawodowej z elementami usług specjalistycznego poradnictwa (prawnego, rodzinnego, psychologicznego) dla osób zagrożonych ubóstwem i wykluczeniem społecznym, ich rodzin oraz osób z ich otoczenia w celu poprawy ich sytuacji społeczno-zawodowej</a:t>
            </a:r>
            <a:r>
              <a:rPr lang="pl-PL" sz="1600" dirty="0" smtClean="0"/>
              <a:t>.</a:t>
            </a:r>
          </a:p>
          <a:p>
            <a:pPr marL="0" indent="0" algn="just">
              <a:buNone/>
            </a:pPr>
            <a:r>
              <a:rPr lang="pl-PL" sz="1600" b="1" dirty="0" smtClean="0"/>
              <a:t>9.1.C</a:t>
            </a:r>
            <a:r>
              <a:rPr lang="pl-PL" sz="1600" b="1" dirty="0"/>
              <a:t>. </a:t>
            </a:r>
            <a:endParaRPr lang="pl-PL" sz="1600" dirty="0"/>
          </a:p>
          <a:p>
            <a:pPr lvl="0" algn="just"/>
            <a:r>
              <a:rPr lang="pl-PL" sz="1600" dirty="0"/>
              <a:t>wsparcie dla tworzenia i/lub działalności podmiotów integracji społecznej tj. centrów integracji społecznej, klubów integracji społecznej, zakładów aktywności zawodowej, warsztatów terapii zajęciowej</a:t>
            </a:r>
            <a:r>
              <a:rPr lang="pl-PL" sz="1600" dirty="0" smtClean="0"/>
              <a:t>.</a:t>
            </a:r>
          </a:p>
          <a:p>
            <a:pPr marL="0" indent="0">
              <a:buNone/>
            </a:pPr>
            <a:endParaRPr lang="pl-PL" altLang="pl-PL" sz="1600" b="1" dirty="0" smtClean="0"/>
          </a:p>
          <a:p>
            <a:pPr marL="0" indent="0">
              <a:buNone/>
            </a:pPr>
            <a:r>
              <a:rPr lang="pl-PL" altLang="pl-PL" sz="1600" b="1" dirty="0" smtClean="0"/>
              <a:t>Nabory </a:t>
            </a:r>
            <a:r>
              <a:rPr lang="pl-PL" altLang="pl-PL" sz="1600" b="1" dirty="0"/>
              <a:t>wniosków</a:t>
            </a:r>
            <a:r>
              <a:rPr lang="pl-PL" altLang="pl-PL" sz="1600" b="1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1600" dirty="0" smtClean="0"/>
              <a:t>styczeń 2016 r. – horyzontalne, 2 906 343 euro </a:t>
            </a:r>
            <a:endParaRPr lang="pl-PL" altLang="pl-PL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600" dirty="0"/>
              <a:t> </a:t>
            </a:r>
            <a:r>
              <a:rPr lang="pl-PL" altLang="pl-PL" sz="1600" dirty="0" smtClean="0"/>
              <a:t>styczeń 2016 r</a:t>
            </a:r>
            <a:r>
              <a:rPr lang="pl-PL" altLang="pl-PL" sz="1600" dirty="0"/>
              <a:t>. – OSI, alokacja </a:t>
            </a:r>
            <a:r>
              <a:rPr lang="pl-PL" altLang="pl-PL" sz="1600" dirty="0" smtClean="0"/>
              <a:t>1 937 562euro</a:t>
            </a:r>
            <a:endParaRPr lang="pl-PL" altLang="pl-PL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600" dirty="0"/>
              <a:t> </a:t>
            </a:r>
            <a:r>
              <a:rPr lang="pl-PL" altLang="pl-PL" sz="1600" dirty="0" smtClean="0"/>
              <a:t>styczeń 2016 r</a:t>
            </a:r>
            <a:r>
              <a:rPr lang="pl-PL" altLang="pl-PL" sz="1600" dirty="0"/>
              <a:t>. – ZIT WROF, alokacja  </a:t>
            </a:r>
            <a:r>
              <a:rPr lang="pl-PL" altLang="pl-PL" sz="1600" dirty="0" smtClean="0"/>
              <a:t>2 492 334 </a:t>
            </a:r>
            <a:r>
              <a:rPr lang="pl-PL" altLang="pl-PL" sz="1600" dirty="0"/>
              <a:t>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600" dirty="0"/>
              <a:t> </a:t>
            </a:r>
            <a:r>
              <a:rPr lang="pl-PL" altLang="pl-PL" sz="1600" dirty="0" smtClean="0"/>
              <a:t>styczeń 2016 r</a:t>
            </a:r>
            <a:r>
              <a:rPr lang="pl-PL" altLang="pl-PL" sz="1600" dirty="0"/>
              <a:t>. – ZIT AJ, alokacja </a:t>
            </a:r>
            <a:r>
              <a:rPr lang="pl-PL" altLang="pl-PL" sz="1600" dirty="0" smtClean="0"/>
              <a:t>847 683 euro</a:t>
            </a:r>
            <a:endParaRPr lang="pl-PL" altLang="pl-PL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600" dirty="0"/>
              <a:t> </a:t>
            </a:r>
            <a:r>
              <a:rPr lang="pl-PL" altLang="pl-PL" sz="1600" dirty="0" smtClean="0"/>
              <a:t>styczeń 2016 r</a:t>
            </a:r>
            <a:r>
              <a:rPr lang="pl-PL" altLang="pl-PL" sz="1600" dirty="0"/>
              <a:t>. – ZIT AW, alokacja </a:t>
            </a:r>
            <a:r>
              <a:rPr lang="pl-PL" altLang="pl-PL" sz="1600" dirty="0" smtClean="0"/>
              <a:t>726 585 euro</a:t>
            </a:r>
            <a:endParaRPr lang="pl-PL" altLang="pl-PL" sz="1600" dirty="0"/>
          </a:p>
          <a:p>
            <a:pPr marL="0" lvl="0" indent="0" algn="just">
              <a:buNone/>
            </a:pPr>
            <a:endParaRPr lang="pl-PL" sz="1600" dirty="0" smtClean="0"/>
          </a:p>
          <a:p>
            <a:pPr marL="0" lvl="0" indent="0" algn="just">
              <a:buNone/>
            </a:pPr>
            <a:endParaRPr lang="pl-PL" sz="1600" dirty="0"/>
          </a:p>
          <a:p>
            <a:pPr lvl="0"/>
            <a:endParaRPr lang="pl-PL" sz="1100" dirty="0"/>
          </a:p>
          <a:p>
            <a:pPr marL="0" indent="0">
              <a:buNone/>
            </a:pPr>
            <a:endParaRPr lang="pl-PL" sz="2000" b="1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9.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Włączenie </a:t>
            </a:r>
            <a:r>
              <a:rPr lang="pl-PL" b="1" dirty="0" smtClean="0">
                <a:solidFill>
                  <a:schemeClr val="tx2"/>
                </a:solidFill>
              </a:rPr>
              <a:t>społeczne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41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233360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600" b="1" dirty="0" smtClean="0"/>
              <a:t>Działanie </a:t>
            </a:r>
            <a:r>
              <a:rPr lang="pl-PL" sz="1600" b="1" dirty="0"/>
              <a:t>9.2. Dostęp do wysokiej jakości usług społecznych</a:t>
            </a:r>
          </a:p>
          <a:p>
            <a:pPr marL="0" lvl="0" indent="0">
              <a:buNone/>
            </a:pPr>
            <a:endParaRPr lang="pl-PL" sz="1600" b="1" dirty="0" smtClean="0"/>
          </a:p>
          <a:p>
            <a:pPr marL="0" lvl="0" indent="0">
              <a:buNone/>
            </a:pPr>
            <a:r>
              <a:rPr lang="pl-PL" sz="1600" b="1" dirty="0" smtClean="0"/>
              <a:t>Typy projektów:</a:t>
            </a:r>
          </a:p>
          <a:p>
            <a:pPr marL="0" indent="0">
              <a:buNone/>
            </a:pPr>
            <a:r>
              <a:rPr lang="pl-PL" sz="1600" b="1" dirty="0" smtClean="0"/>
              <a:t>9.2.A</a:t>
            </a:r>
            <a:r>
              <a:rPr lang="pl-PL" sz="1600" b="1" dirty="0"/>
              <a:t>. Usługi asystenckie i opiekuńcze nad osobami niesamodzielnymi świadczone w lokalnej </a:t>
            </a:r>
            <a:r>
              <a:rPr lang="pl-PL" sz="1600" b="1" dirty="0" smtClean="0"/>
              <a:t>społeczności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600" dirty="0" smtClean="0"/>
              <a:t>usługi opiekuńcze i specjalistyczne usługi opiekuńcze w miejscu zamieszkania,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600" dirty="0" smtClean="0"/>
              <a:t>usługi dziennych opiekunów, asystentów osób niesamodzielnych, wolontariatu opiekuńczego,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600" dirty="0"/>
              <a:t> </a:t>
            </a:r>
            <a:r>
              <a:rPr lang="pl-PL" sz="1600" dirty="0" smtClean="0"/>
              <a:t>usługi zwiększające mobilność i autonomię osób niesamodzielnych,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600" dirty="0"/>
              <a:t> </a:t>
            </a:r>
            <a:r>
              <a:rPr lang="pl-PL" sz="1600" dirty="0" smtClean="0"/>
              <a:t>wykorzystanie nowoczesnych technologii w usługach opiekuńczych np. </a:t>
            </a:r>
            <a:r>
              <a:rPr lang="pl-PL" sz="1600" dirty="0" err="1" smtClean="0"/>
              <a:t>teleopieki</a:t>
            </a:r>
            <a:r>
              <a:rPr lang="pl-PL" sz="1600" dirty="0" smtClean="0"/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600" dirty="0" smtClean="0"/>
              <a:t> działania wspierające opiekunów nieformalnych,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600" dirty="0"/>
              <a:t>t</a:t>
            </a:r>
            <a:r>
              <a:rPr lang="pl-PL" sz="1600" dirty="0" smtClean="0"/>
              <a:t>worzenie miejsc i świadczenie usług w całodobowych placówkach okresowego pobytu zapewniających możliwość okresowej opieki dla niesamodzielnej osoby. 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9.2.B. Usługi wsparcia rodziny i pieczy zastępczej </a:t>
            </a:r>
            <a:endParaRPr lang="pl-PL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1600" b="1" dirty="0"/>
              <a:t> </a:t>
            </a:r>
            <a:r>
              <a:rPr lang="pl-PL" sz="1600" dirty="0" smtClean="0"/>
              <a:t>usługi interwencji kryzysowej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600" dirty="0"/>
              <a:t> </a:t>
            </a:r>
            <a:r>
              <a:rPr lang="pl-PL" sz="1600" dirty="0" smtClean="0"/>
              <a:t>usługi pracy z rodziną,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600" dirty="0"/>
              <a:t> </a:t>
            </a:r>
            <a:r>
              <a:rPr lang="pl-PL" sz="1600" dirty="0" smtClean="0"/>
              <a:t>tworzenie i wsparcie istniejących placówek wsparcia dziennego,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600" dirty="0"/>
              <a:t> </a:t>
            </a:r>
            <a:r>
              <a:rPr lang="pl-PL" sz="1600" dirty="0" smtClean="0"/>
              <a:t>podnoszenie kompetencji i kwalifikacji personelu służb świadczących usługi pieczy zastępczej                  ( kandydaci na rodziny zastępcze, prowadzący rodzinne domy dziecka itp.) </a:t>
            </a:r>
            <a:endParaRPr lang="pl-PL" sz="1600" dirty="0"/>
          </a:p>
          <a:p>
            <a:pPr lvl="0"/>
            <a:endParaRPr lang="pl-PL" sz="1600" dirty="0"/>
          </a:p>
          <a:p>
            <a:pPr marL="0" indent="0">
              <a:buNone/>
            </a:pPr>
            <a:endParaRPr lang="pl-PL" sz="2000" b="1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9.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Włączenie społeczne</a:t>
            </a:r>
          </a:p>
          <a:p>
            <a:pPr algn="r"/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42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233361"/>
            <a:ext cx="8229600" cy="4499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dirty="0" smtClean="0"/>
              <a:t>Działanie </a:t>
            </a:r>
            <a:r>
              <a:rPr lang="pl-PL" sz="1600" b="1" dirty="0"/>
              <a:t>9</a:t>
            </a:r>
            <a:r>
              <a:rPr lang="pl-PL" sz="1600" b="1" dirty="0" smtClean="0"/>
              <a:t>. 2 C Mieszkania o charakterze wspieranym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600" b="1" dirty="0"/>
              <a:t> </a:t>
            </a:r>
            <a:r>
              <a:rPr lang="pl-PL" sz="1600" dirty="0" smtClean="0"/>
              <a:t>tworzenie miejsc pobytu w nowo tworzonych lub istniejących mieszkaniach o charakterze wspieranym dla osób lub rodzin zagrożonych ubóstwem lub wykluczeniem społecznym,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l-PL" sz="1600" dirty="0"/>
              <a:t> </a:t>
            </a:r>
            <a:r>
              <a:rPr lang="pl-PL" sz="1600" dirty="0" smtClean="0"/>
              <a:t>sfinansowanie formy pomocy w postaci mieszkania o charakterze wspieranym dla osób lub rodzin zagrożonych ubóstwem lub wykluczeniem społecznym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 smtClean="0"/>
              <a:t>Maksymalnym poziom dofinansowania: </a:t>
            </a:r>
            <a:r>
              <a:rPr lang="pl-PL" sz="1600" b="1" dirty="0" smtClean="0"/>
              <a:t>95 %  </a:t>
            </a:r>
          </a:p>
          <a:p>
            <a:pPr marL="0" indent="0">
              <a:buNone/>
            </a:pPr>
            <a:endParaRPr lang="pl-PL" sz="1600" b="1" dirty="0"/>
          </a:p>
          <a:p>
            <a:pPr marL="0" indent="0">
              <a:buNone/>
            </a:pPr>
            <a:r>
              <a:rPr lang="pl-PL" altLang="pl-PL" sz="1600" b="1" dirty="0"/>
              <a:t>Nabory wniosków: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1600" dirty="0" smtClean="0"/>
              <a:t>grudzień 2015 </a:t>
            </a:r>
            <a:r>
              <a:rPr lang="pl-PL" altLang="pl-PL" sz="1600" dirty="0"/>
              <a:t>r. – horyzontalne, </a:t>
            </a:r>
            <a:r>
              <a:rPr lang="pl-PL" altLang="pl-PL" sz="1600" dirty="0" smtClean="0"/>
              <a:t>4 843 905 </a:t>
            </a:r>
            <a:r>
              <a:rPr lang="pl-PL" altLang="pl-PL" sz="1600" dirty="0"/>
              <a:t>euro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600" dirty="0"/>
              <a:t>g</a:t>
            </a:r>
            <a:r>
              <a:rPr lang="pl-PL" altLang="pl-PL" sz="1600" dirty="0" smtClean="0"/>
              <a:t>rudzień 2015 r</a:t>
            </a:r>
            <a:r>
              <a:rPr lang="pl-PL" altLang="pl-PL" sz="1600" dirty="0"/>
              <a:t>. – ZIT WROF, alokacja  2 492 334 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600" dirty="0"/>
              <a:t> </a:t>
            </a:r>
            <a:r>
              <a:rPr lang="pl-PL" altLang="pl-PL" sz="1600" dirty="0" smtClean="0"/>
              <a:t>grudzień 2015 </a:t>
            </a:r>
            <a:r>
              <a:rPr lang="pl-PL" altLang="pl-PL" sz="1600" dirty="0"/>
              <a:t>r. – ZIT AJ, alokacja </a:t>
            </a:r>
            <a:r>
              <a:rPr lang="pl-PL" altLang="pl-PL" sz="1600" dirty="0" smtClean="0"/>
              <a:t>980 891 euro</a:t>
            </a:r>
            <a:endParaRPr lang="pl-PL" altLang="pl-PL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600" dirty="0"/>
              <a:t> </a:t>
            </a:r>
            <a:r>
              <a:rPr lang="pl-PL" altLang="pl-PL" sz="1600" dirty="0" smtClean="0"/>
              <a:t>grudzień 2015 r</a:t>
            </a:r>
            <a:r>
              <a:rPr lang="pl-PL" altLang="pl-PL" sz="1600" dirty="0"/>
              <a:t>. – ZIT AW, alokacja </a:t>
            </a:r>
            <a:r>
              <a:rPr lang="pl-PL" altLang="pl-PL" sz="1600" dirty="0" smtClean="0"/>
              <a:t>2 179 757 euro</a:t>
            </a:r>
            <a:endParaRPr lang="pl-PL" sz="1600" b="1" dirty="0"/>
          </a:p>
          <a:p>
            <a:pPr marL="0" indent="0">
              <a:buNone/>
            </a:pPr>
            <a:endParaRPr lang="pl-PL" sz="2000" b="1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9.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Włączenie społeczne</a:t>
            </a:r>
          </a:p>
          <a:p>
            <a:pPr algn="r"/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43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199" y="1739949"/>
            <a:ext cx="8540191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Działanie 9.3. Dostęp do wysokiej jakości usług zdrowotnych – konkursy horyzontalne</a:t>
            </a:r>
          </a:p>
          <a:p>
            <a:pPr marL="0" indent="0">
              <a:buNone/>
            </a:pPr>
            <a:r>
              <a:rPr lang="pl-PL" sz="1800" b="1" dirty="0"/>
              <a:t>Typy projektów:</a:t>
            </a:r>
          </a:p>
          <a:p>
            <a:pPr marL="0" indent="0" algn="just">
              <a:buNone/>
            </a:pPr>
            <a:endParaRPr lang="pl-PL" sz="1800" b="1" dirty="0" smtClean="0"/>
          </a:p>
          <a:p>
            <a:pPr marL="0" indent="0" algn="just">
              <a:buNone/>
            </a:pPr>
            <a:r>
              <a:rPr lang="pl-PL" sz="1800" b="1" dirty="0" smtClean="0"/>
              <a:t>9.3.A</a:t>
            </a:r>
            <a:r>
              <a:rPr lang="pl-PL" sz="1800" b="1" dirty="0"/>
              <a:t>. </a:t>
            </a:r>
            <a:r>
              <a:rPr lang="pl-PL" sz="1800" dirty="0"/>
              <a:t>opracowanie i wdrożenie programów wczesnego wykrywania wad rozwojowych i rehabilitacji dzieci zagrożonych niepełnosprawnością i niepełnosprawnych</a:t>
            </a:r>
          </a:p>
          <a:p>
            <a:pPr marL="0" indent="0" algn="just">
              <a:buNone/>
            </a:pPr>
            <a:r>
              <a:rPr lang="pl-PL" sz="1800" b="1" dirty="0"/>
              <a:t> </a:t>
            </a:r>
            <a:endParaRPr lang="pl-PL" sz="1800" dirty="0"/>
          </a:p>
          <a:p>
            <a:pPr marL="0" indent="0" algn="just">
              <a:buNone/>
            </a:pPr>
            <a:r>
              <a:rPr lang="pl-PL" sz="1800" b="1" dirty="0"/>
              <a:t>9.3.B.  </a:t>
            </a:r>
            <a:r>
              <a:rPr lang="pl-PL" sz="1800" dirty="0"/>
              <a:t>wsparcie </a:t>
            </a:r>
            <a:r>
              <a:rPr lang="pl-PL" sz="1800" dirty="0" err="1"/>
              <a:t>deinstytucjonalizacji</a:t>
            </a:r>
            <a:r>
              <a:rPr lang="pl-PL" sz="1800" dirty="0"/>
              <a:t> opieki nad osobami zależnymi, poprzez rozwój alternatywnych form opieki nad osobami niesamodzielnymi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Maksymalnym </a:t>
            </a:r>
            <a:r>
              <a:rPr lang="pl-PL" sz="1800" dirty="0"/>
              <a:t>poziom dofinansowania: </a:t>
            </a:r>
            <a:r>
              <a:rPr lang="pl-PL" sz="1800" b="1" dirty="0"/>
              <a:t>95 %  </a:t>
            </a:r>
          </a:p>
          <a:p>
            <a:pPr marL="0" indent="0">
              <a:buNone/>
            </a:pPr>
            <a:endParaRPr lang="pl-PL" sz="1800" b="1" dirty="0" smtClean="0"/>
          </a:p>
          <a:p>
            <a:pPr marL="0" indent="0" algn="just">
              <a:buNone/>
              <a:defRPr/>
            </a:pPr>
            <a:r>
              <a:rPr lang="pl-PL" sz="1800" dirty="0" smtClean="0"/>
              <a:t>Nabór </a:t>
            </a:r>
            <a:r>
              <a:rPr lang="pl-PL" sz="1800" dirty="0"/>
              <a:t>wniosków: </a:t>
            </a:r>
            <a:r>
              <a:rPr lang="pl-PL" sz="1800" b="1" dirty="0" smtClean="0"/>
              <a:t>lipiec 2016 r</a:t>
            </a:r>
            <a:r>
              <a:rPr lang="pl-PL" sz="1800" b="1" dirty="0"/>
              <a:t>. </a:t>
            </a:r>
          </a:p>
          <a:p>
            <a:pPr marL="0" indent="0" algn="just">
              <a:buNone/>
              <a:defRPr/>
            </a:pPr>
            <a:r>
              <a:rPr lang="pl-PL" sz="1800" dirty="0"/>
              <a:t>Alokacja: </a:t>
            </a:r>
            <a:r>
              <a:rPr lang="pl-PL" sz="1800" b="1" dirty="0" smtClean="0"/>
              <a:t>1 210 976 </a:t>
            </a:r>
            <a:r>
              <a:rPr lang="pl-PL" sz="1800" b="1" dirty="0"/>
              <a:t>euro </a:t>
            </a:r>
            <a:r>
              <a:rPr lang="pl-PL" sz="1800" b="1" dirty="0" smtClean="0"/>
              <a:t> </a:t>
            </a:r>
            <a:endParaRPr lang="pl-PL" sz="1800" b="1" i="1" dirty="0" smtClean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9.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Włączenie społeczne</a:t>
            </a:r>
          </a:p>
          <a:p>
            <a:pPr algn="r"/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44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23528" y="1556793"/>
            <a:ext cx="8640960" cy="432048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pl-PL" sz="5600" b="1" i="1" dirty="0" smtClean="0"/>
          </a:p>
          <a:p>
            <a:pPr marL="1617663" indent="-1617663">
              <a:buNone/>
              <a:tabLst>
                <a:tab pos="1617663" algn="l"/>
              </a:tabLst>
            </a:pPr>
            <a:r>
              <a:rPr lang="pl-PL" sz="7200" b="1" dirty="0"/>
              <a:t>Działanie 10.1. Zapewnienie równego dostępu do wysokiej jakości edukacji </a:t>
            </a:r>
            <a:r>
              <a:rPr lang="pl-PL" sz="7200" b="1" dirty="0" smtClean="0"/>
              <a:t>przedszkolnej</a:t>
            </a:r>
          </a:p>
          <a:p>
            <a:pPr marL="1617663" indent="-1617663">
              <a:buNone/>
              <a:tabLst>
                <a:tab pos="1617663" algn="l"/>
              </a:tabLst>
            </a:pPr>
            <a:endParaRPr lang="pl-PL" sz="5600" dirty="0" smtClean="0"/>
          </a:p>
          <a:p>
            <a:pPr marL="1617663" indent="-1617663">
              <a:buNone/>
              <a:tabLst>
                <a:tab pos="1617663" algn="l"/>
              </a:tabLst>
            </a:pPr>
            <a:r>
              <a:rPr lang="pl-PL" sz="5600" dirty="0" smtClean="0"/>
              <a:t>Typy projektów:</a:t>
            </a:r>
          </a:p>
          <a:p>
            <a:pPr marL="0" indent="0">
              <a:buNone/>
            </a:pPr>
            <a:r>
              <a:rPr lang="pl-PL" sz="5600" b="1" dirty="0"/>
              <a:t>10.1.A.</a:t>
            </a:r>
            <a:r>
              <a:rPr lang="pl-PL" sz="5600" dirty="0"/>
              <a:t> Uruchamianie nowych miejsc w ośrodkach edukacji przedszkolnej, w tym również nowych ośrodków edukacji przedszkolnej i alternatywnych form opieki nad dziećmi w wieku przedszkolnym.</a:t>
            </a:r>
          </a:p>
          <a:p>
            <a:pPr marL="0" indent="0">
              <a:buNone/>
            </a:pPr>
            <a:r>
              <a:rPr lang="pl-PL" sz="5600" b="1" dirty="0"/>
              <a:t> </a:t>
            </a:r>
            <a:endParaRPr lang="pl-PL" sz="5600" dirty="0"/>
          </a:p>
          <a:p>
            <a:pPr marL="0" indent="0">
              <a:buNone/>
            </a:pPr>
            <a:r>
              <a:rPr lang="pl-PL" sz="5600" b="1" dirty="0"/>
              <a:t>10.1.B. </a:t>
            </a:r>
            <a:r>
              <a:rPr lang="pl-PL" sz="5600" dirty="0"/>
              <a:t>Dodatkowe zajęcia edukacyjne mające na celu rozwój dzieci na wczesnym etapie edukacji poprzez rozszerzenie oferty ośrodka wychowania przedszkolnego o dodatkowe zajęcia zwiększające szanse edukacyjne dzieci oraz wyrównujące zdiagnozowane deficyty.</a:t>
            </a:r>
            <a:r>
              <a:rPr lang="pl-PL" sz="5600" b="1" dirty="0"/>
              <a:t> </a:t>
            </a:r>
            <a:endParaRPr lang="pl-PL" sz="5600" dirty="0"/>
          </a:p>
          <a:p>
            <a:pPr marL="0" indent="0">
              <a:buNone/>
            </a:pPr>
            <a:r>
              <a:rPr lang="pl-PL" sz="5600" dirty="0"/>
              <a:t>Wykaz dodatkowych zajęć obejmuje wyłącznie:</a:t>
            </a:r>
          </a:p>
          <a:p>
            <a:pPr marL="0" indent="0">
              <a:buNone/>
            </a:pPr>
            <a:r>
              <a:rPr lang="pl-PL" sz="5600" dirty="0"/>
              <a:t>i) zajęcia specjalistyczne, w tym np.: logopedyczne, terapeutyczne, psychologiczne,</a:t>
            </a:r>
          </a:p>
          <a:p>
            <a:pPr marL="0" indent="0">
              <a:buNone/>
            </a:pPr>
            <a:r>
              <a:rPr lang="pl-PL" sz="5600" dirty="0"/>
              <a:t>ii) gimnastykę korekcyjną,</a:t>
            </a:r>
          </a:p>
          <a:p>
            <a:pPr marL="0" indent="0">
              <a:buNone/>
            </a:pPr>
            <a:r>
              <a:rPr lang="pl-PL" sz="5600" dirty="0"/>
              <a:t>iii) zajęcia edukacyjne, rozwijające kompetencje społeczno-emocjonalne, językowe i matematyczne;</a:t>
            </a:r>
          </a:p>
          <a:p>
            <a:pPr marL="0" indent="0">
              <a:buNone/>
            </a:pPr>
            <a:r>
              <a:rPr lang="pl-PL" sz="5600" dirty="0"/>
              <a:t> </a:t>
            </a:r>
          </a:p>
          <a:p>
            <a:pPr marL="0" indent="0">
              <a:buNone/>
            </a:pPr>
            <a:r>
              <a:rPr lang="pl-PL" sz="5600" b="1" dirty="0"/>
              <a:t>10.1.C. </a:t>
            </a:r>
            <a:r>
              <a:rPr lang="pl-PL" sz="5600" dirty="0"/>
              <a:t>Doskonalenie umiejętności i kompetencji zawodowych nauczycieli ośrodków wychowania przedszkolnego, niezbędnych do pracy z dziećmi w wieku przedszkolnym, w tym z dziećmi ze specjalnymi potrzebami edukacyjnymi, które w szczególności mogą objąć:</a:t>
            </a:r>
          </a:p>
          <a:p>
            <a:pPr marL="0" indent="0">
              <a:buNone/>
            </a:pPr>
            <a:r>
              <a:rPr lang="pl-PL" sz="5600" dirty="0"/>
              <a:t>a) kursy i szkolenia doskonalące (teoretyczne i praktyczne);</a:t>
            </a:r>
          </a:p>
          <a:p>
            <a:pPr marL="0" indent="0">
              <a:buNone/>
            </a:pPr>
            <a:r>
              <a:rPr lang="pl-PL" sz="5600" dirty="0"/>
              <a:t>b) szkolenia kaskadowe, w tym z wykorzystaniem pracy trenerów przeszkolonych w ramach PO WER;</a:t>
            </a:r>
          </a:p>
          <a:p>
            <a:pPr marL="0" indent="0">
              <a:buNone/>
            </a:pPr>
            <a:r>
              <a:rPr lang="pl-PL" sz="5600" dirty="0"/>
              <a:t>c) studia podyplomowe;</a:t>
            </a:r>
          </a:p>
          <a:p>
            <a:pPr marL="0" indent="0">
              <a:buNone/>
            </a:pPr>
            <a:r>
              <a:rPr lang="pl-PL" sz="5600" dirty="0"/>
              <a:t>d) </a:t>
            </a:r>
            <a:r>
              <a:rPr lang="pl-PL" sz="5600" dirty="0" smtClean="0"/>
              <a:t>budowanie </a:t>
            </a:r>
            <a:r>
              <a:rPr lang="pl-PL" sz="5600" dirty="0"/>
              <a:t>i moderowanie sieci współpracy i samokształcenia nauczycieli;</a:t>
            </a:r>
          </a:p>
          <a:p>
            <a:pPr marL="0" indent="0">
              <a:buNone/>
            </a:pPr>
            <a:r>
              <a:rPr lang="pl-PL" sz="5600" dirty="0"/>
              <a:t>e) współpracę ze specjalistycznymi ośrodkami np. specjalnymi ośrodkami </a:t>
            </a:r>
            <a:r>
              <a:rPr lang="pl-PL" sz="5600" dirty="0" err="1"/>
              <a:t>szkolno</a:t>
            </a:r>
            <a:r>
              <a:rPr lang="pl-PL" sz="5600" dirty="0"/>
              <a:t> </a:t>
            </a:r>
            <a:r>
              <a:rPr lang="pl-PL" sz="5600" dirty="0" smtClean="0"/>
              <a:t>-wychowawczymi</a:t>
            </a:r>
            <a:r>
              <a:rPr lang="pl-PL" sz="5600" dirty="0"/>
              <a:t>.</a:t>
            </a:r>
          </a:p>
          <a:p>
            <a:pPr marL="1617663" indent="-1617663">
              <a:buNone/>
              <a:tabLst>
                <a:tab pos="1617663" algn="l"/>
              </a:tabLst>
            </a:pPr>
            <a:endParaRPr lang="pl-PL" sz="2000" i="1" dirty="0" smtClean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10.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Edukacja</a:t>
            </a:r>
          </a:p>
          <a:p>
            <a:pPr algn="r"/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45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56431" y="1268760"/>
            <a:ext cx="864096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800" dirty="0" smtClean="0"/>
          </a:p>
          <a:p>
            <a:pPr marL="1617663" indent="-1617663">
              <a:buNone/>
              <a:tabLst>
                <a:tab pos="1617663" algn="l"/>
              </a:tabLst>
            </a:pPr>
            <a:endParaRPr lang="pl-PL" sz="2000" i="1" dirty="0" smtClean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10.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Edukacja</a:t>
            </a:r>
          </a:p>
          <a:p>
            <a:pPr algn="r"/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46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51520" y="1859340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Maksymalnym poziom dofinansowania: </a:t>
            </a:r>
            <a:r>
              <a:rPr lang="pl-PL" b="1" dirty="0" smtClean="0"/>
              <a:t>85 </a:t>
            </a:r>
            <a:r>
              <a:rPr lang="pl-PL" b="1" dirty="0"/>
              <a:t>% </a:t>
            </a:r>
            <a:endParaRPr lang="pl-PL" b="1" dirty="0" smtClean="0"/>
          </a:p>
          <a:p>
            <a:endParaRPr lang="pl-PL" b="1" dirty="0"/>
          </a:p>
          <a:p>
            <a:r>
              <a:rPr lang="pl-PL" dirty="0" smtClean="0"/>
              <a:t>Minimalna wartość projektu: </a:t>
            </a:r>
            <a:r>
              <a:rPr lang="pl-PL" b="1" dirty="0" smtClean="0"/>
              <a:t>50 tys. zł   </a:t>
            </a:r>
            <a:endParaRPr lang="pl-PL" b="1" dirty="0"/>
          </a:p>
          <a:p>
            <a:endParaRPr lang="pl-PL" b="1" dirty="0"/>
          </a:p>
          <a:p>
            <a:r>
              <a:rPr lang="pl-PL" altLang="pl-PL" b="1" dirty="0"/>
              <a:t>Nabory wniosków: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dirty="0"/>
              <a:t> </a:t>
            </a:r>
            <a:r>
              <a:rPr lang="pl-PL" altLang="pl-PL" dirty="0" smtClean="0"/>
              <a:t> październik 2015 </a:t>
            </a:r>
            <a:r>
              <a:rPr lang="pl-PL" altLang="pl-PL" dirty="0"/>
              <a:t>r. – </a:t>
            </a:r>
            <a:r>
              <a:rPr lang="pl-PL" altLang="pl-PL" dirty="0" smtClean="0"/>
              <a:t>horyzontalne i OSI , 2 906 343 euro </a:t>
            </a:r>
            <a:endParaRPr lang="pl-PL" alt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/>
              <a:t>p</a:t>
            </a:r>
            <a:r>
              <a:rPr lang="pl-PL" altLang="pl-PL" dirty="0" smtClean="0"/>
              <a:t>aździernik  </a:t>
            </a:r>
            <a:r>
              <a:rPr lang="pl-PL" altLang="pl-PL" dirty="0"/>
              <a:t>2015 r. – ZIT WROF, alokacja  2 492 </a:t>
            </a:r>
            <a:r>
              <a:rPr lang="pl-PL" altLang="pl-PL" dirty="0" smtClean="0"/>
              <a:t>336 </a:t>
            </a:r>
            <a:r>
              <a:rPr lang="pl-PL" altLang="pl-PL" dirty="0"/>
              <a:t>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 smtClean="0"/>
              <a:t>październik  </a:t>
            </a:r>
            <a:r>
              <a:rPr lang="pl-PL" altLang="pl-PL" dirty="0"/>
              <a:t>2015 r. – ZIT AJ, alokacja </a:t>
            </a:r>
            <a:r>
              <a:rPr lang="pl-PL" altLang="pl-PL" dirty="0" smtClean="0"/>
              <a:t>726 585 euro</a:t>
            </a:r>
            <a:endParaRPr lang="pl-PL" alt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dirty="0" smtClean="0"/>
              <a:t>październik 2015 </a:t>
            </a:r>
            <a:r>
              <a:rPr lang="pl-PL" altLang="pl-PL" dirty="0"/>
              <a:t>r. – ZIT AW, alokacja 2 </a:t>
            </a:r>
            <a:r>
              <a:rPr lang="pl-PL" altLang="pl-PL" dirty="0" smtClean="0"/>
              <a:t>017 220 </a:t>
            </a:r>
            <a:r>
              <a:rPr lang="pl-PL" altLang="pl-PL" dirty="0"/>
              <a:t>euro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1374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268761"/>
            <a:ext cx="8507288" cy="410445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6200" b="1" dirty="0"/>
              <a:t>Działanie 10.2. Zapewnienie równego dostępu do wysokiej jakości edukacji podstawowej, gimnazjalnej i </a:t>
            </a:r>
            <a:r>
              <a:rPr lang="pl-PL" sz="6200" b="1" dirty="0" smtClean="0"/>
              <a:t>ponadgimnazjalnej</a:t>
            </a:r>
          </a:p>
          <a:p>
            <a:pPr marL="0" indent="0">
              <a:buNone/>
            </a:pPr>
            <a:endParaRPr lang="pl-PL" sz="4900" dirty="0" smtClean="0"/>
          </a:p>
          <a:p>
            <a:pPr marL="0" indent="0">
              <a:buNone/>
            </a:pPr>
            <a:r>
              <a:rPr lang="pl-PL" sz="4900" dirty="0" smtClean="0"/>
              <a:t>Typy projektów:</a:t>
            </a:r>
          </a:p>
          <a:p>
            <a:pPr marL="0" indent="0">
              <a:buNone/>
            </a:pPr>
            <a:r>
              <a:rPr lang="pl-PL" sz="4900" b="1" dirty="0"/>
              <a:t>10.2.A.</a:t>
            </a:r>
            <a:r>
              <a:rPr lang="pl-PL" sz="4900" dirty="0"/>
              <a:t> </a:t>
            </a:r>
            <a:r>
              <a:rPr lang="pl-PL" sz="4900" dirty="0" smtClean="0"/>
              <a:t>Kształtowanie </a:t>
            </a:r>
            <a:r>
              <a:rPr lang="pl-PL" sz="4900" dirty="0"/>
              <a:t>kompetencji kluczowych na rynku pracy, wsparcie nauki języków obcych, nauk matematyczno-przyrodniczych i ICT oraz właściwych postaw: kreatywności, innowacyjność, pracy zespołowej.</a:t>
            </a:r>
          </a:p>
          <a:p>
            <a:pPr marL="0" indent="0">
              <a:buNone/>
            </a:pPr>
            <a:r>
              <a:rPr lang="pl-PL" sz="4900" b="1" dirty="0"/>
              <a:t> </a:t>
            </a:r>
            <a:endParaRPr lang="pl-PL" sz="4900" dirty="0"/>
          </a:p>
          <a:p>
            <a:pPr marL="0" indent="0">
              <a:buNone/>
            </a:pPr>
            <a:r>
              <a:rPr lang="pl-PL" sz="4900" b="1" dirty="0"/>
              <a:t>10.2.B. </a:t>
            </a:r>
            <a:r>
              <a:rPr lang="pl-PL" sz="4900" dirty="0" smtClean="0"/>
              <a:t>Tworzenie </a:t>
            </a:r>
            <a:r>
              <a:rPr lang="pl-PL" sz="4900" dirty="0"/>
              <a:t>w szkołach warunków do nauczania eksperymentalnego oraz metod zindywidualizowanego podejścia do ucznia. </a:t>
            </a:r>
          </a:p>
          <a:p>
            <a:pPr marL="0" indent="0">
              <a:buNone/>
            </a:pPr>
            <a:r>
              <a:rPr lang="pl-PL" sz="4900" dirty="0"/>
              <a:t> </a:t>
            </a:r>
          </a:p>
          <a:p>
            <a:pPr marL="0" indent="0">
              <a:buNone/>
            </a:pPr>
            <a:r>
              <a:rPr lang="pl-PL" sz="4900" b="1" dirty="0"/>
              <a:t>10.2.C. </a:t>
            </a:r>
            <a:r>
              <a:rPr lang="pl-PL" sz="4900" dirty="0" smtClean="0"/>
              <a:t>Realizacja </a:t>
            </a:r>
            <a:r>
              <a:rPr lang="pl-PL" sz="4900" dirty="0"/>
              <a:t>programów pomocy stypendialnej dla uczniów o specjalnych potrzebach edukacyjnych (m.in. uczniowie z niepełnosprawnościami, uczniowie uzdolnieni, zagrożeni przedwczesnym kończeniem nauki).</a:t>
            </a:r>
          </a:p>
          <a:p>
            <a:pPr marL="0" indent="0">
              <a:buNone/>
            </a:pPr>
            <a:r>
              <a:rPr lang="pl-PL" sz="4900" dirty="0"/>
              <a:t> </a:t>
            </a:r>
          </a:p>
          <a:p>
            <a:pPr marL="0" indent="0">
              <a:buNone/>
            </a:pPr>
            <a:r>
              <a:rPr lang="pl-PL" sz="4900" b="1" dirty="0"/>
              <a:t>10.2.D. </a:t>
            </a:r>
            <a:r>
              <a:rPr lang="pl-PL" sz="4900" dirty="0" smtClean="0"/>
              <a:t>Wsparcie </a:t>
            </a:r>
            <a:r>
              <a:rPr lang="pl-PL" sz="4900" dirty="0"/>
              <a:t>w zakresie pracy z uczniem, uczniem młodszym przy jego przechodzeniu na kolejny etap kształcenia.</a:t>
            </a:r>
          </a:p>
          <a:p>
            <a:pPr marL="0" indent="0">
              <a:buNone/>
            </a:pPr>
            <a:endParaRPr lang="pl-PL" sz="4900" dirty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algn="just">
              <a:buClr>
                <a:srgbClr val="0070C0"/>
              </a:buClr>
              <a:buSzPct val="100000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10.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Edukacja</a:t>
            </a:r>
          </a:p>
          <a:p>
            <a:pPr algn="r"/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47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268761"/>
            <a:ext cx="8507288" cy="410445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4900" b="1" dirty="0"/>
              <a:t> </a:t>
            </a:r>
            <a:endParaRPr lang="pl-PL" sz="4900" dirty="0"/>
          </a:p>
          <a:p>
            <a:pPr marL="0" indent="0">
              <a:buNone/>
            </a:pPr>
            <a:r>
              <a:rPr lang="pl-PL" sz="4900" b="1" dirty="0"/>
              <a:t>10.2.E. </a:t>
            </a:r>
            <a:r>
              <a:rPr lang="pl-PL" sz="4900" dirty="0" smtClean="0"/>
              <a:t>Doradztwo </a:t>
            </a:r>
            <a:r>
              <a:rPr lang="pl-PL" sz="4900" dirty="0"/>
              <a:t>i opieka psychologiczno- pedagogiczna, ze szczególnym uwzględnieniem problematyki ucznia o specjalnych potrzebach edukacyjnych (m.in. uczniowie z niepełnosprawnościami, uczniowie uzdolnieni, zagrożeni przedwczesnym kończeniem nauki).</a:t>
            </a:r>
          </a:p>
          <a:p>
            <a:pPr marL="0" indent="0">
              <a:buNone/>
            </a:pPr>
            <a:r>
              <a:rPr lang="pl-PL" sz="4900" b="1" dirty="0"/>
              <a:t> </a:t>
            </a:r>
            <a:endParaRPr lang="pl-PL" sz="4900" dirty="0"/>
          </a:p>
          <a:p>
            <a:pPr marL="0" indent="0">
              <a:buNone/>
            </a:pPr>
            <a:r>
              <a:rPr lang="pl-PL" sz="4900" b="1" dirty="0"/>
              <a:t>10.2.F. </a:t>
            </a:r>
            <a:r>
              <a:rPr lang="pl-PL" sz="4900" dirty="0" smtClean="0"/>
              <a:t>Rozszerzanie </a:t>
            </a:r>
            <a:r>
              <a:rPr lang="pl-PL" sz="4900" dirty="0"/>
              <a:t>oferty szkół o zagadnienia związane z poradnictwem i doradztwem </a:t>
            </a:r>
            <a:r>
              <a:rPr lang="pl-PL" sz="4900" dirty="0" err="1"/>
              <a:t>edukacyjno</a:t>
            </a:r>
            <a:r>
              <a:rPr lang="pl-PL" sz="4900" dirty="0"/>
              <a:t> – zawodowym.</a:t>
            </a:r>
          </a:p>
          <a:p>
            <a:pPr marL="0" indent="0">
              <a:buNone/>
            </a:pPr>
            <a:r>
              <a:rPr lang="pl-PL" sz="4900" dirty="0"/>
              <a:t> </a:t>
            </a:r>
          </a:p>
          <a:p>
            <a:pPr marL="0" indent="0">
              <a:buNone/>
            </a:pPr>
            <a:r>
              <a:rPr lang="pl-PL" sz="4900" b="1" dirty="0"/>
              <a:t>10.2.G. </a:t>
            </a:r>
            <a:r>
              <a:rPr lang="pl-PL" sz="4900" dirty="0" smtClean="0"/>
              <a:t>Szkolenie</a:t>
            </a:r>
            <a:r>
              <a:rPr lang="pl-PL" sz="4900" dirty="0"/>
              <a:t>, doradztwo oraz inne formy podwyższania kwalifikacji dla nauczycieli i pracowników pedagogicznych pod kątem kompetencji kluczowych uczniów niezbędnych do poruszania się po rynku pracy (ICT, matematyczno-przyrodniczych, języki obce), nauczania eksperymentalnego, właściwych postaw uczniów (m.in. kreatywności, innowacyjności, pracy zespołowej) oraz metod zindywidualizowanego podejścia do ucznia.</a:t>
            </a:r>
          </a:p>
          <a:p>
            <a:pPr marL="0" indent="0">
              <a:buNone/>
            </a:pPr>
            <a:endParaRPr lang="pl-PL" sz="4900" b="1" dirty="0" smtClean="0"/>
          </a:p>
          <a:p>
            <a:pPr marL="0" indent="0">
              <a:buNone/>
            </a:pPr>
            <a:r>
              <a:rPr lang="pl-PL" sz="4900" b="1" dirty="0" smtClean="0"/>
              <a:t>10.2.H</a:t>
            </a:r>
            <a:r>
              <a:rPr lang="pl-PL" sz="4900" b="1" dirty="0"/>
              <a:t>. </a:t>
            </a:r>
            <a:r>
              <a:rPr lang="pl-PL" sz="4900" dirty="0"/>
              <a:t>Szkolenie, doradztwo oraz inne formy podwyższania kwalifikacji dla nauczycieli i pracowników pedagogicznych pod kątem wykorzystania narzędzi wspierających pomoc psychologiczno- pedagogiczną na każdym etapie edukacyjnym (m.in. dla uczniów niepełnosprawnych, uczniów uzdolnionych, zagrożonych przedwczesnym kończeniem nauki).</a:t>
            </a:r>
          </a:p>
          <a:p>
            <a:pPr marL="0" indent="0">
              <a:buNone/>
            </a:pPr>
            <a:endParaRPr lang="pl-PL" sz="2000" i="1" dirty="0" smtClean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algn="just">
              <a:buClr>
                <a:srgbClr val="0070C0"/>
              </a:buClr>
              <a:buSzPct val="100000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10.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Edukacja</a:t>
            </a:r>
          </a:p>
          <a:p>
            <a:pPr algn="r"/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48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268761"/>
            <a:ext cx="8507288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/>
              <a:t> </a:t>
            </a:r>
            <a:r>
              <a:rPr lang="pl-PL" sz="1800" dirty="0"/>
              <a:t>Maksymalnym poziom dofinansowania: </a:t>
            </a:r>
            <a:r>
              <a:rPr lang="pl-PL" sz="1800" b="1" dirty="0"/>
              <a:t>95 % </a:t>
            </a:r>
          </a:p>
          <a:p>
            <a:endParaRPr lang="pl-PL" sz="1800" b="1" dirty="0"/>
          </a:p>
          <a:p>
            <a:pPr marL="0" indent="0">
              <a:buNone/>
            </a:pPr>
            <a:r>
              <a:rPr lang="pl-PL" sz="1800" dirty="0"/>
              <a:t>Minimalna wartość projektu: </a:t>
            </a:r>
            <a:r>
              <a:rPr lang="pl-PL" sz="1800" b="1" dirty="0"/>
              <a:t>50 tys. zł   </a:t>
            </a:r>
          </a:p>
          <a:p>
            <a:endParaRPr lang="pl-PL" sz="1800" b="1" dirty="0"/>
          </a:p>
          <a:p>
            <a:pPr marL="0" indent="0">
              <a:buNone/>
            </a:pPr>
            <a:r>
              <a:rPr lang="pl-PL" altLang="pl-PL" sz="1800" b="1" dirty="0"/>
              <a:t>Nabory wniosków: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1800" dirty="0"/>
              <a:t>styczeń 2016 r. – horyzontalne i OSI , 968 781 euro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800" dirty="0"/>
              <a:t> styczeń 2016 r. – ZIT WROF, alokacja  2 492 336 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800" dirty="0"/>
              <a:t>styczeń 2016 r. – ZIT AJ, alokacja 1 356 293 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800" dirty="0"/>
              <a:t>Styczeń 2016 r. – ZIT AW, alokacja 1 889 123 euro</a:t>
            </a:r>
            <a:endParaRPr lang="pl-PL" sz="1800" b="1" dirty="0"/>
          </a:p>
          <a:p>
            <a:pPr marL="0" indent="0">
              <a:buNone/>
            </a:pPr>
            <a:endParaRPr lang="pl-PL" sz="4900" dirty="0"/>
          </a:p>
          <a:p>
            <a:pPr marL="0" indent="0">
              <a:buNone/>
            </a:pPr>
            <a:endParaRPr lang="pl-PL" sz="1800" i="1" dirty="0" smtClean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algn="just">
              <a:buClr>
                <a:srgbClr val="0070C0"/>
              </a:buClr>
              <a:buSzPct val="100000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10.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Edukacja</a:t>
            </a:r>
          </a:p>
          <a:p>
            <a:pPr algn="r"/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49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000" dirty="0" smtClean="0"/>
              <a:t>	 </a:t>
            </a:r>
            <a:r>
              <a:rPr lang="pl-PL" sz="3000" b="1" dirty="0" smtClean="0"/>
              <a:t>Obszary  </a:t>
            </a:r>
            <a:r>
              <a:rPr lang="pl-PL" sz="3000" b="1" dirty="0"/>
              <a:t>Strategicznej Interwencji </a:t>
            </a:r>
          </a:p>
          <a:p>
            <a:pPr marL="0" indent="0">
              <a:buNone/>
            </a:pPr>
            <a:endParaRPr lang="pl-PL" sz="3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 smtClean="0"/>
              <a:t>obszary </a:t>
            </a:r>
            <a:r>
              <a:rPr lang="pl-PL" sz="2400" dirty="0"/>
              <a:t>województwa dolnośląskiego, które nie są objęte mechanizmem </a:t>
            </a:r>
            <a:r>
              <a:rPr lang="pl-PL" sz="2400" dirty="0" smtClean="0"/>
              <a:t>Zintegrowanych Inwestycji </a:t>
            </a:r>
            <a:r>
              <a:rPr lang="pl-PL" sz="2400" dirty="0"/>
              <a:t>Terytorialnych (</a:t>
            </a:r>
            <a:r>
              <a:rPr lang="pl-PL" sz="2400" dirty="0" smtClean="0"/>
              <a:t>ZIT) wyodrębnione w celu zapewnienia trwałego  </a:t>
            </a:r>
            <a:r>
              <a:rPr lang="pl-PL" sz="2400" dirty="0"/>
              <a:t>i </a:t>
            </a:r>
            <a:r>
              <a:rPr lang="pl-PL" sz="2400" dirty="0" smtClean="0"/>
              <a:t>zrównoważonego rozwoju </a:t>
            </a:r>
            <a:r>
              <a:rPr lang="pl-PL" sz="2400" dirty="0"/>
              <a:t>całego </a:t>
            </a:r>
            <a:r>
              <a:rPr lang="pl-PL" sz="2400" dirty="0" smtClean="0"/>
              <a:t>regionu;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 smtClean="0"/>
              <a:t>wsparcie </a:t>
            </a:r>
            <a:r>
              <a:rPr lang="pl-PL" sz="2400" dirty="0"/>
              <a:t>w ramach Obszarów Strategicznej Interwencji wpisuje się </a:t>
            </a:r>
            <a:r>
              <a:rPr lang="pl-PL" sz="2400" dirty="0" smtClean="0"/>
              <a:t>w </a:t>
            </a:r>
            <a:r>
              <a:rPr lang="pl-PL" sz="2400" dirty="0"/>
              <a:t>Strategię Rozwoju Województwa Dolnośląskiego 2020 (SRWD 2020</a:t>
            </a:r>
            <a:r>
              <a:rPr lang="pl-PL" sz="2400" dirty="0" smtClean="0"/>
              <a:t>).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99031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34380" y="1514809"/>
            <a:ext cx="8507288" cy="41464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800" b="1" dirty="0"/>
              <a:t>Działanie 10.3. Poprawa dostępności i wspieranie uczenia się przez całe życie</a:t>
            </a:r>
          </a:p>
          <a:p>
            <a:pPr marL="0" indent="0">
              <a:buNone/>
            </a:pPr>
            <a:r>
              <a:rPr lang="pl-PL" sz="1800" dirty="0"/>
              <a:t>Typy projektów </a:t>
            </a:r>
            <a:endParaRPr lang="pl-PL" sz="1800" dirty="0" smtClean="0"/>
          </a:p>
          <a:p>
            <a:pPr marL="0" indent="0">
              <a:buNone/>
            </a:pPr>
            <a:r>
              <a:rPr lang="pl-PL" sz="1800" b="1" dirty="0"/>
              <a:t>10.3.A. </a:t>
            </a:r>
            <a:endParaRPr lang="pl-PL" sz="1800" dirty="0"/>
          </a:p>
          <a:p>
            <a:pPr marL="0" indent="0">
              <a:buNone/>
            </a:pPr>
            <a:r>
              <a:rPr lang="pl-PL" sz="1800" dirty="0" smtClean="0"/>
              <a:t>Szkolenia </a:t>
            </a:r>
            <a:r>
              <a:rPr lang="pl-PL" sz="1800" dirty="0"/>
              <a:t>i kursy skierowane do osób dorosłych w szczególności osób pozostających w niekorzystnej sytuacji, w tym osób starszych oraz o niskich kwalifikacjach chcących podnieść kluczowe kompetencje o charakterze podstawowym i przekrojowym w zakresie języków obcych oraz ICT.</a:t>
            </a:r>
          </a:p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r>
              <a:rPr lang="pl-PL" sz="1800" b="1" dirty="0" smtClean="0"/>
              <a:t>Preferencje </a:t>
            </a:r>
            <a:r>
              <a:rPr lang="pl-PL" sz="1800" b="1" dirty="0"/>
              <a:t>uzyskają projekty:</a:t>
            </a:r>
            <a:endParaRPr lang="pl-PL" sz="1800" dirty="0"/>
          </a:p>
          <a:p>
            <a:pPr lvl="0"/>
            <a:r>
              <a:rPr lang="pl-PL" sz="1800" dirty="0"/>
              <a:t>realizowane na obszarach o wysokiej stopie bezrobocia; </a:t>
            </a:r>
          </a:p>
          <a:p>
            <a:r>
              <a:rPr lang="pl-PL" sz="1800" dirty="0"/>
              <a:t>skierowane na rzecz osób o niskich kwalifikacjach i osób powyżej 50 roku życia pozostających w niekorzystnej sytuacji na rynku pracy. </a:t>
            </a: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Ogłoszenie naboru wniosków: </a:t>
            </a:r>
            <a:r>
              <a:rPr lang="pl-PL" sz="1800" b="1" dirty="0" smtClean="0"/>
              <a:t>wrzesień 2015 r. </a:t>
            </a:r>
          </a:p>
          <a:p>
            <a:pPr marL="0" indent="0">
              <a:buNone/>
            </a:pPr>
            <a:r>
              <a:rPr lang="pl-PL" sz="1800" dirty="0" smtClean="0"/>
              <a:t>Alokacja: </a:t>
            </a:r>
            <a:r>
              <a:rPr lang="pl-PL" sz="1800" b="1" dirty="0" smtClean="0"/>
              <a:t>2 954 782 euro  </a:t>
            </a:r>
            <a:endParaRPr lang="pl-PL" sz="1800" b="1" dirty="0" smtClean="0"/>
          </a:p>
          <a:p>
            <a:endParaRPr lang="pl-PL" sz="1800" dirty="0" smtClean="0"/>
          </a:p>
          <a:p>
            <a:endParaRPr lang="pl-PL" sz="1800" i="1" dirty="0" smtClean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10.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Edukacja</a:t>
            </a:r>
          </a:p>
          <a:p>
            <a:pPr algn="r"/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50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89654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4400" b="1" dirty="0"/>
              <a:t>Działanie 10.4. Dostosowanie systemów kształcenia i szkolenia zawodowego do potrzeb rynku </a:t>
            </a:r>
            <a:r>
              <a:rPr lang="pl-PL" sz="4400" b="1" dirty="0" smtClean="0"/>
              <a:t>pracy</a:t>
            </a:r>
          </a:p>
          <a:p>
            <a:pPr marL="0" indent="0">
              <a:buNone/>
            </a:pPr>
            <a:endParaRPr lang="pl-PL" sz="4400" b="1" dirty="0" smtClean="0"/>
          </a:p>
          <a:p>
            <a:pPr marL="0" indent="0">
              <a:buNone/>
            </a:pPr>
            <a:r>
              <a:rPr lang="pl-PL" sz="4400" b="1" dirty="0" smtClean="0"/>
              <a:t>Typy projektów:</a:t>
            </a:r>
          </a:p>
          <a:p>
            <a:pPr marL="0" indent="0">
              <a:buNone/>
            </a:pPr>
            <a:r>
              <a:rPr lang="pl-PL" sz="4400" b="1" dirty="0"/>
              <a:t>10.4.A. </a:t>
            </a:r>
            <a:r>
              <a:rPr lang="pl-PL" sz="4400" dirty="0" smtClean="0"/>
              <a:t>Organizacja </a:t>
            </a:r>
            <a:r>
              <a:rPr lang="pl-PL" sz="4400" dirty="0"/>
              <a:t>praktycznych formy nauczania – staże, praktyki zawodowe</a:t>
            </a:r>
            <a:r>
              <a:rPr lang="pl-PL" sz="4400" dirty="0" smtClean="0"/>
              <a:t>.</a:t>
            </a:r>
          </a:p>
          <a:p>
            <a:pPr marL="0" indent="0">
              <a:buNone/>
            </a:pPr>
            <a:endParaRPr lang="pl-PL" sz="4400" dirty="0"/>
          </a:p>
          <a:p>
            <a:pPr marL="0" indent="0">
              <a:buNone/>
            </a:pPr>
            <a:r>
              <a:rPr lang="pl-PL" sz="4400" b="1" dirty="0"/>
              <a:t>10.4.B. </a:t>
            </a:r>
            <a:r>
              <a:rPr lang="pl-PL" sz="4400" dirty="0" smtClean="0"/>
              <a:t>Uruchamianie </a:t>
            </a:r>
            <a:r>
              <a:rPr lang="pl-PL" sz="4400" dirty="0"/>
              <a:t>i dostosowywanie kształcenia i szkolenia w zawodach, na które występuje potwierdzone zapotrzebowanie rynku, poprzez udział przedsiębiorców w identyfikacji i prognozowaniu potrzeb kwalifikacyjno-zawodowych na rynku pracy, co pozwoli na efektywne zarządzanie ofertą edukacyjną i szkoleniową szkół i placówek</a:t>
            </a:r>
            <a:r>
              <a:rPr lang="pl-PL" sz="4400" dirty="0" smtClean="0"/>
              <a:t>.</a:t>
            </a:r>
          </a:p>
          <a:p>
            <a:pPr marL="0" indent="0">
              <a:buNone/>
            </a:pPr>
            <a:endParaRPr lang="pl-PL" sz="4400" dirty="0"/>
          </a:p>
          <a:p>
            <a:pPr marL="0" indent="0">
              <a:buNone/>
            </a:pPr>
            <a:r>
              <a:rPr lang="pl-PL" sz="4400" b="1" dirty="0"/>
              <a:t>10.4.C. </a:t>
            </a:r>
            <a:r>
              <a:rPr lang="pl-PL" sz="4400" dirty="0" smtClean="0"/>
              <a:t>Działania </a:t>
            </a:r>
            <a:r>
              <a:rPr lang="pl-PL" sz="4400" dirty="0"/>
              <a:t>przyczyniające się do zwiększonego i pełnego udziału młodzieży o specjalnych potrzebach edukacyjnych (m.in. uczniowie niepełnosprawni- zajęcia włączająco-integrujące, uczniowie uzdolnieni- zajęcia rozwijające, zagrożeni przedwczesnym kończeniem nauki- zajęcia uzupełniające).</a:t>
            </a:r>
            <a:r>
              <a:rPr lang="pl-PL" sz="4400" b="1" dirty="0"/>
              <a:t> </a:t>
            </a:r>
            <a:endParaRPr lang="pl-PL" sz="4400" b="1" dirty="0" smtClean="0"/>
          </a:p>
          <a:p>
            <a:pPr marL="0" indent="0">
              <a:buNone/>
            </a:pPr>
            <a:endParaRPr lang="pl-PL" sz="4400" dirty="0"/>
          </a:p>
          <a:p>
            <a:pPr marL="0" indent="0">
              <a:buNone/>
            </a:pPr>
            <a:r>
              <a:rPr lang="pl-PL" sz="4400" b="1" dirty="0"/>
              <a:t>10.4.D. </a:t>
            </a:r>
            <a:r>
              <a:rPr lang="pl-PL" sz="4400" dirty="0" smtClean="0"/>
              <a:t>Doradztwo </a:t>
            </a:r>
            <a:r>
              <a:rPr lang="pl-PL" sz="4400" dirty="0"/>
              <a:t>edukacyjno-zawodowe, uwzględniające potrzeby uczniów i dorosłych uczących się na różnych poziomach edukacyjnych i w różnych typach szkół i placówek</a:t>
            </a:r>
            <a:r>
              <a:rPr lang="pl-PL" sz="4400" dirty="0" smtClean="0"/>
              <a:t>.</a:t>
            </a:r>
          </a:p>
          <a:p>
            <a:pPr marL="0" indent="0">
              <a:buNone/>
            </a:pPr>
            <a:endParaRPr lang="pl-PL" sz="4400" dirty="0"/>
          </a:p>
          <a:p>
            <a:pPr marL="0" indent="0">
              <a:buNone/>
            </a:pPr>
            <a:r>
              <a:rPr lang="pl-PL" sz="4400" b="1" dirty="0"/>
              <a:t>10.4.E </a:t>
            </a:r>
            <a:r>
              <a:rPr lang="pl-PL" sz="4400" dirty="0" smtClean="0"/>
              <a:t>Przygotowanie </a:t>
            </a:r>
            <a:r>
              <a:rPr lang="pl-PL" sz="4400" dirty="0"/>
              <a:t>szkół i placówek prowadzących kształcenie zawodowe do pełnienia funkcji wyspecjalizowanych ośrodków kształcenia i szkolenia oraz wsparcie ich w zakresie poradnictwa i informacji zawodowej pod potrzeby regionalnego i lokalnego rynku pracy.</a:t>
            </a:r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endParaRPr lang="pl-PL" sz="2000" i="1" dirty="0" smtClean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10.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Edukacja</a:t>
            </a:r>
          </a:p>
          <a:p>
            <a:pPr algn="r"/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51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85192" y="1544018"/>
            <a:ext cx="8507288" cy="44052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400" b="1" dirty="0" smtClean="0"/>
              <a:t>10.4.F</a:t>
            </a:r>
            <a:r>
              <a:rPr lang="pl-PL" sz="1400" b="1" dirty="0"/>
              <a:t>. </a:t>
            </a:r>
            <a:r>
              <a:rPr lang="pl-PL" sz="1400" dirty="0" smtClean="0"/>
              <a:t>Kształcenie </a:t>
            </a:r>
            <a:r>
              <a:rPr lang="pl-PL" sz="1400" dirty="0"/>
              <a:t>w formach pozaszkolnych osób dorosłych umożliwiających podniesienie kwalifikacji zawodowych.</a:t>
            </a:r>
          </a:p>
          <a:p>
            <a:pPr marL="0" indent="0" algn="just">
              <a:buNone/>
            </a:pPr>
            <a:r>
              <a:rPr lang="pl-PL" sz="1400" b="1" dirty="0"/>
              <a:t>10.4.G. </a:t>
            </a:r>
            <a:r>
              <a:rPr lang="pl-PL" sz="1400" dirty="0" smtClean="0"/>
              <a:t>Organizacja </a:t>
            </a:r>
            <a:r>
              <a:rPr lang="pl-PL" sz="1400" dirty="0"/>
              <a:t>tradycyjnych pozaszkolnych form kształcenia ustawicznego (m.in. kwalifikacyjnych kursów zawodowych i kursów umiejętności zawodowych) we współpracy z pracodawcami.</a:t>
            </a:r>
          </a:p>
          <a:p>
            <a:pPr marL="0" indent="0" algn="just">
              <a:buNone/>
            </a:pPr>
            <a:r>
              <a:rPr lang="pl-PL" sz="1400" b="1" dirty="0"/>
              <a:t>10.4.H. </a:t>
            </a:r>
            <a:r>
              <a:rPr lang="pl-PL" sz="1400" dirty="0" smtClean="0"/>
              <a:t>Szkolenia</a:t>
            </a:r>
            <a:r>
              <a:rPr lang="pl-PL" sz="1400" dirty="0"/>
              <a:t>, doradztwo oraz inne formy podwyższania kwalifikacji dla nauczycieli zawodu oraz instruktorów praktycznej nauki zawodu we współpracy z uczelniami i rynkiem pracy (np. staże nauczycieli w przedsiębiorstwach).</a:t>
            </a:r>
          </a:p>
          <a:p>
            <a:pPr marL="0" indent="0" algn="just">
              <a:buNone/>
            </a:pPr>
            <a:r>
              <a:rPr lang="pl-PL" sz="1400" b="1" dirty="0"/>
              <a:t>10.4.I. </a:t>
            </a:r>
            <a:r>
              <a:rPr lang="pl-PL" sz="1400" dirty="0" smtClean="0"/>
              <a:t>Szkolenia</a:t>
            </a:r>
            <a:r>
              <a:rPr lang="pl-PL" sz="1400" dirty="0"/>
              <a:t>, doradztwo oraz inne formy podwyższania kwalifikacji dla nauczycieli zawodu oraz instruktorów praktycznej nauki zawodu pod kątem kształcenia umiejętności interpersonalnych i społecznych, korzystania z nowoczesnych technologii informacyjno-komunikacyjnych, wykorzystania metod eksperymentu naukowego w edukacji, a także zapewnienie metod zindywidualizowanego podejścia do ucznia</a:t>
            </a:r>
            <a:r>
              <a:rPr lang="pl-PL" sz="1400" dirty="0" smtClean="0"/>
              <a:t>.</a:t>
            </a:r>
          </a:p>
          <a:p>
            <a:pPr marL="0" indent="0" algn="just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altLang="pl-PL" sz="1400" b="1" dirty="0"/>
              <a:t>Nabory wniosków: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altLang="pl-PL" sz="1400" dirty="0" smtClean="0"/>
              <a:t>marzec </a:t>
            </a:r>
            <a:r>
              <a:rPr lang="pl-PL" altLang="pl-PL" sz="1400" dirty="0"/>
              <a:t>2016 r. – horyzontalne i OSI , </a:t>
            </a:r>
            <a:r>
              <a:rPr lang="pl-PL" altLang="pl-PL" sz="1400" dirty="0" smtClean="0"/>
              <a:t>7 508 052 </a:t>
            </a:r>
            <a:r>
              <a:rPr lang="pl-PL" altLang="pl-PL" sz="1400" dirty="0"/>
              <a:t>euro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400" dirty="0"/>
              <a:t> </a:t>
            </a:r>
            <a:r>
              <a:rPr lang="pl-PL" altLang="pl-PL" sz="1400" dirty="0" smtClean="0"/>
              <a:t>marzec </a:t>
            </a:r>
            <a:r>
              <a:rPr lang="pl-PL" altLang="pl-PL" sz="1400" dirty="0"/>
              <a:t>2016 r. – ZIT WROF, alokacja  </a:t>
            </a:r>
            <a:r>
              <a:rPr lang="pl-PL" altLang="pl-PL" sz="1400" dirty="0" smtClean="0"/>
              <a:t>1 283 634 euro</a:t>
            </a:r>
            <a:endParaRPr lang="pl-PL" altLang="pl-PL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400" dirty="0" smtClean="0"/>
              <a:t>marzec 2016 r. – ZIT AJ, alokacja 605 488 euro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altLang="pl-PL" sz="1400" dirty="0" smtClean="0"/>
              <a:t>marzec </a:t>
            </a:r>
            <a:r>
              <a:rPr lang="pl-PL" altLang="pl-PL" sz="1400" dirty="0"/>
              <a:t>2016 r. – ZIT AW, alokacja </a:t>
            </a:r>
            <a:r>
              <a:rPr lang="pl-PL" altLang="pl-PL" sz="1400" dirty="0" smtClean="0"/>
              <a:t>823 463  </a:t>
            </a:r>
            <a:r>
              <a:rPr lang="pl-PL" altLang="pl-PL" sz="1400" dirty="0"/>
              <a:t>euro</a:t>
            </a:r>
            <a:endParaRPr lang="pl-PL" sz="1400" b="1" dirty="0"/>
          </a:p>
          <a:p>
            <a:pPr marL="0" indent="0" algn="just">
              <a:buNone/>
            </a:pPr>
            <a:endParaRPr lang="pl-PL" sz="1400" dirty="0" smtClean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 smtClean="0"/>
          </a:p>
          <a:p>
            <a:pPr marL="0" indent="0" algn="just">
              <a:buNone/>
            </a:pPr>
            <a:endParaRPr lang="pl-PL" sz="1400" dirty="0"/>
          </a:p>
          <a:p>
            <a:pPr marL="0" indent="0" algn="just">
              <a:buNone/>
            </a:pPr>
            <a:endParaRPr lang="pl-PL" sz="1400" dirty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endParaRPr lang="pl-PL" sz="2000" i="1" dirty="0" smtClean="0"/>
          </a:p>
        </p:txBody>
      </p:sp>
      <p:sp>
        <p:nvSpPr>
          <p:cNvPr id="6" name="Symbol zastępczy zawartości 5"/>
          <p:cNvSpPr txBox="1">
            <a:spLocks/>
          </p:cNvSpPr>
          <p:nvPr/>
        </p:nvSpPr>
        <p:spPr>
          <a:xfrm>
            <a:off x="251520" y="1268760"/>
            <a:ext cx="8640960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60070" indent="-514350" algn="just">
              <a:buClr>
                <a:srgbClr val="0070C0"/>
              </a:buClr>
              <a:buSzPct val="100000"/>
              <a:buFont typeface="+mj-lt"/>
              <a:buAutoNum type="arabicPeriod"/>
              <a:defRPr/>
            </a:pPr>
            <a:endParaRPr lang="pl-PL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32895" y="62068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Oś priorytetowa 10. </a:t>
            </a:r>
          </a:p>
          <a:p>
            <a:pPr algn="r"/>
            <a:r>
              <a:rPr lang="pl-PL" b="1" dirty="0" smtClean="0">
                <a:solidFill>
                  <a:schemeClr val="tx2"/>
                </a:solidFill>
              </a:rPr>
              <a:t>Edukacja</a:t>
            </a:r>
          </a:p>
          <a:p>
            <a:pPr algn="r"/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52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788024" y="44624"/>
            <a:ext cx="4355976" cy="720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pl-PL" sz="1600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Regionalny Program Operacyjny Województwa Dolnośląskiego 2014-2020</a:t>
            </a:r>
            <a:endParaRPr kumimoji="0" lang="pl-PL" sz="1600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  <p:sp>
        <p:nvSpPr>
          <p:cNvPr id="2" name="Nawias klamrowy zamykający 1"/>
          <p:cNvSpPr/>
          <p:nvPr/>
        </p:nvSpPr>
        <p:spPr>
          <a:xfrm>
            <a:off x="4766163" y="4365104"/>
            <a:ext cx="72008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901705" y="4545994"/>
            <a:ext cx="3126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10.4 A, 10.4 B, 10.4C, 10.4 D,                             10.4 E, 10.4 H 10.4 I</a:t>
            </a:r>
            <a:endParaRPr lang="pl-P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l" eaLnBrk="1" hangingPunct="1"/>
            <a:r>
              <a:rPr lang="pl-PL" altLang="pl-PL" sz="1600" smtClean="0"/>
              <a:t/>
            </a:r>
            <a:br>
              <a:rPr lang="pl-PL" altLang="pl-PL" sz="1600" smtClean="0"/>
            </a:br>
            <a:r>
              <a:rPr lang="pl-PL" altLang="pl-PL" sz="2800" smtClean="0"/>
              <a:t/>
            </a:r>
            <a:br>
              <a:rPr lang="pl-PL" altLang="pl-PL" sz="2800" smtClean="0"/>
            </a:br>
            <a:endParaRPr lang="pl-PL" altLang="pl-PL" sz="2800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4213" y="1196975"/>
            <a:ext cx="8280400" cy="652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pl-PL" sz="4400" b="1" dirty="0"/>
              <a:t>Dziękuję za uwagę</a:t>
            </a:r>
            <a:endParaRPr lang="pl-PL" sz="4400" dirty="0"/>
          </a:p>
          <a:p>
            <a:pPr algn="just">
              <a:buFont typeface="Arial" charset="0"/>
              <a:buNone/>
              <a:defRPr/>
            </a:pPr>
            <a:endParaRPr lang="pl-PL" sz="1400" dirty="0"/>
          </a:p>
          <a:p>
            <a:pPr algn="just">
              <a:buFont typeface="Arial" charset="0"/>
              <a:buNone/>
              <a:defRPr/>
            </a:pPr>
            <a:endParaRPr lang="pl-PL" sz="1400" dirty="0"/>
          </a:p>
          <a:p>
            <a:pPr algn="ctr">
              <a:buFont typeface="Arial" charset="0"/>
              <a:buNone/>
              <a:defRPr/>
            </a:pPr>
            <a:endParaRPr lang="pl-PL" sz="1600" b="1" dirty="0"/>
          </a:p>
          <a:p>
            <a:pPr algn="ctr">
              <a:buFont typeface="Arial" charset="0"/>
              <a:buNone/>
              <a:defRPr/>
            </a:pPr>
            <a:endParaRPr lang="pl-PL" sz="1600" b="1" dirty="0"/>
          </a:p>
          <a:p>
            <a:pPr algn="ctr">
              <a:buFont typeface="Arial" charset="0"/>
              <a:buNone/>
              <a:defRPr/>
            </a:pPr>
            <a:r>
              <a:rPr lang="pl-PL" sz="2000" b="1" dirty="0" smtClean="0"/>
              <a:t>Rafał </a:t>
            </a:r>
            <a:r>
              <a:rPr lang="pl-PL" sz="2000" b="1" dirty="0" err="1" smtClean="0"/>
              <a:t>Kocemba</a:t>
            </a:r>
            <a:r>
              <a:rPr lang="pl-PL" sz="2000" b="1" dirty="0" smtClean="0"/>
              <a:t> </a:t>
            </a:r>
            <a:endParaRPr lang="pl-PL" sz="2000" b="1" dirty="0"/>
          </a:p>
          <a:p>
            <a:pPr>
              <a:buFont typeface="Arial" charset="0"/>
              <a:buNone/>
            </a:pPr>
            <a:endParaRPr lang="pl-PL" altLang="pl-PL" sz="2000" b="1" dirty="0"/>
          </a:p>
          <a:p>
            <a:pPr>
              <a:buFont typeface="Arial" charset="0"/>
              <a:buNone/>
            </a:pPr>
            <a:r>
              <a:rPr lang="pl-PL" altLang="pl-PL" sz="1600" b="1" dirty="0">
                <a:latin typeface="+mn-lt"/>
              </a:rPr>
              <a:t>Główny Punkt Informacyjny Funduszy Europejskich:</a:t>
            </a:r>
            <a:r>
              <a:rPr lang="pl-PL" altLang="pl-PL" sz="1600" dirty="0">
                <a:latin typeface="+mn-lt"/>
              </a:rPr>
              <a:t> </a:t>
            </a:r>
          </a:p>
          <a:p>
            <a:pPr>
              <a:buFont typeface="Arial" charset="0"/>
              <a:buNone/>
            </a:pPr>
            <a:r>
              <a:rPr lang="pl-PL" altLang="pl-PL" sz="1600" dirty="0">
                <a:latin typeface="+mn-lt"/>
              </a:rPr>
              <a:t>Wybrzeże J. Słowackiego 12-14, pokój nr 300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50-411 Wrocław, 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Infolinia: 801 700 008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Tel.  (71) 776 95 01, (71) 776 96 51, (71) 776 97 64, (71) 776 97 65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Fax  (71) 776 98 41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/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e-mail: pife@dolnyslask.pl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/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Punkt jest czynny: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w poniedziałki w godzinach 7.30-17.30</a:t>
            </a:r>
            <a:br>
              <a:rPr lang="pl-PL" altLang="pl-PL" sz="1600" dirty="0">
                <a:latin typeface="+mn-lt"/>
              </a:rPr>
            </a:br>
            <a:r>
              <a:rPr lang="pl-PL" altLang="pl-PL" sz="1600" dirty="0">
                <a:latin typeface="+mn-lt"/>
              </a:rPr>
              <a:t>w pozostałe dni robocze w godzinach 7.30-15.30 </a:t>
            </a:r>
          </a:p>
          <a:p>
            <a:pPr algn="r" eaLnBrk="1" hangingPunct="1">
              <a:buSzPct val="100000"/>
            </a:pPr>
            <a:r>
              <a:rPr lang="pl-PL" altLang="pl-PL" sz="1600" i="1" dirty="0" smtClean="0">
                <a:solidFill>
                  <a:srgbClr val="000000"/>
                </a:solidFill>
              </a:rPr>
              <a:t> </a:t>
            </a:r>
            <a:endParaRPr lang="pl-PL" altLang="pl-PL" sz="1600" i="1" dirty="0">
              <a:solidFill>
                <a:srgbClr val="000000"/>
              </a:solidFill>
            </a:endParaRPr>
          </a:p>
          <a:p>
            <a:pPr algn="r" eaLnBrk="1" hangingPunct="1">
              <a:buSzPct val="100000"/>
            </a:pPr>
            <a:endParaRPr lang="pl-PL" altLang="pl-PL" sz="1400" dirty="0">
              <a:solidFill>
                <a:srgbClr val="000000"/>
              </a:solidFill>
            </a:endParaRPr>
          </a:p>
          <a:p>
            <a:pPr algn="r" eaLnBrk="1" hangingPunct="1">
              <a:buSzPct val="100000"/>
            </a:pPr>
            <a:endParaRPr lang="pl-PL" altLang="pl-PL" sz="1400" dirty="0">
              <a:solidFill>
                <a:srgbClr val="000000"/>
              </a:solidFill>
            </a:endParaRPr>
          </a:p>
          <a:p>
            <a:pPr algn="r" eaLnBrk="1" hangingPunct="1">
              <a:buSzPct val="100000"/>
            </a:pPr>
            <a:endParaRPr lang="pl-PL" altLang="pl-PL" sz="1400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</a:pPr>
            <a:r>
              <a:rPr lang="pl-PL" altLang="pl-PL" sz="1200" dirty="0">
                <a:solidFill>
                  <a:srgbClr val="000000"/>
                </a:solidFill>
              </a:rPr>
              <a:t/>
            </a:r>
            <a:br>
              <a:rPr lang="pl-PL" altLang="pl-PL" sz="1200" dirty="0">
                <a:solidFill>
                  <a:srgbClr val="000000"/>
                </a:solidFill>
              </a:rPr>
            </a:br>
            <a:endParaRPr lang="pl-PL" altLang="pl-PL" sz="1200" dirty="0">
              <a:solidFill>
                <a:srgbClr val="0000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2081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5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7009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9692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42" y="1124744"/>
            <a:ext cx="6192688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37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67544" y="1052736"/>
            <a:ext cx="8064896" cy="1375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dirty="0" smtClean="0"/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pl-PL" dirty="0" smtClean="0"/>
          </a:p>
          <a:p>
            <a:pPr marL="34290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endParaRPr lang="pl-PL" dirty="0" smtClean="0"/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>
              <a:latin typeface="Calibri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79512" y="62068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2050" name="Picture 2" descr="http://www.gminaostroda.pl/images/stories/2014/07_08_2014_ngo/logo_n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13" y="2065433"/>
            <a:ext cx="5423635" cy="338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1520" y="1052736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Możliwości wsparcia projektów </a:t>
            </a:r>
          </a:p>
          <a:p>
            <a:pPr algn="ctr"/>
            <a:r>
              <a:rPr lang="pl-PL" sz="2400" b="1" dirty="0" smtClean="0"/>
              <a:t>realizowanych przez organizacje pozarządowe </a:t>
            </a:r>
          </a:p>
          <a:p>
            <a:pPr algn="ctr"/>
            <a:r>
              <a:rPr lang="pl-PL" b="1" dirty="0" smtClean="0"/>
              <a:t>w ramach RPO WD 2014-2020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67544" y="1052736"/>
            <a:ext cx="8064896" cy="1375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lvl="0" indent="-342900">
              <a:lnSpc>
                <a:spcPct val="150000"/>
              </a:lnSpc>
              <a:buFontTx/>
              <a:buAutoNum type="arabicPeriod"/>
            </a:pPr>
            <a:endParaRPr lang="pl-PL" sz="16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pl-PL" sz="1600" b="1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dirty="0" smtClean="0"/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pl-PL" dirty="0" smtClean="0"/>
          </a:p>
          <a:p>
            <a:pPr marL="34290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pl-PL" dirty="0" smtClean="0"/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lvl="0" indent="-342900">
              <a:buFontTx/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endParaRPr lang="pl-PL" b="1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endParaRPr lang="pl-PL" dirty="0" smtClean="0"/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 smtClean="0">
              <a:latin typeface="Calibri" pitchFamily="34" charset="0"/>
            </a:endParaRPr>
          </a:p>
          <a:p>
            <a:pPr lvl="0"/>
            <a:endParaRPr lang="pl-PL" b="1" dirty="0">
              <a:latin typeface="Calibri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79512" y="62068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951111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2">
                    <a:lumMod val="50000"/>
                  </a:schemeClr>
                </a:solidFill>
              </a:rPr>
              <a:t>NGO</a:t>
            </a:r>
            <a:r>
              <a:rPr lang="pl-PL" sz="2400" b="1" dirty="0" smtClean="0"/>
              <a:t> </a:t>
            </a:r>
            <a:r>
              <a:rPr lang="pl-PL" b="1" dirty="0" smtClean="0"/>
              <a:t>jako beneficjent - partner projektów realizowanych w ramach RPO WD 2014-2020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9552" y="1340768"/>
            <a:ext cx="84969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1.2  	</a:t>
            </a:r>
            <a:r>
              <a:rPr lang="pl-PL" sz="1600" dirty="0">
                <a:hlinkClick r:id="rId4" action="ppaction://hlinksldjump"/>
              </a:rPr>
              <a:t>Innowacyjne przedsiębiorstwa</a:t>
            </a:r>
            <a:endParaRPr lang="pl-PL" sz="1600" dirty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2.1 	</a:t>
            </a:r>
            <a:r>
              <a:rPr lang="pl-PL" sz="1600" dirty="0">
                <a:hlinkClick r:id="rId5" action="ppaction://hlinksldjump"/>
              </a:rPr>
              <a:t>E-usługi publiczne</a:t>
            </a:r>
            <a:endParaRPr lang="pl-PL" sz="1600" dirty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3.1 	</a:t>
            </a:r>
            <a:r>
              <a:rPr lang="pl-PL" sz="1600" dirty="0">
                <a:hlinkClick r:id="rId6" action="ppaction://hlinksldjump"/>
              </a:rPr>
              <a:t>Produkcja i dystrybucja energii ze źródeł odnawialnych</a:t>
            </a:r>
            <a:endParaRPr lang="pl-PL" sz="1600" dirty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3.3	</a:t>
            </a:r>
            <a:r>
              <a:rPr lang="pl-PL" sz="1600" dirty="0">
                <a:hlinkClick r:id="rId7" action="ppaction://hlinksldjump"/>
              </a:rPr>
              <a:t>Efektywność energetyczna w budynkach użyteczności publicznej i sektorze mieszkaniowym</a:t>
            </a:r>
            <a:endParaRPr lang="pl-PL" sz="1600" dirty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3.4	</a:t>
            </a:r>
            <a:r>
              <a:rPr lang="pl-PL" sz="1600" dirty="0">
                <a:hlinkClick r:id="rId8" action="ppaction://hlinksldjump"/>
              </a:rPr>
              <a:t>Wdrażanie strategii niskoemisyjnych – ograniczanie niskiej emisji transportowej</a:t>
            </a:r>
            <a:endParaRPr lang="pl-PL" sz="1600" dirty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3.5	</a:t>
            </a:r>
            <a:r>
              <a:rPr lang="pl-PL" sz="1600" dirty="0">
                <a:hlinkClick r:id="rId9" action="ppaction://hlinksldjump"/>
              </a:rPr>
              <a:t>Wysokosprawna kogeneracja</a:t>
            </a:r>
            <a:endParaRPr lang="pl-PL" sz="1600" dirty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4.1 	</a:t>
            </a:r>
            <a:r>
              <a:rPr lang="pl-PL" sz="1600" dirty="0" smtClean="0">
                <a:hlinkClick r:id="rId6" action="ppaction://hlinksldjump"/>
              </a:rPr>
              <a:t>Gospodarka </a:t>
            </a:r>
            <a:r>
              <a:rPr lang="pl-PL" sz="1600" dirty="0">
                <a:hlinkClick r:id="rId6" action="ppaction://hlinksldjump"/>
              </a:rPr>
              <a:t>odpadami </a:t>
            </a:r>
            <a:endParaRPr lang="pl-PL" sz="1600" dirty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4.3	</a:t>
            </a:r>
            <a:r>
              <a:rPr lang="pl-PL" sz="1600" dirty="0" smtClean="0">
                <a:hlinkClick r:id="rId10" action="ppaction://hlinksldjump"/>
              </a:rPr>
              <a:t>Dziedzictwo </a:t>
            </a:r>
            <a:r>
              <a:rPr lang="pl-PL" sz="1600" dirty="0">
                <a:hlinkClick r:id="rId10" action="ppaction://hlinksldjump"/>
              </a:rPr>
              <a:t>kulturowe</a:t>
            </a:r>
            <a:endParaRPr lang="pl-PL" sz="1600" dirty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4.4	</a:t>
            </a:r>
            <a:r>
              <a:rPr lang="pl-PL" sz="1600" dirty="0" smtClean="0">
                <a:hlinkClick r:id="" action="ppaction://noaction"/>
              </a:rPr>
              <a:t>Ochrona </a:t>
            </a:r>
            <a:r>
              <a:rPr lang="pl-PL" sz="1600" dirty="0">
                <a:hlinkClick r:id="" action="ppaction://noaction"/>
              </a:rPr>
              <a:t>i udostępnianie zasobów przyrodniczych</a:t>
            </a:r>
            <a:endParaRPr lang="pl-PL" sz="1600" dirty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4.5	</a:t>
            </a:r>
            <a:r>
              <a:rPr lang="pl-PL" sz="1600" dirty="0" smtClean="0">
                <a:hlinkClick r:id="" action="ppaction://noaction"/>
              </a:rPr>
              <a:t>Bezpieczeństwo</a:t>
            </a:r>
            <a:endParaRPr lang="pl-PL" sz="1600" dirty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6.1	</a:t>
            </a:r>
            <a:r>
              <a:rPr lang="pl-PL" sz="1600" dirty="0">
                <a:hlinkClick r:id="" action="ppaction://noaction"/>
              </a:rPr>
              <a:t>Inwestycje w infrastrukturę społeczną </a:t>
            </a:r>
            <a:endParaRPr lang="pl-PL" sz="1600" dirty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6.3 	</a:t>
            </a:r>
            <a:r>
              <a:rPr lang="pl-PL" sz="1600" dirty="0">
                <a:hlinkClick r:id="" action="ppaction://noaction"/>
              </a:rPr>
              <a:t>Rewitalizacja zdegradowanych obszarów</a:t>
            </a:r>
            <a:endParaRPr lang="pl-PL" sz="1600" dirty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7.1	</a:t>
            </a:r>
            <a:r>
              <a:rPr lang="pl-PL" sz="1600" dirty="0">
                <a:hlinkClick r:id="" action="ppaction://noaction"/>
              </a:rPr>
              <a:t>Inwestycje w edukację przedszkolną, podstawową i gimnazjalną</a:t>
            </a:r>
            <a:endParaRPr lang="pl-PL" sz="1600" dirty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dirty="0"/>
              <a:t>Działanie 7.2	</a:t>
            </a:r>
            <a:r>
              <a:rPr lang="pl-PL" sz="1600" dirty="0">
                <a:hlinkClick r:id="" action="ppaction://noaction"/>
              </a:rPr>
              <a:t>Inwestycje w edukację ponadgimnazjalną, w tym </a:t>
            </a:r>
            <a:r>
              <a:rPr lang="pl-PL" sz="1600" dirty="0" smtClean="0">
                <a:hlinkClick r:id="" action="ppaction://noaction"/>
              </a:rPr>
              <a:t>zawodową</a:t>
            </a:r>
            <a:endParaRPr lang="pl-PL" sz="1600" dirty="0" smtClean="0"/>
          </a:p>
          <a:p>
            <a:pPr marL="1258888" indent="-1258888">
              <a:spcAft>
                <a:spcPts val="600"/>
              </a:spcAft>
              <a:tabLst>
                <a:tab pos="1258888" algn="l"/>
              </a:tabLst>
            </a:pPr>
            <a:r>
              <a:rPr lang="pl-PL" sz="1600" b="1" dirty="0" smtClean="0"/>
              <a:t>	</a:t>
            </a:r>
            <a:endParaRPr lang="pl-PL" sz="1600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E09CB-2C72-480B-B6BF-F61CF0356E3A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86" y="340894"/>
            <a:ext cx="4248018" cy="4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4409</TotalTime>
  <Words>3394</Words>
  <Application>Microsoft Office PowerPoint</Application>
  <PresentationFormat>Pokaz na ekranie (4:3)</PresentationFormat>
  <Paragraphs>967</Paragraphs>
  <Slides>54</Slides>
  <Notes>51</Notes>
  <HiddenSlides>7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Regionalny Program Operacyjny Województwa Dolnośląskiego 2014-2020</dc:title>
  <dc:creator>Your User Name</dc:creator>
  <cp:lastModifiedBy>Rafał Kocemba</cp:lastModifiedBy>
  <cp:revision>478</cp:revision>
  <cp:lastPrinted>2015-06-24T13:03:39Z</cp:lastPrinted>
  <dcterms:created xsi:type="dcterms:W3CDTF">2014-09-19T07:49:10Z</dcterms:created>
  <dcterms:modified xsi:type="dcterms:W3CDTF">2015-06-30T12:14:15Z</dcterms:modified>
</cp:coreProperties>
</file>