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5" r:id="rId4"/>
    <p:sldId id="286" r:id="rId5"/>
    <p:sldId id="287" r:id="rId6"/>
    <p:sldId id="288" r:id="rId7"/>
    <p:sldId id="297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8" r:id="rId17"/>
  </p:sldIdLst>
  <p:sldSz cx="9144000" cy="6858000" type="screen4x3"/>
  <p:notesSz cx="6799263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8B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C54-38F9-4F45-839C-BA11FDD236C0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E7DE-51E9-4A42-8855-1ACFFD6D93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C54-38F9-4F45-839C-BA11FDD236C0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E7DE-51E9-4A42-8855-1ACFFD6D93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C54-38F9-4F45-839C-BA11FDD236C0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E7DE-51E9-4A42-8855-1ACFFD6D93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C54-38F9-4F45-839C-BA11FDD236C0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E7DE-51E9-4A42-8855-1ACFFD6D93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C54-38F9-4F45-839C-BA11FDD236C0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E7DE-51E9-4A42-8855-1ACFFD6D93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C54-38F9-4F45-839C-BA11FDD236C0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E7DE-51E9-4A42-8855-1ACFFD6D93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C54-38F9-4F45-839C-BA11FDD236C0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E7DE-51E9-4A42-8855-1ACFFD6D93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C54-38F9-4F45-839C-BA11FDD236C0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E7DE-51E9-4A42-8855-1ACFFD6D93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C54-38F9-4F45-839C-BA11FDD236C0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E7DE-51E9-4A42-8855-1ACFFD6D93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C54-38F9-4F45-839C-BA11FDD236C0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E7DE-51E9-4A42-8855-1ACFFD6D93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C54-38F9-4F45-839C-BA11FDD236C0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E7DE-51E9-4A42-8855-1ACFFD6D93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58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3BC54-38F9-4F45-839C-BA11FDD236C0}" type="datetimeFigureOut">
              <a:rPr lang="pl-PL" smtClean="0"/>
              <a:pPr/>
              <a:t>2015-07-01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E7DE-51E9-4A42-8855-1ACFFD6D93E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58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4"/>
          <p:cNvSpPr txBox="1">
            <a:spLocks noChangeArrowheads="1"/>
          </p:cNvSpPr>
          <p:nvPr/>
        </p:nvSpPr>
        <p:spPr bwMode="auto">
          <a:xfrm>
            <a:off x="323850" y="5373688"/>
            <a:ext cx="8643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  <a:latin typeface="Calibri" pitchFamily="34" charset="0"/>
              </a:rPr>
              <a:t>Łukasz Tur</a:t>
            </a:r>
            <a:endParaRPr lang="pl-PL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pl-PL" sz="1600" dirty="0" smtClean="0">
                <a:solidFill>
                  <a:schemeClr val="bg1"/>
                </a:solidFill>
                <a:latin typeface="Calibri" pitchFamily="34" charset="0"/>
              </a:rPr>
              <a:t>Główny Punkt Informacyjny Funduszy Europejskich we Wrocławiu</a:t>
            </a:r>
            <a:endParaRPr lang="pl-PL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620688"/>
            <a:ext cx="850112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bg1"/>
                </a:solidFill>
                <a:latin typeface="+mn-lt"/>
              </a:rPr>
              <a:t>Program Operacyjny </a:t>
            </a:r>
            <a:r>
              <a:rPr lang="pl-PL" sz="3200" b="1" dirty="0" smtClean="0">
                <a:solidFill>
                  <a:schemeClr val="bg1"/>
                </a:solidFill>
              </a:rPr>
              <a:t>Wiedza Edukacja Rozwój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bg1"/>
                </a:solidFill>
              </a:rPr>
              <a:t>2014-2020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bg1"/>
                </a:solidFill>
              </a:rPr>
              <a:t>dla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bg1"/>
                </a:solidFill>
              </a:rPr>
              <a:t>organizacji pozarządowych</a:t>
            </a:r>
            <a:endParaRPr lang="pl-PL" sz="3200" b="1" dirty="0">
              <a:solidFill>
                <a:schemeClr val="bg1"/>
              </a:solidFill>
            </a:endParaRPr>
          </a:p>
        </p:txBody>
      </p:sp>
      <p:pic>
        <p:nvPicPr>
          <p:cNvPr id="6" name="Obraz 5" descr="logo fundusze europejsk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6142" y="3132078"/>
            <a:ext cx="3372042" cy="1881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sp>
        <p:nvSpPr>
          <p:cNvPr id="11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Program Operacyjny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  Wiedza Edukacja Rozwój 2014-2020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dla organizacji pozarządowych</a:t>
            </a:r>
            <a:endParaRPr lang="pl-PL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51520" y="1547207"/>
            <a:ext cx="87129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Działanie </a:t>
            </a:r>
            <a:r>
              <a:rPr lang="pl-PL" b="1" dirty="0" smtClean="0"/>
              <a:t>2.7 </a:t>
            </a:r>
            <a:r>
              <a:rPr lang="pl-PL" b="1" dirty="0" smtClean="0"/>
              <a:t>– Zwiększenie szans na zatrudnienie osób szczególnie zagrożonych</a:t>
            </a:r>
          </a:p>
          <a:p>
            <a:r>
              <a:rPr lang="pl-PL" b="1" dirty="0" smtClean="0"/>
              <a:t>wykluczeniem społecznym</a:t>
            </a:r>
          </a:p>
          <a:p>
            <a:endParaRPr lang="pl-PL" b="1" dirty="0" smtClean="0"/>
          </a:p>
          <a:p>
            <a:endParaRPr lang="pl-PL" dirty="0" smtClean="0"/>
          </a:p>
          <a:p>
            <a:r>
              <a:rPr lang="pl-PL" b="1" u="sng" dirty="0" smtClean="0"/>
              <a:t>CELE: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</a:p>
          <a:p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79512" y="3364984"/>
          <a:ext cx="8712968" cy="64008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Zwiększenie możliwości zatrudnienia osób w szczególnym stopniu zagrożonych wykluczeniem społecznym.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92392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9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sp>
        <p:nvSpPr>
          <p:cNvPr id="11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Program Operacyjny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  Wiedza Edukacja Rozwój 2014-2020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dla organizacji pozarządowych</a:t>
            </a:r>
            <a:endParaRPr lang="pl-PL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51520" y="1536174"/>
            <a:ext cx="871296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Działanie </a:t>
            </a:r>
            <a:r>
              <a:rPr lang="pl-PL" b="1" dirty="0" smtClean="0"/>
              <a:t>2.8 </a:t>
            </a:r>
            <a:r>
              <a:rPr lang="pl-PL" b="1" dirty="0" smtClean="0"/>
              <a:t>– Rozwój usług społecznych świadczonych w środowisku lokalnym</a:t>
            </a:r>
          </a:p>
          <a:p>
            <a:endParaRPr lang="pl-PL" b="1" dirty="0" smtClean="0"/>
          </a:p>
          <a:p>
            <a:endParaRPr lang="pl-PL" dirty="0" smtClean="0"/>
          </a:p>
          <a:p>
            <a:r>
              <a:rPr lang="pl-PL" b="1" u="sng" dirty="0" smtClean="0"/>
              <a:t>CELE: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</a:p>
          <a:p>
            <a:endParaRPr lang="pl-PL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79512" y="2948920"/>
          <a:ext cx="8712968" cy="192024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1) Podniesienie kompetencji przedstawicieli jednostek samorządu terytorialnego i kadr systemu wsparcia rodziny i pieczy zastępczej.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2) Standaryzacja jakości usług asystenckich i opiekuńczych dla osób o różnym stopniu niesamodzielności.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3) Rozwój form mieszkalnictwa wspomaganego na rzecz osób zagrożonych wykluczeniem społecznym jako form </a:t>
                      </a:r>
                      <a:r>
                        <a:rPr lang="pl-PL" dirty="0" err="1" smtClean="0"/>
                        <a:t>zdeinstytucjonalizowanych</a:t>
                      </a:r>
                      <a:r>
                        <a:rPr lang="pl-PL" dirty="0" smtClean="0"/>
                        <a:t>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pole tekstowe 13"/>
          <p:cNvSpPr txBox="1"/>
          <p:nvPr/>
        </p:nvSpPr>
        <p:spPr>
          <a:xfrm>
            <a:off x="3923928" y="63813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10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sp>
        <p:nvSpPr>
          <p:cNvPr id="11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Program Operacyjny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  Wiedza Edukacja Rozwój 2014-2020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dla organizacji pozarządowych</a:t>
            </a:r>
            <a:endParaRPr lang="pl-PL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51520" y="1741165"/>
            <a:ext cx="871296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Działanie </a:t>
            </a:r>
            <a:r>
              <a:rPr lang="pl-PL" b="1" dirty="0" smtClean="0"/>
              <a:t>2.9 </a:t>
            </a:r>
            <a:r>
              <a:rPr lang="pl-PL" b="1" dirty="0" smtClean="0"/>
              <a:t>– Rozwój </a:t>
            </a:r>
            <a:r>
              <a:rPr lang="pl-PL" b="1" dirty="0" smtClean="0"/>
              <a:t>ekonomii społecznej</a:t>
            </a:r>
            <a:endParaRPr lang="pl-PL" b="1" dirty="0" smtClean="0"/>
          </a:p>
          <a:p>
            <a:endParaRPr lang="pl-PL" b="1" dirty="0" smtClean="0"/>
          </a:p>
          <a:p>
            <a:endParaRPr lang="pl-PL" dirty="0" smtClean="0"/>
          </a:p>
          <a:p>
            <a:r>
              <a:rPr lang="pl-PL" b="1" u="sng" dirty="0" smtClean="0"/>
              <a:t>CELE: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79512" y="3282176"/>
          <a:ext cx="8712968" cy="101092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1) Wzrost liczby podmiotów ekonomii społecznej korzystających ze zwrotnych instrumentów finansowych.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2) Wzmocnienie</a:t>
                      </a:r>
                      <a:r>
                        <a:rPr lang="pl-PL" baseline="0" dirty="0" smtClean="0"/>
                        <a:t> systemu wsparcia dla podmiotów ekonomii społecznej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923928" y="63813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11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sp>
        <p:nvSpPr>
          <p:cNvPr id="11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Program Operacyjny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  Wiedza Edukacja Rozwój 2014-2020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dla organizacji pozarządowych</a:t>
            </a:r>
            <a:endParaRPr lang="pl-PL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51520" y="1813173"/>
            <a:ext cx="871296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Działanie </a:t>
            </a:r>
            <a:r>
              <a:rPr lang="pl-PL" b="1" dirty="0" smtClean="0"/>
              <a:t>2.12 </a:t>
            </a:r>
            <a:r>
              <a:rPr lang="pl-PL" b="1" dirty="0" smtClean="0"/>
              <a:t>– Zwiększenie wiedzy o potrzebach kwalifikacyjno-zawodowych</a:t>
            </a:r>
          </a:p>
          <a:p>
            <a:endParaRPr lang="pl-PL" b="1" dirty="0" smtClean="0"/>
          </a:p>
          <a:p>
            <a:endParaRPr lang="pl-PL" dirty="0" smtClean="0"/>
          </a:p>
          <a:p>
            <a:r>
              <a:rPr lang="pl-PL" b="1" u="sng" dirty="0" smtClean="0"/>
              <a:t>CELE: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79512" y="3292976"/>
          <a:ext cx="8712968" cy="64008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Zwiększenie wiedzy o potrzebach kwalifikacyjno-zawodowych w poszczególnych sektorach gospodarki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923928" y="63813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12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sp>
        <p:nvSpPr>
          <p:cNvPr id="11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Program Operacyjny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  Wiedza Edukacja Rozwój 2014-2020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dla organizacji pozarządowych</a:t>
            </a:r>
            <a:endParaRPr lang="pl-PL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51520" y="1741165"/>
            <a:ext cx="871296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Działanie </a:t>
            </a:r>
            <a:r>
              <a:rPr lang="pl-PL" b="1" dirty="0" smtClean="0"/>
              <a:t>2.14 </a:t>
            </a:r>
            <a:r>
              <a:rPr lang="pl-PL" b="1" dirty="0" smtClean="0"/>
              <a:t>– Rozwój narzędzi dla uczenia się przez całe życie</a:t>
            </a:r>
          </a:p>
          <a:p>
            <a:endParaRPr lang="pl-PL" b="1" dirty="0" smtClean="0"/>
          </a:p>
          <a:p>
            <a:endParaRPr lang="pl-PL" dirty="0" smtClean="0"/>
          </a:p>
          <a:p>
            <a:r>
              <a:rPr lang="pl-PL" b="1" u="sng" dirty="0" smtClean="0"/>
              <a:t>CELE: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79512" y="3228960"/>
          <a:ext cx="8712968" cy="128016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1) Zwiększenie dostępu osób dorosłych do różnych form uczenia się przez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całe życie.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2) Zwiększenie dostępu do wysokiej jakości usług z zakresu całożyciowego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doradztwa edukacyjno-zawodowego.</a:t>
                      </a:r>
                      <a:endParaRPr lang="pl-PL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923928" y="63813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13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sp>
        <p:nvSpPr>
          <p:cNvPr id="11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Program Operacyjny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  Wiedza Edukacja Rozwój 2014-2020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dla organizacji pozarządowych</a:t>
            </a:r>
            <a:endParaRPr lang="pl-PL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51520" y="1196752"/>
            <a:ext cx="871296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Działanie </a:t>
            </a:r>
            <a:r>
              <a:rPr lang="pl-PL" b="1" dirty="0" smtClean="0"/>
              <a:t>2.15 </a:t>
            </a:r>
            <a:r>
              <a:rPr lang="pl-PL" b="1" dirty="0" smtClean="0"/>
              <a:t>– Kształcenie i szkolenie zawodowe dostosowane do potrzeb</a:t>
            </a:r>
          </a:p>
          <a:p>
            <a:r>
              <a:rPr lang="pl-PL" b="1" dirty="0" smtClean="0"/>
              <a:t>zmieniającej się gospodarki</a:t>
            </a:r>
          </a:p>
          <a:p>
            <a:endParaRPr lang="pl-PL" b="1" dirty="0" smtClean="0"/>
          </a:p>
          <a:p>
            <a:endParaRPr lang="pl-PL" dirty="0" smtClean="0"/>
          </a:p>
          <a:p>
            <a:r>
              <a:rPr lang="pl-PL" b="1" u="sng" dirty="0" smtClean="0"/>
              <a:t>CELE: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79512" y="2708920"/>
          <a:ext cx="8712968" cy="283464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1) Dostosowanie kształcenia i szkolenia zawodowego do potrzeb rynku pracy poprzez zaangażowanie przedstawicieli pracodawców i pracowników na wszystkich etapach jego programowania.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2) Zwiększenie wykorzystania zmodernizowanych treści, narzędzi i zasobów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wspierających proces kształcenia zawodowego.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3) Wypracowanie modelu trwałej współpracy uczelni ze szkołami zawodowymi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(technika, zasadnicze szkoły zawodowe).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4) Zapewnienie informacji zwrotnej dla systemu kształcenia zawodowego 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temat losów absolwentów szkół zawodowych.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923928" y="63813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14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sp>
        <p:nvSpPr>
          <p:cNvPr id="11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Program Operacyjny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  Wiedza Edukacja Rozwój 2014-2020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dla organizacji pozarządowych</a:t>
            </a:r>
            <a:endParaRPr lang="pl-PL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51520" y="263691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/>
              <a:t>Dziękuję za uwagę</a:t>
            </a:r>
            <a:endParaRPr lang="pl-PL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 err="1" smtClean="0">
                <a:solidFill>
                  <a:schemeClr val="bg1"/>
                </a:solidFill>
              </a:rPr>
              <a:t>www.power.gov.pl</a:t>
            </a:r>
            <a:endParaRPr lang="pl-PL" sz="3200" b="1" dirty="0">
              <a:solidFill>
                <a:schemeClr val="bg1"/>
              </a:solidFill>
            </a:endParaRPr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pic>
        <p:nvPicPr>
          <p:cNvPr id="14" name="Obraz 13" descr="power.gov.pl_zakladk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75656" y="1022858"/>
            <a:ext cx="6525469" cy="4854414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392392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 err="1" smtClean="0">
                <a:solidFill>
                  <a:schemeClr val="bg1"/>
                </a:solidFill>
              </a:rPr>
              <a:t>www.power.gov.pl</a:t>
            </a:r>
            <a:endParaRPr lang="pl-PL" sz="3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pic>
        <p:nvPicPr>
          <p:cNvPr id="10" name="Obraz 9" descr="dokumenty_pow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1052736"/>
            <a:ext cx="7248362" cy="4658479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392392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pic>
        <p:nvPicPr>
          <p:cNvPr id="11" name="Obraz 10" descr="nabory_pow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-1"/>
            <a:ext cx="5472608" cy="6054165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392392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3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sp>
        <p:nvSpPr>
          <p:cNvPr id="11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Generator wniosków o dofinansowanie</a:t>
            </a:r>
            <a:endParaRPr lang="pl-PL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Obraz 13" descr="sowa_ef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1508728"/>
            <a:ext cx="8388424" cy="4152520"/>
          </a:xfrm>
          <a:prstGeom prst="rect">
            <a:avLst/>
          </a:prstGeom>
        </p:spPr>
      </p:pic>
      <p:sp>
        <p:nvSpPr>
          <p:cNvPr id="15" name="pole tekstowe 14"/>
          <p:cNvSpPr txBox="1"/>
          <p:nvPr/>
        </p:nvSpPr>
        <p:spPr>
          <a:xfrm>
            <a:off x="2843808" y="908720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 smtClean="0"/>
              <a:t>www.sowa.efs.gov.pl</a:t>
            </a:r>
            <a:endParaRPr lang="pl-PL" sz="2800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392392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4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sp>
        <p:nvSpPr>
          <p:cNvPr id="11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Program Operacyjny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  Wiedza Edukacja Rozwój 2014-2020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dla organizacji pozarządowych</a:t>
            </a:r>
            <a:endParaRPr lang="pl-PL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51520" y="1196752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Działanie </a:t>
            </a:r>
            <a:r>
              <a:rPr lang="pl-PL" b="1" dirty="0" smtClean="0"/>
              <a:t>2.1 </a:t>
            </a:r>
            <a:r>
              <a:rPr lang="pl-PL" b="1" dirty="0" smtClean="0"/>
              <a:t>– </a:t>
            </a:r>
            <a:r>
              <a:rPr lang="pl-PL" b="1" dirty="0" smtClean="0"/>
              <a:t>Równość </a:t>
            </a:r>
            <a:r>
              <a:rPr lang="pl-PL" b="1" dirty="0" smtClean="0"/>
              <a:t>szans mężczyzn i kobiet we wszystkich dziedzinach, w tym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dostępie </a:t>
            </a:r>
            <a:r>
              <a:rPr lang="pl-PL" b="1" dirty="0" smtClean="0"/>
              <a:t>do zatrudnienia, rozwoju kariery, godzenia życia zawodowego </a:t>
            </a:r>
            <a:r>
              <a:rPr lang="pl-PL" b="1" dirty="0" smtClean="0"/>
              <a:t>i prywatnego</a:t>
            </a:r>
            <a:endParaRPr lang="pl-PL" b="1" dirty="0" smtClean="0"/>
          </a:p>
          <a:p>
            <a:endParaRPr lang="pl-PL" dirty="0" smtClean="0"/>
          </a:p>
          <a:p>
            <a:r>
              <a:rPr lang="pl-PL" b="1" u="sng" dirty="0" smtClean="0"/>
              <a:t>CELE: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79512" y="2492896"/>
          <a:ext cx="8712968" cy="256540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1) Opracowanie i wdrożenie spójnego systemu monitorowania równości szans płci.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2) Opracowanie i wdrożenie modelu współpracy międzysektorowej (pomiędzy administracją centralną, regionalną, lokalną oraz organizacjami pozarządowymi i partnerami społecznymi) na rzecz równości szans płci.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3) Wzmocnienie stosowania zasady równości szans płci w dostępie do rozwoju kariery zawodowej i zatrudnienia.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4) Podniesienie kompetencji przedstawicieli podmiotów tworzących i prowadzących instytucje opieki nad dziećmi w wieku do lat 3.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92392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5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sp>
        <p:nvSpPr>
          <p:cNvPr id="11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Program Operacyjny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  Wiedza Edukacja Rozwój 2014-2020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dla organizacji pozarządowych</a:t>
            </a:r>
            <a:endParaRPr lang="pl-PL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51520" y="1196752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Działanie 2.4 </a:t>
            </a:r>
            <a:r>
              <a:rPr lang="pl-PL" b="1" dirty="0" smtClean="0"/>
              <a:t>– Modernizacja </a:t>
            </a:r>
            <a:r>
              <a:rPr lang="pl-PL" b="1" dirty="0" smtClean="0"/>
              <a:t>publicznych i niepublicznych służb zatrudnienia oraz</a:t>
            </a:r>
          </a:p>
          <a:p>
            <a:r>
              <a:rPr lang="pl-PL" b="1" dirty="0" smtClean="0"/>
              <a:t>lepsze dostosowanie ich do potrzeb rynku pracy</a:t>
            </a:r>
          </a:p>
          <a:p>
            <a:endParaRPr lang="pl-PL" dirty="0" smtClean="0"/>
          </a:p>
          <a:p>
            <a:r>
              <a:rPr lang="pl-PL" b="1" u="sng" dirty="0" smtClean="0"/>
              <a:t>CELE: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79512" y="2492896"/>
          <a:ext cx="8712968" cy="266192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1) Standaryzacja działań podejmowanych przez instytucje rynku pracy.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2) Profesjonalizacja kadr instytucji rynku pracy, poprzez podniesienie  kwalifikacji 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i kompetencji ich kluczowych pracowników.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3) Wyposażenie instytucji rynku pracy w zasoby informacyjne pozwalające zwiększyć efektywność ich funkcjonowania.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4) Zwiększenie zakresu i trafności oferty aktywizacyjnej wobec osób młodych znajdujących się w najtrudniejszej sytuacji na rynku pracy.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 5) Utworzenie systemu monitorowania efektywności instytucji rynku pracy.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92392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6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sp>
        <p:nvSpPr>
          <p:cNvPr id="11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Program Operacyjny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  Wiedza Edukacja Rozwój 2014-2020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dla organizacji pozarządowych</a:t>
            </a:r>
            <a:endParaRPr lang="pl-PL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51520" y="1663640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Działanie </a:t>
            </a:r>
            <a:r>
              <a:rPr lang="pl-PL" b="1" dirty="0" smtClean="0"/>
              <a:t>2.5 – Skuteczna pomoc społeczna</a:t>
            </a:r>
            <a:endParaRPr lang="pl-PL" b="1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b="1" u="sng" dirty="0" smtClean="0"/>
              <a:t>CELE:</a:t>
            </a:r>
          </a:p>
          <a:p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79512" y="3068960"/>
          <a:ext cx="8712968" cy="1100455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 1) Wzmocnienie procesów monitorowania i ewaluacji polityki na rzecz włączenia społecznego i zwalczania ubóstwa.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dirty="0" smtClean="0"/>
                        <a:t>2) Wzmocnienie potencjału instytucji działających na rzecz włączenia społecznego.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92392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7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olny kształt 2"/>
          <p:cNvSpPr/>
          <p:nvPr/>
        </p:nvSpPr>
        <p:spPr>
          <a:xfrm>
            <a:off x="0" y="5301208"/>
            <a:ext cx="2771800" cy="1549758"/>
          </a:xfrm>
          <a:custGeom>
            <a:avLst/>
            <a:gdLst>
              <a:gd name="connsiteX0" fmla="*/ 3010486 w 3010486"/>
              <a:gd name="connsiteY0" fmla="*/ 1716258 h 1716258"/>
              <a:gd name="connsiteX1" fmla="*/ 3010486 w 3010486"/>
              <a:gd name="connsiteY1" fmla="*/ 759655 h 1716258"/>
              <a:gd name="connsiteX2" fmla="*/ 0 w 3010486"/>
              <a:gd name="connsiteY2" fmla="*/ 0 h 1716258"/>
              <a:gd name="connsiteX3" fmla="*/ 0 w 3010486"/>
              <a:gd name="connsiteY3" fmla="*/ 1716258 h 1716258"/>
              <a:gd name="connsiteX4" fmla="*/ 3010486 w 3010486"/>
              <a:gd name="connsiteY4" fmla="*/ 1716258 h 171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486" h="1716258">
                <a:moveTo>
                  <a:pt x="3010486" y="1716258"/>
                </a:moveTo>
                <a:lnTo>
                  <a:pt x="3010486" y="759655"/>
                </a:lnTo>
                <a:lnTo>
                  <a:pt x="0" y="0"/>
                </a:lnTo>
                <a:lnTo>
                  <a:pt x="0" y="1716258"/>
                </a:lnTo>
                <a:lnTo>
                  <a:pt x="3010486" y="17162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owolny kształt 3"/>
          <p:cNvSpPr/>
          <p:nvPr/>
        </p:nvSpPr>
        <p:spPr>
          <a:xfrm>
            <a:off x="1" y="1"/>
            <a:ext cx="2987824" cy="1340767"/>
          </a:xfrm>
          <a:custGeom>
            <a:avLst/>
            <a:gdLst>
              <a:gd name="connsiteX0" fmla="*/ 0 w 3066757"/>
              <a:gd name="connsiteY0" fmla="*/ 1871003 h 1871003"/>
              <a:gd name="connsiteX1" fmla="*/ 3066757 w 3066757"/>
              <a:gd name="connsiteY1" fmla="*/ 1097280 h 1871003"/>
              <a:gd name="connsiteX2" fmla="*/ 3066757 w 3066757"/>
              <a:gd name="connsiteY2" fmla="*/ 0 h 1871003"/>
              <a:gd name="connsiteX3" fmla="*/ 0 w 3066757"/>
              <a:gd name="connsiteY3" fmla="*/ 0 h 1871003"/>
              <a:gd name="connsiteX4" fmla="*/ 0 w 3066757"/>
              <a:gd name="connsiteY4" fmla="*/ 1871003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757" h="1871003">
                <a:moveTo>
                  <a:pt x="0" y="1871003"/>
                </a:moveTo>
                <a:lnTo>
                  <a:pt x="3066757" y="1097280"/>
                </a:lnTo>
                <a:lnTo>
                  <a:pt x="3066757" y="0"/>
                </a:lnTo>
                <a:lnTo>
                  <a:pt x="0" y="0"/>
                </a:lnTo>
                <a:lnTo>
                  <a:pt x="0" y="18710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Dolny_Slask_-_logotyp__k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081129"/>
            <a:ext cx="2123728" cy="776871"/>
          </a:xfrm>
          <a:prstGeom prst="rect">
            <a:avLst/>
          </a:prstGeom>
        </p:spPr>
      </p:pic>
      <p:sp>
        <p:nvSpPr>
          <p:cNvPr id="18" name="Prostokąt 17"/>
          <p:cNvSpPr/>
          <p:nvPr/>
        </p:nvSpPr>
        <p:spPr>
          <a:xfrm>
            <a:off x="2987824" y="0"/>
            <a:ext cx="6156176" cy="764704"/>
          </a:xfrm>
          <a:prstGeom prst="rect">
            <a:avLst/>
          </a:prstGeom>
          <a:solidFill>
            <a:srgbClr val="1258BB"/>
          </a:solidFill>
          <a:ln w="127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 descr="Logo UE Fundusze Strukturalne i Inwest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949280"/>
            <a:ext cx="2519280" cy="792088"/>
          </a:xfrm>
          <a:prstGeom prst="rect">
            <a:avLst/>
          </a:prstGeom>
        </p:spPr>
      </p:pic>
      <p:pic>
        <p:nvPicPr>
          <p:cNvPr id="8" name="Obraz 7" descr="punkt_informacyj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056" y="24801"/>
            <a:ext cx="2011680" cy="883919"/>
          </a:xfrm>
          <a:prstGeom prst="rect">
            <a:avLst/>
          </a:prstGeom>
        </p:spPr>
      </p:pic>
      <p:sp>
        <p:nvSpPr>
          <p:cNvPr id="11" name="pole tekstowe 3"/>
          <p:cNvSpPr txBox="1">
            <a:spLocks noChangeArrowheads="1"/>
          </p:cNvSpPr>
          <p:nvPr/>
        </p:nvSpPr>
        <p:spPr bwMode="auto">
          <a:xfrm>
            <a:off x="3059833" y="116309"/>
            <a:ext cx="5832648" cy="64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Program Operacyjny</a:t>
            </a:r>
            <a:r>
              <a:rPr lang="pl-PL" b="1" dirty="0" smtClean="0">
                <a:solidFill>
                  <a:schemeClr val="bg1"/>
                </a:solidFill>
                <a:latin typeface="+mn-lt"/>
              </a:rPr>
              <a:t>  Wiedza Edukacja Rozwój 2014-2020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bg1"/>
                </a:solidFill>
              </a:rPr>
              <a:t>dla organizacji pozarządowych</a:t>
            </a:r>
            <a:endParaRPr lang="pl-PL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51520" y="1196752"/>
            <a:ext cx="87129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Działanie </a:t>
            </a:r>
            <a:r>
              <a:rPr lang="pl-PL" b="1" dirty="0" smtClean="0"/>
              <a:t>2.6 </a:t>
            </a:r>
            <a:r>
              <a:rPr lang="pl-PL" b="1" dirty="0" smtClean="0"/>
              <a:t>– Wysoka jakość polityki na rzecz włączenia społecznego i zawodowego</a:t>
            </a:r>
          </a:p>
          <a:p>
            <a:r>
              <a:rPr lang="pl-PL" b="1" dirty="0" smtClean="0"/>
              <a:t>osób niepełnosprawnych</a:t>
            </a:r>
          </a:p>
          <a:p>
            <a:endParaRPr lang="pl-PL" b="1" dirty="0" smtClean="0"/>
          </a:p>
          <a:p>
            <a:endParaRPr lang="pl-PL" dirty="0" smtClean="0"/>
          </a:p>
          <a:p>
            <a:r>
              <a:rPr lang="pl-PL" b="1" u="sng" dirty="0" smtClean="0"/>
              <a:t>CELE: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</a:p>
          <a:p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79512" y="2924944"/>
          <a:ext cx="8712968" cy="128016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1) Zwiększenie zdolności podmiotów polityk publicznych do wdrażania postanowień Konwencji ONZ o prawach osób niepełnosprawnych.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2) Podniesienie jakości działań realizowanych przez publiczne i niepubliczne podmioty na rzecz aktywizacji społeczno-zawodowej osób niepełnosprawnych.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92392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8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ja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Prezentacja1</Template>
  <TotalTime>936</TotalTime>
  <Words>675</Words>
  <Application>Microsoft Office PowerPoint</Application>
  <PresentationFormat>Pokaz na ekranie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Prezentacja1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Łukasz Tur</dc:creator>
  <cp:lastModifiedBy>Łukasz Tur</cp:lastModifiedBy>
  <cp:revision>105</cp:revision>
  <dcterms:created xsi:type="dcterms:W3CDTF">2015-04-29T06:19:34Z</dcterms:created>
  <dcterms:modified xsi:type="dcterms:W3CDTF">2015-07-01T06:14:24Z</dcterms:modified>
</cp:coreProperties>
</file>