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8" r:id="rId12"/>
    <p:sldId id="266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5D06"/>
    <a:srgbClr val="FF3399"/>
    <a:srgbClr val="BD139D"/>
    <a:srgbClr val="021718"/>
    <a:srgbClr val="14B4B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53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explosion val="25"/>
          <c:dLbls>
            <c:showPercent val="1"/>
          </c:dLbls>
          <c:cat>
            <c:strRef>
              <c:f>Arkusz1!$A$2:$A$6</c:f>
              <c:strCache>
                <c:ptCount val="5"/>
                <c:pt idx="0">
                  <c:v>youth</c:v>
                </c:pt>
                <c:pt idx="1">
                  <c:v>members of NGO</c:v>
                </c:pt>
                <c:pt idx="2">
                  <c:v>children</c:v>
                </c:pt>
                <c:pt idx="3">
                  <c:v>students</c:v>
                </c:pt>
                <c:pt idx="4">
                  <c:v>population as a whole</c:v>
                </c:pt>
              </c:strCache>
            </c:strRef>
          </c:cat>
          <c:val>
            <c:numRef>
              <c:f>Arkusz1!$B$2:$B$6</c:f>
              <c:numCache>
                <c:formatCode>0%</c:formatCode>
                <c:ptCount val="5"/>
                <c:pt idx="0">
                  <c:v>0.47000000000000008</c:v>
                </c:pt>
                <c:pt idx="1">
                  <c:v>0.2900000000000002</c:v>
                </c:pt>
                <c:pt idx="2">
                  <c:v>0.28000000000000008</c:v>
                </c:pt>
                <c:pt idx="3">
                  <c:v>0.22000000000000011</c:v>
                </c:pt>
                <c:pt idx="4">
                  <c:v>0.2100000000000001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rotX val="60"/>
      <c:rotY val="60"/>
      <c:rAngAx val="1"/>
    </c:view3D>
    <c:sideWall>
      <c:spPr>
        <a:scene3d>
          <a:camera prst="orthographicFront"/>
          <a:lightRig rig="threePt" dir="t"/>
        </a:scene3d>
        <a:sp3d prstMaterial="metal"/>
      </c:spPr>
    </c:sideWall>
    <c:plotArea>
      <c:layout/>
      <c:bar3DChart>
        <c:barDir val="bar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percent</c:v>
                </c:pt>
              </c:strCache>
            </c:strRef>
          </c:tx>
          <c:dPt>
            <c:idx val="0"/>
            <c:spPr>
              <a:solidFill>
                <a:srgbClr val="FF3399"/>
              </a:solidFill>
              <a:ln>
                <a:solidFill>
                  <a:srgbClr val="FA5D06"/>
                </a:solidFill>
              </a:ln>
            </c:spPr>
          </c:dPt>
          <c:dPt>
            <c:idx val="1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dPt>
          <c:dPt>
            <c:idx val="2"/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</c:spPr>
          </c:dPt>
          <c:dPt>
            <c:idx val="3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  <a:effectLst>
                <a:outerShdw blurRad="50800" dist="50800" dir="5400000" algn="ctr" rotWithShape="0">
                  <a:srgbClr val="00B050"/>
                </a:outerShdw>
              </a:effectLst>
            </c:spPr>
          </c:dPt>
          <c:dPt>
            <c:idx val="4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dPt>
          <c:dPt>
            <c:idx val="5"/>
            <c:spPr>
              <a:solidFill>
                <a:srgbClr val="FFFF00"/>
              </a:solidFill>
            </c:spPr>
          </c:dPt>
          <c:dPt>
            <c:idx val="6"/>
            <c:spPr>
              <a:solidFill>
                <a:srgbClr val="FA5D06"/>
              </a:solidFill>
              <a:ln>
                <a:solidFill>
                  <a:srgbClr val="FA5D06"/>
                </a:solidFill>
              </a:ln>
            </c:spPr>
          </c:dPt>
          <c:dPt>
            <c:idx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cat>
            <c:strRef>
              <c:f>Arkusz1!$A$2:$A$9</c:f>
              <c:strCache>
                <c:ptCount val="8"/>
                <c:pt idx="0">
                  <c:v>Protecting interests</c:v>
                </c:pt>
                <c:pt idx="1">
                  <c:v>Educational activities</c:v>
                </c:pt>
                <c:pt idx="2">
                  <c:v>Information dissemination</c:v>
                </c:pt>
                <c:pt idx="3">
                  <c:v>Provision of social services</c:v>
                </c:pt>
                <c:pt idx="4">
                  <c:v>Analysis and research</c:v>
                </c:pt>
                <c:pt idx="5">
                  <c:v>Charity</c:v>
                </c:pt>
                <c:pt idx="6">
                  <c:v>Providing legal aid</c:v>
                </c:pt>
                <c:pt idx="7">
                  <c:v>Providing policy recomendation</c:v>
                </c:pt>
              </c:strCache>
            </c:strRef>
          </c:cat>
          <c:val>
            <c:numRef>
              <c:f>Arkusz1!$B$2:$B$9</c:f>
              <c:numCache>
                <c:formatCode>General</c:formatCode>
                <c:ptCount val="8"/>
                <c:pt idx="0">
                  <c:v>44</c:v>
                </c:pt>
                <c:pt idx="1">
                  <c:v>34</c:v>
                </c:pt>
                <c:pt idx="2">
                  <c:v>38</c:v>
                </c:pt>
                <c:pt idx="3">
                  <c:v>29</c:v>
                </c:pt>
                <c:pt idx="4">
                  <c:v>23</c:v>
                </c:pt>
                <c:pt idx="5">
                  <c:v>21</c:v>
                </c:pt>
                <c:pt idx="6">
                  <c:v>20</c:v>
                </c:pt>
                <c:pt idx="7">
                  <c:v>10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Kolumna1</c:v>
                </c:pt>
              </c:strCache>
            </c:strRef>
          </c:tx>
          <c:cat>
            <c:strRef>
              <c:f>Arkusz1!$A$2:$A$9</c:f>
              <c:strCache>
                <c:ptCount val="8"/>
                <c:pt idx="0">
                  <c:v>Protecting interests</c:v>
                </c:pt>
                <c:pt idx="1">
                  <c:v>Educational activities</c:v>
                </c:pt>
                <c:pt idx="2">
                  <c:v>Information dissemination</c:v>
                </c:pt>
                <c:pt idx="3">
                  <c:v>Provision of social services</c:v>
                </c:pt>
                <c:pt idx="4">
                  <c:v>Analysis and research</c:v>
                </c:pt>
                <c:pt idx="5">
                  <c:v>Charity</c:v>
                </c:pt>
                <c:pt idx="6">
                  <c:v>Providing legal aid</c:v>
                </c:pt>
                <c:pt idx="7">
                  <c:v>Providing policy recomendation</c:v>
                </c:pt>
              </c:strCache>
            </c:strRef>
          </c:cat>
          <c:val>
            <c:numRef>
              <c:f>Arkusz1!$C$2:$C$9</c:f>
              <c:numCache>
                <c:formatCode>General</c:formatCode>
                <c:ptCount val="8"/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Kolumna2</c:v>
                </c:pt>
              </c:strCache>
            </c:strRef>
          </c:tx>
          <c:cat>
            <c:strRef>
              <c:f>Arkusz1!$A$2:$A$9</c:f>
              <c:strCache>
                <c:ptCount val="8"/>
                <c:pt idx="0">
                  <c:v>Protecting interests</c:v>
                </c:pt>
                <c:pt idx="1">
                  <c:v>Educational activities</c:v>
                </c:pt>
                <c:pt idx="2">
                  <c:v>Information dissemination</c:v>
                </c:pt>
                <c:pt idx="3">
                  <c:v>Provision of social services</c:v>
                </c:pt>
                <c:pt idx="4">
                  <c:v>Analysis and research</c:v>
                </c:pt>
                <c:pt idx="5">
                  <c:v>Charity</c:v>
                </c:pt>
                <c:pt idx="6">
                  <c:v>Providing legal aid</c:v>
                </c:pt>
                <c:pt idx="7">
                  <c:v>Providing policy recomendation</c:v>
                </c:pt>
              </c:strCache>
            </c:strRef>
          </c:cat>
          <c:val>
            <c:numRef>
              <c:f>Arkusz1!$D$2:$D$9</c:f>
              <c:numCache>
                <c:formatCode>General</c:formatCode>
                <c:ptCount val="8"/>
              </c:numCache>
            </c:numRef>
          </c:val>
        </c:ser>
        <c:gapWidth val="274"/>
        <c:gapDepth val="133"/>
        <c:shape val="pyramid"/>
        <c:axId val="66329600"/>
        <c:axId val="66331392"/>
        <c:axId val="0"/>
      </c:bar3DChart>
      <c:catAx>
        <c:axId val="66329600"/>
        <c:scaling>
          <c:orientation val="minMax"/>
        </c:scaling>
        <c:axPos val="l"/>
        <c:tickLblPos val="nextTo"/>
        <c:spPr>
          <a:ln>
            <a:solidFill>
              <a:srgbClr val="00B0F0"/>
            </a:solidFill>
          </a:ln>
        </c:spPr>
        <c:txPr>
          <a:bodyPr/>
          <a:lstStyle/>
          <a:p>
            <a:pPr>
              <a:defRPr sz="1800">
                <a:latin typeface="+mj-lt"/>
              </a:defRPr>
            </a:pPr>
            <a:endParaRPr lang="pl-PL"/>
          </a:p>
        </c:txPr>
        <c:crossAx val="66331392"/>
        <c:crosses val="autoZero"/>
        <c:auto val="1"/>
        <c:lblAlgn val="ctr"/>
        <c:lblOffset val="100"/>
      </c:catAx>
      <c:valAx>
        <c:axId val="66331392"/>
        <c:scaling>
          <c:orientation val="minMax"/>
        </c:scaling>
        <c:axPos val="b"/>
        <c:majorGridlines/>
        <c:numFmt formatCode="General" sourceLinked="1"/>
        <c:tickLblPos val="nextTo"/>
        <c:crossAx val="663296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10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2.7936312406762344E-2"/>
          <c:w val="0.71365866784221943"/>
          <c:h val="0.95821097069732253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Kolumna3</c:v>
                </c:pt>
              </c:strCache>
            </c:strRef>
          </c:tx>
          <c:dPt>
            <c:idx val="1"/>
            <c:bubble3D val="1"/>
            <c:explosion val="19"/>
            <c:spPr>
              <a:ln>
                <a:solidFill>
                  <a:srgbClr val="FF0000"/>
                </a:solidFill>
              </a:ln>
            </c:spPr>
          </c:dPt>
          <c:dPt>
            <c:idx val="2"/>
            <c:bubble3D val="1"/>
            <c:spPr>
              <a:ln>
                <a:solidFill>
                  <a:srgbClr val="0070C0"/>
                </a:solidFill>
              </a:ln>
            </c:spPr>
          </c:dPt>
          <c:cat>
            <c:strRef>
              <c:f>Arkusz1!$A$2:$A$6</c:f>
              <c:strCache>
                <c:ptCount val="5"/>
                <c:pt idx="0">
                  <c:v>business</c:v>
                </c:pt>
                <c:pt idx="1">
                  <c:v>organs of executive power</c:v>
                </c:pt>
                <c:pt idx="2">
                  <c:v>physical person</c:v>
                </c:pt>
                <c:pt idx="3">
                  <c:v>other NGOs</c:v>
                </c:pt>
                <c:pt idx="4">
                  <c:v>charity and donors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18.600000000000001</c:v>
                </c:pt>
                <c:pt idx="1">
                  <c:v>8.9</c:v>
                </c:pt>
                <c:pt idx="2">
                  <c:v>30</c:v>
                </c:pt>
                <c:pt idx="3">
                  <c:v>15</c:v>
                </c:pt>
                <c:pt idx="4">
                  <c:v>27.5</c:v>
                </c:pt>
              </c:numCache>
            </c:numRef>
          </c:val>
          <c:bubble3D val="1"/>
        </c:ser>
      </c:pie3DChart>
    </c:plotArea>
    <c:legend>
      <c:legendPos val="r"/>
      <c:layout/>
    </c:legend>
    <c:plotVisOnly val="1"/>
  </c:chart>
  <c:spPr>
    <a:scene3d>
      <a:camera prst="orthographicFront"/>
      <a:lightRig rig="threePt" dir="t"/>
    </a:scene3d>
    <a:sp3d>
      <a:bevelB/>
    </a:sp3d>
  </c:spPr>
  <c:txPr>
    <a:bodyPr/>
    <a:lstStyle/>
    <a:p>
      <a:pPr>
        <a:defRPr sz="1800"/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10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Sources</a:t>
            </a:r>
            <a:endParaRPr lang="en-US" dirty="0"/>
          </a:p>
        </c:rich>
      </c:tx>
      <c:layout>
        <c:manualLayout>
          <c:xMode val="edge"/>
          <c:yMode val="edge"/>
          <c:x val="0.73429401185962861"/>
          <c:y val="1.4222122679806265E-2"/>
        </c:manualLayout>
      </c:layout>
    </c:title>
    <c:plotArea>
      <c:layout>
        <c:manualLayout>
          <c:layoutTarget val="inner"/>
          <c:xMode val="edge"/>
          <c:yMode val="edge"/>
          <c:x val="7.4493414017692314E-2"/>
          <c:y val="6.8420252164615961E-2"/>
          <c:w val="0.59378244386118406"/>
          <c:h val="0.91204345026456546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sources</c:v>
                </c:pt>
              </c:strCache>
            </c:strRef>
          </c:tx>
          <c:dPt>
            <c:idx val="4"/>
            <c:explosion val="13"/>
            <c:spPr>
              <a:ln>
                <a:solidFill>
                  <a:srgbClr val="FF0000"/>
                </a:solidFill>
              </a:ln>
            </c:spPr>
          </c:dPt>
          <c:cat>
            <c:strRef>
              <c:f>Arkusz1!$A$2:$A$9</c:f>
              <c:strCache>
                <c:ptCount val="8"/>
                <c:pt idx="0">
                  <c:v>members contributons</c:v>
                </c:pt>
                <c:pt idx="1">
                  <c:v>donors</c:v>
                </c:pt>
                <c:pt idx="2">
                  <c:v>sponsor's sources</c:v>
                </c:pt>
                <c:pt idx="3">
                  <c:v>international funds</c:v>
                </c:pt>
                <c:pt idx="4">
                  <c:v>states sources</c:v>
                </c:pt>
                <c:pt idx="5">
                  <c:v>sources of political organization</c:v>
                </c:pt>
                <c:pt idx="6">
                  <c:v>income from self-service</c:v>
                </c:pt>
                <c:pt idx="7">
                  <c:v>other incomes</c:v>
                </c:pt>
              </c:strCache>
            </c:strRef>
          </c:cat>
          <c:val>
            <c:numRef>
              <c:f>Arkusz1!$B$2:$B$9</c:f>
              <c:numCache>
                <c:formatCode>0%</c:formatCode>
                <c:ptCount val="8"/>
                <c:pt idx="0">
                  <c:v>0.18000000000000008</c:v>
                </c:pt>
                <c:pt idx="1">
                  <c:v>0.12000000000000002</c:v>
                </c:pt>
                <c:pt idx="2" formatCode="0.00%">
                  <c:v>0.18600000000000008</c:v>
                </c:pt>
                <c:pt idx="3" formatCode="0.00%">
                  <c:v>0.253</c:v>
                </c:pt>
                <c:pt idx="4" formatCode="0.00%">
                  <c:v>8.9000000000000065E-2</c:v>
                </c:pt>
                <c:pt idx="5" formatCode="0.00%">
                  <c:v>5.1000000000000004E-2</c:v>
                </c:pt>
                <c:pt idx="6" formatCode="0.00%">
                  <c:v>6.0000000000000027E-3</c:v>
                </c:pt>
                <c:pt idx="7" formatCode="0.00%">
                  <c:v>9.3000000000000069E-2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786A50-503A-475A-A2F5-A62BFED66991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00E9C72-AE1C-46EC-B3FE-9CCC20B3C83B}">
      <dgm:prSet phldrT="[Tekst]"/>
      <dgm:spPr/>
      <dgm:t>
        <a:bodyPr/>
        <a:lstStyle/>
        <a:p>
          <a:r>
            <a:rPr lang="en-US" b="1" dirty="0" smtClean="0">
              <a:solidFill>
                <a:srgbClr val="00B050"/>
              </a:solidFill>
            </a:rPr>
            <a:t>Eastern region</a:t>
          </a:r>
          <a:endParaRPr lang="pl-PL" b="1" dirty="0">
            <a:solidFill>
              <a:srgbClr val="00B050"/>
            </a:solidFill>
          </a:endParaRPr>
        </a:p>
      </dgm:t>
    </dgm:pt>
    <dgm:pt modelId="{99E4D8D7-9E31-4574-9BE9-FB240E965AAE}" type="parTrans" cxnId="{45764920-6AAE-4A17-BD8B-ED6367B4EED7}">
      <dgm:prSet/>
      <dgm:spPr/>
      <dgm:t>
        <a:bodyPr/>
        <a:lstStyle/>
        <a:p>
          <a:endParaRPr lang="pl-PL"/>
        </a:p>
      </dgm:t>
    </dgm:pt>
    <dgm:pt modelId="{B6D03447-1AA3-41CB-B3FB-9264BE5C21C8}" type="sibTrans" cxnId="{45764920-6AAE-4A17-BD8B-ED6367B4EED7}">
      <dgm:prSet/>
      <dgm:spPr/>
      <dgm:t>
        <a:bodyPr/>
        <a:lstStyle/>
        <a:p>
          <a:endParaRPr lang="pl-PL"/>
        </a:p>
      </dgm:t>
    </dgm:pt>
    <dgm:pt modelId="{D0A4CA52-0215-434C-B460-02AF4A33A9BB}">
      <dgm:prSet phldrT="[Tekst]" custT="1"/>
      <dgm:spPr/>
      <dgm:t>
        <a:bodyPr/>
        <a:lstStyle/>
        <a:p>
          <a:r>
            <a:rPr lang="en-US" sz="2000" b="1" i="1" dirty="0" smtClean="0"/>
            <a:t>Most of NGOs work with children and youth on civil-education projects</a:t>
          </a:r>
          <a:endParaRPr lang="pl-PL" sz="2000" b="1" i="1" dirty="0"/>
        </a:p>
      </dgm:t>
    </dgm:pt>
    <dgm:pt modelId="{BF4666CE-51B4-4D62-9228-0F95DFC873CF}" type="parTrans" cxnId="{6735B61A-4AA8-4B5D-8FAA-47FB15BCEB3B}">
      <dgm:prSet/>
      <dgm:spPr/>
      <dgm:t>
        <a:bodyPr/>
        <a:lstStyle/>
        <a:p>
          <a:endParaRPr lang="pl-PL"/>
        </a:p>
      </dgm:t>
    </dgm:pt>
    <dgm:pt modelId="{AAEDA818-BEE1-4B01-9273-F709A02C3366}" type="sibTrans" cxnId="{6735B61A-4AA8-4B5D-8FAA-47FB15BCEB3B}">
      <dgm:prSet/>
      <dgm:spPr/>
      <dgm:t>
        <a:bodyPr/>
        <a:lstStyle/>
        <a:p>
          <a:endParaRPr lang="pl-PL"/>
        </a:p>
      </dgm:t>
    </dgm:pt>
    <dgm:pt modelId="{3B7072F1-8971-47B5-B129-443F8DD14768}">
      <dgm:prSet phldrT="[Tekst]" custT="1"/>
      <dgm:spPr/>
      <dgm:t>
        <a:bodyPr/>
        <a:lstStyle/>
        <a:p>
          <a:r>
            <a:rPr lang="en-US" sz="2000" b="1" i="1" dirty="0" smtClean="0"/>
            <a:t>Only a small number solve social problems</a:t>
          </a:r>
          <a:endParaRPr lang="pl-PL" sz="2000" b="1" i="1" dirty="0"/>
        </a:p>
      </dgm:t>
    </dgm:pt>
    <dgm:pt modelId="{2C1A2542-940C-4A47-B41D-656ADF39ED77}" type="parTrans" cxnId="{1C3B85E8-05D1-4B80-9DD6-1219EDD2F1B5}">
      <dgm:prSet/>
      <dgm:spPr/>
      <dgm:t>
        <a:bodyPr/>
        <a:lstStyle/>
        <a:p>
          <a:endParaRPr lang="pl-PL"/>
        </a:p>
      </dgm:t>
    </dgm:pt>
    <dgm:pt modelId="{EDFAF765-62F3-4ADD-8DCA-6D86579CECEF}" type="sibTrans" cxnId="{1C3B85E8-05D1-4B80-9DD6-1219EDD2F1B5}">
      <dgm:prSet/>
      <dgm:spPr/>
      <dgm:t>
        <a:bodyPr/>
        <a:lstStyle/>
        <a:p>
          <a:endParaRPr lang="pl-PL"/>
        </a:p>
      </dgm:t>
    </dgm:pt>
    <dgm:pt modelId="{1A7806F1-4FC2-4815-9141-588A3257BD2A}">
      <dgm:prSet phldrT="[Tekst]"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Central Ukraine</a:t>
          </a:r>
          <a:endParaRPr lang="pl-PL" b="1" dirty="0">
            <a:solidFill>
              <a:srgbClr val="FF0000"/>
            </a:solidFill>
          </a:endParaRPr>
        </a:p>
      </dgm:t>
    </dgm:pt>
    <dgm:pt modelId="{A507AA1B-94E7-4774-B960-883F5ED1BC7C}" type="parTrans" cxnId="{269D11B9-03C5-46B8-94AE-8A32A6D711D7}">
      <dgm:prSet/>
      <dgm:spPr/>
      <dgm:t>
        <a:bodyPr/>
        <a:lstStyle/>
        <a:p>
          <a:endParaRPr lang="pl-PL"/>
        </a:p>
      </dgm:t>
    </dgm:pt>
    <dgm:pt modelId="{45C81D5F-FA90-458C-A861-A3E0202AEC30}" type="sibTrans" cxnId="{269D11B9-03C5-46B8-94AE-8A32A6D711D7}">
      <dgm:prSet/>
      <dgm:spPr/>
      <dgm:t>
        <a:bodyPr/>
        <a:lstStyle/>
        <a:p>
          <a:endParaRPr lang="pl-PL"/>
        </a:p>
      </dgm:t>
    </dgm:pt>
    <dgm:pt modelId="{E893FAB5-D496-4292-8E3F-278CCBFE29D5}">
      <dgm:prSet phldrT="[Tekst]" custT="1"/>
      <dgm:spPr/>
      <dgm:t>
        <a:bodyPr/>
        <a:lstStyle/>
        <a:p>
          <a:r>
            <a:rPr lang="en-US" sz="1800" b="1" i="1" dirty="0" smtClean="0"/>
            <a:t>Large number of NGOs work in politics, legislation, state –building, human rights</a:t>
          </a:r>
          <a:endParaRPr lang="pl-PL" sz="1800" b="1" i="1" dirty="0"/>
        </a:p>
      </dgm:t>
    </dgm:pt>
    <dgm:pt modelId="{8C57FFE2-6724-46FC-A6F6-42514446580C}" type="parTrans" cxnId="{B82F4B51-AD5F-4DCC-A47D-DD0F266D4F22}">
      <dgm:prSet/>
      <dgm:spPr/>
      <dgm:t>
        <a:bodyPr/>
        <a:lstStyle/>
        <a:p>
          <a:endParaRPr lang="pl-PL"/>
        </a:p>
      </dgm:t>
    </dgm:pt>
    <dgm:pt modelId="{A7F2D4D0-623E-48CB-9FBC-B2BFD9262DDF}" type="sibTrans" cxnId="{B82F4B51-AD5F-4DCC-A47D-DD0F266D4F22}">
      <dgm:prSet/>
      <dgm:spPr/>
      <dgm:t>
        <a:bodyPr/>
        <a:lstStyle/>
        <a:p>
          <a:endParaRPr lang="pl-PL"/>
        </a:p>
      </dgm:t>
    </dgm:pt>
    <dgm:pt modelId="{BD64DC87-CD9B-4C1A-8257-CDA1FAF9EAE6}">
      <dgm:prSet phldrT="[Tekst]" custT="1"/>
      <dgm:spPr/>
      <dgm:t>
        <a:bodyPr/>
        <a:lstStyle/>
        <a:p>
          <a:r>
            <a:rPr lang="en-US" sz="1800" b="1" i="1" dirty="0" smtClean="0"/>
            <a:t>reason: more technical assistance is available, better opportunities to influence third-sector development</a:t>
          </a:r>
          <a:endParaRPr lang="pl-PL" sz="1800" b="1" i="1" dirty="0"/>
        </a:p>
      </dgm:t>
    </dgm:pt>
    <dgm:pt modelId="{3ABC52D4-6EBA-4DE8-BD23-A7DD0A923D8D}" type="parTrans" cxnId="{BEDEFDB2-FFE4-4E75-8482-5CE12A31DAF0}">
      <dgm:prSet/>
      <dgm:spPr/>
      <dgm:t>
        <a:bodyPr/>
        <a:lstStyle/>
        <a:p>
          <a:endParaRPr lang="pl-PL"/>
        </a:p>
      </dgm:t>
    </dgm:pt>
    <dgm:pt modelId="{CBE57D9F-16B9-44A3-AFED-425F728E183E}" type="sibTrans" cxnId="{BEDEFDB2-FFE4-4E75-8482-5CE12A31DAF0}">
      <dgm:prSet/>
      <dgm:spPr/>
      <dgm:t>
        <a:bodyPr/>
        <a:lstStyle/>
        <a:p>
          <a:endParaRPr lang="pl-PL"/>
        </a:p>
      </dgm:t>
    </dgm:pt>
    <dgm:pt modelId="{8CC41343-3DD7-421A-B71D-AFECDDC3F5EB}">
      <dgm:prSet phldrT="[Tekst]"/>
      <dgm:spPr/>
      <dgm:t>
        <a:bodyPr/>
        <a:lstStyle/>
        <a:p>
          <a:r>
            <a:rPr lang="en-US" b="1" dirty="0" smtClean="0">
              <a:solidFill>
                <a:srgbClr val="0070C0"/>
              </a:solidFill>
            </a:rPr>
            <a:t>Western region</a:t>
          </a:r>
          <a:endParaRPr lang="pl-PL" b="1" dirty="0">
            <a:solidFill>
              <a:srgbClr val="0070C0"/>
            </a:solidFill>
          </a:endParaRPr>
        </a:p>
      </dgm:t>
    </dgm:pt>
    <dgm:pt modelId="{513AEDD1-EFB6-4CA6-8E66-E752BC4AA39C}" type="parTrans" cxnId="{0FCC503D-CF6A-4BB9-AB22-F348F77F5DD5}">
      <dgm:prSet/>
      <dgm:spPr/>
      <dgm:t>
        <a:bodyPr/>
        <a:lstStyle/>
        <a:p>
          <a:endParaRPr lang="pl-PL"/>
        </a:p>
      </dgm:t>
    </dgm:pt>
    <dgm:pt modelId="{0CA03D14-1A3B-4ABC-8F39-CB5D0869F2F5}" type="sibTrans" cxnId="{0FCC503D-CF6A-4BB9-AB22-F348F77F5DD5}">
      <dgm:prSet/>
      <dgm:spPr/>
      <dgm:t>
        <a:bodyPr/>
        <a:lstStyle/>
        <a:p>
          <a:endParaRPr lang="pl-PL"/>
        </a:p>
      </dgm:t>
    </dgm:pt>
    <dgm:pt modelId="{FBE5EEE7-D5C3-422C-8B9F-68DED41B3A8D}">
      <dgm:prSet phldrT="[Tekst]" custT="1"/>
      <dgm:spPr/>
      <dgm:t>
        <a:bodyPr/>
        <a:lstStyle/>
        <a:p>
          <a:r>
            <a:rPr lang="en-US" sz="1800" b="1" i="1" dirty="0" smtClean="0"/>
            <a:t>Mostly represented by NGOs seeking to solve social problems</a:t>
          </a:r>
          <a:endParaRPr lang="pl-PL" sz="1800" b="1" i="1" dirty="0"/>
        </a:p>
      </dgm:t>
    </dgm:pt>
    <dgm:pt modelId="{5B013989-BC8E-4FC7-B114-378DD96FD9F8}" type="parTrans" cxnId="{E688FD8B-439D-436C-B20B-62191780A2FD}">
      <dgm:prSet/>
      <dgm:spPr/>
      <dgm:t>
        <a:bodyPr/>
        <a:lstStyle/>
        <a:p>
          <a:endParaRPr lang="pl-PL"/>
        </a:p>
      </dgm:t>
    </dgm:pt>
    <dgm:pt modelId="{72BC6883-3475-4C2A-B039-49852C22F45B}" type="sibTrans" cxnId="{E688FD8B-439D-436C-B20B-62191780A2FD}">
      <dgm:prSet/>
      <dgm:spPr/>
      <dgm:t>
        <a:bodyPr/>
        <a:lstStyle/>
        <a:p>
          <a:endParaRPr lang="pl-PL"/>
        </a:p>
      </dgm:t>
    </dgm:pt>
    <dgm:pt modelId="{EF979BC8-586D-431E-9B4D-1E621496770E}">
      <dgm:prSet phldrT="[Tekst]" custT="1"/>
      <dgm:spPr/>
      <dgm:t>
        <a:bodyPr/>
        <a:lstStyle/>
        <a:p>
          <a:r>
            <a:rPr lang="en-US" sz="1800" b="1" i="1" dirty="0" smtClean="0"/>
            <a:t>It can be explained by the historical role, which NGOs have played in the region</a:t>
          </a:r>
          <a:endParaRPr lang="pl-PL" sz="1800" b="1" i="1" dirty="0"/>
        </a:p>
      </dgm:t>
    </dgm:pt>
    <dgm:pt modelId="{0029BB37-2B5B-47FB-88E3-721DB0E119CE}" type="parTrans" cxnId="{4A16A08F-73AC-4B45-905D-49D8B36DD762}">
      <dgm:prSet/>
      <dgm:spPr/>
      <dgm:t>
        <a:bodyPr/>
        <a:lstStyle/>
        <a:p>
          <a:endParaRPr lang="pl-PL"/>
        </a:p>
      </dgm:t>
    </dgm:pt>
    <dgm:pt modelId="{930AADB9-0DD6-4E2B-AEE8-FE34BF645B8F}" type="sibTrans" cxnId="{4A16A08F-73AC-4B45-905D-49D8B36DD762}">
      <dgm:prSet/>
      <dgm:spPr/>
      <dgm:t>
        <a:bodyPr/>
        <a:lstStyle/>
        <a:p>
          <a:endParaRPr lang="pl-PL"/>
        </a:p>
      </dgm:t>
    </dgm:pt>
    <dgm:pt modelId="{5A6DAEFB-056B-4736-B6CD-8680FCAD65C3}" type="pres">
      <dgm:prSet presAssocID="{3D786A50-503A-475A-A2F5-A62BFED6699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2017B73-EE8C-47F3-BD86-ABE5C0F6411C}" type="pres">
      <dgm:prSet presAssocID="{D00E9C72-AE1C-46EC-B3FE-9CCC20B3C83B}" presName="linNode" presStyleCnt="0"/>
      <dgm:spPr/>
    </dgm:pt>
    <dgm:pt modelId="{C3FF31C2-D784-4FBC-AED8-9A446643528A}" type="pres">
      <dgm:prSet presAssocID="{D00E9C72-AE1C-46EC-B3FE-9CCC20B3C83B}" presName="parentText" presStyleLbl="node1" presStyleIdx="0" presStyleCnt="3" custAng="17792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FA00DF4-F7FB-413C-BA20-963AEEC8F311}" type="pres">
      <dgm:prSet presAssocID="{D00E9C72-AE1C-46EC-B3FE-9CCC20B3C83B}" presName="descendantText" presStyleLbl="alignAccFollowNode1" presStyleIdx="0" presStyleCnt="3" custScaleY="11756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CA8E80B-693D-478F-9DCF-CD5022BC4677}" type="pres">
      <dgm:prSet presAssocID="{B6D03447-1AA3-41CB-B3FB-9264BE5C21C8}" presName="sp" presStyleCnt="0"/>
      <dgm:spPr/>
    </dgm:pt>
    <dgm:pt modelId="{E60C4828-9356-467C-B20B-80ED9BEB5DAD}" type="pres">
      <dgm:prSet presAssocID="{1A7806F1-4FC2-4815-9141-588A3257BD2A}" presName="linNode" presStyleCnt="0"/>
      <dgm:spPr/>
    </dgm:pt>
    <dgm:pt modelId="{488720A6-8748-4889-A8C9-93D219148AE0}" type="pres">
      <dgm:prSet presAssocID="{1A7806F1-4FC2-4815-9141-588A3257BD2A}" presName="parentText" presStyleLbl="node1" presStyleIdx="1" presStyleCnt="3" custAng="21295487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DD7CFAD-1A36-4761-A4DA-19CF7221494F}" type="pres">
      <dgm:prSet presAssocID="{1A7806F1-4FC2-4815-9141-588A3257BD2A}" presName="descendantText" presStyleLbl="alignAccFollowNode1" presStyleIdx="1" presStyleCnt="3" custScaleY="12297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C15CEEF-AF8A-4BC9-8304-FB2E0B431C7A}" type="pres">
      <dgm:prSet presAssocID="{45C81D5F-FA90-458C-A861-A3E0202AEC30}" presName="sp" presStyleCnt="0"/>
      <dgm:spPr/>
    </dgm:pt>
    <dgm:pt modelId="{164B45BE-66AB-47E3-8D41-5E5497720069}" type="pres">
      <dgm:prSet presAssocID="{8CC41343-3DD7-421A-B71D-AFECDDC3F5EB}" presName="linNode" presStyleCnt="0"/>
      <dgm:spPr/>
    </dgm:pt>
    <dgm:pt modelId="{E58EBBBF-E1B7-4895-9E10-60E2EF49CDDD}" type="pres">
      <dgm:prSet presAssocID="{8CC41343-3DD7-421A-B71D-AFECDDC3F5EB}" presName="parentText" presStyleLbl="node1" presStyleIdx="2" presStyleCnt="3" custAng="20791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9285009-E31E-42B6-A158-950FEB3EAA29}" type="pres">
      <dgm:prSet presAssocID="{8CC41343-3DD7-421A-B71D-AFECDDC3F5EB}" presName="descendantText" presStyleLbl="alignAccFollowNode1" presStyleIdx="2" presStyleCnt="3" custScaleY="10923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A16A08F-73AC-4B45-905D-49D8B36DD762}" srcId="{8CC41343-3DD7-421A-B71D-AFECDDC3F5EB}" destId="{EF979BC8-586D-431E-9B4D-1E621496770E}" srcOrd="1" destOrd="0" parTransId="{0029BB37-2B5B-47FB-88E3-721DB0E119CE}" sibTransId="{930AADB9-0DD6-4E2B-AEE8-FE34BF645B8F}"/>
    <dgm:cxn modelId="{CAD5783B-D8C2-4488-8A8E-CACB0B3F3DDB}" type="presOf" srcId="{3B7072F1-8971-47B5-B129-443F8DD14768}" destId="{1FA00DF4-F7FB-413C-BA20-963AEEC8F311}" srcOrd="0" destOrd="1" presId="urn:microsoft.com/office/officeart/2005/8/layout/vList5"/>
    <dgm:cxn modelId="{E3AB9ACC-D151-442F-B8F2-CB6184FE7FA1}" type="presOf" srcId="{1A7806F1-4FC2-4815-9141-588A3257BD2A}" destId="{488720A6-8748-4889-A8C9-93D219148AE0}" srcOrd="0" destOrd="0" presId="urn:microsoft.com/office/officeart/2005/8/layout/vList5"/>
    <dgm:cxn modelId="{E1645618-7944-42E1-8F75-B7744548C51B}" type="presOf" srcId="{EF979BC8-586D-431E-9B4D-1E621496770E}" destId="{29285009-E31E-42B6-A158-950FEB3EAA29}" srcOrd="0" destOrd="1" presId="urn:microsoft.com/office/officeart/2005/8/layout/vList5"/>
    <dgm:cxn modelId="{35CBCCEB-DA87-4969-A41C-1DD4367BC0D7}" type="presOf" srcId="{8CC41343-3DD7-421A-B71D-AFECDDC3F5EB}" destId="{E58EBBBF-E1B7-4895-9E10-60E2EF49CDDD}" srcOrd="0" destOrd="0" presId="urn:microsoft.com/office/officeart/2005/8/layout/vList5"/>
    <dgm:cxn modelId="{598F24CE-E59C-437C-A204-8A2F4D66C938}" type="presOf" srcId="{3D786A50-503A-475A-A2F5-A62BFED66991}" destId="{5A6DAEFB-056B-4736-B6CD-8680FCAD65C3}" srcOrd="0" destOrd="0" presId="urn:microsoft.com/office/officeart/2005/8/layout/vList5"/>
    <dgm:cxn modelId="{45764920-6AAE-4A17-BD8B-ED6367B4EED7}" srcId="{3D786A50-503A-475A-A2F5-A62BFED66991}" destId="{D00E9C72-AE1C-46EC-B3FE-9CCC20B3C83B}" srcOrd="0" destOrd="0" parTransId="{99E4D8D7-9E31-4574-9BE9-FB240E965AAE}" sibTransId="{B6D03447-1AA3-41CB-B3FB-9264BE5C21C8}"/>
    <dgm:cxn modelId="{E309F4B1-A639-44ED-865C-91535D6BE1C6}" type="presOf" srcId="{FBE5EEE7-D5C3-422C-8B9F-68DED41B3A8D}" destId="{29285009-E31E-42B6-A158-950FEB3EAA29}" srcOrd="0" destOrd="0" presId="urn:microsoft.com/office/officeart/2005/8/layout/vList5"/>
    <dgm:cxn modelId="{269D11B9-03C5-46B8-94AE-8A32A6D711D7}" srcId="{3D786A50-503A-475A-A2F5-A62BFED66991}" destId="{1A7806F1-4FC2-4815-9141-588A3257BD2A}" srcOrd="1" destOrd="0" parTransId="{A507AA1B-94E7-4774-B960-883F5ED1BC7C}" sibTransId="{45C81D5F-FA90-458C-A861-A3E0202AEC30}"/>
    <dgm:cxn modelId="{0FCC503D-CF6A-4BB9-AB22-F348F77F5DD5}" srcId="{3D786A50-503A-475A-A2F5-A62BFED66991}" destId="{8CC41343-3DD7-421A-B71D-AFECDDC3F5EB}" srcOrd="2" destOrd="0" parTransId="{513AEDD1-EFB6-4CA6-8E66-E752BC4AA39C}" sibTransId="{0CA03D14-1A3B-4ABC-8F39-CB5D0869F2F5}"/>
    <dgm:cxn modelId="{6735B61A-4AA8-4B5D-8FAA-47FB15BCEB3B}" srcId="{D00E9C72-AE1C-46EC-B3FE-9CCC20B3C83B}" destId="{D0A4CA52-0215-434C-B460-02AF4A33A9BB}" srcOrd="0" destOrd="0" parTransId="{BF4666CE-51B4-4D62-9228-0F95DFC873CF}" sibTransId="{AAEDA818-BEE1-4B01-9273-F709A02C3366}"/>
    <dgm:cxn modelId="{E688FD8B-439D-436C-B20B-62191780A2FD}" srcId="{8CC41343-3DD7-421A-B71D-AFECDDC3F5EB}" destId="{FBE5EEE7-D5C3-422C-8B9F-68DED41B3A8D}" srcOrd="0" destOrd="0" parTransId="{5B013989-BC8E-4FC7-B114-378DD96FD9F8}" sibTransId="{72BC6883-3475-4C2A-B039-49852C22F45B}"/>
    <dgm:cxn modelId="{30758C61-2C59-453B-8F03-D76E74033AC5}" type="presOf" srcId="{D0A4CA52-0215-434C-B460-02AF4A33A9BB}" destId="{1FA00DF4-F7FB-413C-BA20-963AEEC8F311}" srcOrd="0" destOrd="0" presId="urn:microsoft.com/office/officeart/2005/8/layout/vList5"/>
    <dgm:cxn modelId="{A47B6315-C1E6-4E42-88CC-B92BAED9E034}" type="presOf" srcId="{BD64DC87-CD9B-4C1A-8257-CDA1FAF9EAE6}" destId="{4DD7CFAD-1A36-4761-A4DA-19CF7221494F}" srcOrd="0" destOrd="1" presId="urn:microsoft.com/office/officeart/2005/8/layout/vList5"/>
    <dgm:cxn modelId="{BEDEFDB2-FFE4-4E75-8482-5CE12A31DAF0}" srcId="{1A7806F1-4FC2-4815-9141-588A3257BD2A}" destId="{BD64DC87-CD9B-4C1A-8257-CDA1FAF9EAE6}" srcOrd="1" destOrd="0" parTransId="{3ABC52D4-6EBA-4DE8-BD23-A7DD0A923D8D}" sibTransId="{CBE57D9F-16B9-44A3-AFED-425F728E183E}"/>
    <dgm:cxn modelId="{B82F4B51-AD5F-4DCC-A47D-DD0F266D4F22}" srcId="{1A7806F1-4FC2-4815-9141-588A3257BD2A}" destId="{E893FAB5-D496-4292-8E3F-278CCBFE29D5}" srcOrd="0" destOrd="0" parTransId="{8C57FFE2-6724-46FC-A6F6-42514446580C}" sibTransId="{A7F2D4D0-623E-48CB-9FBC-B2BFD9262DDF}"/>
    <dgm:cxn modelId="{D009C639-4BD8-4CC4-8ED4-8254B1FEB614}" type="presOf" srcId="{E893FAB5-D496-4292-8E3F-278CCBFE29D5}" destId="{4DD7CFAD-1A36-4761-A4DA-19CF7221494F}" srcOrd="0" destOrd="0" presId="urn:microsoft.com/office/officeart/2005/8/layout/vList5"/>
    <dgm:cxn modelId="{EB9F2B4A-F99E-4813-A88B-2EA6CEB4FA72}" type="presOf" srcId="{D00E9C72-AE1C-46EC-B3FE-9CCC20B3C83B}" destId="{C3FF31C2-D784-4FBC-AED8-9A446643528A}" srcOrd="0" destOrd="0" presId="urn:microsoft.com/office/officeart/2005/8/layout/vList5"/>
    <dgm:cxn modelId="{1C3B85E8-05D1-4B80-9DD6-1219EDD2F1B5}" srcId="{D00E9C72-AE1C-46EC-B3FE-9CCC20B3C83B}" destId="{3B7072F1-8971-47B5-B129-443F8DD14768}" srcOrd="1" destOrd="0" parTransId="{2C1A2542-940C-4A47-B41D-656ADF39ED77}" sibTransId="{EDFAF765-62F3-4ADD-8DCA-6D86579CECEF}"/>
    <dgm:cxn modelId="{E6EF61A2-DAFA-40CC-B9A0-0F2875980021}" type="presParOf" srcId="{5A6DAEFB-056B-4736-B6CD-8680FCAD65C3}" destId="{F2017B73-EE8C-47F3-BD86-ABE5C0F6411C}" srcOrd="0" destOrd="0" presId="urn:microsoft.com/office/officeart/2005/8/layout/vList5"/>
    <dgm:cxn modelId="{3DF303CD-B32D-4570-B89A-BCA10C250FDC}" type="presParOf" srcId="{F2017B73-EE8C-47F3-BD86-ABE5C0F6411C}" destId="{C3FF31C2-D784-4FBC-AED8-9A446643528A}" srcOrd="0" destOrd="0" presId="urn:microsoft.com/office/officeart/2005/8/layout/vList5"/>
    <dgm:cxn modelId="{BBA4C7A0-B714-4AA8-87BE-D9C72D9A900F}" type="presParOf" srcId="{F2017B73-EE8C-47F3-BD86-ABE5C0F6411C}" destId="{1FA00DF4-F7FB-413C-BA20-963AEEC8F311}" srcOrd="1" destOrd="0" presId="urn:microsoft.com/office/officeart/2005/8/layout/vList5"/>
    <dgm:cxn modelId="{67754612-D024-47B0-9BE1-206BD879FD4A}" type="presParOf" srcId="{5A6DAEFB-056B-4736-B6CD-8680FCAD65C3}" destId="{5CA8E80B-693D-478F-9DCF-CD5022BC4677}" srcOrd="1" destOrd="0" presId="urn:microsoft.com/office/officeart/2005/8/layout/vList5"/>
    <dgm:cxn modelId="{F6077956-EEA6-45ED-8EFE-8B0BB1D3ED8D}" type="presParOf" srcId="{5A6DAEFB-056B-4736-B6CD-8680FCAD65C3}" destId="{E60C4828-9356-467C-B20B-80ED9BEB5DAD}" srcOrd="2" destOrd="0" presId="urn:microsoft.com/office/officeart/2005/8/layout/vList5"/>
    <dgm:cxn modelId="{1871876C-70B9-4E22-81A3-C7A40401E55D}" type="presParOf" srcId="{E60C4828-9356-467C-B20B-80ED9BEB5DAD}" destId="{488720A6-8748-4889-A8C9-93D219148AE0}" srcOrd="0" destOrd="0" presId="urn:microsoft.com/office/officeart/2005/8/layout/vList5"/>
    <dgm:cxn modelId="{E0E5E680-F90C-4DC1-92DB-2591299432B9}" type="presParOf" srcId="{E60C4828-9356-467C-B20B-80ED9BEB5DAD}" destId="{4DD7CFAD-1A36-4761-A4DA-19CF7221494F}" srcOrd="1" destOrd="0" presId="urn:microsoft.com/office/officeart/2005/8/layout/vList5"/>
    <dgm:cxn modelId="{61F8F1BC-EC52-4D95-890F-65FACB1801DB}" type="presParOf" srcId="{5A6DAEFB-056B-4736-B6CD-8680FCAD65C3}" destId="{7C15CEEF-AF8A-4BC9-8304-FB2E0B431C7A}" srcOrd="3" destOrd="0" presId="urn:microsoft.com/office/officeart/2005/8/layout/vList5"/>
    <dgm:cxn modelId="{ECCBA02B-B3D2-4F4E-8808-59DE5B618EE2}" type="presParOf" srcId="{5A6DAEFB-056B-4736-B6CD-8680FCAD65C3}" destId="{164B45BE-66AB-47E3-8D41-5E5497720069}" srcOrd="4" destOrd="0" presId="urn:microsoft.com/office/officeart/2005/8/layout/vList5"/>
    <dgm:cxn modelId="{139868AB-6A10-4F44-92D4-B06AB241AF64}" type="presParOf" srcId="{164B45BE-66AB-47E3-8D41-5E5497720069}" destId="{E58EBBBF-E1B7-4895-9E10-60E2EF49CDDD}" srcOrd="0" destOrd="0" presId="urn:microsoft.com/office/officeart/2005/8/layout/vList5"/>
    <dgm:cxn modelId="{876B4D3A-A794-424D-B05B-702B42790376}" type="presParOf" srcId="{164B45BE-66AB-47E3-8D41-5E5497720069}" destId="{29285009-E31E-42B6-A158-950FEB3EAA29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D523A-1542-47B8-865C-6F270BCA1C5B}" type="datetimeFigureOut">
              <a:rPr lang="pl-PL" smtClean="0"/>
              <a:pPr/>
              <a:t>2009-09-01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7FAEC-C67E-4E0C-8B11-AA1C449BBD2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1C03D28-385C-4597-8EF1-2905B6F7FE2E}" type="datetimeFigureOut">
              <a:rPr lang="pl-PL" smtClean="0"/>
              <a:pPr/>
              <a:t>2009-09-01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DF37862-1FB3-440C-80DA-58D8B255CA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3D28-385C-4597-8EF1-2905B6F7FE2E}" type="datetimeFigureOut">
              <a:rPr lang="pl-PL" smtClean="0"/>
              <a:pPr/>
              <a:t>2009-09-01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7862-1FB3-440C-80DA-58D8B255CA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3D28-385C-4597-8EF1-2905B6F7FE2E}" type="datetimeFigureOut">
              <a:rPr lang="pl-PL" smtClean="0"/>
              <a:pPr/>
              <a:t>2009-09-01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7862-1FB3-440C-80DA-58D8B255CA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1C03D28-385C-4597-8EF1-2905B6F7FE2E}" type="datetimeFigureOut">
              <a:rPr lang="pl-PL" smtClean="0"/>
              <a:pPr/>
              <a:t>2009-09-01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7862-1FB3-440C-80DA-58D8B255CA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1C03D28-385C-4597-8EF1-2905B6F7FE2E}" type="datetimeFigureOut">
              <a:rPr lang="pl-PL" smtClean="0"/>
              <a:pPr/>
              <a:t>2009-09-01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DF37862-1FB3-440C-80DA-58D8B255CA23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1C03D28-385C-4597-8EF1-2905B6F7FE2E}" type="datetimeFigureOut">
              <a:rPr lang="pl-PL" smtClean="0"/>
              <a:pPr/>
              <a:t>2009-09-01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DF37862-1FB3-440C-80DA-58D8B255CA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1C03D28-385C-4597-8EF1-2905B6F7FE2E}" type="datetimeFigureOut">
              <a:rPr lang="pl-PL" smtClean="0"/>
              <a:pPr/>
              <a:t>2009-09-01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DF37862-1FB3-440C-80DA-58D8B255CA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03D28-385C-4597-8EF1-2905B6F7FE2E}" type="datetimeFigureOut">
              <a:rPr lang="pl-PL" smtClean="0"/>
              <a:pPr/>
              <a:t>2009-09-01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7862-1FB3-440C-80DA-58D8B255CA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1C03D28-385C-4597-8EF1-2905B6F7FE2E}" type="datetimeFigureOut">
              <a:rPr lang="pl-PL" smtClean="0"/>
              <a:pPr/>
              <a:t>2009-09-01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DF37862-1FB3-440C-80DA-58D8B255CA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1C03D28-385C-4597-8EF1-2905B6F7FE2E}" type="datetimeFigureOut">
              <a:rPr lang="pl-PL" smtClean="0"/>
              <a:pPr/>
              <a:t>2009-09-01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DF37862-1FB3-440C-80DA-58D8B255CA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1C03D28-385C-4597-8EF1-2905B6F7FE2E}" type="datetimeFigureOut">
              <a:rPr lang="pl-PL" smtClean="0"/>
              <a:pPr/>
              <a:t>2009-09-01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DF37862-1FB3-440C-80DA-58D8B255CA2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1C03D28-385C-4597-8EF1-2905B6F7FE2E}" type="datetimeFigureOut">
              <a:rPr lang="pl-PL" smtClean="0"/>
              <a:pPr/>
              <a:t>2009-09-01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DF37862-1FB3-440C-80DA-58D8B255CA2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Garden.jpg"/>
          <p:cNvPicPr>
            <a:picLocks noChangeAspect="1"/>
          </p:cNvPicPr>
          <p:nvPr/>
        </p:nvPicPr>
        <p:blipFill>
          <a:blip r:embed="rId2">
            <a:lum contrast="-44000"/>
          </a:blip>
          <a:stretch>
            <a:fillRect/>
          </a:stretch>
        </p:blipFill>
        <p:spPr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857496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Forte" pitchFamily="66" charset="0"/>
              </a:rPr>
              <a:t>NGO</a:t>
            </a:r>
            <a:r>
              <a:rPr lang="pl-PL" sz="6600" dirty="0" smtClean="0">
                <a:solidFill>
                  <a:srgbClr val="FFFF00"/>
                </a:solidFill>
                <a:latin typeface="Forte" pitchFamily="66" charset="0"/>
              </a:rPr>
              <a:t>s </a:t>
            </a:r>
            <a:r>
              <a:rPr lang="en-US" sz="6600" dirty="0" smtClean="0">
                <a:solidFill>
                  <a:srgbClr val="FFFF00"/>
                </a:solidFill>
                <a:latin typeface="Forte" pitchFamily="66" charset="0"/>
              </a:rPr>
              <a:t>and Youth policy in </a:t>
            </a:r>
            <a:r>
              <a:rPr lang="en-US" sz="7200" dirty="0" smtClean="0">
                <a:solidFill>
                  <a:srgbClr val="FFFF00"/>
                </a:solidFill>
                <a:latin typeface="Forte" pitchFamily="66" charset="0"/>
              </a:rPr>
              <a:t>Ukraine</a:t>
            </a:r>
            <a:endParaRPr lang="en-US" sz="7200" dirty="0">
              <a:solidFill>
                <a:srgbClr val="FFFF00"/>
              </a:solidFill>
              <a:latin typeface="Forte" pitchFamily="66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929198"/>
            <a:ext cx="6400800" cy="709602"/>
          </a:xfrm>
        </p:spPr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661308"/>
          </a:xfrm>
        </p:spPr>
        <p:txBody>
          <a:bodyPr/>
          <a:lstStyle/>
          <a:p>
            <a:pPr algn="ctr"/>
            <a:r>
              <a:rPr lang="en-US" b="1" i="1" dirty="0" smtClean="0"/>
              <a:t>Sources of funding NGOs in Poland</a:t>
            </a:r>
            <a:endParaRPr lang="pl-PL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2286000"/>
            <a:ext cx="8229600" cy="4572000"/>
          </a:xfrm>
        </p:spPr>
        <p:txBody>
          <a:bodyPr/>
          <a:lstStyle/>
          <a:p>
            <a:r>
              <a:rPr lang="en-US" dirty="0" smtClean="0"/>
              <a:t>member contributions;</a:t>
            </a:r>
          </a:p>
          <a:p>
            <a:r>
              <a:rPr lang="en-US" dirty="0" smtClean="0"/>
              <a:t>donations;</a:t>
            </a:r>
          </a:p>
          <a:p>
            <a:r>
              <a:rPr lang="en-US" dirty="0" smtClean="0"/>
              <a:t>incomes from self-sacrifice;</a:t>
            </a:r>
          </a:p>
          <a:p>
            <a:r>
              <a:rPr lang="en-US" dirty="0" smtClean="0"/>
              <a:t>interests;</a:t>
            </a:r>
          </a:p>
          <a:p>
            <a:r>
              <a:rPr lang="en-US" dirty="0" smtClean="0"/>
              <a:t>incomes from capital;</a:t>
            </a:r>
          </a:p>
          <a:p>
            <a:r>
              <a:rPr lang="en-US" dirty="0" smtClean="0"/>
              <a:t>incomes from property.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428596" y="500042"/>
            <a:ext cx="8286808" cy="6000792"/>
          </a:xfrm>
          <a:prstGeom prst="rect">
            <a:avLst/>
          </a:prstGeom>
          <a:blipFill dpi="0" rotWithShape="1">
            <a:blip r:embed="rId2">
              <a:alphaModFix amt="61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428604"/>
            <a:ext cx="8229600" cy="6072230"/>
          </a:xfrm>
          <a:blipFill dpi="0" rotWithShape="1">
            <a:blip r:embed="rId3">
              <a:alphaModFix amt="79000"/>
            </a:blip>
            <a:srcRect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There is a concomitant increase in the growth rate of associations for youth. But </a:t>
            </a:r>
            <a:r>
              <a:rPr lang="en-US" sz="2900" b="1" i="1" dirty="0" smtClean="0">
                <a:solidFill>
                  <a:schemeClr val="accent6">
                    <a:lumMod val="50000"/>
                  </a:schemeClr>
                </a:solidFill>
              </a:rPr>
              <a:t>The Democratic Initiatives  Foundation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opinion polls show that third-sector membership in Ukraine remained constant: in 1994, </a:t>
            </a:r>
            <a:r>
              <a:rPr lang="en-US" b="1" dirty="0" smtClean="0">
                <a:solidFill>
                  <a:srgbClr val="FFFF00"/>
                </a:solidFill>
              </a:rPr>
              <a:t>82%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stated they </a:t>
            </a:r>
            <a:r>
              <a:rPr lang="en-US" b="1" i="1" u="sng" dirty="0" smtClean="0">
                <a:solidFill>
                  <a:schemeClr val="accent6">
                    <a:lumMod val="50000"/>
                  </a:schemeClr>
                </a:solidFill>
              </a:rPr>
              <a:t>not members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of any civic, political, youth organization  and in 2000, </a:t>
            </a:r>
            <a:r>
              <a:rPr lang="en-US" b="1" dirty="0" smtClean="0">
                <a:solidFill>
                  <a:srgbClr val="FFFF00"/>
                </a:solidFill>
              </a:rPr>
              <a:t>83%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. Because U</a:t>
            </a:r>
            <a:r>
              <a:rPr lang="pl-PL" b="1" dirty="0" smtClean="0">
                <a:solidFill>
                  <a:schemeClr val="accent6">
                    <a:lumMod val="50000"/>
                  </a:schemeClr>
                </a:solidFill>
              </a:rPr>
              <a:t>k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rainian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citizens are not fully aware of the third sector’s role in a civil society they are reluctant to participate in the non-government, and voluntary structures.</a:t>
            </a:r>
            <a:endParaRPr lang="pl-PL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Doc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844" y="1571612"/>
            <a:ext cx="8858312" cy="2643206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prstTxWarp prst="textDeflate">
              <a:avLst>
                <a:gd name="adj" fmla="val 16159"/>
              </a:avLst>
            </a:prstTxWarp>
            <a:scene3d>
              <a:camera prst="orthographicFront"/>
              <a:lightRig rig="threePt" dir="t">
                <a:rot lat="0" lon="0" rev="1800000"/>
              </a:lightRig>
            </a:scene3d>
            <a:sp3d extrusionH="57150" prstMaterial="metal">
              <a:extrusionClr>
                <a:srgbClr val="FF3399"/>
              </a:extrusionClr>
            </a:sp3d>
          </a:bodyPr>
          <a:lstStyle/>
          <a:p>
            <a:r>
              <a:rPr lang="en-US" dirty="0" smtClean="0">
                <a:solidFill>
                  <a:srgbClr val="BD139D"/>
                </a:solidFill>
                <a:latin typeface="Arial Rounded MT Bold" pitchFamily="34" charset="0"/>
              </a:rPr>
              <a:t>Thank you for your attention!</a:t>
            </a:r>
            <a:endParaRPr lang="pl-PL" dirty="0">
              <a:solidFill>
                <a:srgbClr val="BD139D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1071538" y="214290"/>
            <a:ext cx="7143800" cy="18573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FFFF00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/>
              </a:rPr>
              <a:t>Youth organization</a:t>
            </a:r>
            <a:r>
              <a:rPr lang="pl-PL" b="1" dirty="0" smtClean="0">
                <a:solidFill>
                  <a:schemeClr val="tx1"/>
                </a:solidFill>
                <a:effectLst/>
              </a:rPr>
              <a:t>s</a:t>
            </a:r>
            <a:r>
              <a:rPr lang="en-US" b="1" dirty="0" smtClean="0">
                <a:solidFill>
                  <a:schemeClr val="tx1"/>
                </a:solidFill>
                <a:effectLst/>
              </a:rPr>
              <a:t> in Ukraine</a:t>
            </a:r>
            <a:endParaRPr lang="en-US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143248"/>
            <a:ext cx="8229600" cy="3500462"/>
          </a:xfrm>
        </p:spPr>
        <p:txBody>
          <a:bodyPr numCol="2">
            <a:normAutofit/>
          </a:bodyPr>
          <a:lstStyle/>
          <a:p>
            <a:pPr algn="ctr">
              <a:buNone/>
            </a:pPr>
            <a:r>
              <a:rPr lang="pl-PL" sz="3400" b="1" noProof="1" smtClean="0"/>
              <a:t>Governmental organization                  </a:t>
            </a:r>
          </a:p>
          <a:p>
            <a:pPr algn="ctr">
              <a:buNone/>
            </a:pPr>
            <a:r>
              <a:rPr lang="pl-PL" sz="3400" b="1" noProof="1" smtClean="0"/>
              <a:t>(public social service for</a:t>
            </a:r>
          </a:p>
          <a:p>
            <a:pPr algn="ctr">
              <a:buNone/>
            </a:pPr>
            <a:r>
              <a:rPr lang="pl-PL" sz="3400" b="1" noProof="1" smtClean="0"/>
              <a:t>children and youth)</a:t>
            </a:r>
          </a:p>
          <a:p>
            <a:pPr algn="ctr">
              <a:buNone/>
            </a:pPr>
            <a:r>
              <a:rPr lang="pl-PL" sz="3200" b="1" noProof="1" smtClean="0"/>
              <a:t>NGO</a:t>
            </a:r>
          </a:p>
        </p:txBody>
      </p:sp>
      <p:sp>
        <p:nvSpPr>
          <p:cNvPr id="4" name="Strzałka w dół 3"/>
          <p:cNvSpPr/>
          <p:nvPr/>
        </p:nvSpPr>
        <p:spPr>
          <a:xfrm>
            <a:off x="2285984" y="2071678"/>
            <a:ext cx="785818" cy="1214446"/>
          </a:xfrm>
          <a:prstGeom prst="downArrow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5" name="Strzałka w dół 4"/>
          <p:cNvSpPr/>
          <p:nvPr/>
        </p:nvSpPr>
        <p:spPr>
          <a:xfrm>
            <a:off x="6143636" y="2071678"/>
            <a:ext cx="785818" cy="1214446"/>
          </a:xfrm>
          <a:prstGeom prst="downArrow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714380"/>
          </a:xfrm>
          <a:effectLst>
            <a:reflection blurRad="6350" stA="50000" endA="300" endPos="90000" dir="5400000" sy="-100000" algn="bl" rotWithShape="0"/>
          </a:effectLst>
        </p:spPr>
        <p:txBody>
          <a:bodyPr>
            <a:normAutofit fontScale="90000"/>
          </a:bodyPr>
          <a:lstStyle/>
          <a:p>
            <a:pPr algn="ctr"/>
            <a:r>
              <a:rPr lang="pl-PL" sz="4400" b="1" noProof="1" smtClean="0">
                <a:effectLst/>
              </a:rPr>
              <a:t>Governmental </a:t>
            </a:r>
            <a:r>
              <a:rPr lang="en-US" sz="4400" b="1" noProof="1" smtClean="0">
                <a:effectLst/>
              </a:rPr>
              <a:t>youth </a:t>
            </a:r>
            <a:r>
              <a:rPr lang="pl-PL" sz="4400" b="1" noProof="1" smtClean="0">
                <a:effectLst/>
              </a:rPr>
              <a:t>organization                  </a:t>
            </a:r>
            <a:br>
              <a:rPr lang="pl-PL" sz="4400" b="1" noProof="1" smtClean="0">
                <a:effectLst/>
              </a:rPr>
            </a:br>
            <a:r>
              <a:rPr lang="pl-PL" sz="4400" noProof="1" smtClean="0"/>
              <a:t/>
            </a:r>
            <a:br>
              <a:rPr lang="pl-PL" sz="4400" noProof="1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617614"/>
            <a:ext cx="8229600" cy="524038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Net of social service for children and youth</a:t>
            </a:r>
            <a:r>
              <a:rPr lang="pl-PL" dirty="0" smtClean="0"/>
              <a:t>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79</a:t>
            </a:r>
            <a:r>
              <a:rPr lang="en-US" dirty="0" smtClean="0"/>
              <a:t> centers in</a:t>
            </a:r>
            <a:r>
              <a:rPr lang="pl-PL" dirty="0" smtClean="0"/>
              <a:t> </a:t>
            </a:r>
            <a:r>
              <a:rPr lang="en-US" dirty="0" smtClean="0"/>
              <a:t>Ukraine)</a:t>
            </a:r>
            <a:r>
              <a:rPr lang="pl-PL" dirty="0" smtClean="0"/>
              <a:t>;</a:t>
            </a:r>
          </a:p>
          <a:p>
            <a:endParaRPr lang="en-US" dirty="0" smtClean="0"/>
          </a:p>
          <a:p>
            <a:r>
              <a:rPr lang="en-US" dirty="0" smtClean="0"/>
              <a:t>Social hostels (</a:t>
            </a:r>
            <a:r>
              <a:rPr lang="en-US" dirty="0" smtClean="0">
                <a:solidFill>
                  <a:srgbClr val="FF0000"/>
                </a:solidFill>
              </a:rPr>
              <a:t>18</a:t>
            </a:r>
            <a:r>
              <a:rPr lang="en-US" dirty="0" smtClean="0"/>
              <a:t>)</a:t>
            </a:r>
            <a:r>
              <a:rPr lang="pl-PL" dirty="0" smtClean="0"/>
              <a:t>;</a:t>
            </a:r>
          </a:p>
          <a:p>
            <a:endParaRPr lang="en-US" dirty="0" smtClean="0"/>
          </a:p>
          <a:p>
            <a:r>
              <a:rPr lang="en-US" dirty="0" smtClean="0"/>
              <a:t>Centers of social-psychologist help</a:t>
            </a:r>
            <a:r>
              <a:rPr lang="pl-PL" dirty="0" smtClean="0"/>
              <a:t>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23</a:t>
            </a:r>
            <a:r>
              <a:rPr lang="en-US" dirty="0" smtClean="0"/>
              <a:t>)</a:t>
            </a:r>
            <a:r>
              <a:rPr lang="pl-PL" dirty="0" smtClean="0"/>
              <a:t>;</a:t>
            </a:r>
          </a:p>
          <a:p>
            <a:endParaRPr lang="en-US" dirty="0" smtClean="0"/>
          </a:p>
          <a:p>
            <a:r>
              <a:rPr lang="en-US" dirty="0" smtClean="0"/>
              <a:t>Centers for people who infected by AID</a:t>
            </a:r>
            <a:r>
              <a:rPr lang="pl-PL" dirty="0" smtClean="0"/>
              <a:t>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7</a:t>
            </a:r>
            <a:r>
              <a:rPr lang="en-US" dirty="0" smtClean="0"/>
              <a:t>)</a:t>
            </a:r>
            <a:r>
              <a:rPr lang="pl-PL" dirty="0" smtClean="0"/>
              <a:t>;</a:t>
            </a:r>
          </a:p>
          <a:p>
            <a:endParaRPr lang="en-US" dirty="0" smtClean="0"/>
          </a:p>
          <a:p>
            <a:r>
              <a:rPr lang="en-US" dirty="0" smtClean="0"/>
              <a:t>Centers</a:t>
            </a:r>
            <a:r>
              <a:rPr lang="pl-PL" dirty="0" smtClean="0"/>
              <a:t> of</a:t>
            </a:r>
            <a:r>
              <a:rPr lang="en-US" dirty="0" smtClean="0"/>
              <a:t> social-psychologist rehabilitation children and youth with physiology restriction</a:t>
            </a:r>
            <a:r>
              <a:rPr lang="pl-PL" dirty="0" smtClean="0"/>
              <a:t>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15</a:t>
            </a:r>
            <a:r>
              <a:rPr lang="en-US" dirty="0" smtClean="0"/>
              <a:t>)</a:t>
            </a:r>
            <a:r>
              <a:rPr lang="pl-PL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  <a:effectLst>
            <a:reflection blurRad="6350" stA="50000" endA="300" endPos="90000" dir="5400000" sy="-100000" algn="bl" rotWithShape="0"/>
          </a:effectLst>
        </p:spPr>
        <p:txBody>
          <a:bodyPr>
            <a:normAutofit fontScale="90000"/>
          </a:bodyPr>
          <a:lstStyle/>
          <a:p>
            <a:pPr algn="ctr"/>
            <a:r>
              <a:rPr lang="en-US" sz="7200" b="1" dirty="0" smtClean="0">
                <a:effectLst/>
              </a:rPr>
              <a:t>NGOs</a:t>
            </a:r>
            <a:endParaRPr lang="en-US" sz="7200" b="1" dirty="0">
              <a:effectLst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531182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Organize, nurture and educate youth in the spirit invoked by the ideals harmonious development of person</a:t>
            </a:r>
            <a:r>
              <a:rPr lang="pl-PL" dirty="0" smtClean="0"/>
              <a:t>;</a:t>
            </a:r>
          </a:p>
          <a:p>
            <a:endParaRPr lang="en-US" dirty="0" smtClean="0"/>
          </a:p>
          <a:p>
            <a:r>
              <a:rPr lang="en-US" dirty="0" smtClean="0"/>
              <a:t>Forming patriotic values as well as sound individuality</a:t>
            </a:r>
            <a:r>
              <a:rPr lang="pl-PL" dirty="0" smtClean="0"/>
              <a:t>;</a:t>
            </a:r>
          </a:p>
          <a:p>
            <a:endParaRPr lang="en-US" dirty="0" smtClean="0"/>
          </a:p>
          <a:p>
            <a:r>
              <a:rPr lang="en-US" dirty="0" smtClean="0"/>
              <a:t>Promote positive, healthy lifestyle</a:t>
            </a:r>
            <a:r>
              <a:rPr lang="pl-PL" dirty="0" smtClean="0"/>
              <a:t>;</a:t>
            </a:r>
          </a:p>
          <a:p>
            <a:endParaRPr lang="en-US" dirty="0" smtClean="0"/>
          </a:p>
          <a:p>
            <a:r>
              <a:rPr lang="en-US" dirty="0" smtClean="0"/>
              <a:t>Improving mental and physic health and avoiding drugs</a:t>
            </a:r>
            <a:r>
              <a:rPr lang="pl-PL" dirty="0" smtClean="0"/>
              <a:t>;</a:t>
            </a:r>
          </a:p>
          <a:p>
            <a:endParaRPr lang="pl-PL" dirty="0" smtClean="0"/>
          </a:p>
          <a:p>
            <a:r>
              <a:rPr lang="en-US" dirty="0" smtClean="0"/>
              <a:t>Education ,training and mobility</a:t>
            </a:r>
            <a:r>
              <a:rPr lang="pl-PL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/>
            <a:r>
              <a:rPr lang="en-US" b="1" dirty="0" smtClean="0">
                <a:effectLst/>
              </a:rPr>
              <a:t>The most prominent clients of NGOs</a:t>
            </a:r>
            <a:endParaRPr lang="en-US" b="1" dirty="0">
              <a:effectLst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57158" y="200024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61242"/>
          </a:xfrm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normAutofit/>
          </a:bodyPr>
          <a:lstStyle/>
          <a:p>
            <a:pPr algn="ctr"/>
            <a:endParaRPr lang="en-US" sz="6600" b="1" dirty="0">
              <a:effectLst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0" y="1428736"/>
          <a:ext cx="9144000" cy="5026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ostokąt 4"/>
          <p:cNvSpPr/>
          <p:nvPr/>
        </p:nvSpPr>
        <p:spPr>
          <a:xfrm>
            <a:off x="285720" y="357166"/>
            <a:ext cx="80010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Right"/>
              <a:lightRig rig="threePt" dir="t"/>
            </a:scene3d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12700" stA="28000" endPos="45000" dist="1000" dir="5400000" sy="-100000" algn="bl" rotWithShape="0"/>
                </a:effectLst>
              </a:rPr>
              <a:t>NGOs activity</a:t>
            </a:r>
            <a:endParaRPr lang="pl-PL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358346" cy="1500174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Regional differences in representing sectors</a:t>
            </a:r>
            <a:endParaRPr lang="pl-PL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285720" y="1643050"/>
          <a:ext cx="8229600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66526"/>
          </a:xfrm>
        </p:spPr>
        <p:txBody>
          <a:bodyPr>
            <a:scene3d>
              <a:camera prst="isometricOffAxis1Right">
                <a:rot lat="1080000" lon="21594000" rev="0"/>
              </a:camera>
              <a:lightRig rig="threePt" dir="t"/>
            </a:scene3d>
          </a:bodyPr>
          <a:lstStyle/>
          <a:p>
            <a:pPr algn="ctr"/>
            <a:r>
              <a:rPr lang="en-US" b="1" i="1" dirty="0" smtClean="0">
                <a:effectLst/>
              </a:rPr>
              <a:t>Sources of funding NGOs in Ukraine</a:t>
            </a:r>
            <a:endParaRPr lang="en-US" b="1" i="1" dirty="0">
              <a:effectLst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0" y="1643050"/>
          <a:ext cx="9001156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6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 smtClean="0">
                <a:effectLst/>
              </a:rPr>
              <a:t>Sources of funding NGOs in post-soviet country</a:t>
            </a:r>
            <a:endParaRPr lang="pl-PL" b="1" i="1" dirty="0">
              <a:effectLst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22960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Wędrówk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362</TotalTime>
  <Words>352</Words>
  <Application>Microsoft Office PowerPoint</Application>
  <PresentationFormat>Pokaz na ekranie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Energetyczny</vt:lpstr>
      <vt:lpstr>NGOs and Youth policy in Ukraine</vt:lpstr>
      <vt:lpstr>Youth organizations in Ukraine</vt:lpstr>
      <vt:lpstr>Governmental youth organization                    </vt:lpstr>
      <vt:lpstr>NGOs</vt:lpstr>
      <vt:lpstr>The most prominent clients of NGOs</vt:lpstr>
      <vt:lpstr>Slajd 6</vt:lpstr>
      <vt:lpstr>Regional differences in representing sectors</vt:lpstr>
      <vt:lpstr>Sources of funding NGOs in Ukraine</vt:lpstr>
      <vt:lpstr>Sources of funding NGOs in post-soviet country</vt:lpstr>
      <vt:lpstr>Sources of funding NGOs in Poland</vt:lpstr>
      <vt:lpstr>Slajd 11</vt:lpstr>
      <vt:lpstr>Thank you for your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Youth policy and NGO in Ukraine</dc:title>
  <dc:creator>UMWD</dc:creator>
  <cp:lastModifiedBy>eszczerba</cp:lastModifiedBy>
  <cp:revision>40</cp:revision>
  <dcterms:created xsi:type="dcterms:W3CDTF">2009-07-21T09:42:10Z</dcterms:created>
  <dcterms:modified xsi:type="dcterms:W3CDTF">2009-09-01T06:07:21Z</dcterms:modified>
</cp:coreProperties>
</file>