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388" autoAdjust="0"/>
    <p:restoredTop sz="94660"/>
  </p:normalViewPr>
  <p:slideViewPr>
    <p:cSldViewPr>
      <p:cViewPr varScale="1">
        <p:scale>
          <a:sx n="63" d="100"/>
          <a:sy n="63" d="100"/>
        </p:scale>
        <p:origin x="-25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Arkusz_programu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Arkusz_programu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pl-PL"/>
  <c:style val="43"/>
  <c:chart>
    <c:plotArea>
      <c:layout/>
      <c:lineChart>
        <c:grouping val="stacked"/>
        <c:ser>
          <c:idx val="0"/>
          <c:order val="0"/>
          <c:tx>
            <c:strRef>
              <c:f>Arkusz1!$B$1</c:f>
              <c:strCache>
                <c:ptCount val="1"/>
                <c:pt idx="0">
                  <c:v>Seria 1</c:v>
                </c:pt>
              </c:strCache>
            </c:strRef>
          </c:tx>
          <c:spPr>
            <a:ln w="82550" cap="rnd" cmpd="sng">
              <a:gradFill flip="none" rotWithShape="1">
                <a:gsLst>
                  <a:gs pos="84000">
                    <a:srgbClr val="FF0000"/>
                  </a:gs>
                  <a:gs pos="30000">
                    <a:srgbClr val="D49E6C"/>
                  </a:gs>
                  <a:gs pos="70000">
                    <a:srgbClr val="A65528"/>
                  </a:gs>
                  <a:gs pos="100000">
                    <a:srgbClr val="663012"/>
                  </a:gs>
                </a:gsLst>
                <a:lin ang="1800000" scaled="0"/>
                <a:tileRect/>
              </a:gradFill>
              <a:prstDash val="solid"/>
              <a:round/>
              <a:headEnd type="none" w="lg" len="med"/>
              <a:tailEnd type="none" w="lg" len="med"/>
            </a:ln>
          </c:spPr>
          <c:marker>
            <c:symbol val="none"/>
          </c:marker>
          <c:dLbls>
            <c:dLbl>
              <c:idx val="0"/>
              <c:layout>
                <c:manualLayout>
                  <c:x val="-2.9239766081871392E-2"/>
                  <c:y val="2.24482662470432E-2"/>
                </c:manualLayout>
              </c:layout>
              <c:showVal val="1"/>
            </c:dLbl>
            <c:dLbl>
              <c:idx val="1"/>
              <c:layout>
                <c:manualLayout>
                  <c:x val="0"/>
                  <c:y val="5.6120665617607896E-3"/>
                </c:manualLayout>
              </c:layout>
              <c:showVal val="1"/>
            </c:dLbl>
            <c:dLbl>
              <c:idx val="2"/>
              <c:layout>
                <c:manualLayout>
                  <c:x val="-3.5087719298245612E-2"/>
                  <c:y val="-4.2090499213206012E-2"/>
                </c:manualLayout>
              </c:layout>
              <c:showVal val="1"/>
            </c:dLbl>
            <c:dLbl>
              <c:idx val="3"/>
              <c:layout>
                <c:manualLayout>
                  <c:x val="-3.0701754385964942E-2"/>
                  <c:y val="2.8060332808803996E-2"/>
                </c:manualLayout>
              </c:layout>
              <c:showVal val="1"/>
            </c:dLbl>
            <c:dLbl>
              <c:idx val="4"/>
              <c:layout>
                <c:manualLayout>
                  <c:x val="-1.4619883040935685E-3"/>
                  <c:y val="-1.1224133123521584E-2"/>
                </c:manualLayout>
              </c:layout>
              <c:showVal val="1"/>
            </c:dLbl>
            <c:spPr>
              <a:noFill/>
            </c:spPr>
            <c:txPr>
              <a:bodyPr/>
              <a:lstStyle/>
              <a:p>
                <a:pPr>
                  <a:defRPr sz="2800" b="1">
                    <a:solidFill>
                      <a:schemeClr val="accent6">
                        <a:lumMod val="40000"/>
                        <a:lumOff val="60000"/>
                      </a:schemeClr>
                    </a:solidFill>
                    <a:effectLst/>
                    <a:latin typeface="Aharoni" pitchFamily="2" charset="-79"/>
                    <a:cs typeface="Aharoni" pitchFamily="2" charset="-79"/>
                  </a:defRPr>
                </a:pPr>
                <a:endParaRPr lang="pl-PL"/>
              </a:p>
            </c:txPr>
            <c:showVal val="1"/>
          </c:dLbls>
          <c:cat>
            <c:numRef>
              <c:f>Arkusz1!$A$2:$A$6</c:f>
              <c:numCache>
                <c:formatCode>General</c:formatCode>
                <c:ptCount val="5"/>
                <c:pt idx="0">
                  <c:v>1995</c:v>
                </c:pt>
                <c:pt idx="1">
                  <c:v>1996</c:v>
                </c:pt>
                <c:pt idx="2">
                  <c:v>1997</c:v>
                </c:pt>
                <c:pt idx="3">
                  <c:v>1998</c:v>
                </c:pt>
                <c:pt idx="4">
                  <c:v>1999</c:v>
                </c:pt>
              </c:numCache>
            </c:numRef>
          </c:cat>
          <c:val>
            <c:numRef>
              <c:f>Arkusz1!$B$2:$B$6</c:f>
              <c:numCache>
                <c:formatCode>General</c:formatCode>
                <c:ptCount val="5"/>
                <c:pt idx="0">
                  <c:v>3050</c:v>
                </c:pt>
                <c:pt idx="1">
                  <c:v>3437</c:v>
                </c:pt>
                <c:pt idx="2">
                  <c:v>3988</c:v>
                </c:pt>
                <c:pt idx="3">
                  <c:v>3772</c:v>
                </c:pt>
                <c:pt idx="4">
                  <c:v>4482</c:v>
                </c:pt>
              </c:numCache>
            </c:numRef>
          </c:val>
        </c:ser>
        <c:ser>
          <c:idx val="1"/>
          <c:order val="1"/>
          <c:tx>
            <c:strRef>
              <c:f>Arkusz1!$C$1</c:f>
              <c:strCache>
                <c:ptCount val="1"/>
                <c:pt idx="0">
                  <c:v>Kolumna2</c:v>
                </c:pt>
              </c:strCache>
            </c:strRef>
          </c:tx>
          <c:marker>
            <c:symbol val="none"/>
          </c:marker>
          <c:cat>
            <c:numRef>
              <c:f>Arkusz1!$A$2:$A$6</c:f>
              <c:numCache>
                <c:formatCode>General</c:formatCode>
                <c:ptCount val="5"/>
                <c:pt idx="0">
                  <c:v>1995</c:v>
                </c:pt>
                <c:pt idx="1">
                  <c:v>1996</c:v>
                </c:pt>
                <c:pt idx="2">
                  <c:v>1997</c:v>
                </c:pt>
                <c:pt idx="3">
                  <c:v>1998</c:v>
                </c:pt>
                <c:pt idx="4">
                  <c:v>1999</c:v>
                </c:pt>
              </c:numCache>
            </c:numRef>
          </c:cat>
          <c:val>
            <c:numRef>
              <c:f>Arkusz1!$C$2:$C$6</c:f>
              <c:numCache>
                <c:formatCode>General</c:formatCode>
                <c:ptCount val="5"/>
              </c:numCache>
            </c:numRef>
          </c:val>
        </c:ser>
        <c:ser>
          <c:idx val="2"/>
          <c:order val="2"/>
          <c:tx>
            <c:strRef>
              <c:f>Arkusz1!$D$1</c:f>
              <c:strCache>
                <c:ptCount val="1"/>
                <c:pt idx="0">
                  <c:v>Kolumna1</c:v>
                </c:pt>
              </c:strCache>
            </c:strRef>
          </c:tx>
          <c:marker>
            <c:symbol val="circle"/>
            <c:size val="6"/>
            <c:spPr>
              <a:solidFill>
                <a:srgbClr val="FF0000"/>
              </a:solidFill>
            </c:spPr>
          </c:marker>
          <c:cat>
            <c:numRef>
              <c:f>Arkusz1!$A$2:$A$6</c:f>
              <c:numCache>
                <c:formatCode>General</c:formatCode>
                <c:ptCount val="5"/>
                <c:pt idx="0">
                  <c:v>1995</c:v>
                </c:pt>
                <c:pt idx="1">
                  <c:v>1996</c:v>
                </c:pt>
                <c:pt idx="2">
                  <c:v>1997</c:v>
                </c:pt>
                <c:pt idx="3">
                  <c:v>1998</c:v>
                </c:pt>
                <c:pt idx="4">
                  <c:v>1999</c:v>
                </c:pt>
              </c:numCache>
            </c:numRef>
          </c:cat>
          <c:val>
            <c:numRef>
              <c:f>Arkusz1!$D$2:$D$6</c:f>
              <c:numCache>
                <c:formatCode>General</c:formatCode>
                <c:ptCount val="5"/>
              </c:numCache>
            </c:numRef>
          </c:val>
        </c:ser>
        <c:marker val="1"/>
        <c:axId val="65532672"/>
        <c:axId val="65534592"/>
      </c:lineChart>
      <c:catAx>
        <c:axId val="65532672"/>
        <c:scaling>
          <c:orientation val="minMax"/>
        </c:scaling>
        <c:axPos val="b"/>
        <c:minorGridlines>
          <c:spPr>
            <a:ln cap="rnd">
              <a:prstDash val="sysDot"/>
              <a:headEnd type="triangle"/>
            </a:ln>
          </c:spPr>
        </c:minorGridlines>
        <c:numFmt formatCode="General" sourceLinked="1"/>
        <c:tickLblPos val="nextTo"/>
        <c:crossAx val="65534592"/>
        <c:crosses val="autoZero"/>
        <c:auto val="1"/>
        <c:lblAlgn val="ctr"/>
        <c:lblOffset val="100"/>
      </c:catAx>
      <c:valAx>
        <c:axId val="65534592"/>
        <c:scaling>
          <c:orientation val="minMax"/>
        </c:scaling>
        <c:axPos val="l"/>
        <c:majorGridlines/>
        <c:numFmt formatCode="General" sourceLinked="1"/>
        <c:tickLblPos val="nextTo"/>
        <c:crossAx val="65532672"/>
        <c:crosses val="autoZero"/>
        <c:crossBetween val="between"/>
      </c:valAx>
      <c:spPr>
        <a:solidFill>
          <a:prstClr val="black">
            <a:lumMod val="85000"/>
            <a:lumOff val="15000"/>
          </a:prstClr>
        </a:solidFill>
        <a:scene3d>
          <a:camera prst="orthographicFront"/>
          <a:lightRig rig="threePt" dir="t"/>
        </a:scene3d>
        <a:sp3d>
          <a:bevelB prst="relaxedInset"/>
        </a:sp3d>
      </c:spPr>
    </c:plotArea>
    <c:plotVisOnly val="1"/>
  </c:chart>
  <c:txPr>
    <a:bodyPr/>
    <a:lstStyle/>
    <a:p>
      <a:pPr>
        <a:defRPr sz="1800" spc="150" baseline="0"/>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43"/>
  <c:chart>
    <c:title>
      <c:layout/>
    </c:title>
    <c:plotArea>
      <c:layout/>
      <c:pieChart>
        <c:varyColors val="1"/>
        <c:ser>
          <c:idx val="0"/>
          <c:order val="0"/>
          <c:tx>
            <c:strRef>
              <c:f>Arkusz1!$B$1</c:f>
              <c:strCache>
                <c:ptCount val="1"/>
                <c:pt idx="0">
                  <c:v>Percent of NGOs</c:v>
                </c:pt>
              </c:strCache>
            </c:strRef>
          </c:tx>
          <c:explosion val="25"/>
          <c:dLbls>
            <c:dLbl>
              <c:idx val="5"/>
              <c:layout/>
              <c:tx>
                <c:rich>
                  <a:bodyPr/>
                  <a:lstStyle/>
                  <a:p>
                    <a:r>
                      <a:rPr lang="en-US" smtClean="0"/>
                      <a:t>Other  </a:t>
                    </a:r>
                    <a:r>
                      <a:rPr lang="en-US"/>
                      <a:t>region
55%</a:t>
                    </a:r>
                  </a:p>
                </c:rich>
              </c:tx>
              <c:showCatName val="1"/>
              <c:showPercent val="1"/>
            </c:dLbl>
            <c:showCatName val="1"/>
            <c:showPercent val="1"/>
            <c:showLeaderLines val="1"/>
          </c:dLbls>
          <c:cat>
            <c:strRef>
              <c:f>Arkusz1!$A$2:$A$7</c:f>
              <c:strCache>
                <c:ptCount val="6"/>
                <c:pt idx="0">
                  <c:v>Kiev</c:v>
                </c:pt>
                <c:pt idx="1">
                  <c:v>Dniepropetrovsk</c:v>
                </c:pt>
                <c:pt idx="2">
                  <c:v>Donetsk</c:v>
                </c:pt>
                <c:pt idx="3">
                  <c:v>Lviv region</c:v>
                </c:pt>
                <c:pt idx="4">
                  <c:v>Autonomous Republic of Crimea</c:v>
                </c:pt>
                <c:pt idx="5">
                  <c:v>Other region</c:v>
                </c:pt>
              </c:strCache>
            </c:strRef>
          </c:cat>
          <c:val>
            <c:numRef>
              <c:f>Arkusz1!$B$2:$B$7</c:f>
              <c:numCache>
                <c:formatCode>0.00%</c:formatCode>
                <c:ptCount val="6"/>
                <c:pt idx="0" formatCode="0%">
                  <c:v>0.14000000000000001</c:v>
                </c:pt>
                <c:pt idx="1">
                  <c:v>8.6000000000000021E-2</c:v>
                </c:pt>
                <c:pt idx="2">
                  <c:v>8.5000000000000006E-2</c:v>
                </c:pt>
                <c:pt idx="3">
                  <c:v>7.0999999999999994E-2</c:v>
                </c:pt>
                <c:pt idx="4">
                  <c:v>7.0999999999999994E-2</c:v>
                </c:pt>
                <c:pt idx="5">
                  <c:v>0.54700000000000004</c:v>
                </c:pt>
              </c:numCache>
            </c:numRef>
          </c:val>
        </c:ser>
        <c:dLbls>
          <c:showCatName val="1"/>
          <c:showPercent val="1"/>
        </c:dLbls>
        <c:firstSliceAng val="0"/>
      </c:pieChart>
    </c:plotArea>
    <c:plotVisOnly val="1"/>
  </c:chart>
  <c:txPr>
    <a:bodyPr/>
    <a:lstStyle/>
    <a:p>
      <a:pPr>
        <a:defRPr sz="1800"/>
      </a:pPr>
      <a:endParaRPr lang="pl-PL"/>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style val="42"/>
  <c:chart>
    <c:title>
      <c:layout/>
    </c:title>
    <c:plotArea>
      <c:layout>
        <c:manualLayout>
          <c:layoutTarget val="inner"/>
          <c:xMode val="edge"/>
          <c:yMode val="edge"/>
          <c:x val="6.699095178892113E-2"/>
          <c:y val="0.12186072264857729"/>
          <c:w val="0.45752463507851016"/>
          <c:h val="0.87813927735142316"/>
        </c:manualLayout>
      </c:layout>
      <c:doughnutChart>
        <c:varyColors val="1"/>
        <c:ser>
          <c:idx val="0"/>
          <c:order val="0"/>
          <c:tx>
            <c:strRef>
              <c:f>Arkusz1!$B$1</c:f>
              <c:strCache>
                <c:ptCount val="1"/>
                <c:pt idx="0">
                  <c:v>Percent of respondents</c:v>
                </c:pt>
              </c:strCache>
            </c:strRef>
          </c:tx>
          <c:spPr>
            <a:ln cmpd="sng">
              <a:prstDash val="sysDot"/>
            </a:ln>
            <a:effectLst>
              <a:innerShdw blurRad="63500" dist="1701800" dir="13500000">
                <a:schemeClr val="bg1">
                  <a:alpha val="91000"/>
                </a:schemeClr>
              </a:innerShdw>
            </a:effectLst>
            <a:scene3d>
              <a:camera prst="orthographicFront"/>
              <a:lightRig rig="sunset" dir="t"/>
            </a:scene3d>
            <a:sp3d prstMaterial="metal">
              <a:bevelT h="44450" prst="relaxedInset"/>
              <a:bevelB prst="angle"/>
            </a:sp3d>
          </c:spPr>
          <c:dLbls>
            <c:showPercent val="1"/>
          </c:dLbls>
          <c:cat>
            <c:strRef>
              <c:f>Arkusz1!$A$2:$A$7</c:f>
              <c:strCache>
                <c:ptCount val="6"/>
                <c:pt idx="0">
                  <c:v>no free-time</c:v>
                </c:pt>
                <c:pt idx="1">
                  <c:v>no interest</c:v>
                </c:pt>
                <c:pt idx="2">
                  <c:v>mistrust of public organizations</c:v>
                </c:pt>
                <c:pt idx="3">
                  <c:v>absence of desired NGOs</c:v>
                </c:pt>
                <c:pt idx="4">
                  <c:v>lack of information concerning NGOs</c:v>
                </c:pt>
                <c:pt idx="5">
                  <c:v>other  reasons</c:v>
                </c:pt>
              </c:strCache>
            </c:strRef>
          </c:cat>
          <c:val>
            <c:numRef>
              <c:f>Arkusz1!$B$2:$B$7</c:f>
              <c:numCache>
                <c:formatCode>0.00%</c:formatCode>
                <c:ptCount val="6"/>
                <c:pt idx="0">
                  <c:v>0.18900000000000011</c:v>
                </c:pt>
                <c:pt idx="1">
                  <c:v>0.16800000000000001</c:v>
                </c:pt>
                <c:pt idx="2">
                  <c:v>8.4000000000000047E-2</c:v>
                </c:pt>
                <c:pt idx="3">
                  <c:v>7.9000000000000056E-2</c:v>
                </c:pt>
                <c:pt idx="4">
                  <c:v>6.6000000000000003E-2</c:v>
                </c:pt>
                <c:pt idx="5">
                  <c:v>0.4140000000000002</c:v>
                </c:pt>
              </c:numCache>
            </c:numRef>
          </c:val>
        </c:ser>
        <c:dLbls>
          <c:showPercent val="1"/>
        </c:dLbls>
        <c:firstSliceAng val="18"/>
        <c:holeSize val="37"/>
      </c:doughnutChart>
    </c:plotArea>
    <c:legend>
      <c:legendPos val="r"/>
      <c:layout/>
    </c:legend>
    <c:plotVisOnly val="1"/>
  </c:chart>
  <c:txPr>
    <a:bodyPr/>
    <a:lstStyle/>
    <a:p>
      <a:pPr>
        <a:defRPr sz="1800"/>
      </a:pPr>
      <a:endParaRPr lang="pl-PL"/>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90A3AF-CF80-4E2B-B895-38856C2E3DC4}" type="doc">
      <dgm:prSet loTypeId="urn:microsoft.com/office/officeart/2005/8/layout/target1" loCatId="relationship" qsTypeId="urn:microsoft.com/office/officeart/2005/8/quickstyle/3d3" qsCatId="3D" csTypeId="urn:microsoft.com/office/officeart/2005/8/colors/accent3_3" csCatId="accent3" phldr="1"/>
      <dgm:spPr/>
      <dgm:t>
        <a:bodyPr/>
        <a:lstStyle/>
        <a:p>
          <a:endParaRPr lang="pl-PL"/>
        </a:p>
      </dgm:t>
    </dgm:pt>
    <dgm:pt modelId="{D5D4943E-6A67-439D-AC41-8C19200073EC}">
      <dgm:prSet custT="1"/>
      <dgm:spPr>
        <a:solidFill>
          <a:schemeClr val="accent6">
            <a:lumMod val="40000"/>
            <a:lumOff val="60000"/>
          </a:schemeClr>
        </a:solidFill>
      </dgm:spPr>
      <dgm:t>
        <a:bodyPr/>
        <a:lstStyle/>
        <a:p>
          <a:pPr rtl="0"/>
          <a:r>
            <a:rPr lang="en-US" sz="1600" b="1" dirty="0" smtClean="0">
              <a:solidFill>
                <a:srgbClr val="FF0000"/>
              </a:solidFill>
            </a:rPr>
            <a:t>Young people’s participation as  equal partners in the development of youth policy and in society in general is a central priority  for  YFJ</a:t>
          </a:r>
          <a:endParaRPr lang="pl-PL" sz="1600" b="1" dirty="0">
            <a:solidFill>
              <a:srgbClr val="FF0000"/>
            </a:solidFill>
          </a:endParaRPr>
        </a:p>
      </dgm:t>
    </dgm:pt>
    <dgm:pt modelId="{E9B952BD-885C-4980-94F6-664317BF3439}" type="parTrans" cxnId="{3241B71D-EB48-4F6B-B138-8159943783C9}">
      <dgm:prSet/>
      <dgm:spPr/>
      <dgm:t>
        <a:bodyPr/>
        <a:lstStyle/>
        <a:p>
          <a:endParaRPr lang="pl-PL"/>
        </a:p>
      </dgm:t>
    </dgm:pt>
    <dgm:pt modelId="{77497AE1-187B-401C-9271-365770A9B0C3}" type="sibTrans" cxnId="{3241B71D-EB48-4F6B-B138-8159943783C9}">
      <dgm:prSet/>
      <dgm:spPr/>
      <dgm:t>
        <a:bodyPr/>
        <a:lstStyle/>
        <a:p>
          <a:endParaRPr lang="pl-PL"/>
        </a:p>
      </dgm:t>
    </dgm:pt>
    <dgm:pt modelId="{6B85BE4C-CCA6-4E07-B57D-45144BBB704F}">
      <dgm:prSet custT="1"/>
      <dgm:spPr>
        <a:solidFill>
          <a:schemeClr val="accent2"/>
        </a:solidFill>
      </dgm:spPr>
      <dgm:t>
        <a:bodyPr/>
        <a:lstStyle/>
        <a:p>
          <a:pPr rtl="0"/>
          <a:r>
            <a:rPr lang="en-US" sz="1600" b="1" dirty="0" smtClean="0"/>
            <a:t>Youth policy should be a cross-</a:t>
          </a:r>
          <a:r>
            <a:rPr lang="en-US" sz="1600" b="1" dirty="0" err="1" smtClean="0"/>
            <a:t>sectoral</a:t>
          </a:r>
          <a:r>
            <a:rPr lang="en-US" sz="1600" b="1" dirty="0" smtClean="0"/>
            <a:t> policy</a:t>
          </a:r>
          <a:endParaRPr lang="en-US" sz="1600" b="1" dirty="0"/>
        </a:p>
      </dgm:t>
    </dgm:pt>
    <dgm:pt modelId="{EA1BEF0A-2FB1-45BE-9316-9717E1D1814D}" type="parTrans" cxnId="{A54C2B7C-493C-461A-82FD-C39BE1D2B4DD}">
      <dgm:prSet/>
      <dgm:spPr/>
      <dgm:t>
        <a:bodyPr/>
        <a:lstStyle/>
        <a:p>
          <a:endParaRPr lang="pl-PL"/>
        </a:p>
      </dgm:t>
    </dgm:pt>
    <dgm:pt modelId="{3D7724BB-CD93-4DEF-81EF-95DE7E9058C6}" type="sibTrans" cxnId="{A54C2B7C-493C-461A-82FD-C39BE1D2B4DD}">
      <dgm:prSet/>
      <dgm:spPr/>
      <dgm:t>
        <a:bodyPr/>
        <a:lstStyle/>
        <a:p>
          <a:endParaRPr lang="pl-PL"/>
        </a:p>
      </dgm:t>
    </dgm:pt>
    <dgm:pt modelId="{A29B75AB-E223-4119-9396-46E0C2124C24}">
      <dgm:prSet custT="1"/>
      <dgm:spPr>
        <a:solidFill>
          <a:schemeClr val="accent2">
            <a:lumMod val="75000"/>
          </a:schemeClr>
        </a:solidFill>
      </dgm:spPr>
      <dgm:t>
        <a:bodyPr/>
        <a:lstStyle/>
        <a:p>
          <a:pPr rtl="0"/>
          <a:r>
            <a:rPr lang="en-US" sz="1800" dirty="0" smtClean="0"/>
            <a:t>The organization works on promoting </a:t>
          </a:r>
          <a:endParaRPr lang="en-US" sz="1800" dirty="0"/>
        </a:p>
      </dgm:t>
    </dgm:pt>
    <dgm:pt modelId="{62F59036-AAC4-4D0E-8731-4B5343562153}" type="parTrans" cxnId="{EDBAAE77-91B1-4E2E-B485-A037C56A8CE0}">
      <dgm:prSet/>
      <dgm:spPr/>
      <dgm:t>
        <a:bodyPr/>
        <a:lstStyle/>
        <a:p>
          <a:endParaRPr lang="pl-PL"/>
        </a:p>
      </dgm:t>
    </dgm:pt>
    <dgm:pt modelId="{BD237D48-35A1-40C7-B018-0AE1C12EDA45}" type="sibTrans" cxnId="{EDBAAE77-91B1-4E2E-B485-A037C56A8CE0}">
      <dgm:prSet/>
      <dgm:spPr/>
      <dgm:t>
        <a:bodyPr/>
        <a:lstStyle/>
        <a:p>
          <a:endParaRPr lang="pl-PL"/>
        </a:p>
      </dgm:t>
    </dgm:pt>
    <dgm:pt modelId="{63EAD664-8BB7-454F-8D79-37BFFE15F801}">
      <dgm:prSet custT="1"/>
      <dgm:spPr>
        <a:solidFill>
          <a:schemeClr val="accent5">
            <a:lumMod val="60000"/>
            <a:lumOff val="40000"/>
          </a:schemeClr>
        </a:solidFill>
      </dgm:spPr>
      <dgm:t>
        <a:bodyPr/>
        <a:lstStyle/>
        <a:p>
          <a:pPr rtl="0"/>
          <a:r>
            <a:rPr lang="en-US" sz="1800" dirty="0" smtClean="0">
              <a:solidFill>
                <a:srgbClr val="FF0000"/>
              </a:solidFill>
            </a:rPr>
            <a:t>Such partnerships  at all levels</a:t>
          </a:r>
          <a:endParaRPr lang="pl-PL" sz="1800" dirty="0">
            <a:solidFill>
              <a:srgbClr val="FF0000"/>
            </a:solidFill>
          </a:endParaRPr>
        </a:p>
      </dgm:t>
    </dgm:pt>
    <dgm:pt modelId="{D33BF013-F0B4-41FC-95DD-F30C358A59FB}" type="parTrans" cxnId="{72E9825E-C71D-4E03-AE1D-1135E90F8714}">
      <dgm:prSet/>
      <dgm:spPr/>
      <dgm:t>
        <a:bodyPr/>
        <a:lstStyle/>
        <a:p>
          <a:endParaRPr lang="pl-PL"/>
        </a:p>
      </dgm:t>
    </dgm:pt>
    <dgm:pt modelId="{9D6FA129-CE0B-4D95-880D-8F11BA935950}" type="sibTrans" cxnId="{72E9825E-C71D-4E03-AE1D-1135E90F8714}">
      <dgm:prSet/>
      <dgm:spPr/>
      <dgm:t>
        <a:bodyPr/>
        <a:lstStyle/>
        <a:p>
          <a:endParaRPr lang="pl-PL"/>
        </a:p>
      </dgm:t>
    </dgm:pt>
    <dgm:pt modelId="{6771977C-0E24-4B59-9A32-F47DABE2DE46}">
      <dgm:prSet custT="1"/>
      <dgm:spPr>
        <a:solidFill>
          <a:schemeClr val="accent1">
            <a:lumMod val="60000"/>
            <a:lumOff val="40000"/>
          </a:schemeClr>
        </a:solidFill>
      </dgm:spPr>
      <dgm:t>
        <a:bodyPr/>
        <a:lstStyle/>
        <a:p>
          <a:pPr rtl="0"/>
          <a:r>
            <a:rPr lang="en-US" sz="1800" b="1" dirty="0" smtClean="0">
              <a:solidFill>
                <a:srgbClr val="FF0000"/>
              </a:solidFill>
            </a:rPr>
            <a:t>All government policies affecting young people are of relevance to them (from employment to health and discrimination)</a:t>
          </a:r>
          <a:endParaRPr lang="pl-PL" sz="1800" dirty="0">
            <a:solidFill>
              <a:srgbClr val="FF0000"/>
            </a:solidFill>
          </a:endParaRPr>
        </a:p>
      </dgm:t>
    </dgm:pt>
    <dgm:pt modelId="{FC2A616A-0FD5-4AED-8E17-DA231AB0445D}" type="parTrans" cxnId="{CCE6BEB0-7092-4D15-ABDF-883825DAD999}">
      <dgm:prSet/>
      <dgm:spPr/>
      <dgm:t>
        <a:bodyPr/>
        <a:lstStyle/>
        <a:p>
          <a:endParaRPr lang="pl-PL"/>
        </a:p>
      </dgm:t>
    </dgm:pt>
    <dgm:pt modelId="{090DD93F-813F-4F6C-A2F4-74501877CB14}" type="sibTrans" cxnId="{CCE6BEB0-7092-4D15-ABDF-883825DAD999}">
      <dgm:prSet/>
      <dgm:spPr/>
      <dgm:t>
        <a:bodyPr/>
        <a:lstStyle/>
        <a:p>
          <a:endParaRPr lang="pl-PL"/>
        </a:p>
      </dgm:t>
    </dgm:pt>
    <dgm:pt modelId="{C7F5FAD2-0435-43A0-B2B4-98A4C661E9F9}" type="pres">
      <dgm:prSet presAssocID="{8E90A3AF-CF80-4E2B-B895-38856C2E3DC4}" presName="composite" presStyleCnt="0">
        <dgm:presLayoutVars>
          <dgm:chMax val="5"/>
          <dgm:dir/>
          <dgm:resizeHandles val="exact"/>
        </dgm:presLayoutVars>
      </dgm:prSet>
      <dgm:spPr/>
      <dgm:t>
        <a:bodyPr/>
        <a:lstStyle/>
        <a:p>
          <a:endParaRPr lang="pl-PL"/>
        </a:p>
      </dgm:t>
    </dgm:pt>
    <dgm:pt modelId="{49BC8AE4-BCFB-4A47-9295-4195FBB52C2C}" type="pres">
      <dgm:prSet presAssocID="{D5D4943E-6A67-439D-AC41-8C19200073EC}" presName="circle1" presStyleLbl="lnNode1" presStyleIdx="0" presStyleCnt="5" custScaleX="215258" custScaleY="199605" custLinFactNeighborX="-814" custLinFactNeighborY="8160"/>
      <dgm:spPr/>
    </dgm:pt>
    <dgm:pt modelId="{10364B4F-BC20-4130-8E5F-2A37EE6F763B}" type="pres">
      <dgm:prSet presAssocID="{D5D4943E-6A67-439D-AC41-8C19200073EC}" presName="text1" presStyleLbl="revTx" presStyleIdx="0" presStyleCnt="5" custScaleX="197164" custScaleY="153039" custLinFactNeighborX="40844" custLinFactNeighborY="-17939">
        <dgm:presLayoutVars>
          <dgm:bulletEnabled val="1"/>
        </dgm:presLayoutVars>
      </dgm:prSet>
      <dgm:spPr/>
      <dgm:t>
        <a:bodyPr/>
        <a:lstStyle/>
        <a:p>
          <a:endParaRPr lang="pl-PL"/>
        </a:p>
      </dgm:t>
    </dgm:pt>
    <dgm:pt modelId="{C5429075-5030-4FE5-A004-4F2C3043CF28}" type="pres">
      <dgm:prSet presAssocID="{D5D4943E-6A67-439D-AC41-8C19200073EC}" presName="line1" presStyleLbl="callout" presStyleIdx="0" presStyleCnt="10" custSzY="45720" custScaleX="71772" custLinFactNeighborX="-31184" custLinFactNeighborY="63303"/>
      <dgm:spPr/>
    </dgm:pt>
    <dgm:pt modelId="{3BF7A6C3-1679-4FEA-87E9-1709A9F9C1EA}" type="pres">
      <dgm:prSet presAssocID="{D5D4943E-6A67-439D-AC41-8C19200073EC}" presName="d1" presStyleLbl="callout" presStyleIdx="1" presStyleCnt="10" custLinFactNeighborX="-2027" custLinFactNeighborY="-1225"/>
      <dgm:spPr/>
    </dgm:pt>
    <dgm:pt modelId="{B51CF166-4DB6-4CED-8CB9-7EF07F26BDC8}" type="pres">
      <dgm:prSet presAssocID="{6B85BE4C-CCA6-4E07-B57D-45144BBB704F}" presName="circle2" presStyleLbl="lnNode1" presStyleIdx="1" presStyleCnt="5" custScaleX="119762" custScaleY="120958" custLinFactNeighborX="1797" custLinFactNeighborY="2519"/>
      <dgm:spPr/>
    </dgm:pt>
    <dgm:pt modelId="{417E83E1-D81E-495E-9CEB-150088AD3601}" type="pres">
      <dgm:prSet presAssocID="{6B85BE4C-CCA6-4E07-B57D-45144BBB704F}" presName="text2" presStyleLbl="revTx" presStyleIdx="1" presStyleCnt="5" custAng="156671" custScaleX="139917" custScaleY="100001" custLinFactNeighborX="14776" custLinFactNeighborY="11650">
        <dgm:presLayoutVars>
          <dgm:bulletEnabled val="1"/>
        </dgm:presLayoutVars>
      </dgm:prSet>
      <dgm:spPr/>
      <dgm:t>
        <a:bodyPr/>
        <a:lstStyle/>
        <a:p>
          <a:endParaRPr lang="pl-PL"/>
        </a:p>
      </dgm:t>
    </dgm:pt>
    <dgm:pt modelId="{66C22351-B1A3-41DC-918E-1EDBBAE36D9D}" type="pres">
      <dgm:prSet presAssocID="{6B85BE4C-CCA6-4E07-B57D-45144BBB704F}" presName="line2" presStyleLbl="callout" presStyleIdx="2" presStyleCnt="10" custLinFactY="100000" custLinFactNeighborX="-591" custLinFactNeighborY="141644"/>
      <dgm:spPr/>
    </dgm:pt>
    <dgm:pt modelId="{B6B74492-95F0-40C0-B8CF-08C9431FCC3A}" type="pres">
      <dgm:prSet presAssocID="{6B85BE4C-CCA6-4E07-B57D-45144BBB704F}" presName="d2" presStyleLbl="callout" presStyleIdx="3" presStyleCnt="10" custLinFactNeighborX="285" custLinFactNeighborY="4084"/>
      <dgm:spPr/>
    </dgm:pt>
    <dgm:pt modelId="{3A785F4F-3F7A-4F09-AFD5-D650CD83296F}" type="pres">
      <dgm:prSet presAssocID="{A29B75AB-E223-4119-9396-46E0C2124C24}" presName="circle3" presStyleLbl="lnNode1" presStyleIdx="2" presStyleCnt="5"/>
      <dgm:spPr/>
    </dgm:pt>
    <dgm:pt modelId="{A9D48E12-3BF6-42FE-95DA-F329350A4A6F}" type="pres">
      <dgm:prSet presAssocID="{A29B75AB-E223-4119-9396-46E0C2124C24}" presName="text3" presStyleLbl="revTx" presStyleIdx="2" presStyleCnt="5" custAng="160901" custScaleX="125946" custScaleY="127812" custLinFactY="21612" custLinFactNeighborX="13594" custLinFactNeighborY="100000">
        <dgm:presLayoutVars>
          <dgm:bulletEnabled val="1"/>
        </dgm:presLayoutVars>
      </dgm:prSet>
      <dgm:spPr/>
      <dgm:t>
        <a:bodyPr/>
        <a:lstStyle/>
        <a:p>
          <a:endParaRPr lang="pl-PL"/>
        </a:p>
      </dgm:t>
    </dgm:pt>
    <dgm:pt modelId="{66129145-AA28-4161-B4C6-61902344FAE3}" type="pres">
      <dgm:prSet presAssocID="{A29B75AB-E223-4119-9396-46E0C2124C24}" presName="line3" presStyleLbl="callout" presStyleIdx="4" presStyleCnt="10"/>
      <dgm:spPr/>
    </dgm:pt>
    <dgm:pt modelId="{62288938-77D0-4095-9090-55B8A80647A1}" type="pres">
      <dgm:prSet presAssocID="{A29B75AB-E223-4119-9396-46E0C2124C24}" presName="d3" presStyleLbl="callout" presStyleIdx="5" presStyleCnt="10"/>
      <dgm:spPr/>
    </dgm:pt>
    <dgm:pt modelId="{11639AF9-1AF8-4408-805E-4982E4B112E9}" type="pres">
      <dgm:prSet presAssocID="{63EAD664-8BB7-454F-8D79-37BFFE15F801}" presName="circle4" presStyleLbl="lnNode1" presStyleIdx="3" presStyleCnt="5"/>
      <dgm:spPr/>
    </dgm:pt>
    <dgm:pt modelId="{6099D887-DB73-4BB0-9299-97442759796B}" type="pres">
      <dgm:prSet presAssocID="{63EAD664-8BB7-454F-8D79-37BFFE15F801}" presName="text4" presStyleLbl="revTx" presStyleIdx="3" presStyleCnt="5" custAng="21345337" custScaleX="112018" custLinFactY="-2736" custLinFactNeighborX="6796" custLinFactNeighborY="-100000">
        <dgm:presLayoutVars>
          <dgm:bulletEnabled val="1"/>
        </dgm:presLayoutVars>
      </dgm:prSet>
      <dgm:spPr/>
      <dgm:t>
        <a:bodyPr/>
        <a:lstStyle/>
        <a:p>
          <a:endParaRPr lang="pl-PL"/>
        </a:p>
      </dgm:t>
    </dgm:pt>
    <dgm:pt modelId="{E8A0CD0F-564A-4F17-BE79-9778B55472E9}" type="pres">
      <dgm:prSet presAssocID="{63EAD664-8BB7-454F-8D79-37BFFE15F801}" presName="line4" presStyleLbl="callout" presStyleIdx="6" presStyleCnt="10"/>
      <dgm:spPr/>
    </dgm:pt>
    <dgm:pt modelId="{4405D42C-55FB-4406-9EE1-1FC88D81C642}" type="pres">
      <dgm:prSet presAssocID="{63EAD664-8BB7-454F-8D79-37BFFE15F801}" presName="d4" presStyleLbl="callout" presStyleIdx="7" presStyleCnt="10"/>
      <dgm:spPr/>
    </dgm:pt>
    <dgm:pt modelId="{05BF6574-B9B4-4B66-B855-9F0E747A2A02}" type="pres">
      <dgm:prSet presAssocID="{6771977C-0E24-4B59-9A32-F47DABE2DE46}" presName="circle5" presStyleLbl="lnNode1" presStyleIdx="4" presStyleCnt="5"/>
      <dgm:spPr/>
    </dgm:pt>
    <dgm:pt modelId="{EB654F12-560D-4110-AB6E-79025EFEA1C7}" type="pres">
      <dgm:prSet presAssocID="{6771977C-0E24-4B59-9A32-F47DABE2DE46}" presName="text5" presStyleLbl="revTx" presStyleIdx="4" presStyleCnt="5" custAng="21314091" custScaleX="197164" custScaleY="215119" custLinFactNeighborX="37353" custLinFactNeighborY="91081">
        <dgm:presLayoutVars>
          <dgm:bulletEnabled val="1"/>
        </dgm:presLayoutVars>
      </dgm:prSet>
      <dgm:spPr/>
      <dgm:t>
        <a:bodyPr/>
        <a:lstStyle/>
        <a:p>
          <a:endParaRPr lang="pl-PL"/>
        </a:p>
      </dgm:t>
    </dgm:pt>
    <dgm:pt modelId="{5C409371-34A1-4AE1-AAFC-D9430FAB2A2B}" type="pres">
      <dgm:prSet presAssocID="{6771977C-0E24-4B59-9A32-F47DABE2DE46}" presName="line5" presStyleLbl="callout" presStyleIdx="8" presStyleCnt="10" custLinFactNeighborX="-3746" custLinFactNeighborY="80833"/>
      <dgm:spPr/>
    </dgm:pt>
    <dgm:pt modelId="{1DA74C1F-4FDC-4A2F-9908-B9C69D50208A}" type="pres">
      <dgm:prSet presAssocID="{6771977C-0E24-4B59-9A32-F47DABE2DE46}" presName="d5" presStyleLbl="callout" presStyleIdx="9" presStyleCnt="10"/>
      <dgm:spPr/>
    </dgm:pt>
  </dgm:ptLst>
  <dgm:cxnLst>
    <dgm:cxn modelId="{CC6C2699-33E3-47DD-8A41-9A0EAE3C812E}" type="presOf" srcId="{D5D4943E-6A67-439D-AC41-8C19200073EC}" destId="{10364B4F-BC20-4130-8E5F-2A37EE6F763B}" srcOrd="0" destOrd="0" presId="urn:microsoft.com/office/officeart/2005/8/layout/target1"/>
    <dgm:cxn modelId="{17B5FFBC-31DD-43B4-978E-0357A45D819C}" type="presOf" srcId="{63EAD664-8BB7-454F-8D79-37BFFE15F801}" destId="{6099D887-DB73-4BB0-9299-97442759796B}" srcOrd="0" destOrd="0" presId="urn:microsoft.com/office/officeart/2005/8/layout/target1"/>
    <dgm:cxn modelId="{CCE6BEB0-7092-4D15-ABDF-883825DAD999}" srcId="{8E90A3AF-CF80-4E2B-B895-38856C2E3DC4}" destId="{6771977C-0E24-4B59-9A32-F47DABE2DE46}" srcOrd="4" destOrd="0" parTransId="{FC2A616A-0FD5-4AED-8E17-DA231AB0445D}" sibTransId="{090DD93F-813F-4F6C-A2F4-74501877CB14}"/>
    <dgm:cxn modelId="{A54C2B7C-493C-461A-82FD-C39BE1D2B4DD}" srcId="{8E90A3AF-CF80-4E2B-B895-38856C2E3DC4}" destId="{6B85BE4C-CCA6-4E07-B57D-45144BBB704F}" srcOrd="1" destOrd="0" parTransId="{EA1BEF0A-2FB1-45BE-9316-9717E1D1814D}" sibTransId="{3D7724BB-CD93-4DEF-81EF-95DE7E9058C6}"/>
    <dgm:cxn modelId="{3241B71D-EB48-4F6B-B138-8159943783C9}" srcId="{8E90A3AF-CF80-4E2B-B895-38856C2E3DC4}" destId="{D5D4943E-6A67-439D-AC41-8C19200073EC}" srcOrd="0" destOrd="0" parTransId="{E9B952BD-885C-4980-94F6-664317BF3439}" sibTransId="{77497AE1-187B-401C-9271-365770A9B0C3}"/>
    <dgm:cxn modelId="{9D7D465C-66B9-4288-8836-C06079AD057F}" type="presOf" srcId="{8E90A3AF-CF80-4E2B-B895-38856C2E3DC4}" destId="{C7F5FAD2-0435-43A0-B2B4-98A4C661E9F9}" srcOrd="0" destOrd="0" presId="urn:microsoft.com/office/officeart/2005/8/layout/target1"/>
    <dgm:cxn modelId="{1534CED6-846A-433E-9A85-1D4246205445}" type="presOf" srcId="{6771977C-0E24-4B59-9A32-F47DABE2DE46}" destId="{EB654F12-560D-4110-AB6E-79025EFEA1C7}" srcOrd="0" destOrd="0" presId="urn:microsoft.com/office/officeart/2005/8/layout/target1"/>
    <dgm:cxn modelId="{EDBAAE77-91B1-4E2E-B485-A037C56A8CE0}" srcId="{8E90A3AF-CF80-4E2B-B895-38856C2E3DC4}" destId="{A29B75AB-E223-4119-9396-46E0C2124C24}" srcOrd="2" destOrd="0" parTransId="{62F59036-AAC4-4D0E-8731-4B5343562153}" sibTransId="{BD237D48-35A1-40C7-B018-0AE1C12EDA45}"/>
    <dgm:cxn modelId="{AA6F559F-EF9B-41F3-9274-D8F88ECC5DCA}" type="presOf" srcId="{6B85BE4C-CCA6-4E07-B57D-45144BBB704F}" destId="{417E83E1-D81E-495E-9CEB-150088AD3601}" srcOrd="0" destOrd="0" presId="urn:microsoft.com/office/officeart/2005/8/layout/target1"/>
    <dgm:cxn modelId="{2718BEE7-CE29-43FC-B57A-14FBAF3E829E}" type="presOf" srcId="{A29B75AB-E223-4119-9396-46E0C2124C24}" destId="{A9D48E12-3BF6-42FE-95DA-F329350A4A6F}" srcOrd="0" destOrd="0" presId="urn:microsoft.com/office/officeart/2005/8/layout/target1"/>
    <dgm:cxn modelId="{72E9825E-C71D-4E03-AE1D-1135E90F8714}" srcId="{8E90A3AF-CF80-4E2B-B895-38856C2E3DC4}" destId="{63EAD664-8BB7-454F-8D79-37BFFE15F801}" srcOrd="3" destOrd="0" parTransId="{D33BF013-F0B4-41FC-95DD-F30C358A59FB}" sibTransId="{9D6FA129-CE0B-4D95-880D-8F11BA935950}"/>
    <dgm:cxn modelId="{B809A040-0E0C-4E21-92F1-A30DED820B7E}" type="presParOf" srcId="{C7F5FAD2-0435-43A0-B2B4-98A4C661E9F9}" destId="{49BC8AE4-BCFB-4A47-9295-4195FBB52C2C}" srcOrd="0" destOrd="0" presId="urn:microsoft.com/office/officeart/2005/8/layout/target1"/>
    <dgm:cxn modelId="{02F96076-0BE0-4FEF-94C3-DCF350A18880}" type="presParOf" srcId="{C7F5FAD2-0435-43A0-B2B4-98A4C661E9F9}" destId="{10364B4F-BC20-4130-8E5F-2A37EE6F763B}" srcOrd="1" destOrd="0" presId="urn:microsoft.com/office/officeart/2005/8/layout/target1"/>
    <dgm:cxn modelId="{6FC2C8A4-D6DA-4D56-B917-F3E9FC788537}" type="presParOf" srcId="{C7F5FAD2-0435-43A0-B2B4-98A4C661E9F9}" destId="{C5429075-5030-4FE5-A004-4F2C3043CF28}" srcOrd="2" destOrd="0" presId="urn:microsoft.com/office/officeart/2005/8/layout/target1"/>
    <dgm:cxn modelId="{F209EE58-8A95-42E2-9338-D02D087AC5A0}" type="presParOf" srcId="{C7F5FAD2-0435-43A0-B2B4-98A4C661E9F9}" destId="{3BF7A6C3-1679-4FEA-87E9-1709A9F9C1EA}" srcOrd="3" destOrd="0" presId="urn:microsoft.com/office/officeart/2005/8/layout/target1"/>
    <dgm:cxn modelId="{B7F42265-8118-4DDD-8B55-83692AAA4500}" type="presParOf" srcId="{C7F5FAD2-0435-43A0-B2B4-98A4C661E9F9}" destId="{B51CF166-4DB6-4CED-8CB9-7EF07F26BDC8}" srcOrd="4" destOrd="0" presId="urn:microsoft.com/office/officeart/2005/8/layout/target1"/>
    <dgm:cxn modelId="{D4F721FD-A232-4033-8C95-146F7612CCEE}" type="presParOf" srcId="{C7F5FAD2-0435-43A0-B2B4-98A4C661E9F9}" destId="{417E83E1-D81E-495E-9CEB-150088AD3601}" srcOrd="5" destOrd="0" presId="urn:microsoft.com/office/officeart/2005/8/layout/target1"/>
    <dgm:cxn modelId="{FC5C599E-7B65-4729-A6EA-5ABE0F522EB0}" type="presParOf" srcId="{C7F5FAD2-0435-43A0-B2B4-98A4C661E9F9}" destId="{66C22351-B1A3-41DC-918E-1EDBBAE36D9D}" srcOrd="6" destOrd="0" presId="urn:microsoft.com/office/officeart/2005/8/layout/target1"/>
    <dgm:cxn modelId="{B3EC30EE-14A9-47B5-ACE3-4EE521DA5795}" type="presParOf" srcId="{C7F5FAD2-0435-43A0-B2B4-98A4C661E9F9}" destId="{B6B74492-95F0-40C0-B8CF-08C9431FCC3A}" srcOrd="7" destOrd="0" presId="urn:microsoft.com/office/officeart/2005/8/layout/target1"/>
    <dgm:cxn modelId="{5E465D4B-B8B4-47A0-A5EB-BC4EB8BF01A0}" type="presParOf" srcId="{C7F5FAD2-0435-43A0-B2B4-98A4C661E9F9}" destId="{3A785F4F-3F7A-4F09-AFD5-D650CD83296F}" srcOrd="8" destOrd="0" presId="urn:microsoft.com/office/officeart/2005/8/layout/target1"/>
    <dgm:cxn modelId="{F9956B8A-EF56-4BD0-BC3F-ABB3F87FCC60}" type="presParOf" srcId="{C7F5FAD2-0435-43A0-B2B4-98A4C661E9F9}" destId="{A9D48E12-3BF6-42FE-95DA-F329350A4A6F}" srcOrd="9" destOrd="0" presId="urn:microsoft.com/office/officeart/2005/8/layout/target1"/>
    <dgm:cxn modelId="{517DB8B0-1AB9-45F4-AD92-1E3AF9129408}" type="presParOf" srcId="{C7F5FAD2-0435-43A0-B2B4-98A4C661E9F9}" destId="{66129145-AA28-4161-B4C6-61902344FAE3}" srcOrd="10" destOrd="0" presId="urn:microsoft.com/office/officeart/2005/8/layout/target1"/>
    <dgm:cxn modelId="{4E9C21C6-066E-410C-8F63-6F800AEF7CA9}" type="presParOf" srcId="{C7F5FAD2-0435-43A0-B2B4-98A4C661E9F9}" destId="{62288938-77D0-4095-9090-55B8A80647A1}" srcOrd="11" destOrd="0" presId="urn:microsoft.com/office/officeart/2005/8/layout/target1"/>
    <dgm:cxn modelId="{65381F74-C603-469F-B727-396666DBA11E}" type="presParOf" srcId="{C7F5FAD2-0435-43A0-B2B4-98A4C661E9F9}" destId="{11639AF9-1AF8-4408-805E-4982E4B112E9}" srcOrd="12" destOrd="0" presId="urn:microsoft.com/office/officeart/2005/8/layout/target1"/>
    <dgm:cxn modelId="{3E36C62B-7535-4D74-8189-20D4B38A0AEB}" type="presParOf" srcId="{C7F5FAD2-0435-43A0-B2B4-98A4C661E9F9}" destId="{6099D887-DB73-4BB0-9299-97442759796B}" srcOrd="13" destOrd="0" presId="urn:microsoft.com/office/officeart/2005/8/layout/target1"/>
    <dgm:cxn modelId="{7CF70D1A-4F5E-46B3-B1DA-4C6EC7420FAD}" type="presParOf" srcId="{C7F5FAD2-0435-43A0-B2B4-98A4C661E9F9}" destId="{E8A0CD0F-564A-4F17-BE79-9778B55472E9}" srcOrd="14" destOrd="0" presId="urn:microsoft.com/office/officeart/2005/8/layout/target1"/>
    <dgm:cxn modelId="{CE020596-0053-4524-9EF1-FB3E1F72F4B8}" type="presParOf" srcId="{C7F5FAD2-0435-43A0-B2B4-98A4C661E9F9}" destId="{4405D42C-55FB-4406-9EE1-1FC88D81C642}" srcOrd="15" destOrd="0" presId="urn:microsoft.com/office/officeart/2005/8/layout/target1"/>
    <dgm:cxn modelId="{3CED2A2C-8E52-4820-B055-360ABC16F087}" type="presParOf" srcId="{C7F5FAD2-0435-43A0-B2B4-98A4C661E9F9}" destId="{05BF6574-B9B4-4B66-B855-9F0E747A2A02}" srcOrd="16" destOrd="0" presId="urn:microsoft.com/office/officeart/2005/8/layout/target1"/>
    <dgm:cxn modelId="{8CB56BA8-4BA0-4478-85EA-67E3D7C993DF}" type="presParOf" srcId="{C7F5FAD2-0435-43A0-B2B4-98A4C661E9F9}" destId="{EB654F12-560D-4110-AB6E-79025EFEA1C7}" srcOrd="17" destOrd="0" presId="urn:microsoft.com/office/officeart/2005/8/layout/target1"/>
    <dgm:cxn modelId="{4E27409E-D432-40E5-992A-9C5A8A8BCFA0}" type="presParOf" srcId="{C7F5FAD2-0435-43A0-B2B4-98A4C661E9F9}" destId="{5C409371-34A1-4AE1-AAFC-D9430FAB2A2B}" srcOrd="18" destOrd="0" presId="urn:microsoft.com/office/officeart/2005/8/layout/target1"/>
    <dgm:cxn modelId="{6E2C60DD-4649-4C99-BE67-5CEBE7516A12}" type="presParOf" srcId="{C7F5FAD2-0435-43A0-B2B4-98A4C661E9F9}" destId="{1DA74C1F-4FDC-4A2F-9908-B9C69D50208A}" srcOrd="19" destOrd="0" presId="urn:microsoft.com/office/officeart/2005/8/layout/target1"/>
  </dgm:cxnLst>
  <dgm:bg/>
  <dgm:whole/>
</dgm:dataModel>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8" name="Symbol zastępczy daty 27"/>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17" name="Symbol zastępczy stopki 16"/>
          <p:cNvSpPr>
            <a:spLocks noGrp="1"/>
          </p:cNvSpPr>
          <p:nvPr>
            <p:ph type="ftr" sz="quarter" idx="11"/>
          </p:nvPr>
        </p:nvSpPr>
        <p:spPr/>
        <p:txBody>
          <a:bodyPr/>
          <a:lstStyle>
            <a:extLst/>
          </a:lstStyle>
          <a:p>
            <a:endParaRPr lang="pl-PL"/>
          </a:p>
        </p:txBody>
      </p:sp>
      <p:sp>
        <p:nvSpPr>
          <p:cNvPr id="29" name="Symbol zastępczy numeru slajdu 28"/>
          <p:cNvSpPr>
            <a:spLocks noGrp="1"/>
          </p:cNvSpPr>
          <p:nvPr>
            <p:ph type="sldNum" sz="quarter" idx="12"/>
          </p:nvPr>
        </p:nvSpPr>
        <p:spPr/>
        <p:txBody>
          <a:bodyPr/>
          <a:lstStyle>
            <a:extLst/>
          </a:lstStyle>
          <a:p>
            <a:fld id="{D21382C9-2B6B-493E-B79C-499E12991285}" type="slidenum">
              <a:rPr lang="pl-PL" smtClean="0"/>
              <a:pPr/>
              <a:t>‹#›</a:t>
            </a:fld>
            <a:endParaRPr lang="pl-PL"/>
          </a:p>
        </p:txBody>
      </p:sp>
      <p:sp>
        <p:nvSpPr>
          <p:cNvPr id="32" name="Prostokąt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Prostokąt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Prostokąt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Prostokąt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Prostokąt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ytu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56" name="Prostokąt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Prostokąt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Prostokąt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Prostokąt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21382C9-2B6B-493E-B79C-499E1299128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981200" cy="5851525"/>
          </a:xfrm>
        </p:spPr>
        <p:txBody>
          <a:bodyPr vert="eaVert" anchor="ct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274639"/>
            <a:ext cx="58674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21382C9-2B6B-493E-B79C-499E1299128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21382C9-2B6B-493E-B79C-499E1299128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4" name="Dowolny kształt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Dowolny kształt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Dowolny kształt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Dowolny kształt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Dowolny kształt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Dowolny kształt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Dowolny kształt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Dowolny kształt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Dowolny kształt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Dowolny kształt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Dowolny kształt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Dowolny kształt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Dowolny kształt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Dowolny kształt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Dowolny kształt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ymbol zastępczy tekstu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21382C9-2B6B-493E-B79C-499E12991285}" type="slidenum">
              <a:rPr lang="pl-PL" smtClean="0"/>
              <a:pPr/>
              <a:t>‹#›</a:t>
            </a:fld>
            <a:endParaRPr lang="pl-PL"/>
          </a:p>
        </p:txBody>
      </p:sp>
      <p:sp>
        <p:nvSpPr>
          <p:cNvPr id="7" name="Prostokąt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pl-PL" smtClean="0"/>
              <a:t>Kliknij, aby edytować styl</a:t>
            </a:r>
            <a:endParaRPr kumimoji="0" lang="en-US"/>
          </a:p>
        </p:txBody>
      </p:sp>
      <p:sp>
        <p:nvSpPr>
          <p:cNvPr id="8" name="Prostokąt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ostokąt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stokąt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512064"/>
            <a:ext cx="8229600" cy="9144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21382C9-2B6B-493E-B79C-499E1299128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5" name="Prostokąt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504824" y="512064"/>
            <a:ext cx="7772400" cy="914400"/>
          </a:xfrm>
        </p:spPr>
        <p:txBody>
          <a:bodyPr anchor="t"/>
          <a:lstStyle>
            <a:lvl1pPr>
              <a:defRPr sz="400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D21382C9-2B6B-493E-B79C-499E12991285}" type="slidenum">
              <a:rPr lang="pl-PL" smtClean="0"/>
              <a:pPr/>
              <a:t>‹#›</a:t>
            </a:fld>
            <a:endParaRPr lang="pl-PL"/>
          </a:p>
        </p:txBody>
      </p:sp>
      <p:sp>
        <p:nvSpPr>
          <p:cNvPr id="16" name="Prostokąt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Prostokąt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Prostokąt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Prostokąt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Prostokąt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Prostokąt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rostokąt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Prostokąt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Prostokąt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914400" y="512064"/>
            <a:ext cx="7772400" cy="914400"/>
          </a:xfrm>
        </p:spPr>
        <p:txBody>
          <a:bodyPr/>
          <a:lstStyle>
            <a:lvl1pPr>
              <a:defRPr sz="4000" cap="none" baseline="0"/>
            </a:lvl1pPr>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D21382C9-2B6B-493E-B79C-499E1299128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D21382C9-2B6B-493E-B79C-499E1299128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273050"/>
            <a:ext cx="8229600" cy="1162050"/>
          </a:xfrm>
        </p:spPr>
        <p:txBody>
          <a:bodyPr anchor="ctr"/>
          <a:lstStyle>
            <a:lvl1pPr algn="l">
              <a:buNone/>
              <a:defRPr sz="3600" b="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23394D0-B9C2-475C-8D3E-D86BE259D5BC}" type="datetimeFigureOut">
              <a:rPr lang="pl-PL" smtClean="0"/>
              <a:pPr/>
              <a:t>2009-09-01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21382C9-2B6B-493E-B79C-499E1299128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Prostokąt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Łącznik prosty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a 9"/>
          <p:cNvGrpSpPr/>
          <p:nvPr/>
        </p:nvGrpSpPr>
        <p:grpSpPr>
          <a:xfrm rot="5400000">
            <a:off x="8514581" y="1219200"/>
            <a:ext cx="132763" cy="128466"/>
            <a:chOff x="6668087" y="1297746"/>
            <a:chExt cx="161840" cy="156602"/>
          </a:xfrm>
        </p:grpSpPr>
        <p:cxnSp>
          <p:nvCxnSpPr>
            <p:cNvPr id="15" name="Łącznik prosty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Łącznik prosty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Łącznik prosty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ytu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pl-PL" smtClean="0"/>
              <a:t>Kliknij ikonę, aby dodać obraz</a:t>
            </a:r>
            <a:endParaRPr kumimoji="0" lang="en-US"/>
          </a:p>
        </p:txBody>
      </p:sp>
      <p:sp>
        <p:nvSpPr>
          <p:cNvPr id="4" name="Symbol zastępczy tekstu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grpSp>
        <p:nvGrpSpPr>
          <p:cNvPr id="14" name="Grupa 13"/>
          <p:cNvGrpSpPr/>
          <p:nvPr/>
        </p:nvGrpSpPr>
        <p:grpSpPr>
          <a:xfrm rot="5400000">
            <a:off x="8666981" y="1371600"/>
            <a:ext cx="132763" cy="128466"/>
            <a:chOff x="6668087" y="1297746"/>
            <a:chExt cx="161840" cy="156602"/>
          </a:xfrm>
        </p:grpSpPr>
        <p:cxnSp>
          <p:nvCxnSpPr>
            <p:cNvPr id="11" name="Łącznik prosty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Łącznik prosty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Łącznik prosty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a 17"/>
          <p:cNvGrpSpPr/>
          <p:nvPr/>
        </p:nvGrpSpPr>
        <p:grpSpPr>
          <a:xfrm rot="5400000">
            <a:off x="8320088" y="1474763"/>
            <a:ext cx="132763" cy="128466"/>
            <a:chOff x="6668087" y="1297746"/>
            <a:chExt cx="161840" cy="156602"/>
          </a:xfrm>
        </p:grpSpPr>
        <p:cxnSp>
          <p:nvCxnSpPr>
            <p:cNvPr id="19" name="Łącznik prosty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Łącznik prosty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Łącznik prosty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ymbol zastępczy daty 4"/>
          <p:cNvSpPr>
            <a:spLocks noGrp="1"/>
          </p:cNvSpPr>
          <p:nvPr>
            <p:ph type="dt" sz="half" idx="10"/>
          </p:nvPr>
        </p:nvSpPr>
        <p:spPr>
          <a:xfrm>
            <a:off x="6477000" y="55499"/>
            <a:ext cx="2133600" cy="365125"/>
          </a:xfrm>
        </p:spPr>
        <p:txBody>
          <a:bodyPr/>
          <a:lstStyle>
            <a:extLst/>
          </a:lstStyle>
          <a:p>
            <a:fld id="{A23394D0-B9C2-475C-8D3E-D86BE259D5BC}" type="datetimeFigureOut">
              <a:rPr lang="pl-PL" smtClean="0"/>
              <a:pPr/>
              <a:t>2009-09-01</a:t>
            </a:fld>
            <a:endParaRPr lang="pl-PL"/>
          </a:p>
        </p:txBody>
      </p:sp>
      <p:sp>
        <p:nvSpPr>
          <p:cNvPr id="6" name="Symbol zastępczy stopki 5"/>
          <p:cNvSpPr>
            <a:spLocks noGrp="1"/>
          </p:cNvSpPr>
          <p:nvPr>
            <p:ph type="ftr" sz="quarter" idx="11"/>
          </p:nvPr>
        </p:nvSpPr>
        <p:spPr>
          <a:xfrm>
            <a:off x="914400" y="55499"/>
            <a:ext cx="5562600" cy="365125"/>
          </a:xfrm>
        </p:spPr>
        <p:txBody>
          <a:bodyPr/>
          <a:lstStyle>
            <a:extLst/>
          </a:lstStyle>
          <a:p>
            <a:endParaRPr lang="pl-PL"/>
          </a:p>
        </p:txBody>
      </p:sp>
      <p:sp>
        <p:nvSpPr>
          <p:cNvPr id="7" name="Symbol zastępczy numeru slajdu 6"/>
          <p:cNvSpPr>
            <a:spLocks noGrp="1"/>
          </p:cNvSpPr>
          <p:nvPr>
            <p:ph type="sldNum" sz="quarter" idx="12"/>
          </p:nvPr>
        </p:nvSpPr>
        <p:spPr>
          <a:xfrm>
            <a:off x="8610600" y="55499"/>
            <a:ext cx="457200" cy="365125"/>
          </a:xfrm>
        </p:spPr>
        <p:txBody>
          <a:bodyPr/>
          <a:lstStyle>
            <a:extLst/>
          </a:lstStyle>
          <a:p>
            <a:fld id="{D21382C9-2B6B-493E-B79C-499E12991285}"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ostokąt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Prostokąt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Prostokąt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Prostokąt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Prostokąt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ymbol zastępczy tytułu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23394D0-B9C2-475C-8D3E-D86BE259D5BC}" type="datetimeFigureOut">
              <a:rPr lang="pl-PL" smtClean="0"/>
              <a:pPr/>
              <a:t>2009-09-01</a:t>
            </a:fld>
            <a:endParaRPr lang="pl-PL"/>
          </a:p>
        </p:txBody>
      </p:sp>
      <p:sp>
        <p:nvSpPr>
          <p:cNvPr id="3" name="Symbol zastępczy stopki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l-PL"/>
          </a:p>
        </p:txBody>
      </p:sp>
      <p:sp>
        <p:nvSpPr>
          <p:cNvPr id="23" name="Symbol zastępczy numeru slajd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21382C9-2B6B-493E-B79C-499E12991285}"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rogram Files\Microsoft Office\MEDIA\CAGCAT10\j0233018.wmf"/>
          <p:cNvPicPr>
            <a:picLocks noChangeAspect="1" noChangeArrowheads="1"/>
          </p:cNvPicPr>
          <p:nvPr/>
        </p:nvPicPr>
        <p:blipFill>
          <a:blip r:embed="rId2"/>
          <a:srcRect/>
          <a:stretch>
            <a:fillRect/>
          </a:stretch>
        </p:blipFill>
        <p:spPr bwMode="auto">
          <a:xfrm>
            <a:off x="5000628" y="4286256"/>
            <a:ext cx="2431189" cy="2428868"/>
          </a:xfrm>
          <a:prstGeom prst="rect">
            <a:avLst/>
          </a:prstGeom>
          <a:solidFill>
            <a:srgbClr val="FFFFFF">
              <a:shade val="85000"/>
            </a:srgbClr>
          </a:solidFill>
          <a:ln w="88900" cap="sq">
            <a:solidFill>
              <a:srgbClr val="0070C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ytuł 1"/>
          <p:cNvSpPr>
            <a:spLocks noGrp="1"/>
          </p:cNvSpPr>
          <p:nvPr>
            <p:ph type="ctrTitle"/>
          </p:nvPr>
        </p:nvSpPr>
        <p:spPr>
          <a:xfrm>
            <a:off x="0" y="1428736"/>
            <a:ext cx="9358346" cy="2293945"/>
          </a:xfr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8100000" scaled="1"/>
            <a:tileRect/>
          </a:gradFill>
          <a:scene3d>
            <a:camera prst="perspectiveContrastingRightFacing"/>
            <a:lightRig rig="threePt" dir="t"/>
          </a:scene3d>
        </p:spPr>
        <p:txBody>
          <a:bodyPr anchor="ctr">
            <a:noAutofit/>
          </a:bodyPr>
          <a:lstStyle/>
          <a:p>
            <a:pPr algn="ctr"/>
            <a:r>
              <a:rPr lang="en-US" sz="6600" dirty="0" smtClean="0"/>
              <a:t>Work of  youth in Ukrainian Third Sector</a:t>
            </a:r>
            <a:endParaRPr lang="pl-PL" sz="6600" b="1" dirty="0">
              <a:solidFill>
                <a:schemeClr val="tx1">
                  <a:lumMod val="95000"/>
                  <a:lumOff val="5000"/>
                </a:schemeClr>
              </a:solidFill>
              <a:latin typeface="Gill Sans Ultra Bold Condensed" pitchFamily="34" charset="0"/>
            </a:endParaRPr>
          </a:p>
        </p:txBody>
      </p:sp>
      <p:sp>
        <p:nvSpPr>
          <p:cNvPr id="3" name="Podtytuł 2"/>
          <p:cNvSpPr>
            <a:spLocks noGrp="1"/>
          </p:cNvSpPr>
          <p:nvPr>
            <p:ph type="subTitle" idx="1"/>
          </p:nvPr>
        </p:nvSpPr>
        <p:spPr>
          <a:xfrm>
            <a:off x="428596" y="6286520"/>
            <a:ext cx="2643206" cy="571480"/>
          </a:xfrm>
        </p:spPr>
        <p:txBody>
          <a:bodyPr/>
          <a:lstStyle/>
          <a:p>
            <a:r>
              <a:rPr lang="en-US" dirty="0" smtClean="0"/>
              <a:t>Maksymenko Olena</a:t>
            </a:r>
            <a:endParaRPr lang="pl-PL" dirty="0"/>
          </a:p>
        </p:txBody>
      </p:sp>
      <p:pic>
        <p:nvPicPr>
          <p:cNvPr id="4" name="Symbol zastępczy zawartości 3" descr="http://content.ll-0.com/focalpoint/focalpoint_e_a001404515.JPG?i=041509053541"/>
          <p:cNvPicPr>
            <a:picLocks noGrp="1"/>
          </p:cNvPicPr>
          <p:nvPr>
            <p:ph idx="4294967295"/>
          </p:nvPr>
        </p:nvPicPr>
        <p:blipFill>
          <a:blip r:embed="rId3"/>
          <a:srcRect/>
          <a:stretch>
            <a:fillRect/>
          </a:stretch>
        </p:blipFill>
        <p:spPr bwMode="auto">
          <a:xfrm>
            <a:off x="7248525" y="3571875"/>
            <a:ext cx="1895475" cy="2609850"/>
          </a:xfrm>
          <a:prstGeom prst="rect">
            <a:avLst/>
          </a:prstGeom>
          <a:solidFill>
            <a:srgbClr val="FFFFFF">
              <a:shade val="85000"/>
            </a:srgbClr>
          </a:solidFill>
          <a:ln w="88900" cap="sq">
            <a:solidFill>
              <a:srgbClr val="0070C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0"/>
            <a:ext cx="8786842" cy="1295400"/>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135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pl-PL" sz="2800" b="1" spc="300" dirty="0" smtClean="0">
                <a:solidFill>
                  <a:srgbClr val="002060"/>
                </a:solidFill>
              </a:rPr>
              <a:t>Since 1998 </a:t>
            </a:r>
            <a:r>
              <a:rPr lang="en-US" sz="2800" b="1" spc="300" dirty="0" smtClean="0">
                <a:solidFill>
                  <a:srgbClr val="002060"/>
                </a:solidFill>
              </a:rPr>
              <a:t> the Ukrainian Youth Forum (UYF) – has become a member of the European Youth Forum (YFJ)</a:t>
            </a:r>
            <a:r>
              <a:rPr lang="en-US" sz="2800" dirty="0" smtClean="0">
                <a:solidFill>
                  <a:srgbClr val="002060"/>
                </a:solidFill>
              </a:rPr>
              <a:t>.</a:t>
            </a:r>
            <a:endParaRPr lang="pl-PL" sz="2800" dirty="0"/>
          </a:p>
        </p:txBody>
      </p:sp>
      <p:graphicFrame>
        <p:nvGraphicFramePr>
          <p:cNvPr id="6" name="Symbol zastępczy zawartości 5"/>
          <p:cNvGraphicFramePr>
            <a:graphicFrameLocks noGrp="1"/>
          </p:cNvGraphicFramePr>
          <p:nvPr>
            <p:ph idx="1"/>
          </p:nvPr>
        </p:nvGraphicFramePr>
        <p:xfrm>
          <a:off x="214282" y="1643050"/>
          <a:ext cx="8929718" cy="5214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lum bright="-5000" contrast="18000"/>
          </a:blip>
          <a:srcRect/>
          <a:stretch>
            <a:fillRect/>
          </a:stretch>
        </p:blipFill>
        <p:spPr bwMode="auto">
          <a:xfrm rot="21359247">
            <a:off x="3478666" y="5174659"/>
            <a:ext cx="3791929" cy="155257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Tytuł 1"/>
          <p:cNvSpPr>
            <a:spLocks noGrp="1"/>
          </p:cNvSpPr>
          <p:nvPr>
            <p:ph type="title"/>
          </p:nvPr>
        </p:nvSpPr>
        <p:spPr>
          <a:xfrm>
            <a:off x="0" y="0"/>
            <a:ext cx="9144000" cy="1214422"/>
          </a:xfrm>
        </p:spPr>
        <p:txBody>
          <a:bodyPr anchor="ctr">
            <a:noAutofit/>
          </a:bodyPr>
          <a:lstStyle/>
          <a:p>
            <a:pPr algn="ctr"/>
            <a:r>
              <a:rPr lang="en-US" sz="2400" b="1" spc="300" dirty="0" smtClean="0">
                <a:solidFill>
                  <a:srgbClr val="FF0000"/>
                </a:solidFill>
              </a:rPr>
              <a:t>Program of youth governance “Uzhhorod</a:t>
            </a:r>
            <a:br>
              <a:rPr lang="en-US" sz="2400" b="1" spc="300" dirty="0" smtClean="0">
                <a:solidFill>
                  <a:srgbClr val="FF0000"/>
                </a:solidFill>
              </a:rPr>
            </a:br>
            <a:r>
              <a:rPr lang="en-US" sz="2400" b="1" spc="300" dirty="0" smtClean="0">
                <a:solidFill>
                  <a:srgbClr val="FF0000"/>
                </a:solidFill>
              </a:rPr>
              <a:t>   City Hall 2025” is started.</a:t>
            </a:r>
            <a:r>
              <a:rPr lang="en-US" sz="2400" b="1" dirty="0" smtClean="0">
                <a:solidFill>
                  <a:srgbClr val="FF0000"/>
                </a:solidFill>
              </a:rPr>
              <a:t/>
            </a:r>
            <a:br>
              <a:rPr lang="en-US" sz="2400" b="1" dirty="0" smtClean="0">
                <a:solidFill>
                  <a:srgbClr val="FF0000"/>
                </a:solidFill>
              </a:rPr>
            </a:br>
            <a:endParaRPr lang="pl-PL" sz="2400" dirty="0">
              <a:solidFill>
                <a:srgbClr val="FF0000"/>
              </a:solidFill>
            </a:endParaRPr>
          </a:p>
        </p:txBody>
      </p:sp>
      <p:sp>
        <p:nvSpPr>
          <p:cNvPr id="4" name="Symbol zastępczy zawartości 3"/>
          <p:cNvSpPr>
            <a:spLocks noGrp="1"/>
          </p:cNvSpPr>
          <p:nvPr>
            <p:ph idx="1"/>
          </p:nvPr>
        </p:nvSpPr>
        <p:spPr>
          <a:xfrm>
            <a:off x="0" y="1142985"/>
            <a:ext cx="8991600" cy="4500594"/>
          </a:xfrm>
        </p:spPr>
        <p:txBody>
          <a:bodyPr anchor="ctr">
            <a:normAutofit lnSpcReduction="10000"/>
          </a:bodyPr>
          <a:lstStyle/>
          <a:p>
            <a:r>
              <a:rPr lang="en-US" dirty="0" smtClean="0">
                <a:solidFill>
                  <a:schemeClr val="tx1"/>
                </a:solidFill>
              </a:rPr>
              <a:t>Ukrainian children took part in the Youth</a:t>
            </a:r>
            <a:r>
              <a:rPr lang="en-US" b="1" dirty="0" smtClean="0">
                <a:solidFill>
                  <a:schemeClr val="tx1"/>
                </a:solidFill>
              </a:rPr>
              <a:t/>
            </a:r>
            <a:br>
              <a:rPr lang="en-US" b="1" dirty="0" smtClean="0">
                <a:solidFill>
                  <a:schemeClr val="tx1"/>
                </a:solidFill>
              </a:rPr>
            </a:br>
            <a:r>
              <a:rPr lang="en-US" dirty="0" smtClean="0">
                <a:solidFill>
                  <a:schemeClr val="tx1"/>
                </a:solidFill>
              </a:rPr>
              <a:t>Parliament in Poland and held such programs in Uzhhorod (Ukraine) </a:t>
            </a:r>
          </a:p>
          <a:p>
            <a:r>
              <a:rPr lang="pl-PL" dirty="0" smtClean="0"/>
              <a:t>Children 12-</a:t>
            </a:r>
            <a:r>
              <a:rPr lang="en-US" dirty="0" smtClean="0"/>
              <a:t>15 years old took positions of leaders of the City and managed the City together with adult officials</a:t>
            </a:r>
          </a:p>
          <a:p>
            <a:r>
              <a:rPr lang="en-US" dirty="0" smtClean="0">
                <a:solidFill>
                  <a:schemeClr val="tx1"/>
                </a:solidFill>
              </a:rPr>
              <a:t> The best proposal from children was discussed at the regional experts WG and included into the operational plans of the </a:t>
            </a:r>
            <a:r>
              <a:rPr lang="pl-PL" dirty="0" err="1" smtClean="0">
                <a:solidFill>
                  <a:schemeClr val="tx1"/>
                </a:solidFill>
              </a:rPr>
              <a:t>Regional</a:t>
            </a:r>
            <a:r>
              <a:rPr lang="pl-PL" dirty="0" smtClean="0">
                <a:solidFill>
                  <a:schemeClr val="tx1"/>
                </a:solidFill>
              </a:rPr>
              <a:t> </a:t>
            </a:r>
            <a:r>
              <a:rPr lang="pl-PL" dirty="0" err="1" smtClean="0">
                <a:solidFill>
                  <a:schemeClr val="tx1"/>
                </a:solidFill>
              </a:rPr>
              <a:t>Strategy</a:t>
            </a:r>
            <a:r>
              <a:rPr lang="pl-PL" dirty="0" smtClean="0">
                <a:solidFill>
                  <a:schemeClr val="tx1"/>
                </a:solidFill>
              </a:rPr>
              <a:t> 2007 - 2015</a:t>
            </a:r>
            <a:endParaRPr lang="pl-PL" dirty="0">
              <a:solidFill>
                <a:schemeClr val="tx1"/>
              </a:solidFill>
            </a:endParaRPr>
          </a:p>
        </p:txBody>
      </p:sp>
      <p:pic>
        <p:nvPicPr>
          <p:cNvPr id="5" name="Picture 2"/>
          <p:cNvPicPr>
            <a:picLocks noChangeAspect="1" noChangeArrowheads="1"/>
          </p:cNvPicPr>
          <p:nvPr/>
        </p:nvPicPr>
        <p:blipFill>
          <a:blip r:embed="rId3"/>
          <a:srcRect/>
          <a:stretch>
            <a:fillRect/>
          </a:stretch>
        </p:blipFill>
        <p:spPr bwMode="auto">
          <a:xfrm>
            <a:off x="7072330" y="5214950"/>
            <a:ext cx="1857376" cy="1390650"/>
          </a:xfrm>
          <a:prstGeom prst="roundRect">
            <a:avLst>
              <a:gd name="adj" fmla="val 4167"/>
            </a:avLst>
          </a:prstGeom>
          <a:solidFill>
            <a:srgbClr val="FFFFFF"/>
          </a:solidFill>
          <a:ln w="76200" cap="sq">
            <a:solidFill>
              <a:schemeClr val="accent1">
                <a:lumMod val="50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 name="Picture 3"/>
          <p:cNvPicPr>
            <a:picLocks noChangeAspect="1" noChangeArrowheads="1"/>
          </p:cNvPicPr>
          <p:nvPr/>
        </p:nvPicPr>
        <p:blipFill>
          <a:blip r:embed="rId4"/>
          <a:srcRect/>
          <a:stretch>
            <a:fillRect/>
          </a:stretch>
        </p:blipFill>
        <p:spPr bwMode="auto">
          <a:xfrm>
            <a:off x="1285852" y="5214950"/>
            <a:ext cx="2105027" cy="1371600"/>
          </a:xfrm>
          <a:prstGeom prst="roundRect">
            <a:avLst>
              <a:gd name="adj" fmla="val 4167"/>
            </a:avLst>
          </a:prstGeom>
          <a:solidFill>
            <a:srgbClr val="FFFFFF"/>
          </a:solidFill>
          <a:ln w="76200" cap="sq">
            <a:solidFill>
              <a:schemeClr val="accent1">
                <a:lumMod val="50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285784" y="571480"/>
            <a:ext cx="8786842" cy="1754326"/>
          </a:xfrm>
          <a:prstGeom prst="rect">
            <a:avLst/>
          </a:prstGeom>
          <a:noFill/>
        </p:spPr>
        <p:txBody>
          <a:bodyPr wrap="square" lIns="91440" tIns="45720" rIns="91440" bIns="45720">
            <a:spAutoFit/>
            <a:scene3d>
              <a:camera prst="perspectiveContrastingRightFacing"/>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solidFill>
                    <a:schemeClr val="accent4">
                      <a:lumMod val="60000"/>
                      <a:lumOff val="40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1">
                      <a:satMod val="175000"/>
                      <a:alpha val="40000"/>
                    </a:schemeClr>
                  </a:glow>
                  <a:outerShdw blurRad="80000" dist="40000" dir="5040000" algn="tl">
                    <a:srgbClr val="000000">
                      <a:alpha val="30000"/>
                    </a:srgbClr>
                  </a:outerShdw>
                </a:effectLst>
              </a:rPr>
              <a:t>THANK  YOU FOR YOUR ATTENTION!!</a:t>
            </a:r>
            <a:endParaRPr lang="pl-PL" sz="5400" b="1" cap="none" spc="0" dirty="0">
              <a:ln w="11430">
                <a:solidFill>
                  <a:schemeClr val="accent4">
                    <a:lumMod val="60000"/>
                    <a:lumOff val="40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1">
                    <a:satMod val="175000"/>
                    <a:alpha val="40000"/>
                  </a:schemeClr>
                </a:glow>
                <a:outerShdw blurRad="80000" dist="40000" dir="5040000" algn="tl">
                  <a:srgbClr val="000000">
                    <a:alpha val="30000"/>
                  </a:srgbClr>
                </a:outerShdw>
              </a:effectLst>
            </a:endParaRPr>
          </a:p>
        </p:txBody>
      </p:sp>
      <p:sp>
        <p:nvSpPr>
          <p:cNvPr id="10" name="Symbol zastępczy zawartości 9"/>
          <p:cNvSpPr>
            <a:spLocks noGrp="1"/>
          </p:cNvSpPr>
          <p:nvPr>
            <p:ph idx="1"/>
          </p:nvPr>
        </p:nvSpPr>
        <p:spPr>
          <a:xfrm>
            <a:off x="-285784" y="4500570"/>
            <a:ext cx="7772400" cy="1754326"/>
          </a:xfrm>
          <a:prstGeom prst="rect">
            <a:avLst/>
          </a:prstGeom>
          <a:noFill/>
          <a:effectLst>
            <a:glow rad="139700">
              <a:schemeClr val="accent2">
                <a:satMod val="175000"/>
                <a:alpha val="40000"/>
              </a:schemeClr>
            </a:glow>
          </a:effectLst>
        </p:spPr>
        <p:txBody>
          <a:bodyPr wrap="square" lIns="91440" tIns="45720" rIns="91440" bIns="45720">
            <a:spAutoFit/>
            <a:scene3d>
              <a:camera prst="perspectiveContrastingLeftFacing"/>
              <a:lightRig rig="glow" dir="tl">
                <a:rot lat="0" lon="0" rev="5400000"/>
              </a:lightRig>
            </a:scene3d>
            <a:sp3d contourW="12700">
              <a:bevelT w="25400" h="25400"/>
              <a:contourClr>
                <a:schemeClr val="accent6">
                  <a:shade val="73000"/>
                </a:schemeClr>
              </a:contourClr>
            </a:sp3d>
          </a:bodyPr>
          <a:lstStyle/>
          <a:p>
            <a:pPr>
              <a:buNone/>
            </a:pPr>
            <a:r>
              <a:rPr lang="en-US" sz="5400" b="1" cap="none" spc="0" dirty="0" smtClean="0">
                <a:ln w="11430">
                  <a:solidFill>
                    <a:schemeClr val="accent2">
                      <a:lumMod val="60000"/>
                      <a:lumOff val="40000"/>
                    </a:schemeClr>
                  </a:solidFill>
                </a:ln>
                <a:solidFill>
                  <a:schemeClr val="accent2">
                    <a:lumMod val="75000"/>
                  </a:schemeClr>
                </a:solidFill>
                <a:effectLst>
                  <a:glow rad="139700">
                    <a:schemeClr val="accent1">
                      <a:satMod val="175000"/>
                      <a:alpha val="40000"/>
                    </a:schemeClr>
                  </a:glow>
                  <a:outerShdw blurRad="80000" dist="40000" dir="5040000" algn="tl">
                    <a:srgbClr val="000000">
                      <a:alpha val="30000"/>
                    </a:srgbClr>
                  </a:outerShdw>
                </a:effectLst>
              </a:rPr>
              <a:t>THANK  YOU FOR YOUR ATTENTION!!</a:t>
            </a:r>
            <a:endParaRPr lang="pl-PL" sz="5400" b="1" cap="none" spc="0" dirty="0">
              <a:ln w="11430">
                <a:solidFill>
                  <a:schemeClr val="accent2">
                    <a:lumMod val="60000"/>
                    <a:lumOff val="40000"/>
                  </a:schemeClr>
                </a:solidFill>
              </a:ln>
              <a:solidFill>
                <a:schemeClr val="accent2">
                  <a:lumMod val="75000"/>
                </a:schemeClr>
              </a:solidFill>
              <a:effectLst>
                <a:glow rad="139700">
                  <a:schemeClr val="accent1">
                    <a:satMod val="175000"/>
                    <a:alpha val="40000"/>
                  </a:schemeClr>
                </a:glow>
                <a:outerShdw blurRad="80000" dist="40000" dir="5040000" algn="tl">
                  <a:srgbClr val="000000">
                    <a:alpha val="30000"/>
                  </a:srgbClr>
                </a:outerShdw>
              </a:effectLst>
            </a:endParaRPr>
          </a:p>
        </p:txBody>
      </p:sp>
      <p:sp>
        <p:nvSpPr>
          <p:cNvPr id="11" name="Prostokąt 10"/>
          <p:cNvSpPr/>
          <p:nvPr/>
        </p:nvSpPr>
        <p:spPr>
          <a:xfrm>
            <a:off x="2320463" y="2714620"/>
            <a:ext cx="6823537" cy="2585323"/>
          </a:xfrm>
          <a:prstGeom prst="rect">
            <a:avLst/>
          </a:prstGeom>
          <a:noFill/>
        </p:spPr>
        <p:txBody>
          <a:bodyPr wrap="square" lIns="91440" tIns="45720" rIns="91440" bIns="45720">
            <a:prstTxWarp prst="textDoubleWave1">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2">
                      <a:satMod val="175000"/>
                      <a:alpha val="40000"/>
                    </a:schemeClr>
                  </a:glow>
                  <a:outerShdw blurRad="50800" dist="39000" dir="5460000" algn="tl">
                    <a:srgbClr val="FF0000">
                      <a:alpha val="38000"/>
                    </a:srgbClr>
                  </a:outerShdw>
                </a:effectLst>
              </a:rPr>
              <a:t>THANK YOU FOR YOUR ATTENTION!!</a:t>
            </a:r>
          </a:p>
          <a:p>
            <a:pPr algn="ct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2">
                    <a:satMod val="175000"/>
                    <a:alpha val="40000"/>
                  </a:schemeClr>
                </a:glow>
                <a:outerShdw blurRad="50800" dist="39000" dir="5460000" algn="tl">
                  <a:srgbClr val="FF0000">
                    <a:alpha val="38000"/>
                  </a:srgbClr>
                </a:outerShdw>
              </a:effectLst>
            </a:endParaRPr>
          </a:p>
        </p:txBody>
      </p:sp>
      <p:pic>
        <p:nvPicPr>
          <p:cNvPr id="1029" name="Picture 5" descr="C:\Program Files\Microsoft Office\MEDIA\CAGCAT10\j0299125.wmf"/>
          <p:cNvPicPr>
            <a:picLocks noChangeAspect="1" noChangeArrowheads="1"/>
          </p:cNvPicPr>
          <p:nvPr/>
        </p:nvPicPr>
        <p:blipFill>
          <a:blip r:embed="rId2"/>
          <a:srcRect/>
          <a:stretch>
            <a:fillRect/>
          </a:stretch>
        </p:blipFill>
        <p:spPr bwMode="auto">
          <a:xfrm>
            <a:off x="8043977" y="5052974"/>
            <a:ext cx="1100023" cy="1805026"/>
          </a:xfrm>
          <a:prstGeom prst="rect">
            <a:avLst/>
          </a:prstGeom>
          <a:noFill/>
        </p:spPr>
      </p:pic>
    </p:spTree>
  </p:cSld>
  <p:clrMapOvr>
    <a:masterClrMapping/>
  </p:clrMapOvr>
  <p:transition spd="med">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rogram Files\Microsoft Office\MEDIA\CAGCAT10\j0292020.wmf"/>
          <p:cNvPicPr>
            <a:picLocks noChangeAspect="1" noChangeArrowheads="1"/>
          </p:cNvPicPr>
          <p:nvPr/>
        </p:nvPicPr>
        <p:blipFill>
          <a:blip r:embed="rId2"/>
          <a:srcRect/>
          <a:stretch>
            <a:fillRect/>
          </a:stretch>
        </p:blipFill>
        <p:spPr bwMode="auto">
          <a:xfrm>
            <a:off x="7274966" y="1571612"/>
            <a:ext cx="1718499" cy="1631060"/>
          </a:xfrm>
          <a:prstGeom prst="rect">
            <a:avLst/>
          </a:prstGeom>
          <a:noFill/>
        </p:spPr>
      </p:pic>
      <p:sp>
        <p:nvSpPr>
          <p:cNvPr id="2" name="Tytuł 1"/>
          <p:cNvSpPr>
            <a:spLocks noGrp="1"/>
          </p:cNvSpPr>
          <p:nvPr>
            <p:ph type="title"/>
          </p:nvPr>
        </p:nvSpPr>
        <p:spPr>
          <a:xfrm flipV="1">
            <a:off x="304800" y="214290"/>
            <a:ext cx="8686800" cy="71438"/>
          </a:xfrm>
          <a:effectLst/>
        </p:spPr>
        <p:txBody>
          <a:bodyPr anchor="b">
            <a:normAutofit fontScale="90000"/>
          </a:bodyPr>
          <a:lstStyle/>
          <a:p>
            <a:pPr algn="ctr">
              <a:lnSpc>
                <a:spcPct val="150000"/>
              </a:lnSpc>
            </a:pPr>
            <a:r>
              <a:rPr lang="pl-PL" sz="1600" dirty="0" smtClean="0"/>
              <a:t/>
            </a:r>
            <a:br>
              <a:rPr lang="pl-PL" sz="1600" dirty="0" smtClean="0"/>
            </a:br>
            <a:endParaRPr lang="pl-PL" sz="1600" dirty="0"/>
          </a:p>
        </p:txBody>
      </p:sp>
      <p:sp>
        <p:nvSpPr>
          <p:cNvPr id="10" name="Symbol zastępczy zawartości 9"/>
          <p:cNvSpPr>
            <a:spLocks noGrp="1"/>
          </p:cNvSpPr>
          <p:nvPr>
            <p:ph idx="1"/>
          </p:nvPr>
        </p:nvSpPr>
        <p:spPr>
          <a:xfrm>
            <a:off x="214282" y="428580"/>
            <a:ext cx="8786874" cy="6429420"/>
          </a:xfrm>
        </p:spPr>
        <p:txBody>
          <a:bodyPr anchor="t">
            <a:normAutofit fontScale="85000" lnSpcReduction="20000"/>
          </a:bodyPr>
          <a:lstStyle/>
          <a:p>
            <a:pPr algn="ctr">
              <a:buNone/>
            </a:pPr>
            <a:r>
              <a:rPr lang="en-US" sz="3800" b="1" i="1" spc="300" dirty="0" smtClean="0">
                <a:solidFill>
                  <a:schemeClr val="accent2">
                    <a:lumMod val="40000"/>
                    <a:lumOff val="60000"/>
                  </a:schemeClr>
                </a:solidFill>
                <a:latin typeface="Aharoni" pitchFamily="2" charset="-79"/>
                <a:cs typeface="Aharoni" pitchFamily="2" charset="-79"/>
              </a:rPr>
              <a:t>Issues relating to youth policy and young people rests with the Ministry of Family, Youth and Sport. </a:t>
            </a:r>
          </a:p>
          <a:p>
            <a:pPr algn="ctr">
              <a:buNone/>
            </a:pPr>
            <a:endParaRPr lang="en-US" sz="3500" b="1" dirty="0" smtClean="0">
              <a:solidFill>
                <a:srgbClr val="7030A0"/>
              </a:solidFill>
            </a:endParaRPr>
          </a:p>
          <a:p>
            <a:pPr>
              <a:buFont typeface="Wingdings" pitchFamily="2" charset="2"/>
              <a:buChar char="v"/>
            </a:pPr>
            <a:r>
              <a:rPr lang="en-US" sz="3500" dirty="0" smtClean="0">
                <a:latin typeface="Arial Rounded MT Bold" pitchFamily="34" charset="0"/>
              </a:rPr>
              <a:t>The current youth law is from 1993. </a:t>
            </a:r>
          </a:p>
          <a:p>
            <a:pPr>
              <a:buFont typeface="Wingdings" pitchFamily="2" charset="2"/>
              <a:buChar char="v"/>
            </a:pPr>
            <a:r>
              <a:rPr lang="en-US" sz="3500" dirty="0" smtClean="0">
                <a:latin typeface="Arial Rounded MT Bold" pitchFamily="34" charset="0"/>
              </a:rPr>
              <a:t>The current efforts of the government focus on improving opportunities for young people’s meaningful leisure time, and the development and adoption of a programme for orphaned children. </a:t>
            </a:r>
          </a:p>
          <a:p>
            <a:pPr>
              <a:buFont typeface="Wingdings" pitchFamily="2" charset="2"/>
              <a:buChar char="v"/>
            </a:pPr>
            <a:r>
              <a:rPr lang="en-US" sz="3500" dirty="0" smtClean="0">
                <a:latin typeface="Arial Rounded MT Bold" pitchFamily="34" charset="0"/>
              </a:rPr>
              <a:t>There is also a youth policy project under development with the support of the UNDP Country Office in Ukraine, called the National Doctrine of Youth.</a:t>
            </a:r>
            <a:endParaRPr lang="pl-PL" sz="3500" dirty="0">
              <a:latin typeface="Arial Rounded MT Bold" pitchFamily="34" charset="0"/>
            </a:endParaRPr>
          </a:p>
        </p:txBody>
      </p:sp>
      <p:pic>
        <p:nvPicPr>
          <p:cNvPr id="2051" name="Picture 3" descr="C:\Program Files\Microsoft Office\MEDIA\CAGCAT10\j0293236.wmf"/>
          <p:cNvPicPr>
            <a:picLocks noChangeAspect="1" noChangeArrowheads="1"/>
          </p:cNvPicPr>
          <p:nvPr/>
        </p:nvPicPr>
        <p:blipFill>
          <a:blip r:embed="rId3"/>
          <a:srcRect/>
          <a:stretch>
            <a:fillRect/>
          </a:stretch>
        </p:blipFill>
        <p:spPr bwMode="auto">
          <a:xfrm>
            <a:off x="0" y="785794"/>
            <a:ext cx="1565453" cy="1154887"/>
          </a:xfrm>
          <a:prstGeom prst="rect">
            <a:avLst/>
          </a:prstGeom>
          <a:noFill/>
        </p:spPr>
      </p:pic>
    </p:spTree>
  </p:cSld>
  <p:clrMapOvr>
    <a:masterClrMapping/>
  </p:clrMapOvr>
  <p:transition spd="med">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2" y="142852"/>
            <a:ext cx="8686800" cy="938234"/>
          </a:xfrm>
        </p:spPr>
        <p:txBody>
          <a:bodyPr>
            <a:normAutofit fontScale="90000"/>
          </a:bodyPr>
          <a:lstStyle/>
          <a:p>
            <a:pPr algn="ctr"/>
            <a:r>
              <a:rPr lang="en-US" b="1" spc="600" dirty="0" smtClean="0"/>
              <a:t>The registration rate of NGOs</a:t>
            </a:r>
            <a:endParaRPr lang="pl-PL" b="1" spc="600" dirty="0"/>
          </a:p>
        </p:txBody>
      </p:sp>
      <p:graphicFrame>
        <p:nvGraphicFramePr>
          <p:cNvPr id="4" name="Symbol zastępczy zawartości 3"/>
          <p:cNvGraphicFramePr>
            <a:graphicFrameLocks noGrp="1"/>
          </p:cNvGraphicFramePr>
          <p:nvPr>
            <p:ph idx="1"/>
          </p:nvPr>
        </p:nvGraphicFramePr>
        <p:xfrm>
          <a:off x="285720" y="1785926"/>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4800" y="0"/>
            <a:ext cx="8686800" cy="1071546"/>
          </a:xfrm>
        </p:spPr>
        <p:txBody>
          <a:bodyPr/>
          <a:lstStyle/>
          <a:p>
            <a:pPr algn="ctr"/>
            <a:r>
              <a:rPr lang="en-US" dirty="0" smtClean="0"/>
              <a:t>Location of </a:t>
            </a:r>
            <a:r>
              <a:rPr lang="en-US" dirty="0" smtClean="0"/>
              <a:t>ngo</a:t>
            </a:r>
            <a:r>
              <a:rPr lang="pl-PL" dirty="0" smtClean="0"/>
              <a:t>’</a:t>
            </a:r>
            <a:r>
              <a:rPr lang="en-US" dirty="0" smtClean="0"/>
              <a:t>s</a:t>
            </a:r>
            <a:endParaRPr lang="pl-PL" dirty="0"/>
          </a:p>
        </p:txBody>
      </p:sp>
      <p:graphicFrame>
        <p:nvGraphicFramePr>
          <p:cNvPr id="4" name="Symbol zastępczy zawartości 3"/>
          <p:cNvGraphicFramePr>
            <a:graphicFrameLocks noGrp="1"/>
          </p:cNvGraphicFramePr>
          <p:nvPr>
            <p:ph idx="1"/>
          </p:nvPr>
        </p:nvGraphicFramePr>
        <p:xfrm>
          <a:off x="142844" y="1071546"/>
          <a:ext cx="8848756" cy="55721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357166"/>
            <a:ext cx="8686800" cy="642942"/>
          </a:xfrm>
        </p:spPr>
        <p:txBody>
          <a:bodyPr>
            <a:normAutofit fontScale="90000"/>
          </a:bodyPr>
          <a:lstStyle/>
          <a:p>
            <a:pPr algn="ctr"/>
            <a:r>
              <a:rPr lang="en-US" b="1" dirty="0" smtClean="0"/>
              <a:t>Decreasing Participation</a:t>
            </a:r>
            <a:r>
              <a:rPr lang="pl-PL" b="1" dirty="0" smtClean="0"/>
              <a:t/>
            </a:r>
            <a:br>
              <a:rPr lang="pl-PL" b="1" dirty="0" smtClean="0"/>
            </a:br>
            <a:r>
              <a:rPr lang="pl-PL" dirty="0" smtClean="0"/>
              <a:t/>
            </a:r>
            <a:br>
              <a:rPr lang="pl-PL" dirty="0" smtClean="0"/>
            </a:br>
            <a:endParaRPr lang="pl-PL" dirty="0"/>
          </a:p>
        </p:txBody>
      </p:sp>
      <p:sp>
        <p:nvSpPr>
          <p:cNvPr id="5" name="Symbol zastępczy zawartości 4"/>
          <p:cNvSpPr>
            <a:spLocks noGrp="1"/>
          </p:cNvSpPr>
          <p:nvPr>
            <p:ph idx="1"/>
          </p:nvPr>
        </p:nvSpPr>
        <p:spPr>
          <a:xfrm>
            <a:off x="214282" y="1571612"/>
            <a:ext cx="8929718" cy="5286388"/>
          </a:xfrm>
        </p:spPr>
        <p:txBody>
          <a:bodyPr anchor="ctr">
            <a:normAutofit fontScale="70000" lnSpcReduction="20000"/>
          </a:bodyPr>
          <a:lstStyle/>
          <a:p>
            <a:pPr>
              <a:lnSpc>
                <a:spcPct val="150000"/>
              </a:lnSpc>
            </a:pPr>
            <a:r>
              <a:rPr lang="en-US" sz="4400" dirty="0" smtClean="0">
                <a:solidFill>
                  <a:schemeClr val="tx1"/>
                </a:solidFill>
              </a:rPr>
              <a:t>Membership in civic organizations decreased </a:t>
            </a:r>
            <a:r>
              <a:rPr lang="en-US" sz="4400" b="1" dirty="0" smtClean="0">
                <a:solidFill>
                  <a:srgbClr val="FF0000"/>
                </a:solidFill>
              </a:rPr>
              <a:t>17 %</a:t>
            </a:r>
            <a:r>
              <a:rPr lang="en-US" sz="4400" b="1" dirty="0" smtClean="0">
                <a:solidFill>
                  <a:schemeClr val="tx1"/>
                </a:solidFill>
              </a:rPr>
              <a:t>  </a:t>
            </a:r>
            <a:r>
              <a:rPr lang="en-US" sz="4400" dirty="0" smtClean="0">
                <a:solidFill>
                  <a:schemeClr val="tx1"/>
                </a:solidFill>
              </a:rPr>
              <a:t>in  1991-96.</a:t>
            </a:r>
          </a:p>
          <a:p>
            <a:pPr>
              <a:lnSpc>
                <a:spcPct val="150000"/>
              </a:lnSpc>
            </a:pPr>
            <a:r>
              <a:rPr lang="en-US" sz="4400" dirty="0" smtClean="0"/>
              <a:t>In 1999  </a:t>
            </a:r>
            <a:r>
              <a:rPr lang="en-US" sz="4400" b="1" dirty="0" smtClean="0">
                <a:solidFill>
                  <a:srgbClr val="FF0000"/>
                </a:solidFill>
              </a:rPr>
              <a:t>7.8 %</a:t>
            </a:r>
            <a:r>
              <a:rPr lang="en-US" sz="4400" dirty="0" smtClean="0"/>
              <a:t> of the population considered themselves members of civic organizations.</a:t>
            </a:r>
          </a:p>
          <a:p>
            <a:pPr>
              <a:lnSpc>
                <a:spcPct val="150000"/>
              </a:lnSpc>
            </a:pPr>
            <a:r>
              <a:rPr lang="en-US" sz="4400" b="1" dirty="0" smtClean="0">
                <a:solidFill>
                  <a:srgbClr val="FF0000"/>
                </a:solidFill>
              </a:rPr>
              <a:t>4.6 %</a:t>
            </a:r>
            <a:r>
              <a:rPr lang="en-US" sz="4400" dirty="0" smtClean="0">
                <a:solidFill>
                  <a:schemeClr val="tx1"/>
                </a:solidFill>
              </a:rPr>
              <a:t> being members of 90 registered political parties (in 1999)</a:t>
            </a:r>
          </a:p>
          <a:p>
            <a:pPr>
              <a:lnSpc>
                <a:spcPct val="150000"/>
              </a:lnSpc>
            </a:pPr>
            <a:r>
              <a:rPr lang="en-US" sz="4400" b="1" dirty="0" smtClean="0">
                <a:solidFill>
                  <a:srgbClr val="FF0000"/>
                </a:solidFill>
              </a:rPr>
              <a:t>59 % </a:t>
            </a:r>
            <a:r>
              <a:rPr lang="en-US" sz="4400" dirty="0" smtClean="0"/>
              <a:t>of population had never participated in civic activities.</a:t>
            </a:r>
            <a:endParaRPr lang="pl-PL" sz="4400" dirty="0" smtClean="0"/>
          </a:p>
          <a:p>
            <a:pPr>
              <a:lnSpc>
                <a:spcPct val="150000"/>
              </a:lnSpc>
            </a:pPr>
            <a:endParaRPr lang="en-US" sz="4400" dirty="0" smtClean="0"/>
          </a:p>
          <a:p>
            <a:endParaRPr lang="en-US" dirty="0" smtClean="0"/>
          </a:p>
          <a:p>
            <a:endParaRPr lang="en-US" dirty="0" smtClean="0"/>
          </a:p>
          <a:p>
            <a:endParaRPr lang="pl-PL" dirty="0"/>
          </a:p>
        </p:txBody>
      </p:sp>
      <p:pic>
        <p:nvPicPr>
          <p:cNvPr id="4" name="Picture 2"/>
          <p:cNvPicPr>
            <a:picLocks noChangeAspect="1" noChangeArrowheads="1"/>
          </p:cNvPicPr>
          <p:nvPr/>
        </p:nvPicPr>
        <p:blipFill>
          <a:blip r:embed="rId2"/>
          <a:srcRect/>
          <a:stretch>
            <a:fillRect/>
          </a:stretch>
        </p:blipFill>
        <p:spPr bwMode="auto">
          <a:xfrm>
            <a:off x="6357950" y="5288642"/>
            <a:ext cx="2786050" cy="15693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4800" y="285728"/>
            <a:ext cx="8686800" cy="1009672"/>
          </a:xfrm>
        </p:spPr>
        <p:txBody>
          <a:bodyPr anchor="t"/>
          <a:lstStyle/>
          <a:p>
            <a:pPr algn="ctr"/>
            <a:r>
              <a:rPr lang="en-US" b="1" dirty="0" smtClean="0"/>
              <a:t>Decreasing Participation</a:t>
            </a:r>
            <a:endParaRPr lang="pl-PL" dirty="0"/>
          </a:p>
        </p:txBody>
      </p:sp>
      <p:sp>
        <p:nvSpPr>
          <p:cNvPr id="3" name="Symbol zastępczy zawartości 2"/>
          <p:cNvSpPr>
            <a:spLocks noGrp="1"/>
          </p:cNvSpPr>
          <p:nvPr>
            <p:ph idx="1"/>
          </p:nvPr>
        </p:nvSpPr>
        <p:spPr>
          <a:xfrm>
            <a:off x="0" y="1000108"/>
            <a:ext cx="9144000" cy="5857892"/>
          </a:xfrm>
        </p:spPr>
        <p:txBody>
          <a:bodyPr anchor="ctr">
            <a:normAutofit/>
          </a:bodyPr>
          <a:lstStyle/>
          <a:p>
            <a:r>
              <a:rPr lang="en-US" b="1" dirty="0" smtClean="0">
                <a:solidFill>
                  <a:srgbClr val="FF0000"/>
                </a:solidFill>
              </a:rPr>
              <a:t>26 % </a:t>
            </a:r>
            <a:r>
              <a:rPr lang="en-US" dirty="0" smtClean="0">
                <a:solidFill>
                  <a:schemeClr val="tx1"/>
                </a:solidFill>
              </a:rPr>
              <a:t>of the population was ready to join consumer advocacy organizations, </a:t>
            </a:r>
          </a:p>
          <a:p>
            <a:endParaRPr lang="en-US" dirty="0" smtClean="0">
              <a:solidFill>
                <a:schemeClr val="tx1"/>
              </a:solidFill>
            </a:endParaRPr>
          </a:p>
          <a:p>
            <a:r>
              <a:rPr lang="en-US" b="1" dirty="0" smtClean="0">
                <a:solidFill>
                  <a:srgbClr val="FF0000"/>
                </a:solidFill>
              </a:rPr>
              <a:t>12 % </a:t>
            </a:r>
            <a:r>
              <a:rPr lang="en-US" dirty="0" smtClean="0"/>
              <a:t>was ready to join youth organizations, </a:t>
            </a:r>
          </a:p>
          <a:p>
            <a:endParaRPr lang="en-US" dirty="0" smtClean="0"/>
          </a:p>
          <a:p>
            <a:r>
              <a:rPr lang="en-US" b="1" dirty="0" smtClean="0">
                <a:solidFill>
                  <a:srgbClr val="FF0000"/>
                </a:solidFill>
              </a:rPr>
              <a:t> 5 % </a:t>
            </a:r>
            <a:r>
              <a:rPr lang="en-US" dirty="0" smtClean="0">
                <a:solidFill>
                  <a:schemeClr val="tx1"/>
                </a:solidFill>
              </a:rPr>
              <a:t>was ready to join political organizations,</a:t>
            </a:r>
          </a:p>
          <a:p>
            <a:endParaRPr lang="en-US" dirty="0" smtClean="0">
              <a:solidFill>
                <a:schemeClr val="tx1"/>
              </a:solidFill>
            </a:endParaRPr>
          </a:p>
          <a:p>
            <a:r>
              <a:rPr lang="en-US" dirty="0" smtClean="0"/>
              <a:t>Only </a:t>
            </a:r>
            <a:r>
              <a:rPr lang="en-US" b="1" dirty="0" smtClean="0">
                <a:solidFill>
                  <a:srgbClr val="FF0000"/>
                </a:solidFill>
              </a:rPr>
              <a:t>5%</a:t>
            </a:r>
            <a:r>
              <a:rPr lang="en-US" dirty="0" smtClean="0"/>
              <a:t> of youth are involved in NGO activities. This last figure is even more dramatic in compared with European data, according to which </a:t>
            </a:r>
            <a:r>
              <a:rPr lang="en-US" b="1" dirty="0" smtClean="0">
                <a:solidFill>
                  <a:srgbClr val="FF0000"/>
                </a:solidFill>
              </a:rPr>
              <a:t>30%-60% </a:t>
            </a:r>
            <a:r>
              <a:rPr lang="en-US" dirty="0" smtClean="0"/>
              <a:t>of young people are involved in civil society activities. </a:t>
            </a:r>
            <a:endParaRPr lang="pl-PL" dirty="0"/>
          </a:p>
        </p:txBody>
      </p:sp>
      <p:pic>
        <p:nvPicPr>
          <p:cNvPr id="3074" name="Picture 2" descr="C:\Program Files\Microsoft Office\MEDIA\CAGCAT10\j0149481.wmf"/>
          <p:cNvPicPr>
            <a:picLocks noChangeAspect="1" noChangeArrowheads="1"/>
          </p:cNvPicPr>
          <p:nvPr/>
        </p:nvPicPr>
        <p:blipFill>
          <a:blip r:embed="rId2"/>
          <a:srcRect/>
          <a:stretch>
            <a:fillRect/>
          </a:stretch>
        </p:blipFill>
        <p:spPr bwMode="auto">
          <a:xfrm>
            <a:off x="7421639" y="1643050"/>
            <a:ext cx="1722361" cy="175023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643050"/>
          </a:xfrm>
          <a:effectLst/>
        </p:spPr>
        <p:txBody>
          <a:bodyPr>
            <a:normAutofit fontScale="90000"/>
          </a:bodyPr>
          <a:lstStyle/>
          <a:p>
            <a:pPr algn="ctr"/>
            <a:r>
              <a:rPr lang="en-US" b="1" dirty="0" smtClean="0">
                <a:solidFill>
                  <a:schemeClr val="tx1"/>
                </a:solidFill>
              </a:rPr>
              <a:t>The reasons respondents identified for not participating in NGO activities are :</a:t>
            </a:r>
            <a:endParaRPr lang="pl-PL" b="1" dirty="0">
              <a:solidFill>
                <a:schemeClr val="tx1"/>
              </a:solidFill>
            </a:endParaRPr>
          </a:p>
        </p:txBody>
      </p:sp>
      <p:graphicFrame>
        <p:nvGraphicFramePr>
          <p:cNvPr id="4" name="Symbol zastępczy zawartości 3"/>
          <p:cNvGraphicFramePr>
            <a:graphicFrameLocks noGrp="1"/>
          </p:cNvGraphicFramePr>
          <p:nvPr>
            <p:ph idx="1"/>
          </p:nvPr>
        </p:nvGraphicFramePr>
        <p:xfrm>
          <a:off x="285720" y="1643050"/>
          <a:ext cx="8686800" cy="50006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4800" y="357166"/>
            <a:ext cx="8686800" cy="938234"/>
          </a:xfrm>
        </p:spPr>
        <p:txBody>
          <a:bodyPr>
            <a:normAutofit fontScale="90000"/>
          </a:bodyPr>
          <a:lstStyle/>
          <a:p>
            <a:pPr algn="ctr"/>
            <a:r>
              <a:rPr lang="pl-PL" b="1" dirty="0" smtClean="0"/>
              <a:t>Legal Status</a:t>
            </a:r>
            <a:r>
              <a:rPr lang="pl-PL" dirty="0" smtClean="0"/>
              <a:t/>
            </a:r>
            <a:br>
              <a:rPr lang="pl-PL" dirty="0" smtClean="0"/>
            </a:br>
            <a:endParaRPr lang="pl-PL" dirty="0"/>
          </a:p>
        </p:txBody>
      </p:sp>
      <p:sp>
        <p:nvSpPr>
          <p:cNvPr id="3" name="Symbol zastępczy zawartości 2"/>
          <p:cNvSpPr>
            <a:spLocks noGrp="1"/>
          </p:cNvSpPr>
          <p:nvPr>
            <p:ph idx="1"/>
          </p:nvPr>
        </p:nvSpPr>
        <p:spPr>
          <a:xfrm>
            <a:off x="304800" y="1071546"/>
            <a:ext cx="8686800" cy="5786454"/>
          </a:xfrm>
        </p:spPr>
        <p:txBody>
          <a:bodyPr anchor="ctr">
            <a:noAutofit/>
          </a:bodyPr>
          <a:lstStyle/>
          <a:p>
            <a:pPr>
              <a:lnSpc>
                <a:spcPct val="170000"/>
              </a:lnSpc>
              <a:buNone/>
            </a:pPr>
            <a:r>
              <a:rPr lang="en-US" sz="2400" dirty="0" smtClean="0"/>
              <a:t>   </a:t>
            </a:r>
            <a:r>
              <a:rPr lang="pl-PL" sz="2400" b="1" dirty="0" smtClean="0"/>
              <a:t>T</a:t>
            </a:r>
            <a:r>
              <a:rPr lang="en-US" sz="2400" b="1" dirty="0" smtClean="0"/>
              <a:t>he activities of civic and charitable organizations according to Ukrainian law are considered to be non-profit  only if they are legally registered as other types of organizations: </a:t>
            </a:r>
            <a:r>
              <a:rPr lang="en-US" sz="2400" b="1" i="1" dirty="0" smtClean="0"/>
              <a:t>state agencies, local civil government, creative artists associations, political parties, pension funds, credit societies, unions, construction cooperatives and religious organizations</a:t>
            </a:r>
            <a:r>
              <a:rPr lang="en-US" sz="2400" b="1" dirty="0" smtClean="0"/>
              <a:t>. NGOs constitute  16 % of the organizations using the status "non-profit".</a:t>
            </a:r>
            <a:endParaRPr lang="en-US" sz="2400" b="1" dirty="0"/>
          </a:p>
        </p:txBody>
      </p:sp>
    </p:spTree>
  </p:cSld>
  <p:clrMapOvr>
    <a:masterClrMapping/>
  </p:clrMapOvr>
  <p:transition spd="med">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p:nvPr/>
        </p:nvPicPr>
        <p:blipFill>
          <a:blip r:embed="rId2">
            <a:duotone>
              <a:prstClr val="black"/>
              <a:schemeClr val="accent5">
                <a:tint val="45000"/>
                <a:satMod val="400000"/>
              </a:schemeClr>
            </a:duotone>
          </a:blip>
          <a:srcRect/>
          <a:stretch>
            <a:fillRect/>
          </a:stretch>
        </p:blipFill>
        <p:spPr bwMode="auto">
          <a:xfrm>
            <a:off x="0" y="3648075"/>
            <a:ext cx="3381375" cy="3209925"/>
          </a:xfrm>
          <a:prstGeom prst="rect">
            <a:avLst/>
          </a:prstGeom>
          <a:noFill/>
          <a:ln w="9525">
            <a:noFill/>
            <a:miter lim="800000"/>
            <a:headEnd/>
            <a:tailEnd/>
          </a:ln>
        </p:spPr>
      </p:pic>
      <p:sp>
        <p:nvSpPr>
          <p:cNvPr id="2" name="Tytuł 1"/>
          <p:cNvSpPr>
            <a:spLocks noGrp="1"/>
          </p:cNvSpPr>
          <p:nvPr>
            <p:ph type="title"/>
          </p:nvPr>
        </p:nvSpPr>
        <p:spPr>
          <a:xfrm>
            <a:off x="285720" y="214290"/>
            <a:ext cx="8686800" cy="838200"/>
          </a:xfrm>
        </p:spPr>
        <p:txBody>
          <a:bodyPr>
            <a:normAutofit fontScale="90000"/>
          </a:bodyPr>
          <a:lstStyle/>
          <a:p>
            <a:pPr algn="ctr"/>
            <a:r>
              <a:rPr lang="en-US" b="1" spc="300" dirty="0" smtClean="0"/>
              <a:t>Peculiarity of youth policy in Ukraine</a:t>
            </a:r>
            <a:endParaRPr lang="pl-PL" b="1" spc="300" dirty="0"/>
          </a:p>
        </p:txBody>
      </p:sp>
      <p:sp>
        <p:nvSpPr>
          <p:cNvPr id="5" name="Symbol zastępczy zawartości 4"/>
          <p:cNvSpPr>
            <a:spLocks noGrp="1"/>
          </p:cNvSpPr>
          <p:nvPr>
            <p:ph idx="1"/>
          </p:nvPr>
        </p:nvSpPr>
        <p:spPr>
          <a:xfrm>
            <a:off x="304800" y="1643050"/>
            <a:ext cx="8839200" cy="5500702"/>
          </a:xfrm>
        </p:spPr>
        <p:txBody>
          <a:bodyPr anchor="ctr">
            <a:normAutofit lnSpcReduction="10000"/>
          </a:bodyPr>
          <a:lstStyle/>
          <a:p>
            <a:pPr algn="ctr">
              <a:lnSpc>
                <a:spcPct val="150000"/>
              </a:lnSpc>
              <a:buNone/>
            </a:pPr>
            <a:r>
              <a:rPr lang="en-US" b="1" dirty="0" smtClean="0">
                <a:solidFill>
                  <a:schemeClr val="tx1"/>
                </a:solidFill>
                <a:effectLst>
                  <a:outerShdw blurRad="38100" dist="38100" dir="2700000" algn="tl">
                    <a:srgbClr val="000000">
                      <a:alpha val="43137"/>
                    </a:srgbClr>
                  </a:outerShdw>
                </a:effectLst>
              </a:rPr>
              <a:t>Youth policy in Ukraine has traditionally been rather problem-oriented, and focuses primarily  on the needs of especially talented young  people and those with special needs. There is no specific focus on providing young people in general with resources and opportunities to ensure a quality upbringing, or a strategy of support to the non-governmental youth sector. </a:t>
            </a:r>
            <a:endParaRPr lang="pl-PL" b="1" dirty="0" smtClean="0">
              <a:solidFill>
                <a:schemeClr val="tx1"/>
              </a:solidFill>
              <a:effectLst>
                <a:outerShdw blurRad="38100" dist="38100" dir="2700000" algn="tl">
                  <a:srgbClr val="000000">
                    <a:alpha val="43137"/>
                  </a:srgbClr>
                </a:outerShdw>
              </a:effectLst>
            </a:endParaRPr>
          </a:p>
          <a:p>
            <a:pPr algn="ctr">
              <a:buNone/>
            </a:pPr>
            <a:endParaRPr lang="pl-PL" dirty="0" smtClean="0"/>
          </a:p>
          <a:p>
            <a:pPr algn="ctr"/>
            <a:endParaRPr lang="pl-PL" dirty="0"/>
          </a:p>
        </p:txBody>
      </p:sp>
    </p:spTree>
  </p:cSld>
  <p:clrMapOvr>
    <a:masterClrMapping/>
  </p:clrMapOvr>
  <p:transition spd="med">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445</TotalTime>
  <Words>502</Words>
  <Application>Microsoft Office PowerPoint</Application>
  <PresentationFormat>Pokaz na ekranie (4:3)</PresentationFormat>
  <Paragraphs>51</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Metro</vt:lpstr>
      <vt:lpstr>Work of  youth in Ukrainian Third Sector</vt:lpstr>
      <vt:lpstr> </vt:lpstr>
      <vt:lpstr>The registration rate of NGOs</vt:lpstr>
      <vt:lpstr>Location of ngo’s</vt:lpstr>
      <vt:lpstr>Decreasing Participation  </vt:lpstr>
      <vt:lpstr>Decreasing Participation</vt:lpstr>
      <vt:lpstr>The reasons respondents identified for not participating in NGO activities are :</vt:lpstr>
      <vt:lpstr>Legal Status </vt:lpstr>
      <vt:lpstr>Peculiarity of youth policy in Ukraine</vt:lpstr>
      <vt:lpstr>Since 1998  the Ukrainian Youth Forum (UYF) – has become a member of the European Youth Forum (YFJ).</vt:lpstr>
      <vt:lpstr>Program of youth governance “Uzhhorod    City Hall 2025” is started. </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youth from Ukraine in sector |||</dc:title>
  <dc:creator>UMWD</dc:creator>
  <cp:lastModifiedBy>eszczerba</cp:lastModifiedBy>
  <cp:revision>50</cp:revision>
  <dcterms:created xsi:type="dcterms:W3CDTF">2009-08-03T10:09:20Z</dcterms:created>
  <dcterms:modified xsi:type="dcterms:W3CDTF">2009-09-01T06:04:48Z</dcterms:modified>
</cp:coreProperties>
</file>