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648"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Arkusz_programu_Microsoft_Office_Excel1.xlsx"/><Relationship Id="rId1" Type="http://schemas.openxmlformats.org/officeDocument/2006/relationships/image" Target="../media/image14.jpeg"/></Relationships>
</file>

<file path=ppt/charts/chart1.xml><?xml version="1.0" encoding="utf-8"?>
<c:chartSpace xmlns:c="http://schemas.openxmlformats.org/drawingml/2006/chart" xmlns:a="http://schemas.openxmlformats.org/drawingml/2006/main" xmlns:r="http://schemas.openxmlformats.org/officeDocument/2006/relationships">
  <c:lang val="pl-PL"/>
  <c:chart>
    <c:autoTitleDeleted val="1"/>
    <c:view3D>
      <c:rotX val="30"/>
      <c:perspective val="30"/>
    </c:view3D>
    <c:plotArea>
      <c:layout>
        <c:manualLayout>
          <c:layoutTarget val="inner"/>
          <c:xMode val="edge"/>
          <c:yMode val="edge"/>
          <c:x val="1.7349404793821459E-2"/>
          <c:y val="5.9894021390648679E-2"/>
          <c:w val="0.73554453523999253"/>
          <c:h val="0.89324127317961499"/>
        </c:manualLayout>
      </c:layout>
      <c:pie3DChart>
        <c:varyColors val="1"/>
        <c:ser>
          <c:idx val="0"/>
          <c:order val="0"/>
          <c:tx>
            <c:strRef>
              <c:f>Arkusz1!$B$1</c:f>
              <c:strCache>
                <c:ptCount val="1"/>
                <c:pt idx="0">
                  <c:v>Percent</c:v>
                </c:pt>
              </c:strCache>
            </c:strRef>
          </c:tx>
          <c:dLbls>
            <c:showVal val="1"/>
            <c:showLeaderLines val="1"/>
          </c:dLbls>
          <c:cat>
            <c:strRef>
              <c:f>Arkusz1!$A$2:$A$6</c:f>
              <c:strCache>
                <c:ptCount val="5"/>
                <c:pt idx="0">
                  <c:v>10-14 years</c:v>
                </c:pt>
                <c:pt idx="1">
                  <c:v>15-17 years</c:v>
                </c:pt>
                <c:pt idx="2">
                  <c:v>18-19 years</c:v>
                </c:pt>
                <c:pt idx="3">
                  <c:v>20-24 years</c:v>
                </c:pt>
                <c:pt idx="4">
                  <c:v>25-… years</c:v>
                </c:pt>
              </c:strCache>
            </c:strRef>
          </c:cat>
          <c:val>
            <c:numRef>
              <c:f>Arkusz1!$B$2:$B$6</c:f>
              <c:numCache>
                <c:formatCode>0.00%</c:formatCode>
                <c:ptCount val="5"/>
                <c:pt idx="0" formatCode="0%">
                  <c:v>6.0000000000000012E-2</c:v>
                </c:pt>
                <c:pt idx="1">
                  <c:v>0.47100000000000003</c:v>
                </c:pt>
                <c:pt idx="2">
                  <c:v>0.33500000000000008</c:v>
                </c:pt>
                <c:pt idx="3">
                  <c:v>0.19400000000000003</c:v>
                </c:pt>
                <c:pt idx="4">
                  <c:v>0.11400000000000002</c:v>
                </c:pt>
              </c:numCache>
            </c:numRef>
          </c:val>
        </c:ser>
      </c:pie3DChart>
    </c:plotArea>
    <c:legend>
      <c:legendPos val="r"/>
      <c:layout>
        <c:manualLayout>
          <c:xMode val="edge"/>
          <c:yMode val="edge"/>
          <c:x val="0.7712549847400233"/>
          <c:y val="0.26757393110877431"/>
          <c:w val="0.22874497830628321"/>
          <c:h val="0.73242606889122575"/>
        </c:manualLayout>
      </c:layout>
      <c:spPr>
        <a:gradFill flip="none" rotWithShape="1">
          <a:gsLst>
            <a:gs pos="0">
              <a:srgbClr val="CCCCFF"/>
            </a:gs>
            <a:gs pos="17999">
              <a:srgbClr val="99CCFF"/>
            </a:gs>
            <a:gs pos="36000">
              <a:srgbClr val="9966FF"/>
            </a:gs>
            <a:gs pos="61000">
              <a:srgbClr val="CC99FF"/>
            </a:gs>
            <a:gs pos="82001">
              <a:srgbClr val="99CCFF"/>
            </a:gs>
            <a:gs pos="100000">
              <a:srgbClr val="CCCCFF"/>
            </a:gs>
          </a:gsLst>
          <a:lin ang="13800000" scaled="0"/>
          <a:tileRect/>
        </a:gradFill>
      </c:spPr>
    </c:legend>
    <c:plotVisOnly val="1"/>
  </c:chart>
  <c:spPr>
    <a:blipFill dpi="0" rotWithShape="1">
      <a:blip xmlns:r="http://schemas.openxmlformats.org/officeDocument/2006/relationships" r:embed="rId1">
        <a:alphaModFix amt="70000"/>
      </a:blip>
      <a:srcRect/>
      <a:tile tx="0" ty="0" sx="100000" sy="100000" flip="none" algn="tl"/>
    </a:blipFill>
  </c:spPr>
  <c:txPr>
    <a:bodyPr/>
    <a:lstStyle/>
    <a:p>
      <a:pPr>
        <a:defRPr sz="1800"/>
      </a:pPr>
      <a:endParaRPr lang="pl-PL"/>
    </a:p>
  </c:txPr>
  <c:externalData r:id="rId2"/>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1">
        <a:schemeClr val="bg1"/>
      </p:bgRef>
    </p:bg>
    <p:spTree>
      <p:nvGrpSpPr>
        <p:cNvPr id="1" name=""/>
        <p:cNvGrpSpPr/>
        <p:nvPr/>
      </p:nvGrpSpPr>
      <p:grpSpPr>
        <a:xfrm>
          <a:off x="0" y="0"/>
          <a:ext cx="0" cy="0"/>
          <a:chOff x="0" y="0"/>
          <a:chExt cx="0" cy="0"/>
        </a:xfrm>
      </p:grpSpPr>
      <p:sp>
        <p:nvSpPr>
          <p:cNvPr id="8" name="Tytuł 7"/>
          <p:cNvSpPr>
            <a:spLocks noGrp="1"/>
          </p:cNvSpPr>
          <p:nvPr>
            <p:ph type="ctrTitle"/>
          </p:nvPr>
        </p:nvSpPr>
        <p:spPr>
          <a:xfrm>
            <a:off x="2286000" y="3124200"/>
            <a:ext cx="6172200" cy="1894362"/>
          </a:xfrm>
        </p:spPr>
        <p:txBody>
          <a:bodyPr/>
          <a:lstStyle>
            <a:lvl1pPr>
              <a:defRPr b="1"/>
            </a:lvl1pPr>
          </a:lstStyle>
          <a:p>
            <a:r>
              <a:rPr kumimoji="0" lang="pl-PL" smtClean="0"/>
              <a:t>Kliknij, aby edytować styl</a:t>
            </a:r>
            <a:endParaRPr kumimoji="0" lang="en-US"/>
          </a:p>
        </p:txBody>
      </p:sp>
      <p:sp>
        <p:nvSpPr>
          <p:cNvPr id="9" name="Podtytuł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bwMode="auto">
          <a:xfrm rot="5400000">
            <a:off x="7764621" y="1174097"/>
            <a:ext cx="2286000" cy="381000"/>
          </a:xfrm>
        </p:spPr>
        <p:txBody>
          <a:bodyPr/>
          <a:lstStyle/>
          <a:p>
            <a:fld id="{1D97D967-3167-4FC8-9541-B69EC3D7E385}" type="datetimeFigureOut">
              <a:rPr lang="pl-PL" smtClean="0"/>
              <a:pPr/>
              <a:t>2009-09-01</a:t>
            </a:fld>
            <a:endParaRPr lang="pl-PL"/>
          </a:p>
        </p:txBody>
      </p:sp>
      <p:sp>
        <p:nvSpPr>
          <p:cNvPr id="17" name="Symbol zastępczy stopki 16"/>
          <p:cNvSpPr>
            <a:spLocks noGrp="1"/>
          </p:cNvSpPr>
          <p:nvPr>
            <p:ph type="ftr" sz="quarter" idx="11"/>
          </p:nvPr>
        </p:nvSpPr>
        <p:spPr bwMode="auto">
          <a:xfrm rot="5400000">
            <a:off x="7077269" y="4181669"/>
            <a:ext cx="3657600" cy="384048"/>
          </a:xfrm>
        </p:spPr>
        <p:txBody>
          <a:bodyPr/>
          <a:lstStyle/>
          <a:p>
            <a:endParaRPr lang="pl-PL"/>
          </a:p>
        </p:txBody>
      </p:sp>
      <p:sp>
        <p:nvSpPr>
          <p:cNvPr id="10" name="Prostokąt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ostokąt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Prostokąt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Prostokąt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Łącznik prosty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Łącznik prosty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Łącznik prosty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Łącznik prosty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Łącznik prosty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Łącznik prosty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Prostokąt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ymbol zastępczy numeru slajdu 28"/>
          <p:cNvSpPr>
            <a:spLocks noGrp="1"/>
          </p:cNvSpPr>
          <p:nvPr>
            <p:ph type="sldNum" sz="quarter" idx="12"/>
          </p:nvPr>
        </p:nvSpPr>
        <p:spPr bwMode="auto">
          <a:xfrm>
            <a:off x="1325544" y="4928702"/>
            <a:ext cx="609600" cy="517524"/>
          </a:xfrm>
        </p:spPr>
        <p:txBody>
          <a:bodyPr/>
          <a:lstStyle/>
          <a:p>
            <a:fld id="{D444DB92-4335-4E28-B03D-0EC089A41A3D}"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1D97D967-3167-4FC8-9541-B69EC3D7E385}" type="datetimeFigureOut">
              <a:rPr lang="pl-PL" smtClean="0"/>
              <a:pPr/>
              <a:t>2009-09-01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444DB92-4335-4E28-B03D-0EC089A41A3D}"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9"/>
            <a:ext cx="16764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1D97D967-3167-4FC8-9541-B69EC3D7E385}" type="datetimeFigureOut">
              <a:rPr lang="pl-PL" smtClean="0"/>
              <a:pPr/>
              <a:t>2009-09-01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444DB92-4335-4E28-B03D-0EC089A41A3D}"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8" name="Symbol zastępczy zawartości 7"/>
          <p:cNvSpPr>
            <a:spLocks noGrp="1"/>
          </p:cNvSpPr>
          <p:nvPr>
            <p:ph sz="quarter" idx="1"/>
          </p:nvPr>
        </p:nvSpPr>
        <p:spPr>
          <a:xfrm>
            <a:off x="457200" y="1600200"/>
            <a:ext cx="7467600" cy="4873752"/>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4"/>
          </p:nvPr>
        </p:nvSpPr>
        <p:spPr/>
        <p:txBody>
          <a:bodyPr rtlCol="0"/>
          <a:lstStyle/>
          <a:p>
            <a:fld id="{1D97D967-3167-4FC8-9541-B69EC3D7E385}" type="datetimeFigureOut">
              <a:rPr lang="pl-PL" smtClean="0"/>
              <a:pPr/>
              <a:t>2009-09-01</a:t>
            </a:fld>
            <a:endParaRPr lang="pl-PL"/>
          </a:p>
        </p:txBody>
      </p:sp>
      <p:sp>
        <p:nvSpPr>
          <p:cNvPr id="9" name="Symbol zastępczy numeru slajdu 8"/>
          <p:cNvSpPr>
            <a:spLocks noGrp="1"/>
          </p:cNvSpPr>
          <p:nvPr>
            <p:ph type="sldNum" sz="quarter" idx="15"/>
          </p:nvPr>
        </p:nvSpPr>
        <p:spPr/>
        <p:txBody>
          <a:bodyPr rtlCol="0"/>
          <a:lstStyle/>
          <a:p>
            <a:fld id="{D444DB92-4335-4E28-B03D-0EC089A41A3D}" type="slidenum">
              <a:rPr lang="pl-PL" smtClean="0"/>
              <a:pPr/>
              <a:t>‹#›</a:t>
            </a:fld>
            <a:endParaRPr lang="pl-PL"/>
          </a:p>
        </p:txBody>
      </p:sp>
      <p:sp>
        <p:nvSpPr>
          <p:cNvPr id="10" name="Symbol zastępczy stopki 9"/>
          <p:cNvSpPr>
            <a:spLocks noGrp="1"/>
          </p:cNvSpPr>
          <p:nvPr>
            <p:ph type="ftr" sz="quarter" idx="16"/>
          </p:nvPr>
        </p:nvSpPr>
        <p:spPr/>
        <p:txBody>
          <a:bodyPr rtlCol="0"/>
          <a:lstStyle/>
          <a:p>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2286000" y="2895600"/>
            <a:ext cx="6172200" cy="2053590"/>
          </a:xfrm>
        </p:spPr>
        <p:txBody>
          <a:bodyPr/>
          <a:lstStyle>
            <a:lvl1pPr algn="l">
              <a:buNone/>
              <a:defRPr sz="3000" b="1" cap="small" baseline="0"/>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bwMode="auto">
          <a:xfrm rot="5400000">
            <a:off x="7763256" y="1170432"/>
            <a:ext cx="2286000" cy="381000"/>
          </a:xfrm>
        </p:spPr>
        <p:txBody>
          <a:bodyPr/>
          <a:lstStyle/>
          <a:p>
            <a:fld id="{1D97D967-3167-4FC8-9541-B69EC3D7E385}" type="datetimeFigureOut">
              <a:rPr lang="pl-PL" smtClean="0"/>
              <a:pPr/>
              <a:t>2009-09-01</a:t>
            </a:fld>
            <a:endParaRPr lang="pl-PL"/>
          </a:p>
        </p:txBody>
      </p:sp>
      <p:sp>
        <p:nvSpPr>
          <p:cNvPr id="5" name="Symbol zastępczy stopki 4"/>
          <p:cNvSpPr>
            <a:spLocks noGrp="1"/>
          </p:cNvSpPr>
          <p:nvPr>
            <p:ph type="ftr" sz="quarter" idx="11"/>
          </p:nvPr>
        </p:nvSpPr>
        <p:spPr bwMode="auto">
          <a:xfrm rot="5400000">
            <a:off x="7077456" y="4178808"/>
            <a:ext cx="3657600" cy="384048"/>
          </a:xfrm>
        </p:spPr>
        <p:txBody>
          <a:bodyPr/>
          <a:lstStyle/>
          <a:p>
            <a:endParaRPr lang="pl-PL"/>
          </a:p>
        </p:txBody>
      </p:sp>
      <p:sp>
        <p:nvSpPr>
          <p:cNvPr id="9" name="Prostokąt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ostokąt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ostokąt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Łącznik prosty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Łącznik prosty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Łącznik prosty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Łącznik prosty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Łącznik prosty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rostokąt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Łącznik prosty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ymbol zastępczy numeru slajdu 5"/>
          <p:cNvSpPr>
            <a:spLocks noGrp="1"/>
          </p:cNvSpPr>
          <p:nvPr>
            <p:ph type="sldNum" sz="quarter" idx="12"/>
          </p:nvPr>
        </p:nvSpPr>
        <p:spPr bwMode="auto">
          <a:xfrm>
            <a:off x="1340616" y="4928702"/>
            <a:ext cx="609600" cy="517524"/>
          </a:xfrm>
        </p:spPr>
        <p:txBody>
          <a:bodyPr/>
          <a:lstStyle/>
          <a:p>
            <a:fld id="{D444DB92-4335-4E28-B03D-0EC089A41A3D}"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5" name="Symbol zastępczy daty 4"/>
          <p:cNvSpPr>
            <a:spLocks noGrp="1"/>
          </p:cNvSpPr>
          <p:nvPr>
            <p:ph type="dt" sz="half" idx="10"/>
          </p:nvPr>
        </p:nvSpPr>
        <p:spPr/>
        <p:txBody>
          <a:bodyPr/>
          <a:lstStyle/>
          <a:p>
            <a:fld id="{1D97D967-3167-4FC8-9541-B69EC3D7E385}" type="datetimeFigureOut">
              <a:rPr lang="pl-PL" smtClean="0"/>
              <a:pPr/>
              <a:t>2009-09-01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D444DB92-4335-4E28-B03D-0EC089A41A3D}" type="slidenum">
              <a:rPr lang="pl-PL" smtClean="0"/>
              <a:pPr/>
              <a:t>‹#›</a:t>
            </a:fld>
            <a:endParaRPr lang="pl-PL"/>
          </a:p>
        </p:txBody>
      </p:sp>
      <p:sp>
        <p:nvSpPr>
          <p:cNvPr id="9" name="Symbol zastępczy zawartości 8"/>
          <p:cNvSpPr>
            <a:spLocks noGrp="1"/>
          </p:cNvSpPr>
          <p:nvPr>
            <p:ph sz="quarter" idx="1"/>
          </p:nvPr>
        </p:nvSpPr>
        <p:spPr>
          <a:xfrm>
            <a:off x="457200" y="1600200"/>
            <a:ext cx="36576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1" name="Symbol zastępczy zawartości 10"/>
          <p:cNvSpPr>
            <a:spLocks noGrp="1"/>
          </p:cNvSpPr>
          <p:nvPr>
            <p:ph sz="quarter" idx="2"/>
          </p:nvPr>
        </p:nvSpPr>
        <p:spPr>
          <a:xfrm>
            <a:off x="4270248" y="1600200"/>
            <a:ext cx="36576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7543800" cy="1143000"/>
          </a:xfrm>
        </p:spPr>
        <p:txBody>
          <a:bodyPr anchor="b"/>
          <a:lstStyle>
            <a:lvl1pPr>
              <a:defRPr/>
            </a:lvl1pPr>
          </a:lstStyle>
          <a:p>
            <a:r>
              <a:rPr kumimoji="0" lang="pl-PL" smtClean="0"/>
              <a:t>Kliknij, aby edytować styl</a:t>
            </a:r>
            <a:endParaRPr kumimoji="0" lang="en-US"/>
          </a:p>
        </p:txBody>
      </p:sp>
      <p:sp>
        <p:nvSpPr>
          <p:cNvPr id="7" name="Symbol zastępczy daty 6"/>
          <p:cNvSpPr>
            <a:spLocks noGrp="1"/>
          </p:cNvSpPr>
          <p:nvPr>
            <p:ph type="dt" sz="half" idx="10"/>
          </p:nvPr>
        </p:nvSpPr>
        <p:spPr/>
        <p:txBody>
          <a:bodyPr/>
          <a:lstStyle/>
          <a:p>
            <a:fld id="{1D97D967-3167-4FC8-9541-B69EC3D7E385}" type="datetimeFigureOut">
              <a:rPr lang="pl-PL" smtClean="0"/>
              <a:pPr/>
              <a:t>2009-09-01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D444DB92-4335-4E28-B03D-0EC089A41A3D}" type="slidenum">
              <a:rPr lang="pl-PL" smtClean="0"/>
              <a:pPr/>
              <a:t>‹#›</a:t>
            </a:fld>
            <a:endParaRPr lang="pl-PL"/>
          </a:p>
        </p:txBody>
      </p:sp>
      <p:sp>
        <p:nvSpPr>
          <p:cNvPr id="11" name="Symbol zastępczy zawartości 10"/>
          <p:cNvSpPr>
            <a:spLocks noGrp="1"/>
          </p:cNvSpPr>
          <p:nvPr>
            <p:ph sz="quarter" idx="2"/>
          </p:nvPr>
        </p:nvSpPr>
        <p:spPr>
          <a:xfrm>
            <a:off x="457200" y="2362200"/>
            <a:ext cx="3657600" cy="38862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quarter" idx="4"/>
          </p:nvPr>
        </p:nvSpPr>
        <p:spPr>
          <a:xfrm>
            <a:off x="4371975" y="2362200"/>
            <a:ext cx="3657600" cy="38862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2" name="Symbol zastępczy tekst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l-PL" smtClean="0"/>
              <a:t>Kliknij, aby edytować style wzorca tekstu</a:t>
            </a:r>
          </a:p>
        </p:txBody>
      </p:sp>
      <p:sp>
        <p:nvSpPr>
          <p:cNvPr id="14" name="Symbol zastępczy tekst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l-PL" smtClean="0"/>
              <a:t>Kliknij, aby edytować style wzorca tekstu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6" name="Symbol zastępczy daty 5"/>
          <p:cNvSpPr>
            <a:spLocks noGrp="1"/>
          </p:cNvSpPr>
          <p:nvPr>
            <p:ph type="dt" sz="half" idx="10"/>
          </p:nvPr>
        </p:nvSpPr>
        <p:spPr/>
        <p:txBody>
          <a:bodyPr rtlCol="0"/>
          <a:lstStyle/>
          <a:p>
            <a:fld id="{1D97D967-3167-4FC8-9541-B69EC3D7E385}" type="datetimeFigureOut">
              <a:rPr lang="pl-PL" smtClean="0"/>
              <a:pPr/>
              <a:t>2009-09-01</a:t>
            </a:fld>
            <a:endParaRPr lang="pl-PL"/>
          </a:p>
        </p:txBody>
      </p:sp>
      <p:sp>
        <p:nvSpPr>
          <p:cNvPr id="7" name="Symbol zastępczy numeru slajdu 6"/>
          <p:cNvSpPr>
            <a:spLocks noGrp="1"/>
          </p:cNvSpPr>
          <p:nvPr>
            <p:ph type="sldNum" sz="quarter" idx="11"/>
          </p:nvPr>
        </p:nvSpPr>
        <p:spPr/>
        <p:txBody>
          <a:bodyPr rtlCol="0"/>
          <a:lstStyle/>
          <a:p>
            <a:fld id="{D444DB92-4335-4E28-B03D-0EC089A41A3D}" type="slidenum">
              <a:rPr lang="pl-PL" smtClean="0"/>
              <a:pPr/>
              <a:t>‹#›</a:t>
            </a:fld>
            <a:endParaRPr lang="pl-PL"/>
          </a:p>
        </p:txBody>
      </p:sp>
      <p:sp>
        <p:nvSpPr>
          <p:cNvPr id="8" name="Symbol zastępczy stopki 7"/>
          <p:cNvSpPr>
            <a:spLocks noGrp="1"/>
          </p:cNvSpPr>
          <p:nvPr>
            <p:ph type="ftr" sz="quarter" idx="12"/>
          </p:nvPr>
        </p:nvSpPr>
        <p:spPr/>
        <p:txBody>
          <a:bodyPr rtlCol="0"/>
          <a:lstStyle/>
          <a:p>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1D97D967-3167-4FC8-9541-B69EC3D7E385}" type="datetimeFigureOut">
              <a:rPr lang="pl-PL" smtClean="0"/>
              <a:pPr/>
              <a:t>2009-09-01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D444DB92-4335-4E28-B03D-0EC089A41A3D}"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1">
        <a:schemeClr val="bg1"/>
      </p:bgRef>
    </p:bg>
    <p:spTree>
      <p:nvGrpSpPr>
        <p:cNvPr id="1" name=""/>
        <p:cNvGrpSpPr/>
        <p:nvPr/>
      </p:nvGrpSpPr>
      <p:grpSpPr>
        <a:xfrm>
          <a:off x="0" y="0"/>
          <a:ext cx="0" cy="0"/>
          <a:chOff x="0" y="0"/>
          <a:chExt cx="0" cy="0"/>
        </a:xfrm>
      </p:grpSpPr>
      <p:sp>
        <p:nvSpPr>
          <p:cNvPr id="10" name="Łącznik prosty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ytuł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8" name="Łącznik prosty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Łącznik prosty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Łącznik prosty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rostokąt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Łącznik prosty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ymbol zastępczy zawartości 17"/>
          <p:cNvSpPr>
            <a:spLocks noGrp="1"/>
          </p:cNvSpPr>
          <p:nvPr>
            <p:ph sz="quarter" idx="1"/>
          </p:nvPr>
        </p:nvSpPr>
        <p:spPr>
          <a:xfrm>
            <a:off x="304800" y="274320"/>
            <a:ext cx="5638800" cy="6327648"/>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1" name="Symbol zastępczy daty 20"/>
          <p:cNvSpPr>
            <a:spLocks noGrp="1"/>
          </p:cNvSpPr>
          <p:nvPr>
            <p:ph type="dt" sz="half" idx="14"/>
          </p:nvPr>
        </p:nvSpPr>
        <p:spPr/>
        <p:txBody>
          <a:bodyPr rtlCol="0"/>
          <a:lstStyle/>
          <a:p>
            <a:fld id="{1D97D967-3167-4FC8-9541-B69EC3D7E385}" type="datetimeFigureOut">
              <a:rPr lang="pl-PL" smtClean="0"/>
              <a:pPr/>
              <a:t>2009-09-01</a:t>
            </a:fld>
            <a:endParaRPr lang="pl-PL"/>
          </a:p>
        </p:txBody>
      </p:sp>
      <p:sp>
        <p:nvSpPr>
          <p:cNvPr id="22" name="Symbol zastępczy numeru slajdu 21"/>
          <p:cNvSpPr>
            <a:spLocks noGrp="1"/>
          </p:cNvSpPr>
          <p:nvPr>
            <p:ph type="sldNum" sz="quarter" idx="15"/>
          </p:nvPr>
        </p:nvSpPr>
        <p:spPr/>
        <p:txBody>
          <a:bodyPr rtlCol="0"/>
          <a:lstStyle/>
          <a:p>
            <a:fld id="{D444DB92-4335-4E28-B03D-0EC089A41A3D}" type="slidenum">
              <a:rPr lang="pl-PL" smtClean="0"/>
              <a:pPr/>
              <a:t>‹#›</a:t>
            </a:fld>
            <a:endParaRPr lang="pl-PL"/>
          </a:p>
        </p:txBody>
      </p:sp>
      <p:sp>
        <p:nvSpPr>
          <p:cNvPr id="23" name="Symbol zastępczy stopki 22"/>
          <p:cNvSpPr>
            <a:spLocks noGrp="1"/>
          </p:cNvSpPr>
          <p:nvPr>
            <p:ph type="ftr" sz="quarter" idx="16"/>
          </p:nvPr>
        </p:nvSpPr>
        <p:spPr/>
        <p:txBody>
          <a:bodyPr rtlCol="0"/>
          <a:lstStyle/>
          <a:p>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9" name="Łącznik prosty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ytuł 1"/>
          <p:cNvSpPr>
            <a:spLocks noGrp="1"/>
          </p:cNvSpPr>
          <p:nvPr>
            <p:ph type="title"/>
          </p:nvPr>
        </p:nvSpPr>
        <p:spPr>
          <a:xfrm rot="5400000">
            <a:off x="3350133" y="3200400"/>
            <a:ext cx="6309360" cy="457200"/>
          </a:xfrm>
        </p:spPr>
        <p:txBody>
          <a:bodyPr anchor="b"/>
          <a:lstStyle>
            <a:lvl1pPr algn="l">
              <a:buNone/>
              <a:defRPr sz="2000" b="1"/>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10" name="Łącznik prosty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Prostokąt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Łącznik prosty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Łącznik prosty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Łącznik prosty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ymbol zastępczy daty 16"/>
          <p:cNvSpPr>
            <a:spLocks noGrp="1"/>
          </p:cNvSpPr>
          <p:nvPr>
            <p:ph type="dt" sz="half" idx="10"/>
          </p:nvPr>
        </p:nvSpPr>
        <p:spPr/>
        <p:txBody>
          <a:bodyPr rtlCol="0"/>
          <a:lstStyle/>
          <a:p>
            <a:fld id="{1D97D967-3167-4FC8-9541-B69EC3D7E385}" type="datetimeFigureOut">
              <a:rPr lang="pl-PL" smtClean="0"/>
              <a:pPr/>
              <a:t>2009-09-01</a:t>
            </a:fld>
            <a:endParaRPr lang="pl-PL"/>
          </a:p>
        </p:txBody>
      </p:sp>
      <p:sp>
        <p:nvSpPr>
          <p:cNvPr id="18" name="Symbol zastępczy numeru slajdu 17"/>
          <p:cNvSpPr>
            <a:spLocks noGrp="1"/>
          </p:cNvSpPr>
          <p:nvPr>
            <p:ph type="sldNum" sz="quarter" idx="11"/>
          </p:nvPr>
        </p:nvSpPr>
        <p:spPr/>
        <p:txBody>
          <a:bodyPr rtlCol="0"/>
          <a:lstStyle/>
          <a:p>
            <a:fld id="{D444DB92-4335-4E28-B03D-0EC089A41A3D}" type="slidenum">
              <a:rPr lang="pl-PL" smtClean="0"/>
              <a:pPr/>
              <a:t>‹#›</a:t>
            </a:fld>
            <a:endParaRPr lang="pl-PL"/>
          </a:p>
        </p:txBody>
      </p:sp>
      <p:sp>
        <p:nvSpPr>
          <p:cNvPr id="21" name="Symbol zastępczy stopki 20"/>
          <p:cNvSpPr>
            <a:spLocks noGrp="1"/>
          </p:cNvSpPr>
          <p:nvPr>
            <p:ph type="ftr" sz="quarter" idx="12"/>
          </p:nvPr>
        </p:nvSpPr>
        <p:spPr/>
        <p:txBody>
          <a:bodyPr rtlCol="0"/>
          <a:lstStyle/>
          <a:p>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Łącznik prosty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ymbol zastępczy tytułu 21"/>
          <p:cNvSpPr>
            <a:spLocks noGrp="1"/>
          </p:cNvSpPr>
          <p:nvPr>
            <p:ph type="title"/>
          </p:nvPr>
        </p:nvSpPr>
        <p:spPr>
          <a:xfrm>
            <a:off x="457200" y="274638"/>
            <a:ext cx="7467600" cy="1143000"/>
          </a:xfrm>
          <a:prstGeom prst="rect">
            <a:avLst/>
          </a:prstGeom>
        </p:spPr>
        <p:txBody>
          <a:bodyPr vert="horz" anchor="b">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97D967-3167-4FC8-9541-B69EC3D7E385}" type="datetimeFigureOut">
              <a:rPr lang="pl-PL" smtClean="0"/>
              <a:pPr/>
              <a:t>2009-09-01</a:t>
            </a:fld>
            <a:endParaRPr lang="pl-PL"/>
          </a:p>
        </p:txBody>
      </p:sp>
      <p:sp>
        <p:nvSpPr>
          <p:cNvPr id="3" name="Symbol zastępczy stopki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pl-PL"/>
          </a:p>
        </p:txBody>
      </p:sp>
      <p:sp>
        <p:nvSpPr>
          <p:cNvPr id="7" name="Łącznik prosty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Łącznik prosty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Prostokąt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Łącznik prosty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ymbol zastępczy numeru slajd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444DB92-4335-4E28-B03D-0EC089A41A3D}"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gif"/></Relationships>
</file>

<file path=ppt/slides/_rels/slide1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mpravda.com/ad.php?p=110" TargetMode="External"/><Relationship Id="rId2" Type="http://schemas.openxmlformats.org/officeDocument/2006/relationships/image" Target="../media/image4.gif"/><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gif"/></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928794" y="3000372"/>
            <a:ext cx="7215206" cy="1500198"/>
          </a:xfrm>
          <a:blipFill dpi="0" rotWithShape="1">
            <a:blip r:embed="rId2">
              <a:alphaModFix amt="82000"/>
              <a:lum bright="11000"/>
            </a:blip>
            <a:srcRect/>
            <a:tile tx="0" ty="0" sx="100000" sy="100000" flip="none" algn="tl"/>
          </a:blipFill>
          <a:scene3d>
            <a:camera prst="orthographicFront"/>
            <a:lightRig rig="sunset" dir="t"/>
          </a:scene3d>
          <a:sp3d prstMaterial="metal">
            <a:bevelT w="152400" h="50800" prst="softRound"/>
          </a:sp3d>
        </p:spPr>
        <p:txBody>
          <a:bodyPr>
            <a:normAutofit/>
          </a:bodyPr>
          <a:lstStyle/>
          <a:p>
            <a:pPr algn="r"/>
            <a:r>
              <a:rPr lang="en-US" sz="3600" dirty="0" smtClean="0">
                <a:solidFill>
                  <a:schemeClr val="accent1">
                    <a:lumMod val="75000"/>
                  </a:schemeClr>
                </a:solidFill>
                <a:latin typeface="Bodoni MT Black" pitchFamily="18" charset="0"/>
              </a:rPr>
              <a:t>Opportunity for youth in Ukraine</a:t>
            </a:r>
            <a:endParaRPr lang="pl-PL" sz="3600" dirty="0">
              <a:solidFill>
                <a:schemeClr val="accent1">
                  <a:lumMod val="75000"/>
                </a:schemeClr>
              </a:solidFill>
              <a:latin typeface="Bodoni MT Black" pitchFamily="18" charset="0"/>
            </a:endParaRPr>
          </a:p>
        </p:txBody>
      </p:sp>
      <p:pic>
        <p:nvPicPr>
          <p:cNvPr id="1027" name="Picture 3" descr="C:\Documents and Settings\rpedziwiater\Pulpit\molodeg1.jpg"/>
          <p:cNvPicPr>
            <a:picLocks noChangeAspect="1" noChangeArrowheads="1"/>
          </p:cNvPicPr>
          <p:nvPr/>
        </p:nvPicPr>
        <p:blipFill>
          <a:blip r:embed="rId3"/>
          <a:srcRect/>
          <a:stretch>
            <a:fillRect/>
          </a:stretch>
        </p:blipFill>
        <p:spPr bwMode="auto">
          <a:xfrm>
            <a:off x="2643174" y="357166"/>
            <a:ext cx="5500726" cy="2143140"/>
          </a:xfrm>
          <a:prstGeom prst="rect">
            <a:avLst/>
          </a:prstGeom>
          <a:ln>
            <a:noFill/>
          </a:ln>
          <a:effectLst>
            <a:outerShdw blurRad="292100" dist="139700" dir="2700000" algn="tl" rotWithShape="0">
              <a:srgbClr val="333333">
                <a:alpha val="65000"/>
              </a:srgbClr>
            </a:outerShdw>
          </a:effectLst>
        </p:spPr>
      </p:pic>
      <p:pic>
        <p:nvPicPr>
          <p:cNvPr id="6" name="Obraz 5" descr="ВОСТОЧНО-УКРАИНСКИЙ СОЮЗ МОЛОДЁЖНЫХ ОРГАНИЗАЦИЙ"/>
          <p:cNvPicPr/>
          <p:nvPr/>
        </p:nvPicPr>
        <p:blipFill>
          <a:blip r:embed="rId4"/>
          <a:srcRect/>
          <a:stretch>
            <a:fillRect/>
          </a:stretch>
        </p:blipFill>
        <p:spPr bwMode="auto">
          <a:xfrm>
            <a:off x="857224" y="3643314"/>
            <a:ext cx="881064" cy="881064"/>
          </a:xfrm>
          <a:prstGeom prst="rect">
            <a:avLst/>
          </a:prstGeom>
          <a:noFill/>
          <a:ln w="9525">
            <a:noFill/>
            <a:miter lim="800000"/>
            <a:headEnd/>
            <a:tailEnd/>
          </a:ln>
        </p:spPr>
      </p:pic>
      <p:pic>
        <p:nvPicPr>
          <p:cNvPr id="8" name="Obraz 7" descr="C:\Documents and Settings\rpedziwiater\Pulpit\class.thumb"/>
          <p:cNvPicPr/>
          <p:nvPr/>
        </p:nvPicPr>
        <p:blipFill>
          <a:blip r:embed="rId5"/>
          <a:srcRect/>
          <a:stretch>
            <a:fillRect/>
          </a:stretch>
        </p:blipFill>
        <p:spPr bwMode="auto">
          <a:xfrm>
            <a:off x="2143108" y="4929198"/>
            <a:ext cx="1905000" cy="1257300"/>
          </a:xfrm>
          <a:prstGeom prst="rect">
            <a:avLst/>
          </a:prstGeom>
          <a:noFill/>
          <a:ln w="9525">
            <a:noFill/>
            <a:miter lim="800000"/>
            <a:headEnd/>
            <a:tailEnd/>
          </a:ln>
        </p:spPr>
      </p:pic>
      <p:pic>
        <p:nvPicPr>
          <p:cNvPr id="7" name="Obraz 6" descr="Logo_dirsm_чб"/>
          <p:cNvPicPr/>
          <p:nvPr/>
        </p:nvPicPr>
        <p:blipFill>
          <a:blip r:embed="rId6">
            <a:duotone>
              <a:prstClr val="black"/>
              <a:schemeClr val="accent4">
                <a:tint val="45000"/>
                <a:satMod val="400000"/>
              </a:schemeClr>
            </a:duotone>
          </a:blip>
          <a:srcRect/>
          <a:stretch>
            <a:fillRect/>
          </a:stretch>
        </p:blipFill>
        <p:spPr bwMode="auto">
          <a:xfrm>
            <a:off x="4357686" y="5286388"/>
            <a:ext cx="1322751" cy="123348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5" name="Obraz 4" descr="C:\Documents and Settings\rpedziwiater\Pulpit\publishing.jpg"/>
          <p:cNvPicPr/>
          <p:nvPr/>
        </p:nvPicPr>
        <p:blipFill>
          <a:blip r:embed="rId7"/>
          <a:srcRect/>
          <a:stretch>
            <a:fillRect/>
          </a:stretch>
        </p:blipFill>
        <p:spPr bwMode="auto">
          <a:xfrm>
            <a:off x="5857884" y="5500702"/>
            <a:ext cx="1504950" cy="1123950"/>
          </a:xfrm>
          <a:prstGeom prst="rect">
            <a:avLst/>
          </a:prstGeom>
          <a:solidFill>
            <a:schemeClr val="bg1"/>
          </a:solidFill>
          <a:ln w="9525">
            <a:noFill/>
            <a:miter lim="800000"/>
            <a:headEnd/>
            <a:tailEnd/>
          </a:ln>
          <a:effectLst>
            <a:outerShdw blurRad="152400" dist="317500" dir="5400000" sx="90000" sy="-19000" rotWithShape="0">
              <a:prstClr val="black">
                <a:alpha val="15000"/>
              </a:prstClr>
            </a:outerShdw>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descr="Zima.jpg"/>
          <p:cNvPicPr>
            <a:picLocks noChangeAspect="1"/>
          </p:cNvPicPr>
          <p:nvPr/>
        </p:nvPicPr>
        <p:blipFill>
          <a:blip r:embed="rId2"/>
          <a:stretch>
            <a:fillRect/>
          </a:stretch>
        </p:blipFill>
        <p:spPr>
          <a:xfrm>
            <a:off x="0" y="0"/>
            <a:ext cx="9144000" cy="6858000"/>
          </a:xfrm>
          <a:prstGeom prst="rect">
            <a:avLst/>
          </a:prstGeom>
        </p:spPr>
      </p:pic>
      <p:sp>
        <p:nvSpPr>
          <p:cNvPr id="2" name="Tytuł 1"/>
          <p:cNvSpPr>
            <a:spLocks noGrp="1"/>
          </p:cNvSpPr>
          <p:nvPr>
            <p:ph type="title"/>
          </p:nvPr>
        </p:nvSpPr>
        <p:spPr/>
        <p:txBody>
          <a:bodyPr/>
          <a:lstStyle/>
          <a:p>
            <a:endParaRPr lang="pl-PL"/>
          </a:p>
        </p:txBody>
      </p:sp>
      <p:sp>
        <p:nvSpPr>
          <p:cNvPr id="3" name="Symbol zastępczy zawartości 2"/>
          <p:cNvSpPr>
            <a:spLocks noGrp="1"/>
          </p:cNvSpPr>
          <p:nvPr>
            <p:ph sz="quarter" idx="1"/>
          </p:nvPr>
        </p:nvSpPr>
        <p:spPr>
          <a:xfrm>
            <a:off x="457200" y="285728"/>
            <a:ext cx="8186766" cy="6188224"/>
          </a:xfrm>
        </p:spPr>
        <p:txBody>
          <a:bodyPr anchor="ctr">
            <a:normAutofit/>
            <a:scene3d>
              <a:camera prst="perspectiveHeroicExtremeLeftFacing"/>
              <a:lightRig rig="glow" dir="tl">
                <a:rot lat="0" lon="0" rev="5400000"/>
              </a:lightRig>
            </a:scene3d>
            <a:sp3d contourW="12700">
              <a:bevelT w="25400" h="25400"/>
              <a:contourClr>
                <a:schemeClr val="accent6">
                  <a:shade val="73000"/>
                </a:schemeClr>
              </a:contourClr>
            </a:sp3d>
          </a:bodyPr>
          <a:lstStyle/>
          <a:p>
            <a:pPr algn="ctr">
              <a:buNone/>
            </a:pPr>
            <a:r>
              <a:rPr lang="en-US" sz="9600" b="1" dirty="0" smtClean="0">
                <a:ln w="11430"/>
                <a:solidFill>
                  <a:schemeClr val="accent3"/>
                </a:solidFill>
                <a:effectLst>
                  <a:glow rad="228600">
                    <a:schemeClr val="accent2">
                      <a:satMod val="175000"/>
                      <a:alpha val="40000"/>
                    </a:schemeClr>
                  </a:glow>
                  <a:outerShdw blurRad="75057" dist="38100" dir="5400000" sy="-20000" rotWithShape="0">
                    <a:prstClr val="black">
                      <a:alpha val="25000"/>
                    </a:prstClr>
                  </a:outerShdw>
                </a:effectLst>
              </a:rPr>
              <a:t>Thank</a:t>
            </a:r>
            <a:r>
              <a:rPr lang="en-US" sz="7200" b="1" dirty="0" smtClean="0">
                <a:ln w="11430"/>
                <a:solidFill>
                  <a:schemeClr val="accent3"/>
                </a:solidFill>
                <a:effectLst>
                  <a:glow rad="228600">
                    <a:schemeClr val="accent2">
                      <a:satMod val="175000"/>
                      <a:alpha val="40000"/>
                    </a:schemeClr>
                  </a:glow>
                  <a:outerShdw blurRad="75057" dist="38100" dir="5400000" sy="-20000" rotWithShape="0">
                    <a:prstClr val="black">
                      <a:alpha val="25000"/>
                    </a:prstClr>
                  </a:outerShdw>
                </a:effectLst>
              </a:rPr>
              <a:t> you for your </a:t>
            </a:r>
            <a:r>
              <a:rPr lang="en-US" sz="7200" b="1" dirty="0" err="1" smtClean="0">
                <a:ln w="11430"/>
                <a:solidFill>
                  <a:schemeClr val="accent3"/>
                </a:solidFill>
                <a:effectLst>
                  <a:glow rad="228600">
                    <a:schemeClr val="accent2">
                      <a:satMod val="175000"/>
                      <a:alpha val="40000"/>
                    </a:schemeClr>
                  </a:glow>
                  <a:outerShdw blurRad="75057" dist="38100" dir="5400000" sy="-20000" rotWithShape="0">
                    <a:prstClr val="black">
                      <a:alpha val="25000"/>
                    </a:prstClr>
                  </a:outerShdw>
                </a:effectLst>
              </a:rPr>
              <a:t>attantion</a:t>
            </a:r>
            <a:r>
              <a:rPr lang="en-US" sz="7200" b="1" dirty="0" smtClean="0">
                <a:ln w="11430"/>
                <a:solidFill>
                  <a:schemeClr val="accent3"/>
                </a:solidFill>
                <a:effectLst>
                  <a:glow rad="228600">
                    <a:schemeClr val="accent2">
                      <a:satMod val="175000"/>
                      <a:alpha val="40000"/>
                    </a:schemeClr>
                  </a:glow>
                  <a:outerShdw blurRad="75057" dist="38100" dir="5400000" sy="-20000" rotWithShape="0">
                    <a:prstClr val="black">
                      <a:alpha val="25000"/>
                    </a:prstClr>
                  </a:outerShdw>
                </a:effectLst>
              </a:rPr>
              <a:t>!</a:t>
            </a:r>
            <a:endParaRPr lang="pl-PL" sz="7200" b="1" dirty="0">
              <a:ln w="11430"/>
              <a:solidFill>
                <a:schemeClr val="accent3"/>
              </a:solidFill>
              <a:effectLst>
                <a:glow rad="228600">
                  <a:schemeClr val="accent2">
                    <a:satMod val="175000"/>
                    <a:alpha val="40000"/>
                  </a:schemeClr>
                </a:glow>
                <a:outerShdw blurRad="75057" dist="38100" dir="5400000" sy="-20000" rotWithShape="0">
                  <a:prstClr val="black">
                    <a:alpha val="25000"/>
                  </a:prst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descr="C:\Documents and Settings\rpedziwiater\Pulpit\publishing.jpg"/>
          <p:cNvPicPr/>
          <p:nvPr/>
        </p:nvPicPr>
        <p:blipFill>
          <a:blip r:embed="rId2">
            <a:lum bright="-22000" contrast="34000"/>
          </a:blip>
          <a:srcRect/>
          <a:stretch>
            <a:fillRect/>
          </a:stretch>
        </p:blipFill>
        <p:spPr bwMode="auto">
          <a:xfrm>
            <a:off x="6929454" y="0"/>
            <a:ext cx="1504950" cy="1123950"/>
          </a:xfrm>
          <a:prstGeom prst="rect">
            <a:avLst/>
          </a:prstGeom>
          <a:noFill/>
          <a:ln w="9525">
            <a:noFill/>
            <a:miter lim="800000"/>
            <a:headEnd/>
            <a:tailEnd/>
          </a:ln>
          <a:effectLst>
            <a:outerShdw blurRad="76200" dist="12700" dir="2700000" sy="-23000" kx="-800400" algn="bl" rotWithShape="0">
              <a:prstClr val="black">
                <a:alpha val="20000"/>
              </a:prstClr>
            </a:outerShdw>
          </a:effectLst>
        </p:spPr>
      </p:pic>
      <p:sp>
        <p:nvSpPr>
          <p:cNvPr id="2" name="Tytuł 1"/>
          <p:cNvSpPr>
            <a:spLocks noGrp="1"/>
          </p:cNvSpPr>
          <p:nvPr>
            <p:ph type="title"/>
          </p:nvPr>
        </p:nvSpPr>
        <p:spPr>
          <a:xfrm>
            <a:off x="142844" y="285728"/>
            <a:ext cx="7467600" cy="1143000"/>
          </a:xfrm>
        </p:spPr>
        <p:txBody>
          <a:bodyPr/>
          <a:lstStyle/>
          <a:p>
            <a:pPr algn="ctr"/>
            <a:r>
              <a:rPr lang="en-US" b="1" dirty="0" smtClean="0"/>
              <a:t>2009-The year of the youth in Ukraine!</a:t>
            </a:r>
            <a:endParaRPr lang="pl-PL" b="1" dirty="0"/>
          </a:p>
        </p:txBody>
      </p:sp>
      <p:sp>
        <p:nvSpPr>
          <p:cNvPr id="3" name="Symbol zastępczy zawartości 2"/>
          <p:cNvSpPr>
            <a:spLocks noGrp="1"/>
          </p:cNvSpPr>
          <p:nvPr>
            <p:ph sz="quarter" idx="1"/>
          </p:nvPr>
        </p:nvSpPr>
        <p:spPr/>
        <p:style>
          <a:lnRef idx="0">
            <a:schemeClr val="accent6"/>
          </a:lnRef>
          <a:fillRef idx="3">
            <a:schemeClr val="accent6"/>
          </a:fillRef>
          <a:effectRef idx="3">
            <a:schemeClr val="accent6"/>
          </a:effectRef>
          <a:fontRef idx="minor">
            <a:schemeClr val="lt1"/>
          </a:fontRef>
        </p:style>
        <p:txBody>
          <a:bodyPr>
            <a:normAutofit lnSpcReduction="10000"/>
          </a:bodyPr>
          <a:lstStyle/>
          <a:p>
            <a:pPr algn="ctr">
              <a:buNone/>
            </a:pPr>
            <a:r>
              <a:rPr lang="en-US" dirty="0" smtClean="0"/>
              <a:t>Priorities of activity of the ministry of Ukraine on affairs of family of youth and sports for 2009:</a:t>
            </a:r>
          </a:p>
          <a:p>
            <a:pPr algn="ctr">
              <a:buNone/>
            </a:pPr>
            <a:r>
              <a:rPr lang="en-US" b="1" dirty="0" smtClean="0">
                <a:solidFill>
                  <a:schemeClr val="accent1">
                    <a:lumMod val="75000"/>
                  </a:schemeClr>
                </a:solidFill>
              </a:rPr>
              <a:t>“Youth is the future of Ukraine!”</a:t>
            </a:r>
          </a:p>
          <a:p>
            <a:pPr algn="ctr">
              <a:buNone/>
            </a:pPr>
            <a:endParaRPr lang="en-US" b="1" dirty="0" smtClean="0">
              <a:solidFill>
                <a:schemeClr val="accent1">
                  <a:lumMod val="75000"/>
                </a:schemeClr>
              </a:solidFill>
            </a:endParaRPr>
          </a:p>
          <a:p>
            <a:pPr>
              <a:buNone/>
            </a:pPr>
            <a:r>
              <a:rPr lang="en-US" b="1" dirty="0" smtClean="0">
                <a:solidFill>
                  <a:schemeClr val="bg1"/>
                </a:solidFill>
              </a:rPr>
              <a:t>   Mobilize efforts central and local authorities for rendering support in employment and realization business projects of youth, maintenance with habitation, increases of a level of civil activity and patriotic consciousness of young generation within the limits of carrying out of The year of the youth in Ukraine.</a:t>
            </a:r>
            <a:endParaRPr lang="pl-PL"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42900"/>
            <a:ext cx="8115328" cy="1571636"/>
          </a:xfrm>
        </p:spPr>
        <p:txBody>
          <a:bodyPr>
            <a:noAutofit/>
          </a:bodyPr>
          <a:lstStyle/>
          <a:p>
            <a:r>
              <a:rPr lang="en-US" sz="2400" b="1" dirty="0" smtClean="0"/>
              <a:t>Among an aggregate number of public organizations which are created and operate in Ukraine, the youth organizations make </a:t>
            </a:r>
            <a:r>
              <a:rPr lang="en-US" sz="2800" b="1" dirty="0" smtClean="0">
                <a:solidFill>
                  <a:schemeClr val="accent3">
                    <a:lumMod val="50000"/>
                  </a:schemeClr>
                </a:solidFill>
              </a:rPr>
              <a:t>5 %</a:t>
            </a:r>
            <a:endParaRPr lang="pl-PL" sz="2800" b="1" dirty="0">
              <a:solidFill>
                <a:schemeClr val="accent3">
                  <a:lumMod val="50000"/>
                </a:schemeClr>
              </a:solidFill>
            </a:endParaRPr>
          </a:p>
        </p:txBody>
      </p:sp>
      <p:sp>
        <p:nvSpPr>
          <p:cNvPr id="3" name="Symbol zastępczy zawartości 2"/>
          <p:cNvSpPr>
            <a:spLocks noGrp="1"/>
          </p:cNvSpPr>
          <p:nvPr>
            <p:ph sz="quarter" idx="1"/>
          </p:nvPr>
        </p:nvSpPr>
        <p:spPr>
          <a:xfrm>
            <a:off x="457200" y="1428736"/>
            <a:ext cx="7467600" cy="5429264"/>
          </a:xfrm>
        </p:spPr>
        <p:txBody>
          <a:bodyPr>
            <a:normAutofit/>
          </a:bodyPr>
          <a:lstStyle/>
          <a:p>
            <a:pPr>
              <a:buNone/>
            </a:pPr>
            <a:r>
              <a:rPr lang="pl-PL" dirty="0" smtClean="0"/>
              <a:t>Among them</a:t>
            </a:r>
            <a:r>
              <a:rPr lang="en-US" dirty="0" smtClean="0"/>
              <a:t> :</a:t>
            </a:r>
          </a:p>
          <a:p>
            <a:r>
              <a:rPr lang="en-US" dirty="0" smtClean="0"/>
              <a:t>organizations of a social orientation – 430,</a:t>
            </a:r>
          </a:p>
          <a:p>
            <a:r>
              <a:rPr lang="en-US" dirty="0" smtClean="0"/>
              <a:t>political organizations (304),</a:t>
            </a:r>
          </a:p>
          <a:p>
            <a:r>
              <a:rPr lang="en-US" dirty="0" smtClean="0"/>
              <a:t> sports (206), </a:t>
            </a:r>
          </a:p>
          <a:p>
            <a:r>
              <a:rPr lang="en-US" dirty="0" smtClean="0"/>
              <a:t>supports creative and intellectual development (147), </a:t>
            </a:r>
          </a:p>
          <a:p>
            <a:r>
              <a:rPr lang="en-US" dirty="0" smtClean="0"/>
              <a:t>educational (91), </a:t>
            </a:r>
          </a:p>
          <a:p>
            <a:r>
              <a:rPr lang="en-US" dirty="0" smtClean="0"/>
              <a:t>charitable (82),</a:t>
            </a:r>
          </a:p>
          <a:p>
            <a:r>
              <a:rPr lang="en-US" dirty="0" smtClean="0"/>
              <a:t> legal (78),</a:t>
            </a:r>
          </a:p>
          <a:p>
            <a:r>
              <a:rPr lang="en-US" dirty="0" smtClean="0"/>
              <a:t> patriotic (72),</a:t>
            </a:r>
          </a:p>
          <a:p>
            <a:r>
              <a:rPr lang="en-US" dirty="0" smtClean="0"/>
              <a:t> ecological (66)</a:t>
            </a:r>
          </a:p>
          <a:p>
            <a:r>
              <a:rPr lang="en-US" dirty="0" smtClean="0"/>
              <a:t>organizations of a gender orientation(16).</a:t>
            </a:r>
          </a:p>
          <a:p>
            <a:endParaRPr lang="pl-PL" dirty="0"/>
          </a:p>
        </p:txBody>
      </p:sp>
      <p:pic>
        <p:nvPicPr>
          <p:cNvPr id="4" name="Obraz 3" descr="ВОСТОЧНО-УКРАИНСКИЙ СОЮЗ МОЛОДЁЖНЫХ ОРГАНИЗАЦИЙ"/>
          <p:cNvPicPr/>
          <p:nvPr/>
        </p:nvPicPr>
        <p:blipFill>
          <a:blip r:embed="rId2"/>
          <a:srcRect/>
          <a:stretch>
            <a:fillRect/>
          </a:stretch>
        </p:blipFill>
        <p:spPr bwMode="auto">
          <a:xfrm>
            <a:off x="7000892" y="1571612"/>
            <a:ext cx="1428760" cy="1381130"/>
          </a:xfrm>
          <a:prstGeom prst="rect">
            <a:avLst/>
          </a:prstGeom>
          <a:noFill/>
          <a:ln w="9525">
            <a:noFill/>
            <a:miter lim="800000"/>
            <a:headEnd/>
            <a:tailEnd/>
          </a:ln>
        </p:spPr>
      </p:pic>
      <p:pic>
        <p:nvPicPr>
          <p:cNvPr id="5" name="Obraz 4" descr="Yoth Truth">
            <a:hlinkClick r:id="rId3"/>
          </p:cNvPr>
          <p:cNvPicPr/>
          <p:nvPr/>
        </p:nvPicPr>
        <p:blipFill>
          <a:blip r:embed="rId4"/>
          <a:srcRect/>
          <a:stretch>
            <a:fillRect/>
          </a:stretch>
        </p:blipFill>
        <p:spPr bwMode="auto">
          <a:xfrm>
            <a:off x="4286248" y="3786190"/>
            <a:ext cx="4457700" cy="571500"/>
          </a:xfrm>
          <a:prstGeom prst="rect">
            <a:avLst/>
          </a:prstGeom>
          <a:noFill/>
          <a:ln w="9525">
            <a:noFill/>
            <a:miter lim="800000"/>
            <a:headEnd/>
            <a:tailEnd/>
          </a:ln>
          <a:effectLst>
            <a:innerShdw blurRad="63500" dist="50800" dir="5400000">
              <a:prstClr val="black">
                <a:alpha val="50000"/>
              </a:prstClr>
            </a:innerShdw>
          </a:effectLst>
        </p:spPr>
      </p:pic>
      <p:pic>
        <p:nvPicPr>
          <p:cNvPr id="8" name="Picture 2" descr="C:\Documents and Settings\rpedziwiater\Pulpit\ecoclubcolourtest2.jpg"/>
          <p:cNvPicPr>
            <a:picLocks noChangeAspect="1" noChangeArrowheads="1"/>
          </p:cNvPicPr>
          <p:nvPr/>
        </p:nvPicPr>
        <p:blipFill>
          <a:blip r:embed="rId5"/>
          <a:srcRect/>
          <a:stretch>
            <a:fillRect/>
          </a:stretch>
        </p:blipFill>
        <p:spPr bwMode="auto">
          <a:xfrm>
            <a:off x="2928926" y="4429132"/>
            <a:ext cx="5786478" cy="748409"/>
          </a:xfrm>
          <a:prstGeom prst="rect">
            <a:avLst/>
          </a:prstGeom>
          <a:noFill/>
        </p:spPr>
      </p:pic>
      <p:pic>
        <p:nvPicPr>
          <p:cNvPr id="9" name="Picture 3" descr="C:\Documents and Settings\rpedziwiater\Pulpit\top_02.jpg"/>
          <p:cNvPicPr>
            <a:picLocks noChangeAspect="1" noChangeArrowheads="1"/>
          </p:cNvPicPr>
          <p:nvPr/>
        </p:nvPicPr>
        <p:blipFill>
          <a:blip r:embed="rId6"/>
          <a:srcRect/>
          <a:stretch>
            <a:fillRect/>
          </a:stretch>
        </p:blipFill>
        <p:spPr bwMode="auto">
          <a:xfrm>
            <a:off x="3571868" y="5286388"/>
            <a:ext cx="5143536" cy="107157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Prostokąt 12"/>
          <p:cNvSpPr/>
          <p:nvPr/>
        </p:nvSpPr>
        <p:spPr>
          <a:xfrm>
            <a:off x="571472" y="4572008"/>
            <a:ext cx="7572428" cy="1857388"/>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Prostokąt 10"/>
          <p:cNvSpPr/>
          <p:nvPr/>
        </p:nvSpPr>
        <p:spPr>
          <a:xfrm>
            <a:off x="142844" y="2786058"/>
            <a:ext cx="8501122" cy="1714512"/>
          </a:xfrm>
          <a:prstGeom prst="rect">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rostokąt 7"/>
          <p:cNvSpPr/>
          <p:nvPr/>
        </p:nvSpPr>
        <p:spPr>
          <a:xfrm>
            <a:off x="142844" y="785794"/>
            <a:ext cx="8501122" cy="1928826"/>
          </a:xfrm>
          <a:prstGeom prst="rect">
            <a:avLst/>
          </a:prstGeom>
          <a:gradFill flip="none" rotWithShape="1">
            <a:gsLst>
              <a:gs pos="0">
                <a:schemeClr val="accent1">
                  <a:lumMod val="40000"/>
                  <a:lumOff val="60000"/>
                  <a:shade val="30000"/>
                  <a:satMod val="115000"/>
                  <a:alpha val="22000"/>
                </a:schemeClr>
              </a:gs>
              <a:gs pos="50000">
                <a:schemeClr val="accent1">
                  <a:lumMod val="40000"/>
                  <a:lumOff val="60000"/>
                  <a:shade val="67500"/>
                  <a:satMod val="115000"/>
                </a:schemeClr>
              </a:gs>
              <a:gs pos="100000">
                <a:schemeClr val="accent1">
                  <a:lumMod val="40000"/>
                  <a:lumOff val="60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ytuł 1"/>
          <p:cNvSpPr>
            <a:spLocks noGrp="1"/>
          </p:cNvSpPr>
          <p:nvPr>
            <p:ph type="title"/>
          </p:nvPr>
        </p:nvSpPr>
        <p:spPr>
          <a:xfrm>
            <a:off x="457200" y="0"/>
            <a:ext cx="7467600" cy="1000108"/>
          </a:xfrm>
          <a:solidFill>
            <a:schemeClr val="bg1"/>
          </a:solidFill>
        </p:spPr>
        <p:txBody>
          <a:bodyPr anchor="b">
            <a:normAutofit fontScale="90000"/>
          </a:bodyPr>
          <a:lstStyle/>
          <a:p>
            <a:pPr algn="ctr"/>
            <a:r>
              <a:rPr lang="en-US" b="1" dirty="0" smtClean="0">
                <a:latin typeface="Bitstream Vera Sans" pitchFamily="34" charset="0"/>
              </a:rPr>
              <a:t>Activity of youth organization:</a:t>
            </a:r>
            <a:br>
              <a:rPr lang="en-US" b="1" dirty="0" smtClean="0">
                <a:latin typeface="Bitstream Vera Sans" pitchFamily="34" charset="0"/>
              </a:rPr>
            </a:br>
            <a:endParaRPr lang="pl-PL" b="1" dirty="0">
              <a:latin typeface="Bitstream Vera Sans" pitchFamily="34" charset="0"/>
            </a:endParaRPr>
          </a:p>
        </p:txBody>
      </p:sp>
      <p:sp>
        <p:nvSpPr>
          <p:cNvPr id="7" name="Symbol zastępczy zawartości 6"/>
          <p:cNvSpPr>
            <a:spLocks noGrp="1"/>
          </p:cNvSpPr>
          <p:nvPr>
            <p:ph sz="quarter" idx="1"/>
          </p:nvPr>
        </p:nvSpPr>
        <p:spPr>
          <a:xfrm>
            <a:off x="457200" y="714356"/>
            <a:ext cx="7467600" cy="5759596"/>
          </a:xfrm>
          <a:noFill/>
        </p:spPr>
        <p:txBody>
          <a:bodyPr>
            <a:normAutofit fontScale="85000" lnSpcReduction="20000"/>
          </a:bodyPr>
          <a:lstStyle/>
          <a:p>
            <a:pPr algn="ctr">
              <a:buNone/>
            </a:pPr>
            <a:endParaRPr lang="en-US" sz="2000" dirty="0" smtClean="0">
              <a:solidFill>
                <a:srgbClr val="FF0000"/>
              </a:solidFill>
              <a:latin typeface="Baskerville Old Face" pitchFamily="18" charset="0"/>
            </a:endParaRPr>
          </a:p>
          <a:p>
            <a:pPr algn="ctr">
              <a:buNone/>
            </a:pPr>
            <a:r>
              <a:rPr lang="en-US" sz="2800" b="1" dirty="0" smtClean="0">
                <a:solidFill>
                  <a:srgbClr val="FF0000"/>
                </a:solidFill>
                <a:latin typeface="Baskerville Old Face" pitchFamily="18" charset="0"/>
              </a:rPr>
              <a:t>Youth from Ukraine, Belarus and Moldova Innovate and Collaborate to Resolve Development Challenges.</a:t>
            </a:r>
            <a:endParaRPr lang="pl-PL" sz="2800" b="1" dirty="0" smtClean="0">
              <a:solidFill>
                <a:srgbClr val="FF0000"/>
              </a:solidFill>
              <a:latin typeface="Baskerville Old Face" pitchFamily="18" charset="0"/>
            </a:endParaRPr>
          </a:p>
          <a:p>
            <a:pPr>
              <a:buNone/>
            </a:pPr>
            <a:r>
              <a:rPr lang="en-US" b="1" dirty="0" smtClean="0"/>
              <a:t>   </a:t>
            </a:r>
            <a:r>
              <a:rPr lang="en-US" dirty="0" smtClean="0">
                <a:latin typeface="Arial Narrow" pitchFamily="34" charset="0"/>
              </a:rPr>
              <a:t>Thirteen youth organizations from Ukraine, Moldova and Belarus received $232,000 in grants on April 4, 2008, from a World Bank led initiative supporting innovative development projects (a project to facilitate the employment of youth).</a:t>
            </a:r>
          </a:p>
          <a:p>
            <a:pPr algn="ctr">
              <a:buNone/>
            </a:pPr>
            <a:r>
              <a:rPr lang="en-US" dirty="0" smtClean="0">
                <a:solidFill>
                  <a:srgbClr val="FF0000"/>
                </a:solidFill>
                <a:latin typeface="Arial Narrow" pitchFamily="34" charset="0"/>
              </a:rPr>
              <a:t> </a:t>
            </a:r>
          </a:p>
          <a:p>
            <a:pPr algn="ctr">
              <a:buNone/>
            </a:pPr>
            <a:r>
              <a:rPr lang="en-US" dirty="0" smtClean="0">
                <a:solidFill>
                  <a:srgbClr val="FF0000"/>
                </a:solidFill>
                <a:latin typeface="Arial Narrow" pitchFamily="34" charset="0"/>
              </a:rPr>
              <a:t> </a:t>
            </a:r>
            <a:r>
              <a:rPr lang="en-US" b="1" dirty="0" smtClean="0">
                <a:solidFill>
                  <a:srgbClr val="FF0000"/>
                </a:solidFill>
                <a:latin typeface="Baskerville Old Face" pitchFamily="18" charset="0"/>
              </a:rPr>
              <a:t>Project EUUOY  "</a:t>
            </a:r>
            <a:r>
              <a:rPr lang="en-US" b="1" dirty="0" err="1" smtClean="0">
                <a:solidFill>
                  <a:srgbClr val="FF0000"/>
                </a:solidFill>
                <a:latin typeface="Baskerville Old Face" pitchFamily="18" charset="0"/>
              </a:rPr>
              <a:t>InterAction</a:t>
            </a:r>
            <a:r>
              <a:rPr lang="en-US" b="1" dirty="0" smtClean="0">
                <a:solidFill>
                  <a:srgbClr val="FF0000"/>
                </a:solidFill>
                <a:latin typeface="Baskerville Old Face" pitchFamily="18" charset="0"/>
              </a:rPr>
              <a:t>“ </a:t>
            </a:r>
            <a:r>
              <a:rPr lang="en-US" dirty="0" smtClean="0">
                <a:latin typeface="Arial Narrow" pitchFamily="34" charset="0"/>
              </a:rPr>
              <a:t>(Sweden-Ukraine-Belarus-Moldova) </a:t>
            </a:r>
          </a:p>
          <a:p>
            <a:pPr>
              <a:buNone/>
            </a:pPr>
            <a:r>
              <a:rPr lang="en-US" dirty="0" smtClean="0">
                <a:latin typeface="Arial Narrow" pitchFamily="34" charset="0"/>
              </a:rPr>
              <a:t>     Is directed on strengthening of youth public organizations of these countries and development of democracy, and also on popularization of youth movement in Ukraine. Includes the international exchanges of the countries-participants training seminars and trainings.</a:t>
            </a:r>
          </a:p>
          <a:p>
            <a:pPr>
              <a:buNone/>
            </a:pPr>
            <a:endParaRPr lang="en-US" sz="2000" dirty="0" smtClean="0">
              <a:latin typeface="Arial Narrow" pitchFamily="34" charset="0"/>
            </a:endParaRPr>
          </a:p>
          <a:p>
            <a:pPr>
              <a:buNone/>
            </a:pPr>
            <a:endParaRPr lang="en-US" sz="2000" dirty="0" smtClean="0">
              <a:latin typeface="Arial Narrow" pitchFamily="34" charset="0"/>
            </a:endParaRPr>
          </a:p>
          <a:p>
            <a:pPr algn="ctr">
              <a:buNone/>
            </a:pPr>
            <a:r>
              <a:rPr lang="en-US" sz="2000" b="1" dirty="0" smtClean="0">
                <a:solidFill>
                  <a:srgbClr val="FF0000"/>
                </a:solidFill>
                <a:latin typeface="Baskerville Old Face" pitchFamily="18" charset="0"/>
              </a:rPr>
              <a:t>     </a:t>
            </a:r>
            <a:r>
              <a:rPr lang="pl-PL" sz="2600" b="1" dirty="0" smtClean="0">
                <a:solidFill>
                  <a:srgbClr val="FF0000"/>
                </a:solidFill>
                <a:latin typeface="Baskerville Old Face" pitchFamily="18" charset="0"/>
              </a:rPr>
              <a:t>CYM, </a:t>
            </a:r>
            <a:r>
              <a:rPr lang="pl-PL" sz="2600" b="1" dirty="0" err="1" smtClean="0">
                <a:solidFill>
                  <a:srgbClr val="FF0000"/>
                </a:solidFill>
                <a:latin typeface="Baskerville Old Face" pitchFamily="18" charset="0"/>
              </a:rPr>
              <a:t>the</a:t>
            </a:r>
            <a:r>
              <a:rPr lang="en-US" sz="2600" b="1" dirty="0" smtClean="0">
                <a:solidFill>
                  <a:srgbClr val="FF0000"/>
                </a:solidFill>
                <a:latin typeface="Baskerville Old Face" pitchFamily="18" charset="0"/>
              </a:rPr>
              <a:t> </a:t>
            </a:r>
            <a:r>
              <a:rPr lang="pl-PL" sz="2600" b="1" dirty="0" err="1" smtClean="0">
                <a:solidFill>
                  <a:srgbClr val="FF0000"/>
                </a:solidFill>
                <a:latin typeface="Baskerville Old Face" pitchFamily="18" charset="0"/>
              </a:rPr>
              <a:t>Ukrainian</a:t>
            </a:r>
            <a:r>
              <a:rPr lang="pl-PL" sz="2600" b="1" dirty="0" smtClean="0">
                <a:solidFill>
                  <a:srgbClr val="FF0000"/>
                </a:solidFill>
                <a:latin typeface="Baskerville Old Face" pitchFamily="18" charset="0"/>
              </a:rPr>
              <a:t> </a:t>
            </a:r>
            <a:r>
              <a:rPr lang="pl-PL" sz="2600" b="1" dirty="0" err="1" smtClean="0">
                <a:solidFill>
                  <a:srgbClr val="FF0000"/>
                </a:solidFill>
                <a:latin typeface="Baskerville Old Face" pitchFamily="18" charset="0"/>
              </a:rPr>
              <a:t>Youth</a:t>
            </a:r>
            <a:r>
              <a:rPr lang="pl-PL" sz="2600" b="1" dirty="0" smtClean="0">
                <a:solidFill>
                  <a:srgbClr val="FF0000"/>
                </a:solidFill>
                <a:latin typeface="Baskerville Old Face" pitchFamily="18" charset="0"/>
              </a:rPr>
              <a:t> </a:t>
            </a:r>
            <a:r>
              <a:rPr lang="pl-PL" sz="2600" b="1" dirty="0" err="1" smtClean="0">
                <a:solidFill>
                  <a:srgbClr val="FF0000"/>
                </a:solidFill>
                <a:latin typeface="Baskerville Old Face" pitchFamily="18" charset="0"/>
              </a:rPr>
              <a:t>Association</a:t>
            </a:r>
            <a:r>
              <a:rPr lang="pl-PL" sz="2600" b="1" dirty="0" smtClean="0">
                <a:solidFill>
                  <a:srgbClr val="FF0000"/>
                </a:solidFill>
                <a:latin typeface="Baskerville Old Face" pitchFamily="18" charset="0"/>
              </a:rPr>
              <a:t> </a:t>
            </a:r>
            <a:r>
              <a:rPr lang="en-US" sz="2600" b="1" dirty="0" smtClean="0">
                <a:solidFill>
                  <a:srgbClr val="FF0000"/>
                </a:solidFill>
                <a:latin typeface="Baskerville Old Face" pitchFamily="18" charset="0"/>
              </a:rPr>
              <a:t>.</a:t>
            </a:r>
          </a:p>
          <a:p>
            <a:pPr>
              <a:buNone/>
            </a:pPr>
            <a:r>
              <a:rPr lang="en-US" sz="2600" b="1" dirty="0" smtClean="0">
                <a:solidFill>
                  <a:srgbClr val="FF0000"/>
                </a:solidFill>
                <a:latin typeface="Baskerville Old Face" pitchFamily="18" charset="0"/>
              </a:rPr>
              <a:t>   </a:t>
            </a:r>
            <a:r>
              <a:rPr lang="en-US" sz="2600" dirty="0" smtClean="0">
                <a:latin typeface="Arial Narrow" pitchFamily="34" charset="0"/>
              </a:rPr>
              <a:t>Objects: organize, nurture, and educate youth in forming their Christian and patriotic values as well as morally sound individuality, to cultivate the unity of Ukrainians around the world. </a:t>
            </a:r>
            <a:endParaRPr lang="pl-PL" sz="2600" dirty="0" smtClean="0">
              <a:latin typeface="Arial Narrow" pitchFamily="34" charset="0"/>
            </a:endParaRPr>
          </a:p>
          <a:p>
            <a:pPr>
              <a:buNone/>
            </a:pPr>
            <a:endParaRPr lang="pl-PL" sz="2000" dirty="0" smtClean="0">
              <a:latin typeface="Arial Narrow" pitchFamily="34" charset="0"/>
            </a:endParaRPr>
          </a:p>
          <a:p>
            <a:endParaRPr lang="pl-PL" dirty="0"/>
          </a:p>
        </p:txBody>
      </p:sp>
      <p:pic>
        <p:nvPicPr>
          <p:cNvPr id="10" name="Picture 2" descr="C:\Documents and Settings\rpedziwiater\Pulpit\Thumbnail.Large.220"/>
          <p:cNvPicPr>
            <a:picLocks noChangeAspect="1" noChangeArrowheads="1"/>
          </p:cNvPicPr>
          <p:nvPr/>
        </p:nvPicPr>
        <p:blipFill>
          <a:blip r:embed="rId2"/>
          <a:srcRect/>
          <a:stretch>
            <a:fillRect/>
          </a:stretch>
        </p:blipFill>
        <p:spPr bwMode="auto">
          <a:xfrm>
            <a:off x="7143768" y="1928802"/>
            <a:ext cx="1785950" cy="785818"/>
          </a:xfrm>
          <a:prstGeom prst="rect">
            <a:avLst/>
          </a:prstGeom>
          <a:noFill/>
        </p:spPr>
      </p:pic>
      <p:pic>
        <p:nvPicPr>
          <p:cNvPr id="12" name="Obraz 11" descr="ВОСТОЧНО-УКРАИНСКИЙ СОЮЗ МОЛОДЁЖНЫХ ОРГАНИЗАЦИЙ"/>
          <p:cNvPicPr/>
          <p:nvPr/>
        </p:nvPicPr>
        <p:blipFill>
          <a:blip r:embed="rId3"/>
          <a:srcRect/>
          <a:stretch>
            <a:fillRect/>
          </a:stretch>
        </p:blipFill>
        <p:spPr bwMode="auto">
          <a:xfrm>
            <a:off x="7358082" y="2928934"/>
            <a:ext cx="1285884" cy="1143008"/>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rostokąt 9"/>
          <p:cNvSpPr/>
          <p:nvPr/>
        </p:nvSpPr>
        <p:spPr>
          <a:xfrm>
            <a:off x="428596" y="2143116"/>
            <a:ext cx="7500990" cy="4357718"/>
          </a:xfrm>
          <a:prstGeom prst="rect">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Prostokąt 6"/>
          <p:cNvSpPr/>
          <p:nvPr/>
        </p:nvSpPr>
        <p:spPr>
          <a:xfrm>
            <a:off x="428596" y="214290"/>
            <a:ext cx="7786742" cy="1785950"/>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6200000" scaled="1"/>
            <a:tileRect/>
          </a:gra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ytuł 1"/>
          <p:cNvSpPr>
            <a:spLocks noGrp="1"/>
          </p:cNvSpPr>
          <p:nvPr>
            <p:ph type="title"/>
          </p:nvPr>
        </p:nvSpPr>
        <p:spPr>
          <a:xfrm>
            <a:off x="457200" y="274638"/>
            <a:ext cx="7467600" cy="45719"/>
          </a:xfrm>
        </p:spPr>
        <p:txBody>
          <a:bodyPr>
            <a:normAutofit fontScale="90000"/>
          </a:bodyPr>
          <a:lstStyle/>
          <a:p>
            <a:endParaRPr lang="pl-PL" dirty="0"/>
          </a:p>
        </p:txBody>
      </p:sp>
      <p:sp>
        <p:nvSpPr>
          <p:cNvPr id="6" name="Symbol zastępczy zawartości 5"/>
          <p:cNvSpPr>
            <a:spLocks noGrp="1"/>
          </p:cNvSpPr>
          <p:nvPr>
            <p:ph sz="quarter" idx="1"/>
          </p:nvPr>
        </p:nvSpPr>
        <p:spPr>
          <a:xfrm>
            <a:off x="457200" y="214290"/>
            <a:ext cx="7467600" cy="6259662"/>
          </a:xfrm>
        </p:spPr>
        <p:txBody>
          <a:bodyPr/>
          <a:lstStyle/>
          <a:p>
            <a:pPr>
              <a:buNone/>
            </a:pPr>
            <a:r>
              <a:rPr lang="en-US" b="1" dirty="0" err="1" smtClean="0">
                <a:solidFill>
                  <a:srgbClr val="FF0000"/>
                </a:solidFill>
                <a:latin typeface="Baskerville Old Face" pitchFamily="18" charset="0"/>
              </a:rPr>
              <a:t>Rtoary</a:t>
            </a:r>
            <a:r>
              <a:rPr lang="en-US" b="1" dirty="0" smtClean="0">
                <a:solidFill>
                  <a:srgbClr val="FF0000"/>
                </a:solidFill>
                <a:latin typeface="Baskerville Old Face" pitchFamily="18" charset="0"/>
              </a:rPr>
              <a:t> </a:t>
            </a:r>
            <a:r>
              <a:rPr lang="en-US" b="1" dirty="0" smtClean="0">
                <a:solidFill>
                  <a:srgbClr val="FF0000"/>
                </a:solidFill>
                <a:latin typeface="Baskerville Old Face" pitchFamily="18" charset="0"/>
              </a:rPr>
              <a:t>Youth Exchange seeking participants from Ukraine</a:t>
            </a:r>
            <a:endParaRPr lang="pl-PL" dirty="0" smtClean="0">
              <a:solidFill>
                <a:srgbClr val="FF0000"/>
              </a:solidFill>
              <a:latin typeface="Baskerville Old Face" pitchFamily="18" charset="0"/>
            </a:endParaRPr>
          </a:p>
          <a:p>
            <a:pPr>
              <a:buNone/>
            </a:pPr>
            <a:r>
              <a:rPr lang="en-US" sz="2000" dirty="0" smtClean="0">
                <a:latin typeface="Arial Narrow" pitchFamily="34" charset="0"/>
                <a:cs typeface="Arial" pitchFamily="34" charset="0"/>
              </a:rPr>
              <a:t>     Under this program, 8,000 young men and women aged 16 and 17 (as of August 2010) spend up to twelve months each year living with Rotary host families and attending school in a different country, in this case most likely Canada or the United States.</a:t>
            </a:r>
          </a:p>
          <a:p>
            <a:pPr>
              <a:buNone/>
            </a:pPr>
            <a:endParaRPr lang="en-US" sz="2000" dirty="0" smtClean="0">
              <a:latin typeface="Arial Narrow" pitchFamily="34" charset="0"/>
              <a:cs typeface="Arial" pitchFamily="34" charset="0"/>
            </a:endParaRPr>
          </a:p>
          <a:p>
            <a:pPr algn="ctr">
              <a:buNone/>
            </a:pPr>
            <a:r>
              <a:rPr lang="pl-PL" sz="3200" u="sng" dirty="0" err="1" smtClean="0">
                <a:solidFill>
                  <a:srgbClr val="FFFF00"/>
                </a:solidFill>
                <a:latin typeface="Baskerville Old Face" pitchFamily="18" charset="0"/>
                <a:cs typeface="Arial" pitchFamily="34" charset="0"/>
              </a:rPr>
              <a:t>The</a:t>
            </a:r>
            <a:r>
              <a:rPr lang="pl-PL" sz="3200" u="sng" dirty="0" smtClean="0">
                <a:solidFill>
                  <a:srgbClr val="FFFF00"/>
                </a:solidFill>
                <a:latin typeface="Baskerville Old Face" pitchFamily="18" charset="0"/>
                <a:cs typeface="Arial" pitchFamily="34" charset="0"/>
              </a:rPr>
              <a:t> international </a:t>
            </a:r>
            <a:r>
              <a:rPr lang="pl-PL" sz="3200" u="sng" dirty="0" err="1" smtClean="0">
                <a:solidFill>
                  <a:srgbClr val="FFFF00"/>
                </a:solidFill>
                <a:latin typeface="Baskerville Old Face" pitchFamily="18" charset="0"/>
                <a:cs typeface="Arial" pitchFamily="34" charset="0"/>
              </a:rPr>
              <a:t>youth</a:t>
            </a:r>
            <a:r>
              <a:rPr lang="pl-PL" sz="3200" u="sng" dirty="0" smtClean="0">
                <a:solidFill>
                  <a:srgbClr val="FFFF00"/>
                </a:solidFill>
                <a:latin typeface="Baskerville Old Face" pitchFamily="18" charset="0"/>
                <a:cs typeface="Arial" pitchFamily="34" charset="0"/>
              </a:rPr>
              <a:t> </a:t>
            </a:r>
            <a:r>
              <a:rPr lang="pl-PL" sz="3200" u="sng" dirty="0" err="1" smtClean="0">
                <a:solidFill>
                  <a:srgbClr val="FFFF00"/>
                </a:solidFill>
                <a:latin typeface="Baskerville Old Face" pitchFamily="18" charset="0"/>
                <a:cs typeface="Arial" pitchFamily="34" charset="0"/>
              </a:rPr>
              <a:t>conference</a:t>
            </a:r>
            <a:endParaRPr lang="en-US" sz="3200" u="sng" dirty="0" smtClean="0">
              <a:solidFill>
                <a:srgbClr val="FFFF00"/>
              </a:solidFill>
              <a:latin typeface="Baskerville Old Face" pitchFamily="18" charset="0"/>
              <a:cs typeface="Arial" pitchFamily="34" charset="0"/>
            </a:endParaRPr>
          </a:p>
          <a:p>
            <a:r>
              <a:rPr lang="en-US" sz="2000" dirty="0" smtClean="0">
                <a:latin typeface="Arial Narrow" pitchFamily="34" charset="0"/>
                <a:cs typeface="Arial" pitchFamily="34" charset="0"/>
              </a:rPr>
              <a:t> 28.07-2.08 2009 </a:t>
            </a:r>
            <a:r>
              <a:rPr lang="en-US" sz="2000" dirty="0" err="1" smtClean="0">
                <a:latin typeface="Arial Narrow" pitchFamily="34" charset="0"/>
                <a:cs typeface="Arial" pitchFamily="34" charset="0"/>
              </a:rPr>
              <a:t>Razdolnoe</a:t>
            </a:r>
            <a:r>
              <a:rPr lang="en-US" sz="2000" dirty="0" smtClean="0">
                <a:latin typeface="Arial Narrow" pitchFamily="34" charset="0"/>
                <a:cs typeface="Arial" pitchFamily="34" charset="0"/>
              </a:rPr>
              <a:t> (ARC).</a:t>
            </a:r>
          </a:p>
          <a:p>
            <a:r>
              <a:rPr lang="en-US" sz="2000" dirty="0" smtClean="0">
                <a:latin typeface="Arial Narrow" pitchFamily="34" charset="0"/>
                <a:cs typeface="Arial" pitchFamily="34" charset="0"/>
              </a:rPr>
              <a:t> </a:t>
            </a:r>
            <a:r>
              <a:rPr lang="en-US" sz="2000" i="1" dirty="0" smtClean="0">
                <a:latin typeface="Arial Narrow" pitchFamily="34" charset="0"/>
                <a:cs typeface="Arial" pitchFamily="34" charset="0"/>
              </a:rPr>
              <a:t>Organized by </a:t>
            </a:r>
            <a:r>
              <a:rPr lang="en-US" sz="2000" dirty="0" smtClean="0">
                <a:latin typeface="Arial Narrow" pitchFamily="34" charset="0"/>
                <a:cs typeface="Arial" pitchFamily="34" charset="0"/>
              </a:rPr>
              <a:t>the Ministry of Ukraine on affairs of family, youth and sports together with Ukrainian union of youth public organizations “ Association of the youth organizations of Ukraine "Spectrum". </a:t>
            </a:r>
          </a:p>
          <a:p>
            <a:r>
              <a:rPr lang="en-US" sz="2000" i="1" dirty="0" smtClean="0">
                <a:latin typeface="Arial Narrow" pitchFamily="34" charset="0"/>
                <a:cs typeface="Arial" pitchFamily="34" charset="0"/>
              </a:rPr>
              <a:t>Realization of the program </a:t>
            </a:r>
            <a:r>
              <a:rPr lang="en-US" sz="2000" dirty="0" smtClean="0">
                <a:latin typeface="Arial Narrow" pitchFamily="34" charset="0"/>
                <a:cs typeface="Arial" pitchFamily="34" charset="0"/>
              </a:rPr>
              <a:t>" Preparation and participation in 16-that of the international youth conference of the European Federation of the Youth Service Organizations (EFYSO) ". </a:t>
            </a:r>
          </a:p>
          <a:p>
            <a:r>
              <a:rPr lang="en-US" sz="2000" i="1" dirty="0" smtClean="0">
                <a:latin typeface="Arial Narrow" pitchFamily="34" charset="0"/>
                <a:cs typeface="Arial" pitchFamily="34" charset="0"/>
              </a:rPr>
              <a:t>Participants</a:t>
            </a:r>
            <a:r>
              <a:rPr lang="en-US" sz="2000" dirty="0" smtClean="0">
                <a:latin typeface="Arial Narrow" pitchFamily="34" charset="0"/>
                <a:cs typeface="Arial" pitchFamily="34" charset="0"/>
              </a:rPr>
              <a:t> : heads and active workers of youth and children's social movement in the age of from 18 till 35 years (50 person).</a:t>
            </a:r>
            <a:endParaRPr lang="pl-PL" sz="2000" dirty="0" smtClean="0">
              <a:latin typeface="Arial Narrow" pitchFamily="34" charset="0"/>
              <a:cs typeface="Arial" pitchFamily="34" charset="0"/>
            </a:endParaRPr>
          </a:p>
          <a:p>
            <a:pPr>
              <a:buNone/>
            </a:pPr>
            <a:endParaRPr lang="pl-PL" dirty="0"/>
          </a:p>
        </p:txBody>
      </p:sp>
      <p:pic>
        <p:nvPicPr>
          <p:cNvPr id="9" name="Picture 2" descr="C:\Documents and Settings\rpedziwiater\Pulpit\riemblem_thumbnail_100.gif"/>
          <p:cNvPicPr>
            <a:picLocks noChangeAspect="1" noChangeArrowheads="1"/>
          </p:cNvPicPr>
          <p:nvPr/>
        </p:nvPicPr>
        <p:blipFill>
          <a:blip r:embed="rId2"/>
          <a:srcRect/>
          <a:stretch>
            <a:fillRect/>
          </a:stretch>
        </p:blipFill>
        <p:spPr bwMode="auto">
          <a:xfrm>
            <a:off x="7643833" y="0"/>
            <a:ext cx="1214450" cy="1214422"/>
          </a:xfrm>
          <a:prstGeom prst="rect">
            <a:avLst/>
          </a:prstGeom>
          <a:noFill/>
        </p:spPr>
      </p:pic>
      <p:pic>
        <p:nvPicPr>
          <p:cNvPr id="11" name="Obraz 10" descr="C:\Documents and Settings\rpedziwiater\Pulpit\class.thumb"/>
          <p:cNvPicPr/>
          <p:nvPr/>
        </p:nvPicPr>
        <p:blipFill>
          <a:blip r:embed="rId3"/>
          <a:srcRect/>
          <a:stretch>
            <a:fillRect/>
          </a:stretch>
        </p:blipFill>
        <p:spPr bwMode="auto">
          <a:xfrm>
            <a:off x="7215206" y="5072074"/>
            <a:ext cx="1928794" cy="1328738"/>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274638"/>
            <a:ext cx="8715404" cy="1439850"/>
          </a:xfrm>
        </p:spPr>
        <p:txBody>
          <a:bodyPr anchor="ctr">
            <a:normAutofit/>
          </a:bodyPr>
          <a:lstStyle/>
          <a:p>
            <a:pPr algn="ctr"/>
            <a:r>
              <a:rPr lang="en-US" sz="4000" b="1" dirty="0" smtClean="0">
                <a:ln>
                  <a:solidFill>
                    <a:schemeClr val="tx1">
                      <a:lumMod val="95000"/>
                      <a:lumOff val="5000"/>
                    </a:schemeClr>
                  </a:solidFill>
                </a:ln>
                <a:solidFill>
                  <a:srgbClr val="002060"/>
                </a:solidFill>
                <a:effectLst>
                  <a:glow rad="228600">
                    <a:schemeClr val="accent3">
                      <a:satMod val="175000"/>
                      <a:alpha val="40000"/>
                    </a:schemeClr>
                  </a:glow>
                </a:effectLst>
                <a:latin typeface="Broadway" pitchFamily="82" charset="0"/>
              </a:rPr>
              <a:t>U k r a I n I a n  Youth  Forum</a:t>
            </a:r>
            <a:endParaRPr lang="pl-PL" sz="4000" b="1" dirty="0">
              <a:ln>
                <a:solidFill>
                  <a:schemeClr val="tx1">
                    <a:lumMod val="95000"/>
                    <a:lumOff val="5000"/>
                  </a:schemeClr>
                </a:solidFill>
              </a:ln>
              <a:solidFill>
                <a:srgbClr val="002060"/>
              </a:solidFill>
              <a:effectLst>
                <a:glow rad="228600">
                  <a:schemeClr val="accent3">
                    <a:satMod val="175000"/>
                    <a:alpha val="40000"/>
                  </a:schemeClr>
                </a:glow>
              </a:effectLst>
              <a:latin typeface="Broadway" pitchFamily="82" charset="0"/>
            </a:endParaRPr>
          </a:p>
        </p:txBody>
      </p:sp>
      <p:sp>
        <p:nvSpPr>
          <p:cNvPr id="5" name="Symbol zastępczy zawartości 4"/>
          <p:cNvSpPr>
            <a:spLocks noGrp="1"/>
          </p:cNvSpPr>
          <p:nvPr>
            <p:ph sz="quarter" idx="1"/>
          </p:nvPr>
        </p:nvSpPr>
        <p:spPr>
          <a:xfrm>
            <a:off x="142844" y="1600200"/>
            <a:ext cx="8572560" cy="5114948"/>
          </a:xfrm>
          <a:gradFill flip="none" rotWithShape="1">
            <a:gsLst>
              <a:gs pos="74000">
                <a:schemeClr val="accent2">
                  <a:lumMod val="75000"/>
                </a:schemeClr>
              </a:gs>
              <a:gs pos="45000">
                <a:srgbClr val="FF7A00"/>
              </a:gs>
              <a:gs pos="70000">
                <a:srgbClr val="FF0300"/>
              </a:gs>
              <a:gs pos="100000">
                <a:srgbClr val="4D0808"/>
              </a:gs>
            </a:gsLst>
            <a:path path="circle">
              <a:fillToRect l="100000" t="100000"/>
            </a:path>
            <a:tileRect r="-100000" b="-100000"/>
          </a:gradFill>
        </p:spPr>
        <p:txBody>
          <a:bodyPr anchor="ctr"/>
          <a:lstStyle/>
          <a:p>
            <a:pPr>
              <a:buNone/>
            </a:pPr>
            <a:r>
              <a:rPr lang="en-US" dirty="0" smtClean="0"/>
              <a:t>   </a:t>
            </a:r>
            <a:r>
              <a:rPr lang="en-US" sz="2800" b="1" dirty="0" smtClean="0">
                <a:solidFill>
                  <a:schemeClr val="bg1"/>
                </a:solidFill>
              </a:rPr>
              <a:t>In November, 2005 practically all youth associations operating in Ukraine have formed the Ukrainian Youth Forum. This youth association in cooperation with the state authorities carries out the problems in a context of development of the organized youth movement in Ukraine, and also its integration into youth movement of the Europe through the European youth forum.</a:t>
            </a:r>
            <a:endParaRPr lang="pl-PL" sz="2800" b="1"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7467600" cy="2439982"/>
          </a:xfrm>
        </p:spPr>
        <p:txBody>
          <a:bodyPr>
            <a:normAutofit fontScale="90000"/>
          </a:bodyPr>
          <a:lstStyle/>
          <a:p>
            <a:r>
              <a:rPr lang="en-US" b="1" dirty="0" smtClean="0"/>
              <a:t>Within the limits of    </a:t>
            </a:r>
            <a:br>
              <a:rPr lang="en-US" b="1" dirty="0" smtClean="0"/>
            </a:br>
            <a:r>
              <a:rPr lang="en-US" b="1" dirty="0" smtClean="0"/>
              <a:t> </a:t>
            </a:r>
            <a:r>
              <a:rPr lang="en-US" b="1" dirty="0" err="1" smtClean="0">
                <a:solidFill>
                  <a:srgbClr val="00B0F0"/>
                </a:solidFill>
              </a:rPr>
              <a:t>volonteers</a:t>
            </a:r>
            <a:r>
              <a:rPr lang="en-US" b="1" dirty="0" smtClean="0">
                <a:solidFill>
                  <a:srgbClr val="00B0F0"/>
                </a:solidFill>
              </a:rPr>
              <a:t> </a:t>
            </a:r>
            <a:r>
              <a:rPr lang="en-US" b="1" dirty="0" smtClean="0"/>
              <a:t>movement in Ukraine is one of effective ways of realization state programs of social work with the population.</a:t>
            </a:r>
            <a:r>
              <a:rPr lang="pl-PL" dirty="0" smtClean="0"/>
              <a:t/>
            </a:r>
            <a:br>
              <a:rPr lang="pl-PL" dirty="0" smtClean="0"/>
            </a:br>
            <a:endParaRPr lang="pl-PL" dirty="0"/>
          </a:p>
        </p:txBody>
      </p:sp>
      <p:sp>
        <p:nvSpPr>
          <p:cNvPr id="3" name="Symbol zastępczy zawartości 2"/>
          <p:cNvSpPr>
            <a:spLocks noGrp="1"/>
          </p:cNvSpPr>
          <p:nvPr>
            <p:ph sz="quarter" idx="1"/>
          </p:nvPr>
        </p:nvSpPr>
        <p:spPr/>
        <p:txBody>
          <a:bodyPr/>
          <a:lstStyle/>
          <a:p>
            <a:pPr>
              <a:buNone/>
            </a:pPr>
            <a:r>
              <a:rPr lang="en-US" dirty="0" smtClean="0"/>
              <a:t>   </a:t>
            </a:r>
            <a:endParaRPr lang="pl-PL" dirty="0"/>
          </a:p>
        </p:txBody>
      </p:sp>
      <p:pic>
        <p:nvPicPr>
          <p:cNvPr id="4" name="Picture 2" descr="C:\Documents and Settings\rpedziwiater\Pulpit\Volunteer%20Graphic.jpg"/>
          <p:cNvPicPr>
            <a:picLocks noChangeAspect="1" noChangeArrowheads="1"/>
          </p:cNvPicPr>
          <p:nvPr/>
        </p:nvPicPr>
        <p:blipFill>
          <a:blip r:embed="rId2"/>
          <a:srcRect/>
          <a:stretch>
            <a:fillRect/>
          </a:stretch>
        </p:blipFill>
        <p:spPr bwMode="auto">
          <a:xfrm>
            <a:off x="642910" y="2285992"/>
            <a:ext cx="7500990" cy="4572008"/>
          </a:xfrm>
          <a:prstGeom prst="rect">
            <a:avLst/>
          </a:prstGeom>
          <a:noFill/>
        </p:spPr>
      </p:pic>
      <p:sp>
        <p:nvSpPr>
          <p:cNvPr id="6" name="Prostokąt 5"/>
          <p:cNvSpPr/>
          <p:nvPr/>
        </p:nvSpPr>
        <p:spPr>
          <a:xfrm>
            <a:off x="3929058" y="142852"/>
            <a:ext cx="4357718" cy="523220"/>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28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2009 Years of youth </a:t>
            </a:r>
            <a:endParaRPr lang="pl-PL" sz="28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7" name="Prostokąt 6"/>
          <p:cNvSpPr/>
          <p:nvPr/>
        </p:nvSpPr>
        <p:spPr>
          <a:xfrm>
            <a:off x="642910" y="571480"/>
            <a:ext cx="2143140" cy="492443"/>
          </a:xfrm>
          <a:prstGeom prst="rect">
            <a:avLst/>
          </a:prstGeom>
          <a:solidFill>
            <a:schemeClr val="bg1"/>
          </a:solid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6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volonteers</a:t>
            </a:r>
            <a:r>
              <a:rPr lang="en-US" sz="2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endParaRPr lang="pl-PL" sz="2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8" name="Obraz 7" descr="Logo_dirsm_чб"/>
          <p:cNvPicPr/>
          <p:nvPr/>
        </p:nvPicPr>
        <p:blipFill>
          <a:blip r:embed="rId3">
            <a:duotone>
              <a:prstClr val="black"/>
              <a:schemeClr val="accent4">
                <a:tint val="45000"/>
                <a:satMod val="400000"/>
              </a:schemeClr>
            </a:duotone>
          </a:blip>
          <a:srcRect/>
          <a:stretch>
            <a:fillRect/>
          </a:stretch>
        </p:blipFill>
        <p:spPr bwMode="auto">
          <a:xfrm>
            <a:off x="285720" y="5429264"/>
            <a:ext cx="1322751" cy="123348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58204" cy="1225536"/>
          </a:xfrm>
        </p:spPr>
        <p:txBody>
          <a:bodyPr>
            <a:normAutofit fontScale="90000"/>
          </a:bodyPr>
          <a:lstStyle/>
          <a:p>
            <a:pPr algn="ctr"/>
            <a:r>
              <a:rPr lang="en-US" dirty="0" smtClean="0"/>
              <a:t>Results of social research </a:t>
            </a:r>
            <a:br>
              <a:rPr lang="en-US" dirty="0" smtClean="0"/>
            </a:br>
            <a:r>
              <a:rPr lang="en-US" sz="3100" b="1" dirty="0" smtClean="0"/>
              <a:t>“The volunteer 2009 social portraits and vital priorities.”</a:t>
            </a:r>
            <a:endParaRPr lang="pl-PL" sz="3100" b="1" dirty="0"/>
          </a:p>
        </p:txBody>
      </p:sp>
      <p:graphicFrame>
        <p:nvGraphicFramePr>
          <p:cNvPr id="9" name="Symbol zastępczy zawartości 8"/>
          <p:cNvGraphicFramePr>
            <a:graphicFrameLocks noGrp="1"/>
          </p:cNvGraphicFramePr>
          <p:nvPr>
            <p:ph sz="quarter" idx="1"/>
          </p:nvPr>
        </p:nvGraphicFramePr>
        <p:xfrm>
          <a:off x="142844" y="1571612"/>
          <a:ext cx="8572560" cy="48736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en-US" sz="7200" dirty="0" smtClean="0">
                <a:solidFill>
                  <a:schemeClr val="tx1">
                    <a:lumMod val="95000"/>
                    <a:lumOff val="5000"/>
                  </a:schemeClr>
                </a:solidFill>
                <a:latin typeface="Blackadder ITC" pitchFamily="82" charset="0"/>
              </a:rPr>
              <a:t>P.S.:</a:t>
            </a:r>
            <a:endParaRPr lang="pl-PL" sz="7200" dirty="0">
              <a:solidFill>
                <a:schemeClr val="tx1">
                  <a:lumMod val="95000"/>
                  <a:lumOff val="5000"/>
                </a:schemeClr>
              </a:solidFill>
              <a:latin typeface="Blackadder ITC" pitchFamily="82" charset="0"/>
            </a:endParaRPr>
          </a:p>
        </p:txBody>
      </p:sp>
      <p:sp>
        <p:nvSpPr>
          <p:cNvPr id="3" name="Symbol zastępczy zawartości 2"/>
          <p:cNvSpPr>
            <a:spLocks noGrp="1"/>
          </p:cNvSpPr>
          <p:nvPr>
            <p:ph sz="quarter" idx="1"/>
          </p:nvPr>
        </p:nvSpPr>
        <p:spPr>
          <a:xfrm>
            <a:off x="457200" y="1600200"/>
            <a:ext cx="7758138" cy="4873752"/>
          </a:xfrm>
          <a:noFill/>
        </p:spPr>
        <p:txBody>
          <a:bodyPr anchor="ctr">
            <a:noAutofit/>
          </a:bodyPr>
          <a:lstStyle/>
          <a:p>
            <a:pPr>
              <a:buNone/>
            </a:pPr>
            <a:r>
              <a:rPr lang="en-US" sz="3600" b="1" spc="300" dirty="0" smtClean="0">
                <a:latin typeface="Chiller" pitchFamily="82" charset="0"/>
              </a:rPr>
              <a:t>   Attraction of youth to realization youth policy, cooperation of bodies of the government with public organizations is the integral attribute of the modern democratic state in questions of regulation of social attitudes. Presence and effectiveness of youth public organizations is, in effect, a parameter of development of a civil society.</a:t>
            </a:r>
            <a:endParaRPr lang="pl-PL" sz="3600" b="1" spc="300" dirty="0">
              <a:latin typeface="Chiller" pitchFamily="82"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ykusz">
  <a:themeElements>
    <a:clrScheme name="Wykusz">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Wykusz">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ykusz">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247</TotalTime>
  <Words>628</Words>
  <Application>Microsoft Office PowerPoint</Application>
  <PresentationFormat>Pokaz na ekranie (4:3)</PresentationFormat>
  <Paragraphs>47</Paragraphs>
  <Slides>10</Slides>
  <Notes>0</Notes>
  <HiddenSlides>0</HiddenSlides>
  <MMClips>0</MMClips>
  <ScaleCrop>false</ScaleCrop>
  <HeadingPairs>
    <vt:vector size="4" baseType="variant">
      <vt:variant>
        <vt:lpstr>Motyw</vt:lpstr>
      </vt:variant>
      <vt:variant>
        <vt:i4>1</vt:i4>
      </vt:variant>
      <vt:variant>
        <vt:lpstr>Tytuły slajdów</vt:lpstr>
      </vt:variant>
      <vt:variant>
        <vt:i4>10</vt:i4>
      </vt:variant>
    </vt:vector>
  </HeadingPairs>
  <TitlesOfParts>
    <vt:vector size="11" baseType="lpstr">
      <vt:lpstr>Wykusz</vt:lpstr>
      <vt:lpstr>Opportunity for youth in Ukraine</vt:lpstr>
      <vt:lpstr>2009-The year of the youth in Ukraine!</vt:lpstr>
      <vt:lpstr>Among an aggregate number of public organizations which are created and operate in Ukraine, the youth organizations make 5 %</vt:lpstr>
      <vt:lpstr>Activity of youth organization: </vt:lpstr>
      <vt:lpstr>Slajd 5</vt:lpstr>
      <vt:lpstr>U k r a I n I a n  Youth  Forum</vt:lpstr>
      <vt:lpstr>Within the limits of      volonteers movement in Ukraine is one of effective ways of realization state programs of social work with the population. </vt:lpstr>
      <vt:lpstr>Results of social research  “The volunteer 2009 social portraits and vital priorities.”</vt:lpstr>
      <vt:lpstr>P.S.:</vt:lpstr>
      <vt:lpstr>Slajd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Opportunity for youth in Ukraine</dc:title>
  <dc:creator>rpedziwiater</dc:creator>
  <cp:lastModifiedBy>eszczerba</cp:lastModifiedBy>
  <cp:revision>26</cp:revision>
  <dcterms:created xsi:type="dcterms:W3CDTF">2009-07-31T07:24:31Z</dcterms:created>
  <dcterms:modified xsi:type="dcterms:W3CDTF">2009-09-01T06:06:22Z</dcterms:modified>
</cp:coreProperties>
</file>