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588" y="-11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_rels/data1.xml.rels><?xml version="1.0" encoding="UTF-8" standalone="yes"?>
<Relationships xmlns="http://schemas.openxmlformats.org/package/2006/relationships"><Relationship Id="rId1" Type="http://schemas.openxmlformats.org/officeDocument/2006/relationships/image" Target="../media/image5.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73C5E6-0A8D-4292-A048-223526184FFD}" type="doc">
      <dgm:prSet loTypeId="urn:microsoft.com/office/officeart/2005/8/layout/pyramid4" loCatId="pyramid" qsTypeId="urn:microsoft.com/office/officeart/2005/8/quickstyle/simple1" qsCatId="simple" csTypeId="urn:microsoft.com/office/officeart/2005/8/colors/accent1_2" csCatId="accent1" phldr="1"/>
      <dgm:spPr/>
      <dgm:t>
        <a:bodyPr/>
        <a:lstStyle/>
        <a:p>
          <a:endParaRPr lang="pl-PL"/>
        </a:p>
      </dgm:t>
    </dgm:pt>
    <dgm:pt modelId="{2B40E5E1-453F-4458-807A-F6130ED23A17}">
      <dgm:prSet phldrT="[Tekst]" custT="1"/>
      <dgm:spPr>
        <a:solidFill>
          <a:srgbClr val="002060"/>
        </a:solidFill>
      </dgm:spPr>
      <dgm:t>
        <a:bodyPr/>
        <a:lstStyle/>
        <a:p>
          <a:r>
            <a:rPr lang="en-US" sz="1400" b="1" dirty="0" smtClean="0">
              <a:solidFill>
                <a:srgbClr val="FFFF00"/>
              </a:solidFill>
              <a:latin typeface="Arial" pitchFamily="34" charset="0"/>
              <a:cs typeface="Arial" pitchFamily="34" charset="0"/>
            </a:rPr>
            <a:t>Reformation of  the system of dwelling-communal service</a:t>
          </a:r>
          <a:endParaRPr lang="pl-PL" sz="1400" b="1" dirty="0">
            <a:solidFill>
              <a:srgbClr val="FFFF00"/>
            </a:solidFill>
            <a:latin typeface="Arial" pitchFamily="34" charset="0"/>
            <a:cs typeface="Arial" pitchFamily="34" charset="0"/>
          </a:endParaRPr>
        </a:p>
      </dgm:t>
    </dgm:pt>
    <dgm:pt modelId="{8310A49C-153C-45A3-A1C9-31E0A50DBC76}" type="parTrans" cxnId="{FA212514-FEF1-40D6-8F6A-8AAFD8E2C410}">
      <dgm:prSet/>
      <dgm:spPr/>
      <dgm:t>
        <a:bodyPr/>
        <a:lstStyle/>
        <a:p>
          <a:endParaRPr lang="pl-PL"/>
        </a:p>
      </dgm:t>
    </dgm:pt>
    <dgm:pt modelId="{AD60EE87-2391-4702-B4B5-147413FB1932}" type="sibTrans" cxnId="{FA212514-FEF1-40D6-8F6A-8AAFD8E2C410}">
      <dgm:prSet/>
      <dgm:spPr/>
      <dgm:t>
        <a:bodyPr/>
        <a:lstStyle/>
        <a:p>
          <a:endParaRPr lang="pl-PL"/>
        </a:p>
      </dgm:t>
    </dgm:pt>
    <dgm:pt modelId="{BF9FE394-8FD9-4038-9B29-7E78108C70A1}">
      <dgm:prSet phldrT="[Tekst]"/>
      <dgm:spPr/>
      <dgm:t>
        <a:bodyPr/>
        <a:lstStyle/>
        <a:p>
          <a:r>
            <a:rPr lang="en-US" b="1" dirty="0" smtClean="0">
              <a:solidFill>
                <a:schemeClr val="bg2">
                  <a:lumMod val="10000"/>
                </a:schemeClr>
              </a:solidFill>
              <a:effectLst/>
              <a:latin typeface="Arial" pitchFamily="34" charset="0"/>
              <a:cs typeface="Arial" pitchFamily="34" charset="0"/>
            </a:rPr>
            <a:t>oriented on the necessities of man</a:t>
          </a:r>
          <a:endParaRPr lang="pl-PL" b="1" dirty="0">
            <a:solidFill>
              <a:schemeClr val="bg2">
                <a:lumMod val="10000"/>
              </a:schemeClr>
            </a:solidFill>
            <a:effectLst/>
            <a:latin typeface="Arial" pitchFamily="34" charset="0"/>
            <a:cs typeface="Arial" pitchFamily="34" charset="0"/>
          </a:endParaRPr>
        </a:p>
      </dgm:t>
    </dgm:pt>
    <dgm:pt modelId="{27AFF7CA-75C0-4928-BB56-33B11A5C0149}" type="parTrans" cxnId="{DBA1D73E-3E4D-4EF6-87F5-26EFBA457253}">
      <dgm:prSet/>
      <dgm:spPr/>
      <dgm:t>
        <a:bodyPr/>
        <a:lstStyle/>
        <a:p>
          <a:endParaRPr lang="pl-PL"/>
        </a:p>
      </dgm:t>
    </dgm:pt>
    <dgm:pt modelId="{2E5B7C27-5915-466C-A2F0-7E01C2E0CF7A}" type="sibTrans" cxnId="{DBA1D73E-3E4D-4EF6-87F5-26EFBA457253}">
      <dgm:prSet/>
      <dgm:spPr/>
      <dgm:t>
        <a:bodyPr/>
        <a:lstStyle/>
        <a:p>
          <a:endParaRPr lang="pl-PL"/>
        </a:p>
      </dgm:t>
    </dgm:pt>
    <dgm:pt modelId="{1A47FC75-E2D8-4386-8BC9-991499A7B4D6}">
      <dgm:prSet phldrT="[Tekst]" custT="1"/>
      <dgm:spPr>
        <a:solidFill>
          <a:srgbClr val="00B050"/>
        </a:solidFill>
      </dgm:spPr>
      <dgm:t>
        <a:bodyPr/>
        <a:lstStyle/>
        <a:p>
          <a:r>
            <a:rPr lang="en-US" sz="1400" b="1" dirty="0" smtClean="0">
              <a:solidFill>
                <a:srgbClr val="002060"/>
              </a:solidFill>
              <a:latin typeface="Arial" pitchFamily="34" charset="0"/>
              <a:cs typeface="Arial" pitchFamily="34" charset="0"/>
            </a:rPr>
            <a:t>carried out on the basis of the new scientific and technical achievements</a:t>
          </a:r>
          <a:endParaRPr lang="pl-PL" sz="1400" b="1" dirty="0">
            <a:solidFill>
              <a:srgbClr val="002060"/>
            </a:solidFill>
            <a:latin typeface="Arial" pitchFamily="34" charset="0"/>
            <a:cs typeface="Arial" pitchFamily="34" charset="0"/>
          </a:endParaRPr>
        </a:p>
      </dgm:t>
    </dgm:pt>
    <dgm:pt modelId="{822A62AC-A1C7-4927-9640-0D9FE50D475D}" type="parTrans" cxnId="{2B1D0300-DCCF-4B0E-9B88-17818103FC69}">
      <dgm:prSet/>
      <dgm:spPr/>
      <dgm:t>
        <a:bodyPr/>
        <a:lstStyle/>
        <a:p>
          <a:endParaRPr lang="pl-PL"/>
        </a:p>
      </dgm:t>
    </dgm:pt>
    <dgm:pt modelId="{5AAFCC6C-43E1-425A-BB0C-B8CB8338E7BE}" type="sibTrans" cxnId="{2B1D0300-DCCF-4B0E-9B88-17818103FC69}">
      <dgm:prSet/>
      <dgm:spPr/>
      <dgm:t>
        <a:bodyPr/>
        <a:lstStyle/>
        <a:p>
          <a:endParaRPr lang="pl-PL"/>
        </a:p>
      </dgm:t>
    </dgm:pt>
    <dgm:pt modelId="{B0F31DE6-8610-4349-8672-6EE17D95FB89}">
      <dgm:prSet phldrT="[Tekst]" custT="1"/>
      <dgm:spPr>
        <a:solidFill>
          <a:srgbClr val="FF0000"/>
        </a:solidFill>
      </dgm:spPr>
      <dgm:t>
        <a:bodyPr/>
        <a:lstStyle/>
        <a:p>
          <a:r>
            <a:rPr lang="en-US" sz="1400" b="1" dirty="0" smtClean="0">
              <a:latin typeface="Arial" pitchFamily="34" charset="0"/>
              <a:cs typeface="Arial" pitchFamily="34" charset="0"/>
            </a:rPr>
            <a:t>will provide a high level of standards of habitation for all citizens and his proper service</a:t>
          </a:r>
          <a:endParaRPr lang="pl-PL" sz="1400" b="1" dirty="0">
            <a:latin typeface="Arial" pitchFamily="34" charset="0"/>
            <a:cs typeface="Arial" pitchFamily="34" charset="0"/>
          </a:endParaRPr>
        </a:p>
      </dgm:t>
    </dgm:pt>
    <dgm:pt modelId="{51C948E3-FC61-4496-8ABE-3BBDC6EEBEA4}" type="parTrans" cxnId="{FA908F6F-9641-48A7-AB0F-24911DE23D6A}">
      <dgm:prSet/>
      <dgm:spPr/>
      <dgm:t>
        <a:bodyPr/>
        <a:lstStyle/>
        <a:p>
          <a:endParaRPr lang="pl-PL"/>
        </a:p>
      </dgm:t>
    </dgm:pt>
    <dgm:pt modelId="{226BC7BB-2CD5-4AC1-B5B1-E9ECA916E368}" type="sibTrans" cxnId="{FA908F6F-9641-48A7-AB0F-24911DE23D6A}">
      <dgm:prSet/>
      <dgm:spPr/>
      <dgm:t>
        <a:bodyPr/>
        <a:lstStyle/>
        <a:p>
          <a:endParaRPr lang="pl-PL"/>
        </a:p>
      </dgm:t>
    </dgm:pt>
    <dgm:pt modelId="{A78BA62A-C09B-4338-AC7C-E8D88013B74F}" type="pres">
      <dgm:prSet presAssocID="{4D73C5E6-0A8D-4292-A048-223526184FFD}" presName="compositeShape" presStyleCnt="0">
        <dgm:presLayoutVars>
          <dgm:chMax val="9"/>
          <dgm:dir/>
          <dgm:resizeHandles val="exact"/>
        </dgm:presLayoutVars>
      </dgm:prSet>
      <dgm:spPr/>
      <dgm:t>
        <a:bodyPr/>
        <a:lstStyle/>
        <a:p>
          <a:endParaRPr lang="pl-PL"/>
        </a:p>
      </dgm:t>
    </dgm:pt>
    <dgm:pt modelId="{968253D8-F795-4A53-86A1-BF51D220C71B}" type="pres">
      <dgm:prSet presAssocID="{4D73C5E6-0A8D-4292-A048-223526184FFD}" presName="triangle1" presStyleLbl="node1" presStyleIdx="0" presStyleCnt="4" custLinFactNeighborX="781" custLinFactNeighborY="1562">
        <dgm:presLayoutVars>
          <dgm:bulletEnabled val="1"/>
        </dgm:presLayoutVars>
      </dgm:prSet>
      <dgm:spPr/>
      <dgm:t>
        <a:bodyPr/>
        <a:lstStyle/>
        <a:p>
          <a:endParaRPr lang="pl-PL"/>
        </a:p>
      </dgm:t>
    </dgm:pt>
    <dgm:pt modelId="{D0D2E1DB-F524-4A2A-82B4-69A8DC8D9BD3}" type="pres">
      <dgm:prSet presAssocID="{4D73C5E6-0A8D-4292-A048-223526184FFD}" presName="triangle2" presStyleLbl="node1" presStyleIdx="1" presStyleCnt="4" custLinFactNeighborX="-1">
        <dgm:presLayoutVars>
          <dgm:bulletEnabled val="1"/>
        </dgm:presLayoutVars>
      </dgm:prSet>
      <dgm:spPr/>
      <dgm:t>
        <a:bodyPr/>
        <a:lstStyle/>
        <a:p>
          <a:endParaRPr lang="pl-PL"/>
        </a:p>
      </dgm:t>
    </dgm:pt>
    <dgm:pt modelId="{4D655C1E-C845-450D-BAAF-BAE6612F371E}" type="pres">
      <dgm:prSet presAssocID="{4D73C5E6-0A8D-4292-A048-223526184FFD}" presName="triangle3" presStyleLbl="node1" presStyleIdx="2" presStyleCnt="4" custLinFactNeighborX="781">
        <dgm:presLayoutVars>
          <dgm:bulletEnabled val="1"/>
        </dgm:presLayoutVars>
      </dgm:prSet>
      <dgm:spPr/>
      <dgm:t>
        <a:bodyPr/>
        <a:lstStyle/>
        <a:p>
          <a:endParaRPr lang="pl-PL"/>
        </a:p>
      </dgm:t>
    </dgm:pt>
    <dgm:pt modelId="{05A4C538-70C9-45A9-97A2-F6A2A6CF3CE1}" type="pres">
      <dgm:prSet presAssocID="{4D73C5E6-0A8D-4292-A048-223526184FFD}" presName="triangle4" presStyleLbl="node1" presStyleIdx="3" presStyleCnt="4">
        <dgm:presLayoutVars>
          <dgm:bulletEnabled val="1"/>
        </dgm:presLayoutVars>
      </dgm:prSet>
      <dgm:spPr/>
      <dgm:t>
        <a:bodyPr/>
        <a:lstStyle/>
        <a:p>
          <a:endParaRPr lang="pl-PL"/>
        </a:p>
      </dgm:t>
    </dgm:pt>
  </dgm:ptLst>
  <dgm:cxnLst>
    <dgm:cxn modelId="{FA212514-FEF1-40D6-8F6A-8AAFD8E2C410}" srcId="{4D73C5E6-0A8D-4292-A048-223526184FFD}" destId="{2B40E5E1-453F-4458-807A-F6130ED23A17}" srcOrd="0" destOrd="0" parTransId="{8310A49C-153C-45A3-A1C9-31E0A50DBC76}" sibTransId="{AD60EE87-2391-4702-B4B5-147413FB1932}"/>
    <dgm:cxn modelId="{2B1D0300-DCCF-4B0E-9B88-17818103FC69}" srcId="{4D73C5E6-0A8D-4292-A048-223526184FFD}" destId="{1A47FC75-E2D8-4386-8BC9-991499A7B4D6}" srcOrd="2" destOrd="0" parTransId="{822A62AC-A1C7-4927-9640-0D9FE50D475D}" sibTransId="{5AAFCC6C-43E1-425A-BB0C-B8CB8338E7BE}"/>
    <dgm:cxn modelId="{FA908F6F-9641-48A7-AB0F-24911DE23D6A}" srcId="{4D73C5E6-0A8D-4292-A048-223526184FFD}" destId="{B0F31DE6-8610-4349-8672-6EE17D95FB89}" srcOrd="3" destOrd="0" parTransId="{51C948E3-FC61-4496-8ABE-3BBDC6EEBEA4}" sibTransId="{226BC7BB-2CD5-4AC1-B5B1-E9ECA916E368}"/>
    <dgm:cxn modelId="{B4135EDC-B736-4BCB-8F4E-03EB77BDE6FF}" type="presOf" srcId="{1A47FC75-E2D8-4386-8BC9-991499A7B4D6}" destId="{4D655C1E-C845-450D-BAAF-BAE6612F371E}" srcOrd="0" destOrd="0" presId="urn:microsoft.com/office/officeart/2005/8/layout/pyramid4"/>
    <dgm:cxn modelId="{6D8ECB0F-AC26-473B-8C51-D606C27EAC4E}" type="presOf" srcId="{BF9FE394-8FD9-4038-9B29-7E78108C70A1}" destId="{D0D2E1DB-F524-4A2A-82B4-69A8DC8D9BD3}" srcOrd="0" destOrd="0" presId="urn:microsoft.com/office/officeart/2005/8/layout/pyramid4"/>
    <dgm:cxn modelId="{E3E58DBE-1C43-497F-B615-0F40B2C87279}" type="presOf" srcId="{B0F31DE6-8610-4349-8672-6EE17D95FB89}" destId="{05A4C538-70C9-45A9-97A2-F6A2A6CF3CE1}" srcOrd="0" destOrd="0" presId="urn:microsoft.com/office/officeart/2005/8/layout/pyramid4"/>
    <dgm:cxn modelId="{B3FFC6FD-8731-469E-AB7A-F8AFB53CD7E4}" type="presOf" srcId="{4D73C5E6-0A8D-4292-A048-223526184FFD}" destId="{A78BA62A-C09B-4338-AC7C-E8D88013B74F}" srcOrd="0" destOrd="0" presId="urn:microsoft.com/office/officeart/2005/8/layout/pyramid4"/>
    <dgm:cxn modelId="{DBA1D73E-3E4D-4EF6-87F5-26EFBA457253}" srcId="{4D73C5E6-0A8D-4292-A048-223526184FFD}" destId="{BF9FE394-8FD9-4038-9B29-7E78108C70A1}" srcOrd="1" destOrd="0" parTransId="{27AFF7CA-75C0-4928-BB56-33B11A5C0149}" sibTransId="{2E5B7C27-5915-466C-A2F0-7E01C2E0CF7A}"/>
    <dgm:cxn modelId="{82D3A7CC-81ED-4EAB-95D9-A4CE4C72F50B}" type="presOf" srcId="{2B40E5E1-453F-4458-807A-F6130ED23A17}" destId="{968253D8-F795-4A53-86A1-BF51D220C71B}" srcOrd="0" destOrd="0" presId="urn:microsoft.com/office/officeart/2005/8/layout/pyramid4"/>
    <dgm:cxn modelId="{21CF9EA6-B5CC-4F28-8E77-B2C0D5B0A405}" type="presParOf" srcId="{A78BA62A-C09B-4338-AC7C-E8D88013B74F}" destId="{968253D8-F795-4A53-86A1-BF51D220C71B}" srcOrd="0" destOrd="0" presId="urn:microsoft.com/office/officeart/2005/8/layout/pyramid4"/>
    <dgm:cxn modelId="{1021F820-CDC7-4BCF-9DE1-A25F66D4A584}" type="presParOf" srcId="{A78BA62A-C09B-4338-AC7C-E8D88013B74F}" destId="{D0D2E1DB-F524-4A2A-82B4-69A8DC8D9BD3}" srcOrd="1" destOrd="0" presId="urn:microsoft.com/office/officeart/2005/8/layout/pyramid4"/>
    <dgm:cxn modelId="{C9BC7AEB-619C-45CE-A8B5-BA085BA88BF6}" type="presParOf" srcId="{A78BA62A-C09B-4338-AC7C-E8D88013B74F}" destId="{4D655C1E-C845-450D-BAAF-BAE6612F371E}" srcOrd="2" destOrd="0" presId="urn:microsoft.com/office/officeart/2005/8/layout/pyramid4"/>
    <dgm:cxn modelId="{25131558-575D-4A04-AECE-4C9EF8509534}" type="presParOf" srcId="{A78BA62A-C09B-4338-AC7C-E8D88013B74F}" destId="{05A4C538-70C9-45A9-97A2-F6A2A6CF3CE1}" srcOrd="3" destOrd="0" presId="urn:microsoft.com/office/officeart/2005/8/layout/pyramid4"/>
  </dgm:cxnLst>
  <dgm:bg>
    <a:blipFill>
      <a:blip xmlns:r="http://schemas.openxmlformats.org/officeDocument/2006/relationships" r:embed="rId1"/>
      <a:stretch>
        <a:fillRect/>
      </a:stretch>
    </a:blipFill>
  </dgm:bg>
  <dgm:whole/>
</dgm:dataModel>
</file>

<file path=ppt/diagrams/layout1.xml><?xml version="1.0" encoding="utf-8"?>
<dgm:layoutDef xmlns:dgm="http://schemas.openxmlformats.org/drawingml/2006/diagram" xmlns:a="http://schemas.openxmlformats.org/drawingml/2006/main" uniqueId="urn:microsoft.com/office/officeart/2005/8/layout/pyramid4">
  <dgm:title val=""/>
  <dgm:desc val=""/>
  <dgm:catLst>
    <dgm:cat type="pyramid" pri="4000"/>
    <dgm:cat type="relationship" pri="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useDef="1">
    <dgm:dataModel>
      <dgm:ptLst/>
      <dgm:bg/>
      <dgm:whole/>
    </dgm:dataModel>
  </dgm:styleData>
  <dgm:clrData useDef="1">
    <dgm:dataModel>
      <dgm:ptLst/>
      <dgm:bg/>
      <dgm:whole/>
    </dgm:dataModel>
  </dgm:clrData>
  <dgm:layoutNode name="compositeShape">
    <dgm:varLst>
      <dgm:chMax val="9"/>
      <dgm:dir/>
      <dgm:resizeHandles val="exact"/>
    </dgm:varLst>
    <dgm:alg type="composite">
      <dgm:param type="ar" val="1"/>
    </dgm:alg>
    <dgm:shape xmlns:r="http://schemas.openxmlformats.org/officeDocument/2006/relationships" r:blip="">
      <dgm:adjLst/>
    </dgm:shape>
    <dgm:presOf/>
    <dgm:choose name="Name0">
      <dgm:if name="Name1" axis="ch" ptType="node" func="cnt" op="lte" val="4">
        <dgm:choose name="Name2">
          <dgm:if name="Name3" axis="ch" ptType="node" func="cnt" op="equ" val="1">
            <dgm:constrLst>
              <dgm:constr type="primFontSz" for="ch" ptType="node" op="equ" val="65"/>
              <dgm:constr type="t" for="ch" forName="triangle1"/>
              <dgm:constr type="l" for="ch" forName="triangle1"/>
              <dgm:constr type="h" for="ch" forName="triangle1" refType="h"/>
              <dgm:constr type="w" for="ch" forName="triangle1" refType="h"/>
            </dgm:constrLst>
          </dgm:if>
          <dgm:else name="Name4">
            <dgm:constrLst>
              <dgm:constr type="primFontSz" for="ch" ptType="node" op="equ" val="65"/>
              <dgm:constr type="t" for="ch" forName="triangle1"/>
              <dgm:constr type="l" for="ch" forName="triangle1" refType="h" fact="0.25"/>
              <dgm:constr type="h" for="ch" forName="triangle1" refType="h" fact="0.5"/>
              <dgm:constr type="w" for="ch" forName="triangle1" refType="h" fact="0.5"/>
              <dgm:constr type="t" for="ch" forName="triangle2" refType="h" fact="0.5"/>
              <dgm:constr type="l" for="ch" forName="triangle2"/>
              <dgm:constr type="h" for="ch" forName="triangle2" refType="h" fact="0.5"/>
              <dgm:constr type="w" for="ch" forName="triangle2" refType="h" fact="0.5"/>
              <dgm:constr type="t" for="ch" forName="triangle3" refType="h" fact="0.5"/>
              <dgm:constr type="l" for="ch" forName="triangle3" refType="h" fact="0.25"/>
              <dgm:constr type="h" for="ch" forName="triangle3" refType="h" fact="0.5"/>
              <dgm:constr type="w" for="ch" forName="triangle3" refType="h" fact="0.5"/>
              <dgm:constr type="t" for="ch" forName="triangle4" refType="h" fact="0.5"/>
              <dgm:constr type="l" for="ch" forName="triangle4" refType="h" fact="0.5"/>
              <dgm:constr type="h" for="ch" forName="triangle4" refType="h" fact="0.5"/>
              <dgm:constr type="w" for="ch" forName="triangle4" refType="h" fact="0.5"/>
            </dgm:constrLst>
          </dgm:else>
        </dgm:choose>
      </dgm:if>
      <dgm:else name="Name5">
        <dgm:constrLst>
          <dgm:constr type="primFontSz" for="ch" ptType="node" op="equ" val="65"/>
          <dgm:constr type="t" for="ch" forName="triangle1"/>
          <dgm:constr type="l" for="ch" forName="triangle1" refType="h" fact="0.33"/>
          <dgm:constr type="h" for="ch" forName="triangle1" refType="h" fact="0.33"/>
          <dgm:constr type="w" for="ch" forName="triangle1" refType="h" fact="0.33"/>
          <dgm:constr type="t" for="ch" forName="triangle2" refType="h" fact="0.33"/>
          <dgm:constr type="l" for="ch" forName="triangle2" refType="h" fact="0.165"/>
          <dgm:constr type="h" for="ch" forName="triangle2" refType="h" fact="0.33"/>
          <dgm:constr type="w" for="ch" forName="triangle2" refType="h" fact="0.33"/>
          <dgm:constr type="t" for="ch" forName="triangle3" refType="h" fact="0.33"/>
          <dgm:constr type="l" for="ch" forName="triangle3" refType="h" fact="0.33"/>
          <dgm:constr type="h" for="ch" forName="triangle3" refType="h" fact="0.33"/>
          <dgm:constr type="w" for="ch" forName="triangle3" refType="h" fact="0.33"/>
          <dgm:constr type="t" for="ch" forName="triangle4" refType="h" fact="0.33"/>
          <dgm:constr type="l" for="ch" forName="triangle4" refType="h" fact="0.495"/>
          <dgm:constr type="h" for="ch" forName="triangle4" refType="h" fact="0.33"/>
          <dgm:constr type="w" for="ch" forName="triangle4" refType="h" fact="0.33"/>
          <dgm:constr type="t" for="ch" forName="triangle5" refType="h" fact="0.66"/>
          <dgm:constr type="l" for="ch" forName="triangle5"/>
          <dgm:constr type="h" for="ch" forName="triangle5" refType="h" fact="0.33"/>
          <dgm:constr type="w" for="ch" forName="triangle5" refType="h" fact="0.33"/>
          <dgm:constr type="t" for="ch" forName="triangle6" refType="h" fact="0.66"/>
          <dgm:constr type="l" for="ch" forName="triangle6" refType="h" fact="0.165"/>
          <dgm:constr type="h" for="ch" forName="triangle6" refType="h" fact="0.33"/>
          <dgm:constr type="w" for="ch" forName="triangle6" refType="h" fact="0.33"/>
          <dgm:constr type="t" for="ch" forName="triangle7" refType="h" fact="0.66"/>
          <dgm:constr type="l" for="ch" forName="triangle7" refType="h" fact="0.33"/>
          <dgm:constr type="h" for="ch" forName="triangle7" refType="h" fact="0.33"/>
          <dgm:constr type="w" for="ch" forName="triangle7" refType="h" fact="0.33"/>
          <dgm:constr type="t" for="ch" forName="triangle8" refType="h" fact="0.66"/>
          <dgm:constr type="l" for="ch" forName="triangle8" refType="h" fact="0.495"/>
          <dgm:constr type="h" for="ch" forName="triangle8" refType="h" fact="0.33"/>
          <dgm:constr type="w" for="ch" forName="triangle8" refType="h" fact="0.33"/>
          <dgm:constr type="t" for="ch" forName="triangle9" refType="h" fact="0.66"/>
          <dgm:constr type="l" for="ch" forName="triangle9" refType="h" fact="0.66"/>
          <dgm:constr type="h" for="ch" forName="triangle9" refType="h" fact="0.33"/>
          <dgm:constr type="w" for="ch" forName="triangle9" refType="h" fact="0.33"/>
        </dgm:constrLst>
      </dgm:else>
    </dgm:choose>
    <dgm:ruleLst/>
    <dgm:choose name="Name6">
      <dgm:if name="Name7" axis="ch" ptType="node" func="cnt" op="gte" val="1">
        <dgm:layoutNode name="triangle1" styleLbl="node1">
          <dgm:varLst>
            <dgm:bulletEnabled val="1"/>
          </dgm:varLst>
          <dgm:alg type="tx">
            <dgm:param type="txAnchorVertCh" val="mid"/>
          </dgm:alg>
          <dgm:shape xmlns:r="http://schemas.openxmlformats.org/officeDocument/2006/relationships" type="triangle"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8"/>
    </dgm:choose>
    <dgm:choose name="Name9">
      <dgm:if name="Name10" axis="ch" ptType="node" func="cnt" op="gte" val="2">
        <dgm:layoutNode name="triangle2" styleLbl="node1">
          <dgm:varLst>
            <dgm:bulletEnabled val="1"/>
          </dgm:varLst>
          <dgm:alg type="tx">
            <dgm:param type="txAnchorVertCh" val="mid"/>
          </dgm:alg>
          <dgm:shape xmlns:r="http://schemas.openxmlformats.org/officeDocument/2006/relationships" type="triangle" r:blip="">
            <dgm:adjLst/>
          </dgm:shape>
          <dgm:choose name="Name11">
            <dgm:if name="Name12" func="var" arg="dir" op="equ" val="norm">
              <dgm:presOf axis="ch desOrSelf" ptType="node node" st="2 1" cnt="1 0"/>
            </dgm:if>
            <dgm:else name="Name13">
              <dgm:presOf axis="ch desOrSelf" ptType="node node" st="4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3" styleLbl="node1">
          <dgm:varLst>
            <dgm:bulletEnabled val="1"/>
          </dgm:varLst>
          <dgm:alg type="tx">
            <dgm:param type="txAnchorVertCh" val="mid"/>
          </dgm:alg>
          <dgm:shape xmlns:r="http://schemas.openxmlformats.org/officeDocument/2006/relationships" rot="180" type="triangle" r:blip="">
            <dgm:adjLst/>
          </dgm:shape>
          <dgm:presOf axis="ch desOrSelf"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4" styleLbl="node1">
          <dgm:varLst>
            <dgm:bulletEnabled val="1"/>
          </dgm:varLst>
          <dgm:alg type="tx">
            <dgm:param type="txAnchorVertCh" val="mid"/>
          </dgm:alg>
          <dgm:shape xmlns:r="http://schemas.openxmlformats.org/officeDocument/2006/relationships" type="triangle" r:blip="">
            <dgm:adjLst/>
          </dgm:shape>
          <dgm:choose name="Name14">
            <dgm:if name="Name15" func="var" arg="dir" op="equ" val="norm">
              <dgm:presOf axis="ch desOrSelf" ptType="node node" st="4 1" cnt="1 0"/>
            </dgm:if>
            <dgm:else name="Name16">
              <dgm:presOf axis="ch desOrSelf" ptType="node node" st="2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7"/>
    </dgm:choose>
    <dgm:choose name="Name18">
      <dgm:if name="Name19" axis="ch" ptType="node" func="cnt" op="gte" val="5">
        <dgm:layoutNode name="triangle5" styleLbl="node1">
          <dgm:varLst>
            <dgm:bulletEnabled val="1"/>
          </dgm:varLst>
          <dgm:alg type="tx">
            <dgm:param type="txAnchorVertCh" val="mid"/>
          </dgm:alg>
          <dgm:shape xmlns:r="http://schemas.openxmlformats.org/officeDocument/2006/relationships" type="triangle" r:blip="">
            <dgm:adjLst/>
          </dgm:shape>
          <dgm:choose name="Name20">
            <dgm:if name="Name21" func="var" arg="dir" op="equ" val="norm">
              <dgm:presOf axis="ch desOrSelf" ptType="node node" st="5 1" cnt="1 0"/>
            </dgm:if>
            <dgm:else name="Name22">
              <dgm:presOf axis="ch desOrSelf" ptType="node node" st="9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6" styleLbl="node1">
          <dgm:varLst>
            <dgm:bulletEnabled val="1"/>
          </dgm:varLst>
          <dgm:alg type="tx">
            <dgm:param type="txAnchorVertCh" val="mid"/>
          </dgm:alg>
          <dgm:shape xmlns:r="http://schemas.openxmlformats.org/officeDocument/2006/relationships" rot="180" type="triangle" r:blip="">
            <dgm:adjLst/>
          </dgm:shape>
          <dgm:choose name="Name23">
            <dgm:if name="Name24" func="var" arg="dir" op="equ" val="norm">
              <dgm:presOf axis="ch desOrSelf" ptType="node node" st="6 1" cnt="1 0"/>
            </dgm:if>
            <dgm:else name="Name25">
              <dgm:presOf axis="ch desOrSelf" ptType="node node" st="8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7" styleLbl="node1">
          <dgm:varLst>
            <dgm:bulletEnabled val="1"/>
          </dgm:varLst>
          <dgm:alg type="tx">
            <dgm:param type="txAnchorVertCh" val="mid"/>
          </dgm:alg>
          <dgm:shape xmlns:r="http://schemas.openxmlformats.org/officeDocument/2006/relationships" type="triangle" r:blip="">
            <dgm:adjLst/>
          </dgm:shape>
          <dgm:presOf axis="ch desOrSelf" ptType="node node" st="7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8" styleLbl="node1">
          <dgm:varLst>
            <dgm:bulletEnabled val="1"/>
          </dgm:varLst>
          <dgm:alg type="tx">
            <dgm:param type="txAnchorVertCh" val="mid"/>
          </dgm:alg>
          <dgm:shape xmlns:r="http://schemas.openxmlformats.org/officeDocument/2006/relationships" rot="180" type="triangle" r:blip="">
            <dgm:adjLst/>
          </dgm:shape>
          <dgm:choose name="Name26">
            <dgm:if name="Name27" func="var" arg="dir" op="equ" val="norm">
              <dgm:presOf axis="ch desOrSelf" ptType="node node" st="8 1" cnt="1 0"/>
            </dgm:if>
            <dgm:else name="Name28">
              <dgm:presOf axis="ch desOrSelf" ptType="node node" st="6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triangle9" styleLbl="node1">
          <dgm:varLst>
            <dgm:bulletEnabled val="1"/>
          </dgm:varLst>
          <dgm:alg type="tx">
            <dgm:param type="txAnchorVertCh" val="mid"/>
          </dgm:alg>
          <dgm:shape xmlns:r="http://schemas.openxmlformats.org/officeDocument/2006/relationships" type="triangle" r:blip="">
            <dgm:adjLst/>
          </dgm:shape>
          <dgm:choose name="Name29">
            <dgm:if name="Name30" func="var" arg="dir" op="equ" val="norm">
              <dgm:presOf axis="ch desOrSelf" ptType="node node" st="9 1" cnt="1 0"/>
            </dgm:if>
            <dgm:else name="Name31">
              <dgm:presOf axis="ch desOrSelf" ptType="node node" st="5 1" cnt="1 0"/>
            </dgm:else>
          </dgm:choos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2"/>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3773F2-6D08-4470-A4C1-6DC9F639331E}" type="datetimeFigureOut">
              <a:rPr lang="pl-PL" smtClean="0"/>
              <a:pPr/>
              <a:t>2009-09-01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pl-PL"/>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74447A-C6CA-4E13-ABB8-2EBE3B3F19CB}" type="slidenum">
              <a:rPr lang="pl-PL" smtClean="0"/>
              <a:pPr/>
              <a:t>‹#›</a:t>
            </a:fld>
            <a:endParaRPr lang="pl-P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normAutofit/>
          </a:bodyPr>
          <a:lstStyle/>
          <a:p>
            <a:endParaRPr lang="pl-PL" dirty="0"/>
          </a:p>
        </p:txBody>
      </p:sp>
      <p:sp>
        <p:nvSpPr>
          <p:cNvPr id="4" name="Symbol zastępczy numeru slajdu 3"/>
          <p:cNvSpPr>
            <a:spLocks noGrp="1"/>
          </p:cNvSpPr>
          <p:nvPr>
            <p:ph type="sldNum" sz="quarter" idx="10"/>
          </p:nvPr>
        </p:nvSpPr>
        <p:spPr/>
        <p:txBody>
          <a:bodyPr/>
          <a:lstStyle/>
          <a:p>
            <a:fld id="{E674447A-C6CA-4E13-ABB8-2EBE3B3F19CB}" type="slidenum">
              <a:rPr lang="pl-PL" smtClean="0"/>
              <a:pPr/>
              <a:t>8</a:t>
            </a:fld>
            <a:endParaRPr lang="pl-P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1"/>
      </p:bgRef>
    </p:bg>
    <p:spTree>
      <p:nvGrpSpPr>
        <p:cNvPr id="1" name=""/>
        <p:cNvGrpSpPr/>
        <p:nvPr/>
      </p:nvGrpSpPr>
      <p:grpSpPr>
        <a:xfrm>
          <a:off x="0" y="0"/>
          <a:ext cx="0" cy="0"/>
          <a:chOff x="0" y="0"/>
          <a:chExt cx="0" cy="0"/>
        </a:xfrm>
      </p:grpSpPr>
      <p:sp>
        <p:nvSpPr>
          <p:cNvPr id="8" name="Prostokąt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Łącznik prosty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ytuł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pl-PL" smtClean="0"/>
              <a:t>Kliknij, aby edytować styl</a:t>
            </a:r>
            <a:endParaRPr kumimoji="0" lang="en-US"/>
          </a:p>
        </p:txBody>
      </p:sp>
      <p:sp>
        <p:nvSpPr>
          <p:cNvPr id="25" name="Podtytuł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pl-PL" smtClean="0"/>
              <a:t>Kliknij, aby edytować styl wzorca podtytułu</a:t>
            </a:r>
            <a:endParaRPr kumimoji="0" lang="en-US"/>
          </a:p>
        </p:txBody>
      </p:sp>
      <p:sp>
        <p:nvSpPr>
          <p:cNvPr id="31" name="Symbol zastępczy daty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533F976-0BC0-403E-A4FB-2EE2779CC014}" type="datetimeFigureOut">
              <a:rPr lang="pl-PL" smtClean="0"/>
              <a:pPr/>
              <a:t>2009-09-01</a:t>
            </a:fld>
            <a:endParaRPr lang="pl-PL"/>
          </a:p>
        </p:txBody>
      </p:sp>
      <p:sp>
        <p:nvSpPr>
          <p:cNvPr id="18" name="Symbol zastępczy stopki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pl-PL"/>
          </a:p>
        </p:txBody>
      </p:sp>
      <p:sp>
        <p:nvSpPr>
          <p:cNvPr id="29" name="Symbol zastępczy numeru slajdu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3AE5C4E-A82B-45EF-9FC2-234D06BC077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533F976-0BC0-403E-A4FB-2EE2779CC014}" type="datetimeFigureOut">
              <a:rPr lang="pl-PL" smtClean="0"/>
              <a:pPr/>
              <a:t>2009-09-01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23AE5C4E-A82B-45EF-9FC2-234D06BC0770}"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274955"/>
            <a:ext cx="1524000" cy="5851525"/>
          </a:xfrm>
        </p:spPr>
        <p:txBody>
          <a:bodyPr vert="eaVert" anchor="t"/>
          <a:lstStyle>
            <a:extLs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42"/>
            <a:ext cx="6019800" cy="5851525"/>
          </a:xfrm>
        </p:spPr>
        <p:txBody>
          <a:bodyPr vert="eaVert"/>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a:xfrm>
            <a:off x="4242816" y="6557946"/>
            <a:ext cx="2002464" cy="226902"/>
          </a:xfrm>
        </p:spPr>
        <p:txBody>
          <a:bodyPr/>
          <a:lstStyle>
            <a:extLst/>
          </a:lstStyle>
          <a:p>
            <a:fld id="{6533F976-0BC0-403E-A4FB-2EE2779CC014}" type="datetimeFigureOut">
              <a:rPr lang="pl-PL" smtClean="0"/>
              <a:pPr/>
              <a:t>2009-09-01</a:t>
            </a:fld>
            <a:endParaRPr lang="pl-PL"/>
          </a:p>
        </p:txBody>
      </p:sp>
      <p:sp>
        <p:nvSpPr>
          <p:cNvPr id="5" name="Symbol zastępczy stopki 4"/>
          <p:cNvSpPr>
            <a:spLocks noGrp="1"/>
          </p:cNvSpPr>
          <p:nvPr>
            <p:ph type="ftr" sz="quarter" idx="11"/>
          </p:nvPr>
        </p:nvSpPr>
        <p:spPr>
          <a:xfrm>
            <a:off x="457200" y="6556248"/>
            <a:ext cx="3657600" cy="228600"/>
          </a:xfrm>
        </p:spPr>
        <p:txBody>
          <a:bodyPr/>
          <a:lstStyle>
            <a:extLst/>
          </a:lstStyle>
          <a:p>
            <a:endParaRPr lang="pl-PL"/>
          </a:p>
        </p:txBody>
      </p:sp>
      <p:sp>
        <p:nvSpPr>
          <p:cNvPr id="6" name="Symbol zastępczy numeru slajdu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3AE5C4E-A82B-45EF-9FC2-234D06BC0770}"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extLst/>
          </a:lstStyle>
          <a:p>
            <a:fld id="{6533F976-0BC0-403E-A4FB-2EE2779CC014}" type="datetimeFigureOut">
              <a:rPr lang="pl-PL" smtClean="0"/>
              <a:pPr/>
              <a:t>2009-09-01</a:t>
            </a:fld>
            <a:endParaRPr lang="pl-PL"/>
          </a:p>
        </p:txBody>
      </p:sp>
      <p:sp>
        <p:nvSpPr>
          <p:cNvPr id="5" name="Symbol zastępczy stopki 4"/>
          <p:cNvSpPr>
            <a:spLocks noGrp="1"/>
          </p:cNvSpPr>
          <p:nvPr>
            <p:ph type="ftr" sz="quarter" idx="11"/>
          </p:nvPr>
        </p:nvSpPr>
        <p:spPr/>
        <p:txBody>
          <a:bodyPr/>
          <a:lstStyle>
            <a:extLst/>
          </a:lstStyle>
          <a:p>
            <a:endParaRPr lang="pl-PL"/>
          </a:p>
        </p:txBody>
      </p:sp>
      <p:sp>
        <p:nvSpPr>
          <p:cNvPr id="6" name="Symbol zastępczy numeru slajdu 5"/>
          <p:cNvSpPr>
            <a:spLocks noGrp="1"/>
          </p:cNvSpPr>
          <p:nvPr>
            <p:ph type="sldNum" sz="quarter" idx="12"/>
          </p:nvPr>
        </p:nvSpPr>
        <p:spPr/>
        <p:txBody>
          <a:bodyPr/>
          <a:lstStyle>
            <a:extLst/>
          </a:lstStyle>
          <a:p>
            <a:fld id="{23AE5C4E-A82B-45EF-9FC2-234D06BC0770}"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1">
        <a:schemeClr val="bg1"/>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533F976-0BC0-403E-A4FB-2EE2779CC014}" type="datetimeFigureOut">
              <a:rPr lang="pl-PL" smtClean="0"/>
              <a:pPr/>
              <a:t>2009-09-01</a:t>
            </a:fld>
            <a:endParaRPr lang="pl-PL"/>
          </a:p>
        </p:txBody>
      </p:sp>
      <p:sp>
        <p:nvSpPr>
          <p:cNvPr id="5" name="Symbol zastępczy stopki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pl-PL"/>
          </a:p>
        </p:txBody>
      </p:sp>
      <p:sp>
        <p:nvSpPr>
          <p:cNvPr id="6" name="Symbol zastępczy numeru slajdu 5"/>
          <p:cNvSpPr>
            <a:spLocks noGrp="1"/>
          </p:cNvSpPr>
          <p:nvPr>
            <p:ph type="sldNum" sz="quarter" idx="12"/>
          </p:nvPr>
        </p:nvSpPr>
        <p:spPr>
          <a:xfrm>
            <a:off x="6733952" y="6555112"/>
            <a:ext cx="588336" cy="228600"/>
          </a:xfrm>
        </p:spPr>
        <p:txBody>
          <a:bodyPr/>
          <a:lstStyle>
            <a:extLst/>
          </a:lstStyle>
          <a:p>
            <a:fld id="{23AE5C4E-A82B-45EF-9FC2-234D06BC0770}"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533F976-0BC0-403E-A4FB-2EE2779CC014}" type="datetimeFigureOut">
              <a:rPr lang="pl-PL" smtClean="0"/>
              <a:pPr/>
              <a:t>2009-09-01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23AE5C4E-A82B-45EF-9FC2-234D06BC0770}"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nchor="b"/>
          <a:lstStyle>
            <a:lvl1pPr>
              <a:defRPr/>
            </a:lvl1pPr>
            <a:extLst/>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extLst/>
          </a:lstStyle>
          <a:p>
            <a:fld id="{6533F976-0BC0-403E-A4FB-2EE2779CC014}" type="datetimeFigureOut">
              <a:rPr lang="pl-PL" smtClean="0"/>
              <a:pPr/>
              <a:t>2009-09-01</a:t>
            </a:fld>
            <a:endParaRPr lang="pl-PL"/>
          </a:p>
        </p:txBody>
      </p:sp>
      <p:sp>
        <p:nvSpPr>
          <p:cNvPr id="8" name="Symbol zastępczy stopki 7"/>
          <p:cNvSpPr>
            <a:spLocks noGrp="1"/>
          </p:cNvSpPr>
          <p:nvPr>
            <p:ph type="ftr" sz="quarter" idx="11"/>
          </p:nvPr>
        </p:nvSpPr>
        <p:spPr/>
        <p:txBody>
          <a:bodyPr/>
          <a:lstStyle>
            <a:extLst/>
          </a:lstStyle>
          <a:p>
            <a:endParaRPr lang="pl-PL"/>
          </a:p>
        </p:txBody>
      </p:sp>
      <p:sp>
        <p:nvSpPr>
          <p:cNvPr id="9" name="Symbol zastępczy numeru slajdu 8"/>
          <p:cNvSpPr>
            <a:spLocks noGrp="1"/>
          </p:cNvSpPr>
          <p:nvPr>
            <p:ph type="sldNum" sz="quarter" idx="12"/>
          </p:nvPr>
        </p:nvSpPr>
        <p:spPr/>
        <p:txBody>
          <a:bodyPr/>
          <a:lstStyle>
            <a:extLst/>
          </a:lstStyle>
          <a:p>
            <a:fld id="{23AE5C4E-A82B-45EF-9FC2-234D06BC0770}"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320040"/>
            <a:ext cx="7242048" cy="1143000"/>
          </a:xfrm>
        </p:spPr>
        <p:txBody>
          <a:bodyPr/>
          <a:lstStyle>
            <a:extLst/>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extLst/>
          </a:lstStyle>
          <a:p>
            <a:fld id="{6533F976-0BC0-403E-A4FB-2EE2779CC014}" type="datetimeFigureOut">
              <a:rPr lang="pl-PL" smtClean="0"/>
              <a:pPr/>
              <a:t>2009-09-01</a:t>
            </a:fld>
            <a:endParaRPr lang="pl-PL"/>
          </a:p>
        </p:txBody>
      </p:sp>
      <p:sp>
        <p:nvSpPr>
          <p:cNvPr id="4" name="Symbol zastępczy stopki 3"/>
          <p:cNvSpPr>
            <a:spLocks noGrp="1"/>
          </p:cNvSpPr>
          <p:nvPr>
            <p:ph type="ftr" sz="quarter" idx="11"/>
          </p:nvPr>
        </p:nvSpPr>
        <p:spPr/>
        <p:txBody>
          <a:bodyPr/>
          <a:lstStyle>
            <a:extLst/>
          </a:lstStyle>
          <a:p>
            <a:endParaRPr lang="pl-PL"/>
          </a:p>
        </p:txBody>
      </p:sp>
      <p:sp>
        <p:nvSpPr>
          <p:cNvPr id="5" name="Symbol zastępczy numeru slajdu 4"/>
          <p:cNvSpPr>
            <a:spLocks noGrp="1"/>
          </p:cNvSpPr>
          <p:nvPr>
            <p:ph type="sldNum" sz="quarter" idx="12"/>
          </p:nvPr>
        </p:nvSpPr>
        <p:spPr/>
        <p:txBody>
          <a:bodyPr/>
          <a:lstStyle>
            <a:extLst/>
          </a:lstStyle>
          <a:p>
            <a:fld id="{23AE5C4E-A82B-45EF-9FC2-234D06BC0770}"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lvl1pPr>
              <a:defRPr>
                <a:solidFill>
                  <a:schemeClr val="tx2"/>
                </a:solidFill>
              </a:defRPr>
            </a:lvl1pPr>
            <a:extLst/>
          </a:lstStyle>
          <a:p>
            <a:fld id="{6533F976-0BC0-403E-A4FB-2EE2779CC014}" type="datetimeFigureOut">
              <a:rPr lang="pl-PL" smtClean="0"/>
              <a:pPr/>
              <a:t>2009-09-01</a:t>
            </a:fld>
            <a:endParaRPr lang="pl-PL"/>
          </a:p>
        </p:txBody>
      </p:sp>
      <p:sp>
        <p:nvSpPr>
          <p:cNvPr id="3" name="Symbol zastępczy stopki 2"/>
          <p:cNvSpPr>
            <a:spLocks noGrp="1"/>
          </p:cNvSpPr>
          <p:nvPr>
            <p:ph type="ftr" sz="quarter" idx="11"/>
          </p:nvPr>
        </p:nvSpPr>
        <p:spPr/>
        <p:txBody>
          <a:bodyPr/>
          <a:lstStyle>
            <a:lvl1pPr>
              <a:defRPr>
                <a:solidFill>
                  <a:schemeClr val="tx2"/>
                </a:solidFill>
              </a:defRPr>
            </a:lvl1pPr>
            <a:extLst/>
          </a:lstStyle>
          <a:p>
            <a:endParaRPr lang="pl-PL"/>
          </a:p>
        </p:txBody>
      </p:sp>
      <p:sp>
        <p:nvSpPr>
          <p:cNvPr id="4" name="Symbol zastępczy numeru slajdu 3"/>
          <p:cNvSpPr>
            <a:spLocks noGrp="1"/>
          </p:cNvSpPr>
          <p:nvPr>
            <p:ph type="sldNum" sz="quarter" idx="12"/>
          </p:nvPr>
        </p:nvSpPr>
        <p:spPr/>
        <p:txBody>
          <a:bodyPr/>
          <a:lstStyle>
            <a:extLst/>
          </a:lstStyle>
          <a:p>
            <a:fld id="{23AE5C4E-A82B-45EF-9FC2-234D06BC0770}"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extLst/>
          </a:lstStyle>
          <a:p>
            <a:fld id="{6533F976-0BC0-403E-A4FB-2EE2779CC014}" type="datetimeFigureOut">
              <a:rPr lang="pl-PL" smtClean="0"/>
              <a:pPr/>
              <a:t>2009-09-01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23AE5C4E-A82B-45EF-9FC2-234D06BC0770}"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2">
        <a:schemeClr val="bg2"/>
      </p:bgRef>
    </p:bg>
    <p:spTree>
      <p:nvGrpSpPr>
        <p:cNvPr id="1" name=""/>
        <p:cNvGrpSpPr/>
        <p:nvPr/>
      </p:nvGrpSpPr>
      <p:grpSpPr>
        <a:xfrm>
          <a:off x="0" y="0"/>
          <a:ext cx="0" cy="0"/>
          <a:chOff x="0" y="0"/>
          <a:chExt cx="0" cy="0"/>
        </a:xfrm>
      </p:grpSpPr>
      <p:sp>
        <p:nvSpPr>
          <p:cNvPr id="8" name="Prostokąt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Prostokąt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ytuł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pl-PL" smtClean="0"/>
              <a:t>Kliknij, aby edytować styl</a:t>
            </a:r>
            <a:endParaRPr kumimoji="0" lang="en-US" dirty="0"/>
          </a:p>
        </p:txBody>
      </p:sp>
      <p:sp>
        <p:nvSpPr>
          <p:cNvPr id="4" name="Symbol zastępczy tekstu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pl-PL" smtClean="0"/>
              <a:t>Kliknij, aby edytować style wzorca tekstu</a:t>
            </a:r>
          </a:p>
        </p:txBody>
      </p:sp>
      <p:sp>
        <p:nvSpPr>
          <p:cNvPr id="5" name="Symbol zastępczy daty 4"/>
          <p:cNvSpPr>
            <a:spLocks noGrp="1"/>
          </p:cNvSpPr>
          <p:nvPr>
            <p:ph type="dt" sz="half" idx="10"/>
          </p:nvPr>
        </p:nvSpPr>
        <p:spPr/>
        <p:txBody>
          <a:bodyPr/>
          <a:lstStyle>
            <a:extLst/>
          </a:lstStyle>
          <a:p>
            <a:fld id="{6533F976-0BC0-403E-A4FB-2EE2779CC014}" type="datetimeFigureOut">
              <a:rPr lang="pl-PL" smtClean="0"/>
              <a:pPr/>
              <a:t>2009-09-01</a:t>
            </a:fld>
            <a:endParaRPr lang="pl-PL"/>
          </a:p>
        </p:txBody>
      </p:sp>
      <p:sp>
        <p:nvSpPr>
          <p:cNvPr id="6" name="Symbol zastępczy stopki 5"/>
          <p:cNvSpPr>
            <a:spLocks noGrp="1"/>
          </p:cNvSpPr>
          <p:nvPr>
            <p:ph type="ftr" sz="quarter" idx="11"/>
          </p:nvPr>
        </p:nvSpPr>
        <p:spPr/>
        <p:txBody>
          <a:bodyPr/>
          <a:lstStyle>
            <a:extLst/>
          </a:lstStyle>
          <a:p>
            <a:endParaRPr lang="pl-PL"/>
          </a:p>
        </p:txBody>
      </p:sp>
      <p:sp>
        <p:nvSpPr>
          <p:cNvPr id="7" name="Symbol zastępczy numeru slajdu 6"/>
          <p:cNvSpPr>
            <a:spLocks noGrp="1"/>
          </p:cNvSpPr>
          <p:nvPr>
            <p:ph type="sldNum" sz="quarter" idx="12"/>
          </p:nvPr>
        </p:nvSpPr>
        <p:spPr/>
        <p:txBody>
          <a:bodyPr/>
          <a:lstStyle>
            <a:extLst/>
          </a:lstStyle>
          <a:p>
            <a:fld id="{23AE5C4E-A82B-45EF-9FC2-234D06BC0770}" type="slidenum">
              <a:rPr lang="pl-PL" smtClean="0"/>
              <a:pPr/>
              <a:t>‹#›</a:t>
            </a:fld>
            <a:endParaRPr lang="pl-PL"/>
          </a:p>
        </p:txBody>
      </p:sp>
      <p:sp>
        <p:nvSpPr>
          <p:cNvPr id="10" name="Symbol zastępczy obrazu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pl-PL" smtClean="0"/>
              <a:t>Kliknij ikonę, aby dodać obraz</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rostokąt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Symbol zastępczy tytułu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pl-PL" smtClean="0"/>
              <a:t>Kliknij, aby edytować styl</a:t>
            </a:r>
            <a:endParaRPr kumimoji="0" lang="en-US"/>
          </a:p>
        </p:txBody>
      </p:sp>
      <p:sp>
        <p:nvSpPr>
          <p:cNvPr id="31" name="Symbol zastępczy tekstu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27" name="Symbol zastępczy daty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533F976-0BC0-403E-A4FB-2EE2779CC014}" type="datetimeFigureOut">
              <a:rPr lang="pl-PL" smtClean="0"/>
              <a:pPr/>
              <a:t>2009-09-01</a:t>
            </a:fld>
            <a:endParaRPr lang="pl-PL"/>
          </a:p>
        </p:txBody>
      </p:sp>
      <p:sp>
        <p:nvSpPr>
          <p:cNvPr id="4" name="Symbol zastępczy stopki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pl-PL"/>
          </a:p>
        </p:txBody>
      </p:sp>
      <p:sp>
        <p:nvSpPr>
          <p:cNvPr id="16" name="Symbol zastępczy numeru slajdu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3AE5C4E-A82B-45EF-9FC2-234D06BC0770}"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kmu.gov.ua/control/uk/publish/article?art_id=104231107&amp;cat_id=47292901" TargetMode="External"/><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gif"/></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786050" y="500042"/>
            <a:ext cx="6062916" cy="3538542"/>
          </a:xfrm>
          <a:ln>
            <a:noFill/>
          </a:ln>
        </p:spPr>
        <p:txBody>
          <a:bodyPr/>
          <a:lstStyle/>
          <a:p>
            <a:r>
              <a:rPr lang="en-US" sz="5400" dirty="0" smtClean="0">
                <a:solidFill>
                  <a:schemeClr val="bg1"/>
                </a:solidFill>
                <a:effectLst>
                  <a:outerShdw blurRad="38100" dist="38100" dir="2700000" algn="tl">
                    <a:srgbClr val="000000">
                      <a:alpha val="43137"/>
                    </a:srgbClr>
                  </a:outerShdw>
                </a:effectLst>
              </a:rPr>
              <a:t>Development of social policy in Ukraine</a:t>
            </a:r>
            <a:endParaRPr lang="pl-PL" sz="5400" dirty="0">
              <a:solidFill>
                <a:schemeClr val="bg1"/>
              </a:solidFill>
              <a:effectLst>
                <a:outerShdw blurRad="38100" dist="38100" dir="2700000" algn="tl">
                  <a:srgbClr val="000000">
                    <a:alpha val="43137"/>
                  </a:srgbClr>
                </a:outerShdw>
              </a:effectLst>
            </a:endParaRPr>
          </a:p>
        </p:txBody>
      </p:sp>
      <p:sp>
        <p:nvSpPr>
          <p:cNvPr id="3" name="Podtytuł 2"/>
          <p:cNvSpPr>
            <a:spLocks noGrp="1"/>
          </p:cNvSpPr>
          <p:nvPr>
            <p:ph type="subTitle" idx="1"/>
          </p:nvPr>
        </p:nvSpPr>
        <p:spPr>
          <a:xfrm>
            <a:off x="3643306" y="5786454"/>
            <a:ext cx="5114778" cy="497732"/>
          </a:xfrm>
        </p:spPr>
        <p:txBody>
          <a:bodyPr/>
          <a:lstStyle/>
          <a:p>
            <a:endParaRPr lang="pl-PL" dirty="0"/>
          </a:p>
        </p:txBody>
      </p:sp>
      <p:pic>
        <p:nvPicPr>
          <p:cNvPr id="15362" name="Picture 2" descr="http://slavs.org.ua/img/photo/kids_day/Sisters_by_babyducks_t.jpg"/>
          <p:cNvPicPr>
            <a:picLocks noChangeAspect="1" noChangeArrowheads="1"/>
          </p:cNvPicPr>
          <p:nvPr/>
        </p:nvPicPr>
        <p:blipFill>
          <a:blip r:embed="rId2"/>
          <a:srcRect/>
          <a:stretch>
            <a:fillRect/>
          </a:stretch>
        </p:blipFill>
        <p:spPr bwMode="auto">
          <a:xfrm>
            <a:off x="0" y="3143224"/>
            <a:ext cx="2643206" cy="3714776"/>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www.patent.net.ua/res/images/large/849.jpg"/>
          <p:cNvPicPr>
            <a:picLocks noChangeAspect="1" noChangeArrowheads="1"/>
          </p:cNvPicPr>
          <p:nvPr/>
        </p:nvPicPr>
        <p:blipFill>
          <a:blip r:embed="rId2"/>
          <a:srcRect/>
          <a:stretch>
            <a:fillRect/>
          </a:stretch>
        </p:blipFill>
        <p:spPr bwMode="auto">
          <a:xfrm>
            <a:off x="6500826" y="4277751"/>
            <a:ext cx="2643174" cy="2580249"/>
          </a:xfrm>
          <a:prstGeom prst="rect">
            <a:avLst/>
          </a:prstGeom>
          <a:solidFill>
            <a:schemeClr val="tx2"/>
          </a:solidFill>
        </p:spPr>
      </p:pic>
      <p:sp>
        <p:nvSpPr>
          <p:cNvPr id="2" name="Tytuł 1"/>
          <p:cNvSpPr>
            <a:spLocks noGrp="1"/>
          </p:cNvSpPr>
          <p:nvPr>
            <p:ph type="title"/>
          </p:nvPr>
        </p:nvSpPr>
        <p:spPr>
          <a:xfrm>
            <a:off x="428596" y="214290"/>
            <a:ext cx="7239000" cy="2357454"/>
          </a:xfrm>
          <a:solidFill>
            <a:schemeClr val="tx2"/>
          </a:solidFill>
        </p:spPr>
        <p:txBody>
          <a:bodyPr>
            <a:normAutofit/>
          </a:bodyPr>
          <a:lstStyle/>
          <a:p>
            <a:pPr algn="ctr"/>
            <a:r>
              <a:rPr lang="en-US" sz="3200" dirty="0" smtClean="0">
                <a:solidFill>
                  <a:srgbClr val="00B0F0"/>
                </a:solidFill>
                <a:latin typeface="Cambria Math" pitchFamily="18" charset="0"/>
                <a:ea typeface="Cambria Math" pitchFamily="18" charset="0"/>
                <a:hlinkClick r:id="rId3"/>
              </a:rPr>
              <a:t>Draft of the Government Action Program "Ukrainian Breakthrough - for People, not for Politicians“ </a:t>
            </a:r>
            <a:endParaRPr lang="pl-PL" sz="3200" dirty="0">
              <a:solidFill>
                <a:srgbClr val="00B0F0"/>
              </a:solidFill>
              <a:latin typeface="Cambria Math" pitchFamily="18" charset="0"/>
              <a:ea typeface="Cambria Math" pitchFamily="18" charset="0"/>
            </a:endParaRPr>
          </a:p>
        </p:txBody>
      </p:sp>
      <p:sp>
        <p:nvSpPr>
          <p:cNvPr id="3" name="Symbol zastępczy zawartości 2"/>
          <p:cNvSpPr>
            <a:spLocks noGrp="1"/>
          </p:cNvSpPr>
          <p:nvPr>
            <p:ph idx="1"/>
          </p:nvPr>
        </p:nvSpPr>
        <p:spPr>
          <a:xfrm>
            <a:off x="357158" y="2714620"/>
            <a:ext cx="7239000" cy="3741116"/>
          </a:xfrm>
          <a:noFill/>
        </p:spPr>
        <p:txBody>
          <a:bodyPr>
            <a:normAutofit lnSpcReduction="10000"/>
          </a:bodyPr>
          <a:lstStyle/>
          <a:p>
            <a:pPr>
              <a:buNone/>
            </a:pPr>
            <a:r>
              <a:rPr lang="pl-PL" dirty="0" smtClean="0"/>
              <a:t> </a:t>
            </a:r>
            <a:r>
              <a:rPr lang="en-US" b="1" dirty="0" smtClean="0"/>
              <a:t>“The Cabinet of Ministers of Ukraine made European integration in Government’s activity as a strategy priority by having approved the Government Action Program “Ukrainian Breakthrough: for People,</a:t>
            </a:r>
          </a:p>
          <a:p>
            <a:pPr>
              <a:buNone/>
            </a:pPr>
            <a:r>
              <a:rPr lang="en-US" b="1" dirty="0" smtClean="0"/>
              <a:t>    not for Politicians” as the basis,” </a:t>
            </a:r>
          </a:p>
          <a:p>
            <a:pPr>
              <a:buNone/>
            </a:pPr>
            <a:endParaRPr lang="en-US" b="1" dirty="0" smtClean="0"/>
          </a:p>
          <a:p>
            <a:pPr>
              <a:buNone/>
            </a:pPr>
            <a:r>
              <a:rPr lang="en-US" dirty="0" smtClean="0"/>
              <a:t>   </a:t>
            </a:r>
            <a:r>
              <a:rPr lang="en-US" sz="2000" dirty="0" smtClean="0"/>
              <a:t>Vice Prime Minister of Ukraine for European and International Integration </a:t>
            </a:r>
            <a:r>
              <a:rPr lang="en-US" sz="2000" dirty="0" err="1" smtClean="0"/>
              <a:t>Hryhoriy</a:t>
            </a:r>
            <a:r>
              <a:rPr lang="en-US" sz="2000" dirty="0" smtClean="0"/>
              <a:t> </a:t>
            </a:r>
            <a:r>
              <a:rPr lang="en-US" sz="2000" dirty="0" err="1" smtClean="0"/>
              <a:t>Nemyrya</a:t>
            </a:r>
            <a:endParaRPr lang="pl-PL" sz="2000" dirty="0" smtClean="0"/>
          </a:p>
          <a:p>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357166"/>
            <a:ext cx="7239000" cy="2500330"/>
          </a:xfrm>
          <a:solidFill>
            <a:srgbClr val="00B0F0"/>
          </a:solidFill>
          <a:ln>
            <a:solidFill>
              <a:srgbClr val="00B0F0"/>
            </a:solidFill>
          </a:ln>
        </p:spPr>
        <p:txBody>
          <a:bodyPr>
            <a:normAutofit/>
          </a:bodyPr>
          <a:lstStyle/>
          <a:p>
            <a:r>
              <a:rPr lang="en-US" sz="1800" dirty="0" smtClean="0">
                <a:solidFill>
                  <a:srgbClr val="002060"/>
                </a:solidFill>
                <a:latin typeface="Arial Rounded MT Bold" pitchFamily="34" charset="0"/>
              </a:rPr>
              <a:t>Everybody has a right on free development of the personality, if rights and freedoms of other people are not violated here, and has duties before society. This principle, certain Constitution of Ukraine, must become basic during determination of strategy of humanitarian development of Ukraine.</a:t>
            </a:r>
            <a:br>
              <a:rPr lang="en-US" sz="1800" dirty="0" smtClean="0">
                <a:solidFill>
                  <a:srgbClr val="002060"/>
                </a:solidFill>
                <a:latin typeface="Arial Rounded MT Bold" pitchFamily="34" charset="0"/>
              </a:rPr>
            </a:br>
            <a:endParaRPr lang="pl-PL" sz="1800" dirty="0">
              <a:solidFill>
                <a:srgbClr val="002060"/>
              </a:solidFill>
              <a:latin typeface="Arial Rounded MT Bold" pitchFamily="34" charset="0"/>
            </a:endParaRPr>
          </a:p>
        </p:txBody>
      </p:sp>
      <p:sp>
        <p:nvSpPr>
          <p:cNvPr id="3" name="Symbol zastępczy zawartości 2"/>
          <p:cNvSpPr>
            <a:spLocks noGrp="1"/>
          </p:cNvSpPr>
          <p:nvPr>
            <p:ph idx="1"/>
          </p:nvPr>
        </p:nvSpPr>
        <p:spPr>
          <a:xfrm>
            <a:off x="457200" y="2857496"/>
            <a:ext cx="7239000" cy="3500462"/>
          </a:xfrm>
          <a:solidFill>
            <a:srgbClr val="FFFF00"/>
          </a:solidFill>
        </p:spPr>
        <p:txBody>
          <a:bodyPr>
            <a:normAutofit/>
          </a:bodyPr>
          <a:lstStyle/>
          <a:p>
            <a:pPr>
              <a:buNone/>
            </a:pPr>
            <a:endParaRPr lang="en-US" sz="2000" dirty="0" smtClean="0"/>
          </a:p>
          <a:p>
            <a:pPr>
              <a:buNone/>
            </a:pPr>
            <a:r>
              <a:rPr lang="en-US" sz="2000" dirty="0" smtClean="0"/>
              <a:t>To state development of civil policy should to provide for:</a:t>
            </a:r>
          </a:p>
          <a:p>
            <a:r>
              <a:rPr lang="en-US" sz="2000" dirty="0" smtClean="0"/>
              <a:t>it is adjusting of dialog by power, NGOs and by citizens;</a:t>
            </a:r>
            <a:endParaRPr lang="pl-PL" sz="2000" dirty="0" smtClean="0"/>
          </a:p>
          <a:p>
            <a:r>
              <a:rPr lang="en-US" sz="2000" dirty="0" smtClean="0"/>
              <a:t>it is creation of </a:t>
            </a:r>
            <a:r>
              <a:rPr lang="en-US" sz="2000" dirty="0" smtClean="0"/>
              <a:t>favorable </a:t>
            </a:r>
            <a:r>
              <a:rPr lang="en-US" sz="2000" dirty="0" smtClean="0"/>
              <a:t>terms for activity of institutes civil society;</a:t>
            </a:r>
          </a:p>
          <a:p>
            <a:r>
              <a:rPr lang="en-US" sz="2000" dirty="0" smtClean="0"/>
              <a:t>the timely and public reacting of public authorities is on initiatives and appeals of public;</a:t>
            </a:r>
            <a:endParaRPr lang="pl-PL" sz="2000" dirty="0" smtClean="0"/>
          </a:p>
          <a:p>
            <a:r>
              <a:rPr lang="en-US" sz="2000" dirty="0" smtClean="0"/>
              <a:t>it is bringing a legislation over about NGOs  in accordance with the European standards.</a:t>
            </a:r>
            <a:endParaRPr lang="pl-PL" sz="2000" dirty="0" smtClean="0"/>
          </a:p>
          <a:p>
            <a:endParaRPr lang="pl-PL"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14290"/>
            <a:ext cx="7239000" cy="2357454"/>
          </a:xfrm>
          <a:solidFill>
            <a:schemeClr val="accent1">
              <a:lumMod val="60000"/>
              <a:lumOff val="4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rmAutofit fontScale="90000"/>
          </a:bodyPr>
          <a:lstStyle/>
          <a:p>
            <a:r>
              <a:rPr lang="en-US"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Berlin Sans FB Demi" pitchFamily="34" charset="0"/>
              </a:rPr>
              <a:t/>
            </a:r>
            <a:br>
              <a:rPr lang="en-US"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Berlin Sans FB Demi" pitchFamily="34" charset="0"/>
              </a:rPr>
            </a:br>
            <a:r>
              <a:rPr lang="en-US" cap="none"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reflection blurRad="6350" stA="55000" endA="300" endPos="45500" dir="5400000" sy="-100000" algn="bl" rotWithShape="0"/>
                </a:effectLst>
                <a:latin typeface="Arial Rounded MT Bold" pitchFamily="34" charset="0"/>
              </a:rPr>
              <a:t>The important  factors  of  forming</a:t>
            </a:r>
            <a:br>
              <a:rPr lang="en-US" cap="none"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reflection blurRad="6350" stA="55000" endA="300" endPos="45500" dir="5400000" sy="-100000" algn="bl" rotWithShape="0"/>
                </a:effectLst>
                <a:latin typeface="Arial Rounded MT Bold" pitchFamily="34" charset="0"/>
              </a:rPr>
            </a:br>
            <a:r>
              <a:rPr lang="en-US" cap="none" dirty="0" smtClean="0">
                <a:ln w="12700">
                  <a:solidFill>
                    <a:schemeClr val="tx2">
                      <a:satMod val="155000"/>
                    </a:schemeClr>
                  </a:solidFill>
                  <a:prstDash val="solid"/>
                </a:ln>
                <a:solidFill>
                  <a:schemeClr val="tx1"/>
                </a:solidFill>
                <a:effectLst>
                  <a:outerShdw blurRad="41275" dist="20320" dir="1800000" algn="tl" rotWithShape="0">
                    <a:srgbClr val="000000">
                      <a:alpha val="40000"/>
                    </a:srgbClr>
                  </a:outerShdw>
                  <a:reflection blurRad="6350" stA="55000" endA="300" endPos="45500" dir="5400000" sy="-100000" algn="bl" rotWithShape="0"/>
                </a:effectLst>
                <a:latin typeface="Arial Rounded MT Bold" pitchFamily="34" charset="0"/>
              </a:rPr>
              <a:t> of  civil  society  are:</a:t>
            </a:r>
            <a:r>
              <a:rPr lang="en-US"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Berlin Sans FB Demi" pitchFamily="34" charset="0"/>
              </a:rPr>
              <a:t/>
            </a:r>
            <a:br>
              <a:rPr lang="en-US" cap="none"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Berlin Sans FB Demi" pitchFamily="34" charset="0"/>
              </a:rPr>
            </a:br>
            <a:endParaRPr lang="pl-PL" cap="none"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reflection blurRad="6350" stA="55000" endA="300" endPos="45500" dir="5400000" sy="-100000" algn="bl" rotWithShape="0"/>
              </a:effectLst>
              <a:latin typeface="Berlin Sans FB Demi" pitchFamily="34" charset="0"/>
            </a:endParaRPr>
          </a:p>
        </p:txBody>
      </p:sp>
      <p:sp>
        <p:nvSpPr>
          <p:cNvPr id="3" name="Symbol zastępczy zawartości 2"/>
          <p:cNvSpPr>
            <a:spLocks noGrp="1"/>
          </p:cNvSpPr>
          <p:nvPr>
            <p:ph idx="1"/>
          </p:nvPr>
        </p:nvSpPr>
        <p:spPr>
          <a:xfrm>
            <a:off x="285720" y="2571744"/>
            <a:ext cx="5614998" cy="3883992"/>
          </a:xfrm>
          <a:noFill/>
        </p:spPr>
        <p:txBody>
          <a:bodyPr>
            <a:normAutofit lnSpcReduction="10000"/>
          </a:bodyPr>
          <a:lstStyle/>
          <a:p>
            <a:r>
              <a:rPr lang="en-US" dirty="0" smtClean="0"/>
              <a:t>Providing freedom of speech and independence  mass medias;</a:t>
            </a:r>
          </a:p>
          <a:p>
            <a:r>
              <a:rPr lang="en-US" dirty="0" smtClean="0"/>
              <a:t>High-quality and modern education;</a:t>
            </a:r>
          </a:p>
          <a:p>
            <a:r>
              <a:rPr lang="en-US" dirty="0" smtClean="0"/>
              <a:t>High-quality and accessible health protection;</a:t>
            </a:r>
          </a:p>
          <a:p>
            <a:r>
              <a:rPr lang="en-US" dirty="0" smtClean="0"/>
              <a:t>Social </a:t>
            </a:r>
            <a:r>
              <a:rPr lang="en-US" dirty="0" smtClean="0"/>
              <a:t>defense;</a:t>
            </a:r>
            <a:endParaRPr lang="en-US" dirty="0" smtClean="0"/>
          </a:p>
          <a:p>
            <a:r>
              <a:rPr lang="uk-UA" dirty="0" smtClean="0"/>
              <a:t>Providing of the effective use of</a:t>
            </a:r>
            <a:endParaRPr lang="en-US" dirty="0" smtClean="0"/>
          </a:p>
          <a:p>
            <a:pPr>
              <a:buNone/>
            </a:pPr>
            <a:r>
              <a:rPr lang="uk-UA" dirty="0" smtClean="0"/>
              <a:t> state property </a:t>
            </a:r>
            <a:r>
              <a:rPr lang="en-US" dirty="0" smtClean="0"/>
              <a:t>.</a:t>
            </a:r>
            <a:endParaRPr lang="pl-PL" dirty="0"/>
          </a:p>
        </p:txBody>
      </p:sp>
      <p:pic>
        <p:nvPicPr>
          <p:cNvPr id="17410" name="Picture 2" descr="http://slavs.org.ua/img/photo/kids_day/Bell_by_TimelessImages_t.jpg"/>
          <p:cNvPicPr>
            <a:picLocks noChangeAspect="1" noChangeArrowheads="1"/>
          </p:cNvPicPr>
          <p:nvPr/>
        </p:nvPicPr>
        <p:blipFill>
          <a:blip r:embed="rId2"/>
          <a:srcRect/>
          <a:stretch>
            <a:fillRect/>
          </a:stretch>
        </p:blipFill>
        <p:spPr bwMode="auto">
          <a:xfrm>
            <a:off x="6000760" y="2071677"/>
            <a:ext cx="3143240" cy="4786323"/>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57158" y="214290"/>
            <a:ext cx="7429552" cy="1248750"/>
          </a:xfrm>
          <a:solidFill>
            <a:schemeClr val="accent1">
              <a:lumMod val="40000"/>
              <a:lumOff val="60000"/>
            </a:schemeClr>
          </a:solidFill>
          <a:ln>
            <a:noFill/>
          </a:ln>
          <a:effectLst>
            <a:glow rad="228600">
              <a:schemeClr val="accent1">
                <a:satMod val="175000"/>
                <a:alpha val="40000"/>
              </a:schemeClr>
            </a:glow>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a:bodyPr>
          <a:lstStyle/>
          <a:p>
            <a:r>
              <a:rPr lang="pl-PL" dirty="0" smtClean="0"/>
              <a:t> </a:t>
            </a:r>
            <a:r>
              <a:rPr lang="en-US" dirty="0" smtClean="0">
                <a:solidFill>
                  <a:srgbClr val="FF0000"/>
                </a:solidFill>
              </a:rPr>
              <a:t>HIGH-QUALITY And ACCESSIBLE  health PROTECTION </a:t>
            </a:r>
            <a:endParaRPr lang="pl-PL" dirty="0">
              <a:solidFill>
                <a:srgbClr val="FF0000"/>
              </a:solidFill>
            </a:endParaRPr>
          </a:p>
        </p:txBody>
      </p:sp>
      <p:sp>
        <p:nvSpPr>
          <p:cNvPr id="3" name="Symbol zastępczy zawartości 2"/>
          <p:cNvSpPr>
            <a:spLocks noGrp="1"/>
          </p:cNvSpPr>
          <p:nvPr>
            <p:ph idx="1"/>
          </p:nvPr>
        </p:nvSpPr>
        <p:spPr>
          <a:xfrm>
            <a:off x="457200" y="1571612"/>
            <a:ext cx="7239000" cy="4884124"/>
          </a:xfrm>
          <a:gradFill flip="none" rotWithShape="1">
            <a:gsLst>
              <a:gs pos="0">
                <a:srgbClr val="CCCCFF"/>
              </a:gs>
              <a:gs pos="17999">
                <a:schemeClr val="accent1">
                  <a:lumMod val="60000"/>
                  <a:lumOff val="40000"/>
                  <a:alpha val="72000"/>
                </a:schemeClr>
              </a:gs>
              <a:gs pos="36000">
                <a:srgbClr val="9966FF"/>
              </a:gs>
              <a:gs pos="61000">
                <a:srgbClr val="CC99FF"/>
              </a:gs>
              <a:gs pos="82001">
                <a:srgbClr val="99CCFF"/>
              </a:gs>
              <a:gs pos="100000">
                <a:srgbClr val="CCCCFF"/>
              </a:gs>
            </a:gsLst>
            <a:path path="shape">
              <a:fillToRect l="50000" t="50000" r="50000" b="50000"/>
            </a:path>
            <a:tileRect/>
          </a:gradFill>
        </p:spPr>
        <p:txBody>
          <a:bodyPr>
            <a:normAutofit fontScale="92500" lnSpcReduction="10000"/>
          </a:bodyPr>
          <a:lstStyle/>
          <a:p>
            <a:pPr>
              <a:buNone/>
            </a:pPr>
            <a:r>
              <a:rPr lang="en-US" sz="3200" b="1" dirty="0" smtClean="0">
                <a:latin typeface="Bradley Hand ITC" pitchFamily="66" charset="0"/>
              </a:rPr>
              <a:t>Priorities  in  activity  of  organs  of  executive power  on  all  levels  must  become  providing of  high-quality  and  accessible  medicare  with  the  orientation  of  the  system  of health  protection  on :</a:t>
            </a:r>
          </a:p>
          <a:p>
            <a:r>
              <a:rPr lang="en-US" sz="2800" dirty="0" smtClean="0">
                <a:latin typeface="Bodoni MT" pitchFamily="18" charset="0"/>
              </a:rPr>
              <a:t>warning of diseases,</a:t>
            </a:r>
          </a:p>
          <a:p>
            <a:r>
              <a:rPr lang="en-US" sz="2800" dirty="0" smtClean="0">
                <a:latin typeface="Bodoni MT" pitchFamily="18" charset="0"/>
              </a:rPr>
              <a:t> safe and friendly to the health environment of vital functions of man (terms of  labour, dwelling, studies, rest, feed), </a:t>
            </a:r>
          </a:p>
          <a:p>
            <a:r>
              <a:rPr lang="en-US" sz="2800" dirty="0" smtClean="0">
                <a:latin typeface="Bodoni MT" pitchFamily="18" charset="0"/>
              </a:rPr>
              <a:t>healthy way of life of population and improvement of demographic.</a:t>
            </a:r>
            <a:endParaRPr lang="pl-PL" sz="2800" dirty="0" smtClean="0">
              <a:latin typeface="Bodoni MT" pitchFamily="18" charset="0"/>
            </a:endParaRPr>
          </a:p>
          <a:p>
            <a:pPr>
              <a:buNone/>
            </a:pPr>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14282" y="142852"/>
            <a:ext cx="7715304" cy="1071570"/>
          </a:xfrm>
          <a:solidFill>
            <a:schemeClr val="accent1">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txBody>
          <a:bodyPr>
            <a:normAutofit fontScale="90000"/>
          </a:bodyPr>
          <a:lstStyle/>
          <a:p>
            <a:pPr algn="ctr"/>
            <a:r>
              <a:rPr lang="en-US" dirty="0" smtClean="0">
                <a:solidFill>
                  <a:schemeClr val="accent1">
                    <a:lumMod val="75000"/>
                  </a:schemeClr>
                </a:solidFill>
              </a:rPr>
              <a:t>SOCIAL DEFENCE</a:t>
            </a:r>
            <a:br>
              <a:rPr lang="en-US" dirty="0" smtClean="0">
                <a:solidFill>
                  <a:schemeClr val="accent1">
                    <a:lumMod val="75000"/>
                  </a:schemeClr>
                </a:solidFill>
              </a:rPr>
            </a:br>
            <a:endParaRPr lang="pl-PL" dirty="0">
              <a:solidFill>
                <a:schemeClr val="accent1">
                  <a:lumMod val="75000"/>
                </a:schemeClr>
              </a:solidFill>
            </a:endParaRPr>
          </a:p>
        </p:txBody>
      </p:sp>
      <p:sp>
        <p:nvSpPr>
          <p:cNvPr id="3" name="Symbol zastępczy zawartości 2"/>
          <p:cNvSpPr>
            <a:spLocks noGrp="1"/>
          </p:cNvSpPr>
          <p:nvPr>
            <p:ph idx="1"/>
          </p:nvPr>
        </p:nvSpPr>
        <p:spPr>
          <a:xfrm>
            <a:off x="214282" y="1214422"/>
            <a:ext cx="7715304" cy="5429288"/>
          </a:xfrm>
          <a:solidFill>
            <a:schemeClr val="accent3">
              <a:lumMod val="60000"/>
              <a:lumOff val="40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rmAutofit fontScale="77500" lnSpcReduction="20000"/>
          </a:bodyPr>
          <a:lstStyle/>
          <a:p>
            <a:pPr>
              <a:buNone/>
            </a:pPr>
            <a:endParaRPr lang="en-US" dirty="0" smtClean="0"/>
          </a:p>
          <a:p>
            <a:r>
              <a:rPr lang="en-US" sz="2800" dirty="0" smtClean="0">
                <a:effectLst>
                  <a:outerShdw blurRad="38100" dist="38100" dir="2700000" algn="tl">
                    <a:srgbClr val="000000">
                      <a:alpha val="43137"/>
                    </a:srgbClr>
                  </a:outerShdw>
                </a:effectLst>
              </a:rPr>
              <a:t>The native change of the system of social </a:t>
            </a:r>
            <a:r>
              <a:rPr lang="en-US" sz="2800" dirty="0" smtClean="0">
                <a:effectLst>
                  <a:outerShdw blurRad="38100" dist="38100" dir="2700000" algn="tl">
                    <a:srgbClr val="000000">
                      <a:alpha val="43137"/>
                    </a:srgbClr>
                  </a:outerShdw>
                </a:effectLst>
              </a:rPr>
              <a:t>defense </a:t>
            </a:r>
            <a:r>
              <a:rPr lang="en-US" sz="2800" dirty="0" smtClean="0">
                <a:effectLst>
                  <a:outerShdw blurRad="38100" dist="38100" dir="2700000" algn="tl">
                    <a:srgbClr val="000000">
                      <a:alpha val="43137"/>
                    </a:srgbClr>
                  </a:outerShdw>
                </a:effectLst>
              </a:rPr>
              <a:t>of population, directed on absolute realization of assured by Constitution and laws of Ukraine of human rights in this sphere, must become the table of contents of social policy. </a:t>
            </a:r>
          </a:p>
          <a:p>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Social standards must answer the necessities of deserving life of man</a:t>
            </a:r>
          </a:p>
          <a:p>
            <a:endParaRPr lang="en-US" sz="2800" dirty="0" smtClean="0">
              <a:effectLst>
                <a:outerShdw blurRad="38100" dist="38100" dir="2700000" algn="tl">
                  <a:srgbClr val="000000">
                    <a:alpha val="43137"/>
                  </a:srgbClr>
                </a:outerShdw>
              </a:effectLst>
            </a:endParaRPr>
          </a:p>
          <a:p>
            <a:r>
              <a:rPr lang="en-US" sz="2800" dirty="0" smtClean="0">
                <a:effectLst>
                  <a:outerShdw blurRad="38100" dist="38100" dir="2700000" algn="tl">
                    <a:srgbClr val="000000">
                      <a:alpha val="43137"/>
                    </a:srgbClr>
                  </a:outerShdw>
                </a:effectLst>
              </a:rPr>
              <a:t>With the purpose of prevention of social exception and discrimination of separate categories of persons Government assumes an obligation to create the system of reintegration of homeless citizens and social adaptation of persons, exempt from the places of imprisonment, by development of network of establishments of the proper direction with approaching social work to the European standards.</a:t>
            </a:r>
            <a:endParaRPr lang="pl-PL" sz="2800" dirty="0" smtClean="0">
              <a:effectLst>
                <a:outerShdw blurRad="38100" dist="38100" dir="2700000" algn="tl">
                  <a:srgbClr val="000000">
                    <a:alpha val="43137"/>
                  </a:srgbClr>
                </a:outerShdw>
              </a:effectLst>
            </a:endParaRPr>
          </a:p>
          <a:p>
            <a:endParaRPr lang="pl-PL" sz="2800" dirty="0">
              <a:effectLst>
                <a:outerShdw blurRad="38100" dist="38100" dir="2700000" algn="tl">
                  <a:srgbClr val="000000">
                    <a:alpha val="43137"/>
                  </a:srgbClr>
                </a:outerShdw>
              </a:effectLs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0" y="142852"/>
            <a:ext cx="8143900" cy="1500198"/>
          </a:xfrm>
        </p:spPr>
        <p:txBody>
          <a:bodyPr anchor="ctr">
            <a:normAutofit/>
          </a:bodyPr>
          <a:lstStyle/>
          <a:p>
            <a:pPr algn="ctr"/>
            <a:r>
              <a:rPr lang="en-US" sz="2800" dirty="0" smtClean="0">
                <a:solidFill>
                  <a:srgbClr val="C00000"/>
                </a:solidFill>
              </a:rPr>
              <a:t>habitation policy (accessible, high-quality and comfort habitation)</a:t>
            </a:r>
            <a:endParaRPr lang="pl-PL" sz="2800" dirty="0">
              <a:solidFill>
                <a:srgbClr val="C00000"/>
              </a:solidFill>
            </a:endParaRPr>
          </a:p>
        </p:txBody>
      </p:sp>
      <p:sp>
        <p:nvSpPr>
          <p:cNvPr id="3" name="Symbol zastępczy zawartości 2"/>
          <p:cNvSpPr>
            <a:spLocks noGrp="1"/>
          </p:cNvSpPr>
          <p:nvPr>
            <p:ph idx="1"/>
          </p:nvPr>
        </p:nvSpPr>
        <p:spPr/>
        <p:txBody>
          <a:bodyPr anchor="ctr"/>
          <a:lstStyle/>
          <a:p>
            <a:pPr algn="ctr">
              <a:buNone/>
            </a:pPr>
            <a:r>
              <a:rPr lang="pl-PL" dirty="0" smtClean="0"/>
              <a:t>         </a:t>
            </a:r>
            <a:endParaRPr lang="pl-PL" dirty="0"/>
          </a:p>
        </p:txBody>
      </p:sp>
      <p:graphicFrame>
        <p:nvGraphicFramePr>
          <p:cNvPr id="4" name="Diagram 3"/>
          <p:cNvGraphicFramePr/>
          <p:nvPr/>
        </p:nvGraphicFramePr>
        <p:xfrm>
          <a:off x="0" y="1428736"/>
          <a:ext cx="8143900" cy="5429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142852"/>
            <a:ext cx="7239000" cy="1320188"/>
          </a:xfrm>
          <a:solidFill>
            <a:srgbClr val="002060"/>
          </a:solidFill>
        </p:spPr>
        <p:txBody>
          <a:bodyPr anchor="ctr">
            <a:normAutofit/>
          </a:bodyPr>
          <a:lstStyle/>
          <a:p>
            <a:pPr algn="ctr"/>
            <a:r>
              <a:rPr lang="en-US" dirty="0" smtClean="0"/>
              <a:t>Civil society program in Ukraine</a:t>
            </a:r>
            <a:endParaRPr lang="pl-PL" dirty="0"/>
          </a:p>
        </p:txBody>
      </p:sp>
      <p:sp>
        <p:nvSpPr>
          <p:cNvPr id="3" name="Symbol zastępczy zawartości 2"/>
          <p:cNvSpPr>
            <a:spLocks noGrp="1"/>
          </p:cNvSpPr>
          <p:nvPr>
            <p:ph idx="1"/>
          </p:nvPr>
        </p:nvSpPr>
        <p:spPr>
          <a:xfrm>
            <a:off x="457200" y="1609416"/>
            <a:ext cx="7239000" cy="5248584"/>
          </a:xfrm>
        </p:spPr>
        <p:txBody>
          <a:bodyPr>
            <a:normAutofit fontScale="85000" lnSpcReduction="10000"/>
          </a:bodyPr>
          <a:lstStyle/>
          <a:p>
            <a:r>
              <a:rPr lang="en-US" b="1" i="1" dirty="0" smtClean="0">
                <a:solidFill>
                  <a:srgbClr val="FF0000"/>
                </a:solidFill>
              </a:rPr>
              <a:t>Civil Society Development </a:t>
            </a:r>
            <a:r>
              <a:rPr lang="en-US" b="1" i="1" dirty="0" err="1" smtClean="0">
                <a:solidFill>
                  <a:srgbClr val="FF0000"/>
                </a:solidFill>
              </a:rPr>
              <a:t>Programme</a:t>
            </a:r>
            <a:r>
              <a:rPr lang="en-US" b="1" i="1" dirty="0" smtClean="0">
                <a:solidFill>
                  <a:srgbClr val="FF0000"/>
                </a:solidFill>
              </a:rPr>
              <a:t> in Ukraine </a:t>
            </a:r>
            <a:r>
              <a:rPr lang="en-US" b="1" dirty="0" smtClean="0">
                <a:solidFill>
                  <a:srgbClr val="FF0000"/>
                </a:solidFill>
              </a:rPr>
              <a:t>(2008-2011) </a:t>
            </a:r>
          </a:p>
          <a:p>
            <a:pPr>
              <a:buNone/>
            </a:pPr>
            <a:r>
              <a:rPr lang="en-US" b="1" dirty="0" smtClean="0"/>
              <a:t>   </a:t>
            </a:r>
            <a:r>
              <a:rPr lang="en-US" sz="2400" b="1" dirty="0" smtClean="0"/>
              <a:t>Purpose: is to contribute to open and democratic societies through a strengthening of the civil society and civil society organizations in Ukraine.</a:t>
            </a:r>
          </a:p>
          <a:p>
            <a:r>
              <a:rPr lang="pl-PL" b="1" i="1" dirty="0" err="1" smtClean="0">
                <a:solidFill>
                  <a:srgbClr val="FF0000"/>
                </a:solidFill>
              </a:rPr>
              <a:t>Social</a:t>
            </a:r>
            <a:r>
              <a:rPr lang="pl-PL" b="1" i="1" dirty="0" smtClean="0">
                <a:solidFill>
                  <a:srgbClr val="FF0000"/>
                </a:solidFill>
              </a:rPr>
              <a:t> </a:t>
            </a:r>
            <a:r>
              <a:rPr lang="pl-PL" b="1" i="1" dirty="0" err="1" smtClean="0">
                <a:solidFill>
                  <a:srgbClr val="FF0000"/>
                </a:solidFill>
              </a:rPr>
              <a:t>Assistance</a:t>
            </a:r>
            <a:r>
              <a:rPr lang="pl-PL" b="1" i="1" dirty="0" smtClean="0">
                <a:solidFill>
                  <a:srgbClr val="FF0000"/>
                </a:solidFill>
              </a:rPr>
              <a:t> System </a:t>
            </a:r>
            <a:r>
              <a:rPr lang="pl-PL" b="1" i="1" dirty="0" err="1" smtClean="0">
                <a:solidFill>
                  <a:srgbClr val="FF0000"/>
                </a:solidFill>
              </a:rPr>
              <a:t>Modernization</a:t>
            </a:r>
            <a:r>
              <a:rPr lang="pl-PL" b="1" i="1" dirty="0" smtClean="0">
                <a:solidFill>
                  <a:srgbClr val="FF0000"/>
                </a:solidFill>
              </a:rPr>
              <a:t> Project</a:t>
            </a:r>
            <a:endParaRPr lang="en-US" b="1" i="1" dirty="0" smtClean="0">
              <a:solidFill>
                <a:srgbClr val="FF0000"/>
              </a:solidFill>
            </a:endParaRPr>
          </a:p>
          <a:p>
            <a:pPr>
              <a:buNone/>
            </a:pPr>
            <a:r>
              <a:rPr lang="en-US" b="1" dirty="0" smtClean="0"/>
              <a:t>   </a:t>
            </a:r>
            <a:r>
              <a:rPr lang="en-US" sz="2400" b="1" dirty="0" smtClean="0"/>
              <a:t>Major Sector: Health and other social services(70%)</a:t>
            </a:r>
          </a:p>
          <a:p>
            <a:r>
              <a:rPr lang="en-US" sz="2400" b="1" dirty="0" smtClean="0"/>
              <a:t> </a:t>
            </a:r>
            <a:r>
              <a:rPr lang="en-US" b="1" i="1" dirty="0" smtClean="0">
                <a:solidFill>
                  <a:srgbClr val="FF0000"/>
                </a:solidFill>
              </a:rPr>
              <a:t>Equal Access to Quality Education in Ukraine Project</a:t>
            </a:r>
          </a:p>
          <a:p>
            <a:r>
              <a:rPr lang="en-US" b="1" dirty="0" smtClean="0"/>
              <a:t> </a:t>
            </a:r>
            <a:r>
              <a:rPr lang="pl-PL" b="1" dirty="0" smtClean="0"/>
              <a:t>Draft of </a:t>
            </a:r>
            <a:r>
              <a:rPr lang="pl-PL" b="1" dirty="0" err="1" smtClean="0"/>
              <a:t>the</a:t>
            </a:r>
            <a:r>
              <a:rPr lang="pl-PL" b="1" dirty="0" smtClean="0"/>
              <a:t> </a:t>
            </a:r>
            <a:r>
              <a:rPr lang="pl-PL" b="1" dirty="0" err="1" smtClean="0"/>
              <a:t>Government</a:t>
            </a:r>
            <a:r>
              <a:rPr lang="pl-PL" b="1" dirty="0" smtClean="0"/>
              <a:t> Action Program </a:t>
            </a:r>
            <a:r>
              <a:rPr lang="pl-PL" b="1" i="1" dirty="0" smtClean="0">
                <a:solidFill>
                  <a:srgbClr val="FF0000"/>
                </a:solidFill>
              </a:rPr>
              <a:t>"</a:t>
            </a:r>
            <a:r>
              <a:rPr lang="pl-PL" b="1" i="1" dirty="0" err="1" smtClean="0">
                <a:solidFill>
                  <a:srgbClr val="FF0000"/>
                </a:solidFill>
              </a:rPr>
              <a:t>Ukrainian</a:t>
            </a:r>
            <a:r>
              <a:rPr lang="pl-PL" b="1" i="1" dirty="0" smtClean="0">
                <a:solidFill>
                  <a:srgbClr val="FF0000"/>
                </a:solidFill>
              </a:rPr>
              <a:t> </a:t>
            </a:r>
            <a:r>
              <a:rPr lang="pl-PL" b="1" i="1" dirty="0" err="1" smtClean="0">
                <a:solidFill>
                  <a:srgbClr val="FF0000"/>
                </a:solidFill>
              </a:rPr>
              <a:t>Breakthrough</a:t>
            </a:r>
            <a:r>
              <a:rPr lang="pl-PL" b="1" i="1" dirty="0" smtClean="0">
                <a:solidFill>
                  <a:srgbClr val="FF0000"/>
                </a:solidFill>
              </a:rPr>
              <a:t> - for </a:t>
            </a:r>
            <a:r>
              <a:rPr lang="pl-PL" b="1" i="1" dirty="0" err="1" smtClean="0">
                <a:solidFill>
                  <a:srgbClr val="FF0000"/>
                </a:solidFill>
              </a:rPr>
              <a:t>People</a:t>
            </a:r>
            <a:r>
              <a:rPr lang="pl-PL" b="1" i="1" dirty="0" smtClean="0">
                <a:solidFill>
                  <a:srgbClr val="FF0000"/>
                </a:solidFill>
              </a:rPr>
              <a:t>, not for </a:t>
            </a:r>
            <a:r>
              <a:rPr lang="pl-PL" b="1" i="1" dirty="0" err="1" smtClean="0">
                <a:solidFill>
                  <a:srgbClr val="FF0000"/>
                </a:solidFill>
              </a:rPr>
              <a:t>Politicians</a:t>
            </a:r>
            <a:r>
              <a:rPr lang="pl-PL" b="1" i="1" dirty="0" smtClean="0">
                <a:solidFill>
                  <a:srgbClr val="FF0000"/>
                </a:solidFill>
              </a:rPr>
              <a:t>" </a:t>
            </a:r>
            <a:r>
              <a:rPr lang="en-US" b="1" i="1" dirty="0" smtClean="0">
                <a:solidFill>
                  <a:srgbClr val="FF0000"/>
                </a:solidFill>
              </a:rPr>
              <a:t> </a:t>
            </a:r>
          </a:p>
          <a:p>
            <a:r>
              <a:rPr lang="pl-PL" b="1" i="1" dirty="0" smtClean="0">
                <a:solidFill>
                  <a:srgbClr val="FF0000"/>
                </a:solidFill>
              </a:rPr>
              <a:t>USAID </a:t>
            </a:r>
            <a:r>
              <a:rPr lang="pl-PL" b="1" i="1" dirty="0" err="1" smtClean="0">
                <a:solidFill>
                  <a:srgbClr val="FF0000"/>
                </a:solidFill>
              </a:rPr>
              <a:t>progra</a:t>
            </a:r>
            <a:r>
              <a:rPr lang="en-US" b="1" i="1" dirty="0" smtClean="0">
                <a:solidFill>
                  <a:srgbClr val="FF0000"/>
                </a:solidFill>
              </a:rPr>
              <a:t>m</a:t>
            </a:r>
            <a:r>
              <a:rPr lang="pl-PL" b="1" i="1" dirty="0" smtClean="0">
                <a:solidFill>
                  <a:srgbClr val="FF0000"/>
                </a:solidFill>
              </a:rPr>
              <a:t>s</a:t>
            </a:r>
            <a:r>
              <a:rPr lang="en-US" b="1" i="1" dirty="0" smtClean="0"/>
              <a:t> </a:t>
            </a:r>
            <a:r>
              <a:rPr lang="en-US" sz="2400" b="1" dirty="0" smtClean="0"/>
              <a:t>(civil society and media)</a:t>
            </a:r>
          </a:p>
          <a:p>
            <a:endParaRPr lang="pl-PL" dirty="0" smtClean="0"/>
          </a:p>
          <a:p>
            <a:pPr>
              <a:buNone/>
            </a:pPr>
            <a:r>
              <a:rPr lang="en-US" dirty="0" smtClean="0"/>
              <a:t> </a:t>
            </a:r>
            <a:endParaRPr lang="pl-PL" dirty="0" smtClean="0"/>
          </a:p>
          <a:p>
            <a:pPr>
              <a:buNone/>
            </a:pPr>
            <a:endParaRPr lang="pl-PL" dirty="0"/>
          </a:p>
        </p:txBody>
      </p:sp>
      <p:pic>
        <p:nvPicPr>
          <p:cNvPr id="5" name="Picture 2"/>
          <p:cNvPicPr>
            <a:picLocks noChangeAspect="1" noChangeArrowheads="1"/>
          </p:cNvPicPr>
          <p:nvPr/>
        </p:nvPicPr>
        <p:blipFill>
          <a:blip r:embed="rId3"/>
          <a:srcRect/>
          <a:stretch>
            <a:fillRect/>
          </a:stretch>
        </p:blipFill>
        <p:spPr bwMode="auto">
          <a:xfrm>
            <a:off x="571472" y="6072206"/>
            <a:ext cx="7000924" cy="785794"/>
          </a:xfrm>
          <a:prstGeom prst="rect">
            <a:avLst/>
          </a:prstGeom>
          <a:noFill/>
          <a:ln w="9525">
            <a:noFill/>
            <a:miter lim="800000"/>
            <a:headEnd/>
            <a:tailEnd/>
          </a:ln>
        </p:spPr>
      </p:pic>
      <p:pic>
        <p:nvPicPr>
          <p:cNvPr id="6" name="Picture 3" descr="C:\Documents and Settings\rpedziwiater\Pulpit\_undaf.gif"/>
          <p:cNvPicPr>
            <a:picLocks noChangeAspect="1" noChangeArrowheads="1"/>
          </p:cNvPicPr>
          <p:nvPr/>
        </p:nvPicPr>
        <p:blipFill>
          <a:blip r:embed="rId4"/>
          <a:srcRect/>
          <a:stretch>
            <a:fillRect/>
          </a:stretch>
        </p:blipFill>
        <p:spPr bwMode="auto">
          <a:xfrm>
            <a:off x="5786446" y="928670"/>
            <a:ext cx="1543050" cy="666750"/>
          </a:xfrm>
          <a:prstGeom prst="rect">
            <a:avLst/>
          </a:prstGeom>
          <a:noFill/>
        </p:spPr>
      </p:pic>
      <p:pic>
        <p:nvPicPr>
          <p:cNvPr id="1027" name="Picture 3" descr="C:\Documents and Settings\rpedziwiater\Pulpit\Bez tytułu.bmp"/>
          <p:cNvPicPr>
            <a:picLocks noChangeAspect="1" noChangeArrowheads="1"/>
          </p:cNvPicPr>
          <p:nvPr/>
        </p:nvPicPr>
        <p:blipFill>
          <a:blip r:embed="rId5"/>
          <a:srcRect/>
          <a:stretch>
            <a:fillRect/>
          </a:stretch>
        </p:blipFill>
        <p:spPr bwMode="auto">
          <a:xfrm>
            <a:off x="857224" y="928670"/>
            <a:ext cx="1543050" cy="66675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Symbol zastępczy zawartości 7" descr="Lilie wodne.jpg"/>
          <p:cNvPicPr>
            <a:picLocks noGrp="1" noChangeAspect="1"/>
          </p:cNvPicPr>
          <p:nvPr>
            <p:ph idx="1"/>
          </p:nvPr>
        </p:nvPicPr>
        <p:blipFill>
          <a:blip r:embed="rId2">
            <a:lum bright="49000" contrast="7000"/>
          </a:blip>
          <a:stretch>
            <a:fillRect/>
          </a:stretch>
        </p:blipFill>
        <p:spPr>
          <a:xfrm>
            <a:off x="-142908" y="0"/>
            <a:ext cx="8286808" cy="6858000"/>
          </a:xfrm>
          <a:blipFill>
            <a:blip r:embed="rId3">
              <a:lum bright="49000" contrast="7000"/>
            </a:blip>
            <a:tile tx="0" ty="0" sx="100000" sy="100000" flip="none" algn="tl"/>
          </a:blipFill>
        </p:spPr>
      </p:pic>
      <p:sp>
        <p:nvSpPr>
          <p:cNvPr id="9" name="Prostokąt 8"/>
          <p:cNvSpPr/>
          <p:nvPr/>
        </p:nvSpPr>
        <p:spPr>
          <a:xfrm>
            <a:off x="-928726" y="2500306"/>
            <a:ext cx="10072726" cy="1938992"/>
          </a:xfrm>
          <a:prstGeom prst="rect">
            <a:avLst/>
          </a:prstGeom>
          <a:noFill/>
          <a:scene3d>
            <a:camera prst="perspectiveContrastingRightFacing"/>
            <a:lightRig rig="threePt" dir="t"/>
          </a:scene3d>
        </p:spPr>
        <p:txBody>
          <a:bodyPr wrap="square" lIns="91440" tIns="45720" rIns="91440" bIns="45720">
            <a:spAutoFit/>
            <a:scene3d>
              <a:camera prst="perspectiveRelaxedModerately"/>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6000" b="1" cap="all" spc="0" dirty="0" smtClean="0">
                <a:ln w="0"/>
                <a:solidFill>
                  <a:srgbClr val="C00000"/>
                </a:solidFill>
                <a:effectLst>
                  <a:outerShdw blurRad="38100" dist="38100" dir="2700000" algn="tl">
                    <a:srgbClr val="000000">
                      <a:alpha val="43137"/>
                    </a:srgbClr>
                  </a:outerShdw>
                  <a:reflection blurRad="12700" stA="50000" endPos="50000" dist="5000" dir="5400000" sy="-100000" rotWithShape="0"/>
                </a:effectLst>
                <a:latin typeface="Broadway" pitchFamily="82" charset="0"/>
              </a:rPr>
              <a:t>THANK YOU FOR YOUR ATTENTION!</a:t>
            </a:r>
            <a:endParaRPr lang="pl-PL" sz="6000" b="1" cap="all" spc="0" dirty="0">
              <a:ln w="0"/>
              <a:solidFill>
                <a:srgbClr val="C00000"/>
              </a:solidFill>
              <a:effectLst>
                <a:outerShdw blurRad="38100" dist="38100" dir="2700000" algn="tl">
                  <a:srgbClr val="000000">
                    <a:alpha val="43137"/>
                  </a:srgbClr>
                </a:outerShdw>
                <a:reflection blurRad="12700" stA="50000" endPos="50000" dist="5000" dir="5400000" sy="-100000" rotWithShape="0"/>
              </a:effectLst>
              <a:latin typeface="Broadway" pitchFamily="82"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ogaty">
  <a:themeElements>
    <a:clrScheme name="Bogaty">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Bogaty">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274</TotalTime>
  <Words>541</Words>
  <Application>Microsoft Office PowerPoint</Application>
  <PresentationFormat>Pokaz na ekranie (4:3)</PresentationFormat>
  <Paragraphs>50</Paragraphs>
  <Slides>9</Slides>
  <Notes>1</Notes>
  <HiddenSlides>0</HiddenSlides>
  <MMClips>0</MMClips>
  <ScaleCrop>false</ScaleCrop>
  <HeadingPairs>
    <vt:vector size="4" baseType="variant">
      <vt:variant>
        <vt:lpstr>Motyw</vt:lpstr>
      </vt:variant>
      <vt:variant>
        <vt:i4>1</vt:i4>
      </vt:variant>
      <vt:variant>
        <vt:lpstr>Tytuły slajdów</vt:lpstr>
      </vt:variant>
      <vt:variant>
        <vt:i4>9</vt:i4>
      </vt:variant>
    </vt:vector>
  </HeadingPairs>
  <TitlesOfParts>
    <vt:vector size="10" baseType="lpstr">
      <vt:lpstr>Bogaty</vt:lpstr>
      <vt:lpstr>Development of social policy in Ukraine</vt:lpstr>
      <vt:lpstr>Draft of the Government Action Program "Ukrainian Breakthrough - for People, not for Politicians“ </vt:lpstr>
      <vt:lpstr>Everybody has a right on free development of the personality, if rights and freedoms of other people are not violated here, and has duties before society. This principle, certain Constitution of Ukraine, must become basic during determination of strategy of humanitarian development of Ukraine. </vt:lpstr>
      <vt:lpstr> The important  factors  of  forming  of  civil  society  are: </vt:lpstr>
      <vt:lpstr> HIGH-QUALITY And ACCESSIBLE  health PROTECTION </vt:lpstr>
      <vt:lpstr>SOCIAL DEFENCE </vt:lpstr>
      <vt:lpstr>habitation policy (accessible, high-quality and comfort habitation)</vt:lpstr>
      <vt:lpstr>Civil society program in Ukraine</vt:lpstr>
      <vt:lpstr>Slajd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of social policy in Ukraine</dc:title>
  <dc:creator>rpedziwiater</dc:creator>
  <cp:lastModifiedBy>eszczerba</cp:lastModifiedBy>
  <cp:revision>29</cp:revision>
  <dcterms:created xsi:type="dcterms:W3CDTF">2009-07-29T09:28:54Z</dcterms:created>
  <dcterms:modified xsi:type="dcterms:W3CDTF">2009-09-01T06:02:12Z</dcterms:modified>
</cp:coreProperties>
</file>