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91" r:id="rId2"/>
    <p:sldId id="428" r:id="rId3"/>
    <p:sldId id="663" r:id="rId4"/>
    <p:sldId id="664" r:id="rId5"/>
    <p:sldId id="641" r:id="rId6"/>
    <p:sldId id="656" r:id="rId7"/>
    <p:sldId id="652" r:id="rId8"/>
    <p:sldId id="657" r:id="rId9"/>
    <p:sldId id="639" r:id="rId10"/>
    <p:sldId id="645" r:id="rId11"/>
    <p:sldId id="667" r:id="rId12"/>
    <p:sldId id="660" r:id="rId13"/>
    <p:sldId id="668" r:id="rId14"/>
    <p:sldId id="666" r:id="rId15"/>
    <p:sldId id="662" r:id="rId16"/>
    <p:sldId id="417" r:id="rId1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Łukasz Semczuk" initials="ŁS" lastIdx="1" clrIdx="0"/>
  <p:cmAuthor id="1" name="Marcin" initials="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3C1"/>
    <a:srgbClr val="F8C59E"/>
    <a:srgbClr val="FF9966"/>
    <a:srgbClr val="9966FF"/>
    <a:srgbClr val="CC6600"/>
    <a:srgbClr val="FF8837"/>
    <a:srgbClr val="FFCC00"/>
    <a:srgbClr val="BFBFBF"/>
    <a:srgbClr val="0099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85943" autoAdjust="0"/>
  </p:normalViewPr>
  <p:slideViewPr>
    <p:cSldViewPr>
      <p:cViewPr>
        <p:scale>
          <a:sx n="100" d="100"/>
          <a:sy n="100" d="100"/>
        </p:scale>
        <p:origin x="-73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27"/>
        <p:guide pos="214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BC2A5-A019-4C6C-944F-2D0BE38D78E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EE653E-909D-4835-9F4B-76C1313507DA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Podstawowe akty prawne</a:t>
          </a:r>
          <a:endParaRPr lang="pl-PL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E15EF6-339A-42FF-94E3-210B9E3CFA39}" type="parTrans" cxnId="{1B4D2CB0-3261-46B5-8C98-FCD0DA814FDB}">
      <dgm:prSet/>
      <dgm:spPr/>
      <dgm:t>
        <a:bodyPr/>
        <a:lstStyle/>
        <a:p>
          <a:endParaRPr lang="pl-PL"/>
        </a:p>
      </dgm:t>
    </dgm:pt>
    <dgm:pt modelId="{91D1D62C-699F-4258-867E-246D54ADB43D}" type="sibTrans" cxnId="{1B4D2CB0-3261-46B5-8C98-FCD0DA814FDB}">
      <dgm:prSet/>
      <dgm:spPr/>
      <dgm:t>
        <a:bodyPr/>
        <a:lstStyle/>
        <a:p>
          <a:endParaRPr lang="pl-PL"/>
        </a:p>
      </dgm:t>
    </dgm:pt>
    <dgm:pt modelId="{D3AF7BE5-41D2-4BE3-9BAB-EEA8942CAF0C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1303/2013 z dnia 17 grudnia 2013 r.</a:t>
          </a:r>
          <a:endParaRPr lang="pl-PL" sz="1800" dirty="0"/>
        </a:p>
      </dgm:t>
    </dgm:pt>
    <dgm:pt modelId="{0F77C58C-C426-476D-A97C-40CBC4C9D9B6}" type="parTrans" cxnId="{916214A2-6D91-4897-B2D9-1E1B3C1B9E55}">
      <dgm:prSet/>
      <dgm:spPr/>
      <dgm:t>
        <a:bodyPr/>
        <a:lstStyle/>
        <a:p>
          <a:endParaRPr lang="pl-PL"/>
        </a:p>
      </dgm:t>
    </dgm:pt>
    <dgm:pt modelId="{8BDACB8F-C15A-4FEA-A10E-B3C677F8AF40}" type="sibTrans" cxnId="{916214A2-6D91-4897-B2D9-1E1B3C1B9E55}">
      <dgm:prSet/>
      <dgm:spPr/>
      <dgm:t>
        <a:bodyPr/>
        <a:lstStyle/>
        <a:p>
          <a:endParaRPr lang="pl-PL"/>
        </a:p>
      </dgm:t>
    </dgm:pt>
    <dgm:pt modelId="{C37F0C85-36FF-4D54-802E-F0DEB71F8DB0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1301/2013 z dnia 17 grudnia 2013 r. </a:t>
          </a:r>
          <a:r>
            <a:rPr lang="pl-PL" sz="1800" dirty="0" smtClean="0"/>
            <a:t> </a:t>
          </a:r>
          <a:r>
            <a:rPr lang="pl-PL" sz="1800" b="1" dirty="0" smtClean="0"/>
            <a:t>w sprawie EFRR</a:t>
          </a:r>
          <a:endParaRPr lang="pl-PL" sz="1800" dirty="0"/>
        </a:p>
      </dgm:t>
    </dgm:pt>
    <dgm:pt modelId="{EBC7B309-2CA0-42ED-9267-A332199341E6}" type="parTrans" cxnId="{DF185CCC-ABDA-4BD7-9E0A-3CADD6270025}">
      <dgm:prSet/>
      <dgm:spPr/>
      <dgm:t>
        <a:bodyPr/>
        <a:lstStyle/>
        <a:p>
          <a:endParaRPr lang="pl-PL"/>
        </a:p>
      </dgm:t>
    </dgm:pt>
    <dgm:pt modelId="{5CAE7FBB-9348-4960-A469-290C81FCC807}" type="sibTrans" cxnId="{DF185CCC-ABDA-4BD7-9E0A-3CADD6270025}">
      <dgm:prSet/>
      <dgm:spPr/>
      <dgm:t>
        <a:bodyPr/>
        <a:lstStyle/>
        <a:p>
          <a:endParaRPr lang="pl-PL"/>
        </a:p>
      </dgm:t>
    </dgm:pt>
    <dgm:pt modelId="{603117FD-8CAE-4497-A3AB-8E82B6FF634D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600" b="1" dirty="0" smtClean="0"/>
            <a:t>Ustawa z dnia 11 lipca 2014 r. o zasadach realizacji programów w zakresie polityki spójności finansowanych w perspektywie finansowej 2014–2020</a:t>
          </a:r>
          <a:endParaRPr lang="pl-PL" sz="1600" dirty="0"/>
        </a:p>
      </dgm:t>
    </dgm:pt>
    <dgm:pt modelId="{AB72B1CE-6E52-4995-9962-C4E7EBBD7C07}" type="parTrans" cxnId="{442952E9-9890-41A3-8607-D6C764E07849}">
      <dgm:prSet/>
      <dgm:spPr/>
      <dgm:t>
        <a:bodyPr/>
        <a:lstStyle/>
        <a:p>
          <a:endParaRPr lang="pl-PL"/>
        </a:p>
      </dgm:t>
    </dgm:pt>
    <dgm:pt modelId="{B5282322-0CF6-4068-8D56-926A801A96ED}" type="sibTrans" cxnId="{442952E9-9890-41A3-8607-D6C764E07849}">
      <dgm:prSet/>
      <dgm:spPr/>
      <dgm:t>
        <a:bodyPr/>
        <a:lstStyle/>
        <a:p>
          <a:endParaRPr lang="pl-PL"/>
        </a:p>
      </dgm:t>
    </dgm:pt>
    <dgm:pt modelId="{C657A487-4965-434D-84B5-CDD0FF5D09DC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Wytyczne w zakresie trybów wyboru projektów na lata 2014-2020 </a:t>
          </a:r>
          <a:br>
            <a:rPr lang="pl-PL" sz="1800" b="1" dirty="0" smtClean="0"/>
          </a:br>
          <a:r>
            <a:rPr lang="pl-PL" sz="1800" b="1" dirty="0" smtClean="0"/>
            <a:t>z dnia 31 marca 2015 r.</a:t>
          </a:r>
          <a:endParaRPr lang="pl-PL" sz="1800" dirty="0"/>
        </a:p>
      </dgm:t>
    </dgm:pt>
    <dgm:pt modelId="{C7EA9C54-325F-4491-8A38-5013923EB5CA}" type="parTrans" cxnId="{BDEA6B1B-86A7-470B-9ABC-0A8DA8C6CE52}">
      <dgm:prSet/>
      <dgm:spPr/>
      <dgm:t>
        <a:bodyPr/>
        <a:lstStyle/>
        <a:p>
          <a:endParaRPr lang="pl-PL"/>
        </a:p>
      </dgm:t>
    </dgm:pt>
    <dgm:pt modelId="{890ECE2E-0839-45B2-BEAE-74C38287ADA3}" type="sibTrans" cxnId="{BDEA6B1B-86A7-470B-9ABC-0A8DA8C6CE52}">
      <dgm:prSet/>
      <dgm:spPr/>
      <dgm:t>
        <a:bodyPr/>
        <a:lstStyle/>
        <a:p>
          <a:endParaRPr lang="pl-PL"/>
        </a:p>
      </dgm:t>
    </dgm:pt>
    <dgm:pt modelId="{38939B3E-BFC0-4A37-BCD6-12AF3AD02700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1304/2013 z dnia 17 grudnia 2013 r. w sprawie EFS</a:t>
          </a:r>
          <a:endParaRPr lang="pl-PL" sz="1800" dirty="0"/>
        </a:p>
      </dgm:t>
    </dgm:pt>
    <dgm:pt modelId="{F7E29800-818C-4BC1-941F-3B891BEAE758}" type="sibTrans" cxnId="{F50A197E-8DF2-4ECF-BE3A-4B3B9DB8E985}">
      <dgm:prSet/>
      <dgm:spPr/>
      <dgm:t>
        <a:bodyPr/>
        <a:lstStyle/>
        <a:p>
          <a:endParaRPr lang="pl-PL"/>
        </a:p>
      </dgm:t>
    </dgm:pt>
    <dgm:pt modelId="{FC2B1395-709A-41F4-B8A7-B5FCAA06A8FA}" type="parTrans" cxnId="{F50A197E-8DF2-4ECF-BE3A-4B3B9DB8E985}">
      <dgm:prSet/>
      <dgm:spPr/>
      <dgm:t>
        <a:bodyPr/>
        <a:lstStyle/>
        <a:p>
          <a:endParaRPr lang="pl-PL"/>
        </a:p>
      </dgm:t>
    </dgm:pt>
    <dgm:pt modelId="{AAC25BCB-72C1-4C54-A286-BD2EF6551A7E}" type="pres">
      <dgm:prSet presAssocID="{C80BC2A5-A019-4C6C-944F-2D0BE38D78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846179-408E-4421-A9D2-E70E9799A132}" type="pres">
      <dgm:prSet presAssocID="{E8EE653E-909D-4835-9F4B-76C1313507DA}" presName="root" presStyleCnt="0"/>
      <dgm:spPr/>
    </dgm:pt>
    <dgm:pt modelId="{A627BC1D-6952-4A71-A487-4C55A128AB65}" type="pres">
      <dgm:prSet presAssocID="{E8EE653E-909D-4835-9F4B-76C1313507DA}" presName="rootComposite" presStyleCnt="0"/>
      <dgm:spPr/>
    </dgm:pt>
    <dgm:pt modelId="{B408FDED-B573-4377-8B46-CF75C58C0BA3}" type="pres">
      <dgm:prSet presAssocID="{E8EE653E-909D-4835-9F4B-76C1313507DA}" presName="rootText" presStyleLbl="node1" presStyleIdx="0" presStyleCnt="1" custScaleX="529884" custScaleY="68452" custLinFactNeighborX="-228" custLinFactNeighborY="-46334"/>
      <dgm:spPr/>
      <dgm:t>
        <a:bodyPr/>
        <a:lstStyle/>
        <a:p>
          <a:endParaRPr lang="pl-PL"/>
        </a:p>
      </dgm:t>
    </dgm:pt>
    <dgm:pt modelId="{E3429DB0-895B-4C08-B4FF-189CC1A0F554}" type="pres">
      <dgm:prSet presAssocID="{E8EE653E-909D-4835-9F4B-76C1313507DA}" presName="rootConnector" presStyleLbl="node1" presStyleIdx="0" presStyleCnt="1"/>
      <dgm:spPr/>
      <dgm:t>
        <a:bodyPr/>
        <a:lstStyle/>
        <a:p>
          <a:endParaRPr lang="pl-PL"/>
        </a:p>
      </dgm:t>
    </dgm:pt>
    <dgm:pt modelId="{981ECAE0-4133-494F-A509-A091E11AEEFE}" type="pres">
      <dgm:prSet presAssocID="{E8EE653E-909D-4835-9F4B-76C1313507DA}" presName="childShape" presStyleCnt="0"/>
      <dgm:spPr/>
    </dgm:pt>
    <dgm:pt modelId="{3140A49D-FECA-45FB-A47D-9BFF9043B45B}" type="pres">
      <dgm:prSet presAssocID="{0F77C58C-C426-476D-A97C-40CBC4C9D9B6}" presName="Name13" presStyleLbl="parChTrans1D2" presStyleIdx="0" presStyleCnt="5"/>
      <dgm:spPr/>
      <dgm:t>
        <a:bodyPr/>
        <a:lstStyle/>
        <a:p>
          <a:endParaRPr lang="pl-PL"/>
        </a:p>
      </dgm:t>
    </dgm:pt>
    <dgm:pt modelId="{9CE6E8E2-7BFC-489C-B760-5A17014EA234}" type="pres">
      <dgm:prSet presAssocID="{D3AF7BE5-41D2-4BE3-9BAB-EEA8942CAF0C}" presName="childText" presStyleLbl="bgAcc1" presStyleIdx="0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DC47E7-6284-407A-9E12-436032763F98}" type="pres">
      <dgm:prSet presAssocID="{EBC7B309-2CA0-42ED-9267-A332199341E6}" presName="Name13" presStyleLbl="parChTrans1D2" presStyleIdx="1" presStyleCnt="5"/>
      <dgm:spPr/>
      <dgm:t>
        <a:bodyPr/>
        <a:lstStyle/>
        <a:p>
          <a:endParaRPr lang="pl-PL"/>
        </a:p>
      </dgm:t>
    </dgm:pt>
    <dgm:pt modelId="{9A5FE42E-DACC-4D70-BA8C-F1F53EC34259}" type="pres">
      <dgm:prSet presAssocID="{C37F0C85-36FF-4D54-802E-F0DEB71F8DB0}" presName="childText" presStyleLbl="bgAcc1" presStyleIdx="1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08A536-9273-4A9A-8AA3-A0142E359508}" type="pres">
      <dgm:prSet presAssocID="{FC2B1395-709A-41F4-B8A7-B5FCAA06A8FA}" presName="Name13" presStyleLbl="parChTrans1D2" presStyleIdx="2" presStyleCnt="5"/>
      <dgm:spPr/>
      <dgm:t>
        <a:bodyPr/>
        <a:lstStyle/>
        <a:p>
          <a:endParaRPr lang="pl-PL"/>
        </a:p>
      </dgm:t>
    </dgm:pt>
    <dgm:pt modelId="{A63BB481-7E41-414F-9275-E580D4E14777}" type="pres">
      <dgm:prSet presAssocID="{38939B3E-BFC0-4A37-BCD6-12AF3AD02700}" presName="childText" presStyleLbl="bgAcc1" presStyleIdx="2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C4C055-4AFB-48D2-83C0-D9C2EE4EFFD4}" type="pres">
      <dgm:prSet presAssocID="{AB72B1CE-6E52-4995-9962-C4E7EBBD7C07}" presName="Name13" presStyleLbl="parChTrans1D2" presStyleIdx="3" presStyleCnt="5"/>
      <dgm:spPr/>
      <dgm:t>
        <a:bodyPr/>
        <a:lstStyle/>
        <a:p>
          <a:endParaRPr lang="pl-PL"/>
        </a:p>
      </dgm:t>
    </dgm:pt>
    <dgm:pt modelId="{8072190F-924F-4A9D-9F30-A693C21F56B1}" type="pres">
      <dgm:prSet presAssocID="{603117FD-8CAE-4497-A3AB-8E82B6FF634D}" presName="childText" presStyleLbl="bgAcc1" presStyleIdx="3" presStyleCnt="5" custScaleX="523686" custScaleY="912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93E4BA-B8AB-403D-AA1F-4102D37089B8}" type="pres">
      <dgm:prSet presAssocID="{C7EA9C54-325F-4491-8A38-5013923EB5CA}" presName="Name13" presStyleLbl="parChTrans1D2" presStyleIdx="4" presStyleCnt="5"/>
      <dgm:spPr/>
      <dgm:t>
        <a:bodyPr/>
        <a:lstStyle/>
        <a:p>
          <a:endParaRPr lang="pl-PL"/>
        </a:p>
      </dgm:t>
    </dgm:pt>
    <dgm:pt modelId="{D053794D-9F48-4976-8B1C-7A359B085E11}" type="pres">
      <dgm:prSet presAssocID="{C657A487-4965-434D-84B5-CDD0FF5D09DC}" presName="childText" presStyleLbl="bgAcc1" presStyleIdx="4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6214A2-6D91-4897-B2D9-1E1B3C1B9E55}" srcId="{E8EE653E-909D-4835-9F4B-76C1313507DA}" destId="{D3AF7BE5-41D2-4BE3-9BAB-EEA8942CAF0C}" srcOrd="0" destOrd="0" parTransId="{0F77C58C-C426-476D-A97C-40CBC4C9D9B6}" sibTransId="{8BDACB8F-C15A-4FEA-A10E-B3C677F8AF40}"/>
    <dgm:cxn modelId="{F2C2AE29-5ED2-429F-B28E-F4FFADA980EA}" type="presOf" srcId="{E8EE653E-909D-4835-9F4B-76C1313507DA}" destId="{B408FDED-B573-4377-8B46-CF75C58C0BA3}" srcOrd="0" destOrd="0" presId="urn:microsoft.com/office/officeart/2005/8/layout/hierarchy3"/>
    <dgm:cxn modelId="{1B4D2CB0-3261-46B5-8C98-FCD0DA814FDB}" srcId="{C80BC2A5-A019-4C6C-944F-2D0BE38D78E1}" destId="{E8EE653E-909D-4835-9F4B-76C1313507DA}" srcOrd="0" destOrd="0" parTransId="{3EE15EF6-339A-42FF-94E3-210B9E3CFA39}" sibTransId="{91D1D62C-699F-4258-867E-246D54ADB43D}"/>
    <dgm:cxn modelId="{BDEA6B1B-86A7-470B-9ABC-0A8DA8C6CE52}" srcId="{E8EE653E-909D-4835-9F4B-76C1313507DA}" destId="{C657A487-4965-434D-84B5-CDD0FF5D09DC}" srcOrd="4" destOrd="0" parTransId="{C7EA9C54-325F-4491-8A38-5013923EB5CA}" sibTransId="{890ECE2E-0839-45B2-BEAE-74C38287ADA3}"/>
    <dgm:cxn modelId="{6387D7AC-D7D9-44A4-8F1F-51E2AE97F6CA}" type="presOf" srcId="{C657A487-4965-434D-84B5-CDD0FF5D09DC}" destId="{D053794D-9F48-4976-8B1C-7A359B085E11}" srcOrd="0" destOrd="0" presId="urn:microsoft.com/office/officeart/2005/8/layout/hierarchy3"/>
    <dgm:cxn modelId="{64499EA8-A636-4E02-BB5A-716CD8AA0E41}" type="presOf" srcId="{C80BC2A5-A019-4C6C-944F-2D0BE38D78E1}" destId="{AAC25BCB-72C1-4C54-A286-BD2EF6551A7E}" srcOrd="0" destOrd="0" presId="urn:microsoft.com/office/officeart/2005/8/layout/hierarchy3"/>
    <dgm:cxn modelId="{F50A197E-8DF2-4ECF-BE3A-4B3B9DB8E985}" srcId="{E8EE653E-909D-4835-9F4B-76C1313507DA}" destId="{38939B3E-BFC0-4A37-BCD6-12AF3AD02700}" srcOrd="2" destOrd="0" parTransId="{FC2B1395-709A-41F4-B8A7-B5FCAA06A8FA}" sibTransId="{F7E29800-818C-4BC1-941F-3B891BEAE758}"/>
    <dgm:cxn modelId="{BC4CB0A8-CA81-43EA-8646-C620DAE961F0}" type="presOf" srcId="{C7EA9C54-325F-4491-8A38-5013923EB5CA}" destId="{4A93E4BA-B8AB-403D-AA1F-4102D37089B8}" srcOrd="0" destOrd="0" presId="urn:microsoft.com/office/officeart/2005/8/layout/hierarchy3"/>
    <dgm:cxn modelId="{ED21AFFA-4243-48DB-ACA0-D36623C88939}" type="presOf" srcId="{C37F0C85-36FF-4D54-802E-F0DEB71F8DB0}" destId="{9A5FE42E-DACC-4D70-BA8C-F1F53EC34259}" srcOrd="0" destOrd="0" presId="urn:microsoft.com/office/officeart/2005/8/layout/hierarchy3"/>
    <dgm:cxn modelId="{1223051C-E2D1-4011-B634-F0C81D64279A}" type="presOf" srcId="{603117FD-8CAE-4497-A3AB-8E82B6FF634D}" destId="{8072190F-924F-4A9D-9F30-A693C21F56B1}" srcOrd="0" destOrd="0" presId="urn:microsoft.com/office/officeart/2005/8/layout/hierarchy3"/>
    <dgm:cxn modelId="{4D229FC6-C1BA-499D-BAD5-1ECD43D50898}" type="presOf" srcId="{D3AF7BE5-41D2-4BE3-9BAB-EEA8942CAF0C}" destId="{9CE6E8E2-7BFC-489C-B760-5A17014EA234}" srcOrd="0" destOrd="0" presId="urn:microsoft.com/office/officeart/2005/8/layout/hierarchy3"/>
    <dgm:cxn modelId="{DF185CCC-ABDA-4BD7-9E0A-3CADD6270025}" srcId="{E8EE653E-909D-4835-9F4B-76C1313507DA}" destId="{C37F0C85-36FF-4D54-802E-F0DEB71F8DB0}" srcOrd="1" destOrd="0" parTransId="{EBC7B309-2CA0-42ED-9267-A332199341E6}" sibTransId="{5CAE7FBB-9348-4960-A469-290C81FCC807}"/>
    <dgm:cxn modelId="{DF16EF98-2131-43FF-8343-9A9C2D328F84}" type="presOf" srcId="{EBC7B309-2CA0-42ED-9267-A332199341E6}" destId="{4FDC47E7-6284-407A-9E12-436032763F98}" srcOrd="0" destOrd="0" presId="urn:microsoft.com/office/officeart/2005/8/layout/hierarchy3"/>
    <dgm:cxn modelId="{A8ADB20E-868A-47D8-9034-FE30E64E6CAD}" type="presOf" srcId="{E8EE653E-909D-4835-9F4B-76C1313507DA}" destId="{E3429DB0-895B-4C08-B4FF-189CC1A0F554}" srcOrd="1" destOrd="0" presId="urn:microsoft.com/office/officeart/2005/8/layout/hierarchy3"/>
    <dgm:cxn modelId="{FE86D030-A40B-4AA2-B45C-BFD24293EABD}" type="presOf" srcId="{0F77C58C-C426-476D-A97C-40CBC4C9D9B6}" destId="{3140A49D-FECA-45FB-A47D-9BFF9043B45B}" srcOrd="0" destOrd="0" presId="urn:microsoft.com/office/officeart/2005/8/layout/hierarchy3"/>
    <dgm:cxn modelId="{69985F94-E860-4A7A-9D30-AD466D0452CC}" type="presOf" srcId="{AB72B1CE-6E52-4995-9962-C4E7EBBD7C07}" destId="{0CC4C055-4AFB-48D2-83C0-D9C2EE4EFFD4}" srcOrd="0" destOrd="0" presId="urn:microsoft.com/office/officeart/2005/8/layout/hierarchy3"/>
    <dgm:cxn modelId="{21B4AE06-14C5-4CEE-93FA-BDB826913BF5}" type="presOf" srcId="{FC2B1395-709A-41F4-B8A7-B5FCAA06A8FA}" destId="{3208A536-9273-4A9A-8AA3-A0142E359508}" srcOrd="0" destOrd="0" presId="urn:microsoft.com/office/officeart/2005/8/layout/hierarchy3"/>
    <dgm:cxn modelId="{442952E9-9890-41A3-8607-D6C764E07849}" srcId="{E8EE653E-909D-4835-9F4B-76C1313507DA}" destId="{603117FD-8CAE-4497-A3AB-8E82B6FF634D}" srcOrd="3" destOrd="0" parTransId="{AB72B1CE-6E52-4995-9962-C4E7EBBD7C07}" sibTransId="{B5282322-0CF6-4068-8D56-926A801A96ED}"/>
    <dgm:cxn modelId="{15C8FD6F-D8D3-457E-8982-FD6F0E566C8D}" type="presOf" srcId="{38939B3E-BFC0-4A37-BCD6-12AF3AD02700}" destId="{A63BB481-7E41-414F-9275-E580D4E14777}" srcOrd="0" destOrd="0" presId="urn:microsoft.com/office/officeart/2005/8/layout/hierarchy3"/>
    <dgm:cxn modelId="{AF8C0D02-9C5F-4616-9580-E2C60C6D1CE9}" type="presParOf" srcId="{AAC25BCB-72C1-4C54-A286-BD2EF6551A7E}" destId="{7D846179-408E-4421-A9D2-E70E9799A132}" srcOrd="0" destOrd="0" presId="urn:microsoft.com/office/officeart/2005/8/layout/hierarchy3"/>
    <dgm:cxn modelId="{A19B5E5E-B442-40F6-AFF4-A5FE5F31B82C}" type="presParOf" srcId="{7D846179-408E-4421-A9D2-E70E9799A132}" destId="{A627BC1D-6952-4A71-A487-4C55A128AB65}" srcOrd="0" destOrd="0" presId="urn:microsoft.com/office/officeart/2005/8/layout/hierarchy3"/>
    <dgm:cxn modelId="{528EE5CD-DB68-40DA-BE65-AFFEC287B6D0}" type="presParOf" srcId="{A627BC1D-6952-4A71-A487-4C55A128AB65}" destId="{B408FDED-B573-4377-8B46-CF75C58C0BA3}" srcOrd="0" destOrd="0" presId="urn:microsoft.com/office/officeart/2005/8/layout/hierarchy3"/>
    <dgm:cxn modelId="{EB21D487-219A-4375-8EDF-BD11FD49A3BF}" type="presParOf" srcId="{A627BC1D-6952-4A71-A487-4C55A128AB65}" destId="{E3429DB0-895B-4C08-B4FF-189CC1A0F554}" srcOrd="1" destOrd="0" presId="urn:microsoft.com/office/officeart/2005/8/layout/hierarchy3"/>
    <dgm:cxn modelId="{5198E897-0203-441F-8A27-17216EDC6ABC}" type="presParOf" srcId="{7D846179-408E-4421-A9D2-E70E9799A132}" destId="{981ECAE0-4133-494F-A509-A091E11AEEFE}" srcOrd="1" destOrd="0" presId="urn:microsoft.com/office/officeart/2005/8/layout/hierarchy3"/>
    <dgm:cxn modelId="{C576CCD8-A4E4-483B-A12B-E3E4BB108FFC}" type="presParOf" srcId="{981ECAE0-4133-494F-A509-A091E11AEEFE}" destId="{3140A49D-FECA-45FB-A47D-9BFF9043B45B}" srcOrd="0" destOrd="0" presId="urn:microsoft.com/office/officeart/2005/8/layout/hierarchy3"/>
    <dgm:cxn modelId="{77D83FA6-9362-4454-81A4-9043B280462F}" type="presParOf" srcId="{981ECAE0-4133-494F-A509-A091E11AEEFE}" destId="{9CE6E8E2-7BFC-489C-B760-5A17014EA234}" srcOrd="1" destOrd="0" presId="urn:microsoft.com/office/officeart/2005/8/layout/hierarchy3"/>
    <dgm:cxn modelId="{94139E82-275A-4E29-9675-15222384944E}" type="presParOf" srcId="{981ECAE0-4133-494F-A509-A091E11AEEFE}" destId="{4FDC47E7-6284-407A-9E12-436032763F98}" srcOrd="2" destOrd="0" presId="urn:microsoft.com/office/officeart/2005/8/layout/hierarchy3"/>
    <dgm:cxn modelId="{2563AC35-CD56-42AE-9B17-36C8D43A9837}" type="presParOf" srcId="{981ECAE0-4133-494F-A509-A091E11AEEFE}" destId="{9A5FE42E-DACC-4D70-BA8C-F1F53EC34259}" srcOrd="3" destOrd="0" presId="urn:microsoft.com/office/officeart/2005/8/layout/hierarchy3"/>
    <dgm:cxn modelId="{6E727F46-A41D-469C-B1E2-74411A9B3055}" type="presParOf" srcId="{981ECAE0-4133-494F-A509-A091E11AEEFE}" destId="{3208A536-9273-4A9A-8AA3-A0142E359508}" srcOrd="4" destOrd="0" presId="urn:microsoft.com/office/officeart/2005/8/layout/hierarchy3"/>
    <dgm:cxn modelId="{EC5195C8-5373-4E01-BD74-C86CA3F6D309}" type="presParOf" srcId="{981ECAE0-4133-494F-A509-A091E11AEEFE}" destId="{A63BB481-7E41-414F-9275-E580D4E14777}" srcOrd="5" destOrd="0" presId="urn:microsoft.com/office/officeart/2005/8/layout/hierarchy3"/>
    <dgm:cxn modelId="{D4DD4692-57B8-45AB-9249-08FECB83CD40}" type="presParOf" srcId="{981ECAE0-4133-494F-A509-A091E11AEEFE}" destId="{0CC4C055-4AFB-48D2-83C0-D9C2EE4EFFD4}" srcOrd="6" destOrd="0" presId="urn:microsoft.com/office/officeart/2005/8/layout/hierarchy3"/>
    <dgm:cxn modelId="{811149D6-F40B-456E-80F9-0CF4FE83ACCC}" type="presParOf" srcId="{981ECAE0-4133-494F-A509-A091E11AEEFE}" destId="{8072190F-924F-4A9D-9F30-A693C21F56B1}" srcOrd="7" destOrd="0" presId="urn:microsoft.com/office/officeart/2005/8/layout/hierarchy3"/>
    <dgm:cxn modelId="{1FF09B7A-1C3D-4BEE-8A75-22DBC427EBBB}" type="presParOf" srcId="{981ECAE0-4133-494F-A509-A091E11AEEFE}" destId="{4A93E4BA-B8AB-403D-AA1F-4102D37089B8}" srcOrd="8" destOrd="0" presId="urn:microsoft.com/office/officeart/2005/8/layout/hierarchy3"/>
    <dgm:cxn modelId="{631B7195-416C-4856-AFE2-1AC18098E604}" type="presParOf" srcId="{981ECAE0-4133-494F-A509-A091E11AEEFE}" destId="{D053794D-9F48-4976-8B1C-7A359B085E1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BC2A5-A019-4C6C-944F-2D0BE38D78E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EE653E-909D-4835-9F4B-76C1313507DA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Etapy oceny projektów  EFRR i EFS</a:t>
          </a:r>
        </a:p>
      </dgm:t>
    </dgm:pt>
    <dgm:pt modelId="{3EE15EF6-339A-42FF-94E3-210B9E3CFA39}" type="parTrans" cxnId="{1B4D2CB0-3261-46B5-8C98-FCD0DA814FDB}">
      <dgm:prSet/>
      <dgm:spPr/>
      <dgm:t>
        <a:bodyPr/>
        <a:lstStyle/>
        <a:p>
          <a:endParaRPr lang="pl-PL"/>
        </a:p>
      </dgm:t>
    </dgm:pt>
    <dgm:pt modelId="{91D1D62C-699F-4258-867E-246D54ADB43D}" type="sibTrans" cxnId="{1B4D2CB0-3261-46B5-8C98-FCD0DA814FDB}">
      <dgm:prSet/>
      <dgm:spPr/>
      <dgm:t>
        <a:bodyPr/>
        <a:lstStyle/>
        <a:p>
          <a:endParaRPr lang="pl-PL"/>
        </a:p>
      </dgm:t>
    </dgm:pt>
    <dgm:pt modelId="{D3AF7BE5-41D2-4BE3-9BAB-EEA8942CAF0C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</a:rPr>
            <a:t>Weryfikacja techniczna wniosków  - poza KOP</a:t>
          </a:r>
          <a:endParaRPr lang="pl-PL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77C58C-C426-476D-A97C-40CBC4C9D9B6}" type="parTrans" cxnId="{916214A2-6D91-4897-B2D9-1E1B3C1B9E55}">
      <dgm:prSet/>
      <dgm:spPr/>
      <dgm:t>
        <a:bodyPr/>
        <a:lstStyle/>
        <a:p>
          <a:endParaRPr lang="pl-PL"/>
        </a:p>
      </dgm:t>
    </dgm:pt>
    <dgm:pt modelId="{8BDACB8F-C15A-4FEA-A10E-B3C677F8AF40}" type="sibTrans" cxnId="{916214A2-6D91-4897-B2D9-1E1B3C1B9E55}">
      <dgm:prSet/>
      <dgm:spPr/>
      <dgm:t>
        <a:bodyPr/>
        <a:lstStyle/>
        <a:p>
          <a:endParaRPr lang="pl-PL"/>
        </a:p>
      </dgm:t>
    </dgm:pt>
    <dgm:pt modelId="{C37F0C85-36FF-4D54-802E-F0DEB71F8DB0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merytoryczna projektów,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w tym ocena strategiczna dla EFRR </a:t>
          </a:r>
          <a:r>
            <a:rPr lang="pl-PL" sz="16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 w każdym konkursie</a:t>
          </a: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) – KOP</a:t>
          </a:r>
          <a:endParaRPr lang="pl-PL" sz="2000" dirty="0"/>
        </a:p>
      </dgm:t>
    </dgm:pt>
    <dgm:pt modelId="{EBC7B309-2CA0-42ED-9267-A332199341E6}" type="parTrans" cxnId="{DF185CCC-ABDA-4BD7-9E0A-3CADD6270025}">
      <dgm:prSet/>
      <dgm:spPr/>
      <dgm:t>
        <a:bodyPr/>
        <a:lstStyle/>
        <a:p>
          <a:endParaRPr lang="pl-PL"/>
        </a:p>
      </dgm:t>
    </dgm:pt>
    <dgm:pt modelId="{5CAE7FBB-9348-4960-A469-290C81FCC807}" type="sibTrans" cxnId="{DF185CCC-ABDA-4BD7-9E0A-3CADD6270025}">
      <dgm:prSet/>
      <dgm:spPr/>
      <dgm:t>
        <a:bodyPr/>
        <a:lstStyle/>
        <a:p>
          <a:endParaRPr lang="pl-PL"/>
        </a:p>
      </dgm:t>
    </dgm:pt>
    <dgm:pt modelId="{38939B3E-BFC0-4A37-BCD6-12AF3AD02700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strategiczna dla EFS </a:t>
          </a:r>
          <a:r>
            <a:rPr lang="pl-PL" sz="16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(nieobowiązkowa) </a:t>
          </a: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panel członków KOP</a:t>
          </a:r>
          <a:endParaRPr lang="pl-PL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E29800-818C-4BC1-941F-3B891BEAE758}" type="sibTrans" cxnId="{F50A197E-8DF2-4ECF-BE3A-4B3B9DB8E985}">
      <dgm:prSet/>
      <dgm:spPr/>
      <dgm:t>
        <a:bodyPr/>
        <a:lstStyle/>
        <a:p>
          <a:endParaRPr lang="pl-PL"/>
        </a:p>
      </dgm:t>
    </dgm:pt>
    <dgm:pt modelId="{FC2B1395-709A-41F4-B8A7-B5FCAA06A8FA}" type="parTrans" cxnId="{F50A197E-8DF2-4ECF-BE3A-4B3B9DB8E985}">
      <dgm:prSet/>
      <dgm:spPr/>
      <dgm:t>
        <a:bodyPr/>
        <a:lstStyle/>
        <a:p>
          <a:endParaRPr lang="pl-PL"/>
        </a:p>
      </dgm:t>
    </dgm:pt>
    <dgm:pt modelId="{BD4D7B2A-A7F5-4C5A-92B2-5D6E62DD511A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</a:rPr>
            <a:t>Ocena projektów pod kątem zgodności ze strategią ZIT </a:t>
          </a:r>
        </a:p>
        <a:p>
          <a:r>
            <a:rPr lang="pl-PL" sz="1400" b="1" dirty="0" smtClean="0">
              <a:effectLst/>
            </a:rPr>
            <a:t>(wyłącznie dla konkursów dedykowanych ZIT) - KOP </a:t>
          </a:r>
          <a:endParaRPr lang="pl-PL" sz="1400" dirty="0"/>
        </a:p>
      </dgm:t>
    </dgm:pt>
    <dgm:pt modelId="{99301D62-E8A2-4378-AF79-ED89FB5E1A3C}" type="parTrans" cxnId="{9DF9B723-1A63-4FC2-819B-A88BECA9A1CD}">
      <dgm:prSet/>
      <dgm:spPr/>
      <dgm:t>
        <a:bodyPr/>
        <a:lstStyle/>
        <a:p>
          <a:endParaRPr lang="pl-PL"/>
        </a:p>
      </dgm:t>
    </dgm:pt>
    <dgm:pt modelId="{D821D0AC-DE14-4A31-B8BF-C882C102B985}" type="sibTrans" cxnId="{9DF9B723-1A63-4FC2-819B-A88BECA9A1CD}">
      <dgm:prSet/>
      <dgm:spPr/>
      <dgm:t>
        <a:bodyPr/>
        <a:lstStyle/>
        <a:p>
          <a:endParaRPr lang="pl-PL"/>
        </a:p>
      </dgm:t>
    </dgm:pt>
    <dgm:pt modelId="{EF29C91E-1F7B-4C03-ACD3-95822960C695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  <a:latin typeface="+mn-lt"/>
            </a:rPr>
            <a:t>Ocena formalna projektów - KOP</a:t>
          </a:r>
          <a:endParaRPr lang="pl-PL" sz="2000" dirty="0"/>
        </a:p>
      </dgm:t>
    </dgm:pt>
    <dgm:pt modelId="{301CC531-E4F3-4695-8541-FC3E6603D409}" type="parTrans" cxnId="{16EE6825-560B-48CE-AE0E-9EEF3FA4397B}">
      <dgm:prSet/>
      <dgm:spPr/>
      <dgm:t>
        <a:bodyPr/>
        <a:lstStyle/>
        <a:p>
          <a:endParaRPr lang="pl-PL"/>
        </a:p>
      </dgm:t>
    </dgm:pt>
    <dgm:pt modelId="{67AF5627-087F-4342-88FA-2F39631308EF}" type="sibTrans" cxnId="{16EE6825-560B-48CE-AE0E-9EEF3FA4397B}">
      <dgm:prSet/>
      <dgm:spPr/>
      <dgm:t>
        <a:bodyPr/>
        <a:lstStyle/>
        <a:p>
          <a:endParaRPr lang="pl-PL"/>
        </a:p>
      </dgm:t>
    </dgm:pt>
    <dgm:pt modelId="{AAC25BCB-72C1-4C54-A286-BD2EF6551A7E}" type="pres">
      <dgm:prSet presAssocID="{C80BC2A5-A019-4C6C-944F-2D0BE38D78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846179-408E-4421-A9D2-E70E9799A132}" type="pres">
      <dgm:prSet presAssocID="{E8EE653E-909D-4835-9F4B-76C1313507DA}" presName="root" presStyleCnt="0"/>
      <dgm:spPr/>
    </dgm:pt>
    <dgm:pt modelId="{A627BC1D-6952-4A71-A487-4C55A128AB65}" type="pres">
      <dgm:prSet presAssocID="{E8EE653E-909D-4835-9F4B-76C1313507DA}" presName="rootComposite" presStyleCnt="0"/>
      <dgm:spPr/>
    </dgm:pt>
    <dgm:pt modelId="{B408FDED-B573-4377-8B46-CF75C58C0BA3}" type="pres">
      <dgm:prSet presAssocID="{E8EE653E-909D-4835-9F4B-76C1313507DA}" presName="rootText" presStyleLbl="node1" presStyleIdx="0" presStyleCnt="1" custScaleX="560858" custScaleY="106100" custLinFactNeighborX="5779" custLinFactNeighborY="2801"/>
      <dgm:spPr/>
      <dgm:t>
        <a:bodyPr/>
        <a:lstStyle/>
        <a:p>
          <a:endParaRPr lang="pl-PL"/>
        </a:p>
      </dgm:t>
    </dgm:pt>
    <dgm:pt modelId="{E3429DB0-895B-4C08-B4FF-189CC1A0F554}" type="pres">
      <dgm:prSet presAssocID="{E8EE653E-909D-4835-9F4B-76C1313507DA}" presName="rootConnector" presStyleLbl="node1" presStyleIdx="0" presStyleCnt="1"/>
      <dgm:spPr/>
      <dgm:t>
        <a:bodyPr/>
        <a:lstStyle/>
        <a:p>
          <a:endParaRPr lang="pl-PL"/>
        </a:p>
      </dgm:t>
    </dgm:pt>
    <dgm:pt modelId="{981ECAE0-4133-494F-A509-A091E11AEEFE}" type="pres">
      <dgm:prSet presAssocID="{E8EE653E-909D-4835-9F4B-76C1313507DA}" presName="childShape" presStyleCnt="0"/>
      <dgm:spPr/>
    </dgm:pt>
    <dgm:pt modelId="{3140A49D-FECA-45FB-A47D-9BFF9043B45B}" type="pres">
      <dgm:prSet presAssocID="{0F77C58C-C426-476D-A97C-40CBC4C9D9B6}" presName="Name13" presStyleLbl="parChTrans1D2" presStyleIdx="0" presStyleCnt="5"/>
      <dgm:spPr/>
      <dgm:t>
        <a:bodyPr/>
        <a:lstStyle/>
        <a:p>
          <a:endParaRPr lang="pl-PL"/>
        </a:p>
      </dgm:t>
    </dgm:pt>
    <dgm:pt modelId="{9CE6E8E2-7BFC-489C-B760-5A17014EA234}" type="pres">
      <dgm:prSet presAssocID="{D3AF7BE5-41D2-4BE3-9BAB-EEA8942CAF0C}" presName="childText" presStyleLbl="bgAcc1" presStyleIdx="0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FD9032-4F59-4911-BA70-AF40CB8B7E67}" type="pres">
      <dgm:prSet presAssocID="{99301D62-E8A2-4378-AF79-ED89FB5E1A3C}" presName="Name13" presStyleLbl="parChTrans1D2" presStyleIdx="1" presStyleCnt="5"/>
      <dgm:spPr/>
      <dgm:t>
        <a:bodyPr/>
        <a:lstStyle/>
        <a:p>
          <a:endParaRPr lang="pl-PL"/>
        </a:p>
      </dgm:t>
    </dgm:pt>
    <dgm:pt modelId="{23C604F9-3DBA-48B9-9259-58E037108C7F}" type="pres">
      <dgm:prSet presAssocID="{BD4D7B2A-A7F5-4C5A-92B2-5D6E62DD511A}" presName="childText" presStyleLbl="bgAcc1" presStyleIdx="1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EEAB76-92D1-456B-8AB5-02CF6A8AFCD5}" type="pres">
      <dgm:prSet presAssocID="{301CC531-E4F3-4695-8541-FC3E6603D409}" presName="Name13" presStyleLbl="parChTrans1D2" presStyleIdx="2" presStyleCnt="5"/>
      <dgm:spPr/>
      <dgm:t>
        <a:bodyPr/>
        <a:lstStyle/>
        <a:p>
          <a:endParaRPr lang="pl-PL"/>
        </a:p>
      </dgm:t>
    </dgm:pt>
    <dgm:pt modelId="{6A5929B5-27E9-4C29-BA8C-8A568B584A6A}" type="pres">
      <dgm:prSet presAssocID="{EF29C91E-1F7B-4C03-ACD3-95822960C695}" presName="childText" presStyleLbl="bgAcc1" presStyleIdx="2" presStyleCnt="5" custScaleX="604139" custScaleY="975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DC47E7-6284-407A-9E12-436032763F98}" type="pres">
      <dgm:prSet presAssocID="{EBC7B309-2CA0-42ED-9267-A332199341E6}" presName="Name13" presStyleLbl="parChTrans1D2" presStyleIdx="3" presStyleCnt="5"/>
      <dgm:spPr/>
      <dgm:t>
        <a:bodyPr/>
        <a:lstStyle/>
        <a:p>
          <a:endParaRPr lang="pl-PL"/>
        </a:p>
      </dgm:t>
    </dgm:pt>
    <dgm:pt modelId="{9A5FE42E-DACC-4D70-BA8C-F1F53EC34259}" type="pres">
      <dgm:prSet presAssocID="{C37F0C85-36FF-4D54-802E-F0DEB71F8DB0}" presName="childText" presStyleLbl="bgAcc1" presStyleIdx="3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08A536-9273-4A9A-8AA3-A0142E359508}" type="pres">
      <dgm:prSet presAssocID="{FC2B1395-709A-41F4-B8A7-B5FCAA06A8FA}" presName="Name13" presStyleLbl="parChTrans1D2" presStyleIdx="4" presStyleCnt="5"/>
      <dgm:spPr/>
      <dgm:t>
        <a:bodyPr/>
        <a:lstStyle/>
        <a:p>
          <a:endParaRPr lang="pl-PL"/>
        </a:p>
      </dgm:t>
    </dgm:pt>
    <dgm:pt modelId="{A63BB481-7E41-414F-9275-E580D4E14777}" type="pres">
      <dgm:prSet presAssocID="{38939B3E-BFC0-4A37-BCD6-12AF3AD02700}" presName="childText" presStyleLbl="bgAcc1" presStyleIdx="4" presStyleCnt="5" custScaleX="603027" custScaleY="92379" custLinFactNeighborX="-934" custLinFactNeighborY="-51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5062A39-B166-4883-8DF8-62F4953DC0F4}" type="presOf" srcId="{0F77C58C-C426-476D-A97C-40CBC4C9D9B6}" destId="{3140A49D-FECA-45FB-A47D-9BFF9043B45B}" srcOrd="0" destOrd="0" presId="urn:microsoft.com/office/officeart/2005/8/layout/hierarchy3"/>
    <dgm:cxn modelId="{16EE6825-560B-48CE-AE0E-9EEF3FA4397B}" srcId="{E8EE653E-909D-4835-9F4B-76C1313507DA}" destId="{EF29C91E-1F7B-4C03-ACD3-95822960C695}" srcOrd="2" destOrd="0" parTransId="{301CC531-E4F3-4695-8541-FC3E6603D409}" sibTransId="{67AF5627-087F-4342-88FA-2F39631308EF}"/>
    <dgm:cxn modelId="{F50A197E-8DF2-4ECF-BE3A-4B3B9DB8E985}" srcId="{E8EE653E-909D-4835-9F4B-76C1313507DA}" destId="{38939B3E-BFC0-4A37-BCD6-12AF3AD02700}" srcOrd="4" destOrd="0" parTransId="{FC2B1395-709A-41F4-B8A7-B5FCAA06A8FA}" sibTransId="{F7E29800-818C-4BC1-941F-3B891BEAE758}"/>
    <dgm:cxn modelId="{1B4D2CB0-3261-46B5-8C98-FCD0DA814FDB}" srcId="{C80BC2A5-A019-4C6C-944F-2D0BE38D78E1}" destId="{E8EE653E-909D-4835-9F4B-76C1313507DA}" srcOrd="0" destOrd="0" parTransId="{3EE15EF6-339A-42FF-94E3-210B9E3CFA39}" sibTransId="{91D1D62C-699F-4258-867E-246D54ADB43D}"/>
    <dgm:cxn modelId="{FE83008C-DA45-4590-B4BF-FCCB42D5846A}" type="presOf" srcId="{E8EE653E-909D-4835-9F4B-76C1313507DA}" destId="{B408FDED-B573-4377-8B46-CF75C58C0BA3}" srcOrd="0" destOrd="0" presId="urn:microsoft.com/office/officeart/2005/8/layout/hierarchy3"/>
    <dgm:cxn modelId="{84B1DABE-66C4-4044-80DB-5F2354606468}" type="presOf" srcId="{FC2B1395-709A-41F4-B8A7-B5FCAA06A8FA}" destId="{3208A536-9273-4A9A-8AA3-A0142E359508}" srcOrd="0" destOrd="0" presId="urn:microsoft.com/office/officeart/2005/8/layout/hierarchy3"/>
    <dgm:cxn modelId="{DF185CCC-ABDA-4BD7-9E0A-3CADD6270025}" srcId="{E8EE653E-909D-4835-9F4B-76C1313507DA}" destId="{C37F0C85-36FF-4D54-802E-F0DEB71F8DB0}" srcOrd="3" destOrd="0" parTransId="{EBC7B309-2CA0-42ED-9267-A332199341E6}" sibTransId="{5CAE7FBB-9348-4960-A469-290C81FCC807}"/>
    <dgm:cxn modelId="{9DF9B723-1A63-4FC2-819B-A88BECA9A1CD}" srcId="{E8EE653E-909D-4835-9F4B-76C1313507DA}" destId="{BD4D7B2A-A7F5-4C5A-92B2-5D6E62DD511A}" srcOrd="1" destOrd="0" parTransId="{99301D62-E8A2-4378-AF79-ED89FB5E1A3C}" sibTransId="{D821D0AC-DE14-4A31-B8BF-C882C102B985}"/>
    <dgm:cxn modelId="{61A87026-438E-464D-B4E0-6ABCA3C31DDE}" type="presOf" srcId="{38939B3E-BFC0-4A37-BCD6-12AF3AD02700}" destId="{A63BB481-7E41-414F-9275-E580D4E14777}" srcOrd="0" destOrd="0" presId="urn:microsoft.com/office/officeart/2005/8/layout/hierarchy3"/>
    <dgm:cxn modelId="{CD56E42C-9763-4513-8E4D-78239B35A0A5}" type="presOf" srcId="{99301D62-E8A2-4378-AF79-ED89FB5E1A3C}" destId="{80FD9032-4F59-4911-BA70-AF40CB8B7E67}" srcOrd="0" destOrd="0" presId="urn:microsoft.com/office/officeart/2005/8/layout/hierarchy3"/>
    <dgm:cxn modelId="{0CD6A2B7-368D-4432-8D96-651AAF0ACC8E}" type="presOf" srcId="{C37F0C85-36FF-4D54-802E-F0DEB71F8DB0}" destId="{9A5FE42E-DACC-4D70-BA8C-F1F53EC34259}" srcOrd="0" destOrd="0" presId="urn:microsoft.com/office/officeart/2005/8/layout/hierarchy3"/>
    <dgm:cxn modelId="{2F54D15C-FD39-44A6-AF5B-ADC54654EF5D}" type="presOf" srcId="{EBC7B309-2CA0-42ED-9267-A332199341E6}" destId="{4FDC47E7-6284-407A-9E12-436032763F98}" srcOrd="0" destOrd="0" presId="urn:microsoft.com/office/officeart/2005/8/layout/hierarchy3"/>
    <dgm:cxn modelId="{8D34493B-8882-4E90-AA0D-DC5CD669B277}" type="presOf" srcId="{C80BC2A5-A019-4C6C-944F-2D0BE38D78E1}" destId="{AAC25BCB-72C1-4C54-A286-BD2EF6551A7E}" srcOrd="0" destOrd="0" presId="urn:microsoft.com/office/officeart/2005/8/layout/hierarchy3"/>
    <dgm:cxn modelId="{A78218F7-CE18-44D6-B93D-D5C778F5B20F}" type="presOf" srcId="{E8EE653E-909D-4835-9F4B-76C1313507DA}" destId="{E3429DB0-895B-4C08-B4FF-189CC1A0F554}" srcOrd="1" destOrd="0" presId="urn:microsoft.com/office/officeart/2005/8/layout/hierarchy3"/>
    <dgm:cxn modelId="{3D797C45-6E4A-48E0-B611-DDAC56CE4887}" type="presOf" srcId="{D3AF7BE5-41D2-4BE3-9BAB-EEA8942CAF0C}" destId="{9CE6E8E2-7BFC-489C-B760-5A17014EA234}" srcOrd="0" destOrd="0" presId="urn:microsoft.com/office/officeart/2005/8/layout/hierarchy3"/>
    <dgm:cxn modelId="{BA92E719-3738-4829-A7BB-06F11A6F4FEB}" type="presOf" srcId="{EF29C91E-1F7B-4C03-ACD3-95822960C695}" destId="{6A5929B5-27E9-4C29-BA8C-8A568B584A6A}" srcOrd="0" destOrd="0" presId="urn:microsoft.com/office/officeart/2005/8/layout/hierarchy3"/>
    <dgm:cxn modelId="{77157717-18CF-4716-BD82-92F47760E9E4}" type="presOf" srcId="{BD4D7B2A-A7F5-4C5A-92B2-5D6E62DD511A}" destId="{23C604F9-3DBA-48B9-9259-58E037108C7F}" srcOrd="0" destOrd="0" presId="urn:microsoft.com/office/officeart/2005/8/layout/hierarchy3"/>
    <dgm:cxn modelId="{E6DAD811-EFDA-4DDA-940F-D37E681F4277}" type="presOf" srcId="{301CC531-E4F3-4695-8541-FC3E6603D409}" destId="{95EEAB76-92D1-456B-8AB5-02CF6A8AFCD5}" srcOrd="0" destOrd="0" presId="urn:microsoft.com/office/officeart/2005/8/layout/hierarchy3"/>
    <dgm:cxn modelId="{916214A2-6D91-4897-B2D9-1E1B3C1B9E55}" srcId="{E8EE653E-909D-4835-9F4B-76C1313507DA}" destId="{D3AF7BE5-41D2-4BE3-9BAB-EEA8942CAF0C}" srcOrd="0" destOrd="0" parTransId="{0F77C58C-C426-476D-A97C-40CBC4C9D9B6}" sibTransId="{8BDACB8F-C15A-4FEA-A10E-B3C677F8AF40}"/>
    <dgm:cxn modelId="{07193AF4-05E9-4EA7-9A17-CBEE7569BCBF}" type="presParOf" srcId="{AAC25BCB-72C1-4C54-A286-BD2EF6551A7E}" destId="{7D846179-408E-4421-A9D2-E70E9799A132}" srcOrd="0" destOrd="0" presId="urn:microsoft.com/office/officeart/2005/8/layout/hierarchy3"/>
    <dgm:cxn modelId="{DEE3BEF2-19D7-4990-B61F-CEF7CC745848}" type="presParOf" srcId="{7D846179-408E-4421-A9D2-E70E9799A132}" destId="{A627BC1D-6952-4A71-A487-4C55A128AB65}" srcOrd="0" destOrd="0" presId="urn:microsoft.com/office/officeart/2005/8/layout/hierarchy3"/>
    <dgm:cxn modelId="{E970990E-48BC-4324-A690-3BC50A70D58C}" type="presParOf" srcId="{A627BC1D-6952-4A71-A487-4C55A128AB65}" destId="{B408FDED-B573-4377-8B46-CF75C58C0BA3}" srcOrd="0" destOrd="0" presId="urn:microsoft.com/office/officeart/2005/8/layout/hierarchy3"/>
    <dgm:cxn modelId="{88DA5EB8-EBC9-4D58-B54B-356203B70705}" type="presParOf" srcId="{A627BC1D-6952-4A71-A487-4C55A128AB65}" destId="{E3429DB0-895B-4C08-B4FF-189CC1A0F554}" srcOrd="1" destOrd="0" presId="urn:microsoft.com/office/officeart/2005/8/layout/hierarchy3"/>
    <dgm:cxn modelId="{A4965516-01EF-4476-B0A5-CD02B32CF0CE}" type="presParOf" srcId="{7D846179-408E-4421-A9D2-E70E9799A132}" destId="{981ECAE0-4133-494F-A509-A091E11AEEFE}" srcOrd="1" destOrd="0" presId="urn:microsoft.com/office/officeart/2005/8/layout/hierarchy3"/>
    <dgm:cxn modelId="{53810F0D-E62E-40D2-8562-62C4148F1EB0}" type="presParOf" srcId="{981ECAE0-4133-494F-A509-A091E11AEEFE}" destId="{3140A49D-FECA-45FB-A47D-9BFF9043B45B}" srcOrd="0" destOrd="0" presId="urn:microsoft.com/office/officeart/2005/8/layout/hierarchy3"/>
    <dgm:cxn modelId="{F38043E1-BD35-4937-8D07-943A880607B4}" type="presParOf" srcId="{981ECAE0-4133-494F-A509-A091E11AEEFE}" destId="{9CE6E8E2-7BFC-489C-B760-5A17014EA234}" srcOrd="1" destOrd="0" presId="urn:microsoft.com/office/officeart/2005/8/layout/hierarchy3"/>
    <dgm:cxn modelId="{0468AE39-50F1-4AEE-83BC-844148FBD7D7}" type="presParOf" srcId="{981ECAE0-4133-494F-A509-A091E11AEEFE}" destId="{80FD9032-4F59-4911-BA70-AF40CB8B7E67}" srcOrd="2" destOrd="0" presId="urn:microsoft.com/office/officeart/2005/8/layout/hierarchy3"/>
    <dgm:cxn modelId="{E529C8F9-32AD-455C-8834-9A37947DBC01}" type="presParOf" srcId="{981ECAE0-4133-494F-A509-A091E11AEEFE}" destId="{23C604F9-3DBA-48B9-9259-58E037108C7F}" srcOrd="3" destOrd="0" presId="urn:microsoft.com/office/officeart/2005/8/layout/hierarchy3"/>
    <dgm:cxn modelId="{3592FC39-089D-43D6-8E6B-F37ABC9C6ADD}" type="presParOf" srcId="{981ECAE0-4133-494F-A509-A091E11AEEFE}" destId="{95EEAB76-92D1-456B-8AB5-02CF6A8AFCD5}" srcOrd="4" destOrd="0" presId="urn:microsoft.com/office/officeart/2005/8/layout/hierarchy3"/>
    <dgm:cxn modelId="{2C4B6568-CF9A-4E95-987C-542DD7169A18}" type="presParOf" srcId="{981ECAE0-4133-494F-A509-A091E11AEEFE}" destId="{6A5929B5-27E9-4C29-BA8C-8A568B584A6A}" srcOrd="5" destOrd="0" presId="urn:microsoft.com/office/officeart/2005/8/layout/hierarchy3"/>
    <dgm:cxn modelId="{0A95939C-8207-4475-8139-72739FE068CF}" type="presParOf" srcId="{981ECAE0-4133-494F-A509-A091E11AEEFE}" destId="{4FDC47E7-6284-407A-9E12-436032763F98}" srcOrd="6" destOrd="0" presId="urn:microsoft.com/office/officeart/2005/8/layout/hierarchy3"/>
    <dgm:cxn modelId="{E658C69E-6E48-4BF3-BDE2-29DF37F53371}" type="presParOf" srcId="{981ECAE0-4133-494F-A509-A091E11AEEFE}" destId="{9A5FE42E-DACC-4D70-BA8C-F1F53EC34259}" srcOrd="7" destOrd="0" presId="urn:microsoft.com/office/officeart/2005/8/layout/hierarchy3"/>
    <dgm:cxn modelId="{DE094557-D7A8-4840-87F3-BB0DB3AA5C46}" type="presParOf" srcId="{981ECAE0-4133-494F-A509-A091E11AEEFE}" destId="{3208A536-9273-4A9A-8AA3-A0142E359508}" srcOrd="8" destOrd="0" presId="urn:microsoft.com/office/officeart/2005/8/layout/hierarchy3"/>
    <dgm:cxn modelId="{6089E009-2A29-4AA4-8D15-B7D818C60C7F}" type="presParOf" srcId="{981ECAE0-4133-494F-A509-A091E11AEEFE}" destId="{A63BB481-7E41-414F-9275-E580D4E1477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30FF6-3A53-4B04-80AC-C2B6826B23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2DE7A9-8399-4EF5-ABFA-E3D539944280}" type="pres">
      <dgm:prSet presAssocID="{34530FF6-3A53-4B04-80AC-C2B6826B23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6942E43D-22A5-4A81-9C74-CF1C57218E77}" type="presOf" srcId="{34530FF6-3A53-4B04-80AC-C2B6826B23A7}" destId="{262DE7A9-8399-4EF5-ABFA-E3D539944280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8FDED-B573-4377-8B46-CF75C58C0BA3}">
      <dsp:nvSpPr>
        <dsp:cNvPr id="0" name=""/>
        <dsp:cNvSpPr/>
      </dsp:nvSpPr>
      <dsp:spPr>
        <a:xfrm>
          <a:off x="1931" y="0"/>
          <a:ext cx="8899667" cy="57484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Podstawowe akty prawne</a:t>
          </a:r>
          <a:endParaRPr lang="pl-PL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768" y="16837"/>
        <a:ext cx="8865993" cy="541168"/>
      </dsp:txXfrm>
    </dsp:sp>
    <dsp:sp modelId="{3140A49D-FECA-45FB-A47D-9BFF9043B45B}">
      <dsp:nvSpPr>
        <dsp:cNvPr id="0" name=""/>
        <dsp:cNvSpPr/>
      </dsp:nvSpPr>
      <dsp:spPr>
        <a:xfrm>
          <a:off x="891897" y="574842"/>
          <a:ext cx="893796" cy="63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077"/>
              </a:lnTo>
              <a:lnTo>
                <a:pt x="893796" y="63507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E8E2-7BFC-489C-B760-5A17014EA234}">
      <dsp:nvSpPr>
        <dsp:cNvPr id="0" name=""/>
        <dsp:cNvSpPr/>
      </dsp:nvSpPr>
      <dsp:spPr>
        <a:xfrm>
          <a:off x="1785693" y="865016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1303/2013 z dnia 17 grudnia 2013 r.</a:t>
          </a:r>
          <a:endParaRPr lang="pl-PL" sz="1800" kern="1200" dirty="0"/>
        </a:p>
      </dsp:txBody>
      <dsp:txXfrm>
        <a:off x="1805897" y="885220"/>
        <a:ext cx="6996046" cy="649400"/>
      </dsp:txXfrm>
    </dsp:sp>
    <dsp:sp modelId="{4FDC47E7-6284-407A-9E12-436032763F98}">
      <dsp:nvSpPr>
        <dsp:cNvPr id="0" name=""/>
        <dsp:cNvSpPr/>
      </dsp:nvSpPr>
      <dsp:spPr>
        <a:xfrm>
          <a:off x="891897" y="574842"/>
          <a:ext cx="893796" cy="1534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829"/>
              </a:lnTo>
              <a:lnTo>
                <a:pt x="893796" y="153482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FE42E-DACC-4D70-BA8C-F1F53EC34259}">
      <dsp:nvSpPr>
        <dsp:cNvPr id="0" name=""/>
        <dsp:cNvSpPr/>
      </dsp:nvSpPr>
      <dsp:spPr>
        <a:xfrm>
          <a:off x="1785693" y="1764768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1301/2013 z dnia 17 grudnia 2013 r. </a:t>
          </a:r>
          <a:r>
            <a:rPr lang="pl-PL" sz="1800" kern="1200" dirty="0" smtClean="0"/>
            <a:t> </a:t>
          </a:r>
          <a:r>
            <a:rPr lang="pl-PL" sz="1800" b="1" kern="1200" dirty="0" smtClean="0"/>
            <a:t>w sprawie EFRR</a:t>
          </a:r>
          <a:endParaRPr lang="pl-PL" sz="1800" kern="1200" dirty="0"/>
        </a:p>
      </dsp:txBody>
      <dsp:txXfrm>
        <a:off x="1805897" y="1784972"/>
        <a:ext cx="6996046" cy="649400"/>
      </dsp:txXfrm>
    </dsp:sp>
    <dsp:sp modelId="{3208A536-9273-4A9A-8AA3-A0142E359508}">
      <dsp:nvSpPr>
        <dsp:cNvPr id="0" name=""/>
        <dsp:cNvSpPr/>
      </dsp:nvSpPr>
      <dsp:spPr>
        <a:xfrm>
          <a:off x="891897" y="574842"/>
          <a:ext cx="893796" cy="2434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581"/>
              </a:lnTo>
              <a:lnTo>
                <a:pt x="893796" y="243458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B481-7E41-414F-9275-E580D4E14777}">
      <dsp:nvSpPr>
        <dsp:cNvPr id="0" name=""/>
        <dsp:cNvSpPr/>
      </dsp:nvSpPr>
      <dsp:spPr>
        <a:xfrm>
          <a:off x="1785693" y="2664520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1304/2013 z dnia 17 grudnia 2013 r. w sprawie EFS</a:t>
          </a:r>
          <a:endParaRPr lang="pl-PL" sz="1800" kern="1200" dirty="0"/>
        </a:p>
      </dsp:txBody>
      <dsp:txXfrm>
        <a:off x="1805897" y="2684724"/>
        <a:ext cx="6996046" cy="649400"/>
      </dsp:txXfrm>
    </dsp:sp>
    <dsp:sp modelId="{0CC4C055-4AFB-48D2-83C0-D9C2EE4EFFD4}">
      <dsp:nvSpPr>
        <dsp:cNvPr id="0" name=""/>
        <dsp:cNvSpPr/>
      </dsp:nvSpPr>
      <dsp:spPr>
        <a:xfrm>
          <a:off x="891897" y="574842"/>
          <a:ext cx="893796" cy="3372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2656"/>
              </a:lnTo>
              <a:lnTo>
                <a:pt x="893796" y="337265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2190F-924F-4A9D-9F30-A693C21F56B1}">
      <dsp:nvSpPr>
        <dsp:cNvPr id="0" name=""/>
        <dsp:cNvSpPr/>
      </dsp:nvSpPr>
      <dsp:spPr>
        <a:xfrm>
          <a:off x="1785693" y="3564271"/>
          <a:ext cx="7036454" cy="76645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Ustawa z dnia 11 lipca 2014 r. o zasadach realizacji programów w zakresie polityki spójności finansowanych w perspektywie finansowej 2014–2020</a:t>
          </a:r>
          <a:endParaRPr lang="pl-PL" sz="1600" kern="1200" dirty="0"/>
        </a:p>
      </dsp:txBody>
      <dsp:txXfrm>
        <a:off x="1808142" y="3586720"/>
        <a:ext cx="6991556" cy="721556"/>
      </dsp:txXfrm>
    </dsp:sp>
    <dsp:sp modelId="{4A93E4BA-B8AB-403D-AA1F-4102D37089B8}">
      <dsp:nvSpPr>
        <dsp:cNvPr id="0" name=""/>
        <dsp:cNvSpPr/>
      </dsp:nvSpPr>
      <dsp:spPr>
        <a:xfrm>
          <a:off x="891897" y="574842"/>
          <a:ext cx="893796" cy="431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731"/>
              </a:lnTo>
              <a:lnTo>
                <a:pt x="893796" y="431073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3794D-9F48-4976-8B1C-7A359B085E11}">
      <dsp:nvSpPr>
        <dsp:cNvPr id="0" name=""/>
        <dsp:cNvSpPr/>
      </dsp:nvSpPr>
      <dsp:spPr>
        <a:xfrm>
          <a:off x="1785693" y="4540669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Wytyczne w zakresie trybów wyboru projektów na lata 2014-2020 </a:t>
          </a:r>
          <a:br>
            <a:rPr lang="pl-PL" sz="1800" b="1" kern="1200" dirty="0" smtClean="0"/>
          </a:br>
          <a:r>
            <a:rPr lang="pl-PL" sz="1800" b="1" kern="1200" dirty="0" smtClean="0"/>
            <a:t>z dnia 31 marca 2015 r.</a:t>
          </a:r>
          <a:endParaRPr lang="pl-PL" sz="1800" kern="1200" dirty="0"/>
        </a:p>
      </dsp:txBody>
      <dsp:txXfrm>
        <a:off x="1805897" y="4560873"/>
        <a:ext cx="6996046" cy="649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8FDED-B573-4377-8B46-CF75C58C0BA3}">
      <dsp:nvSpPr>
        <dsp:cNvPr id="0" name=""/>
        <dsp:cNvSpPr/>
      </dsp:nvSpPr>
      <dsp:spPr>
        <a:xfrm>
          <a:off x="89066" y="368266"/>
          <a:ext cx="8128704" cy="76887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6350" cap="rnd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Etapy oceny projektów  EFRR i EFS</a:t>
          </a:r>
        </a:p>
      </dsp:txBody>
      <dsp:txXfrm>
        <a:off x="111585" y="390785"/>
        <a:ext cx="8083666" cy="723833"/>
      </dsp:txXfrm>
    </dsp:sp>
    <dsp:sp modelId="{3140A49D-FECA-45FB-A47D-9BFF9043B45B}">
      <dsp:nvSpPr>
        <dsp:cNvPr id="0" name=""/>
        <dsp:cNvSpPr/>
      </dsp:nvSpPr>
      <dsp:spPr>
        <a:xfrm>
          <a:off x="901936" y="1137137"/>
          <a:ext cx="729113" cy="49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588"/>
              </a:lnTo>
              <a:lnTo>
                <a:pt x="729113" y="4955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E8E2-7BFC-489C-B760-5A17014EA234}">
      <dsp:nvSpPr>
        <dsp:cNvPr id="0" name=""/>
        <dsp:cNvSpPr/>
      </dsp:nvSpPr>
      <dsp:spPr>
        <a:xfrm>
          <a:off x="1631050" y="1298006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</a:rPr>
            <a:t>Weryfikacja techniczna wniosków  - poza KOP</a:t>
          </a:r>
          <a:endParaRPr lang="pl-PL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0657" y="1317613"/>
        <a:ext cx="6965578" cy="630226"/>
      </dsp:txXfrm>
    </dsp:sp>
    <dsp:sp modelId="{80FD9032-4F59-4911-BA70-AF40CB8B7E67}">
      <dsp:nvSpPr>
        <dsp:cNvPr id="0" name=""/>
        <dsp:cNvSpPr/>
      </dsp:nvSpPr>
      <dsp:spPr>
        <a:xfrm>
          <a:off x="901936" y="1137137"/>
          <a:ext cx="729113" cy="1346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195"/>
              </a:lnTo>
              <a:lnTo>
                <a:pt x="729113" y="1346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604F9-3DBA-48B9-9259-58E037108C7F}">
      <dsp:nvSpPr>
        <dsp:cNvPr id="0" name=""/>
        <dsp:cNvSpPr/>
      </dsp:nvSpPr>
      <dsp:spPr>
        <a:xfrm>
          <a:off x="1631050" y="2148613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</a:rPr>
            <a:t>Ocena projektów pod kątem zgodności ze strategią ZIT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effectLst/>
            </a:rPr>
            <a:t>(wyłącznie dla konkursów dedykowanych ZIT) - KOP </a:t>
          </a:r>
          <a:endParaRPr lang="pl-PL" sz="1400" kern="1200" dirty="0"/>
        </a:p>
      </dsp:txBody>
      <dsp:txXfrm>
        <a:off x="1650657" y="2168220"/>
        <a:ext cx="6965578" cy="630226"/>
      </dsp:txXfrm>
    </dsp:sp>
    <dsp:sp modelId="{95EEAB76-92D1-456B-8AB5-02CF6A8AFCD5}">
      <dsp:nvSpPr>
        <dsp:cNvPr id="0" name=""/>
        <dsp:cNvSpPr/>
      </dsp:nvSpPr>
      <dsp:spPr>
        <a:xfrm>
          <a:off x="901936" y="1137137"/>
          <a:ext cx="729113" cy="2215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397"/>
              </a:lnTo>
              <a:lnTo>
                <a:pt x="729113" y="221539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929B5-27E9-4C29-BA8C-8A568B584A6A}">
      <dsp:nvSpPr>
        <dsp:cNvPr id="0" name=""/>
        <dsp:cNvSpPr/>
      </dsp:nvSpPr>
      <dsp:spPr>
        <a:xfrm>
          <a:off x="1631050" y="2999220"/>
          <a:ext cx="7004792" cy="7066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  <a:latin typeface="+mn-lt"/>
            </a:rPr>
            <a:t>Ocena formalna projektów - KOP</a:t>
          </a:r>
          <a:endParaRPr lang="pl-PL" sz="2000" kern="1200" dirty="0"/>
        </a:p>
      </dsp:txBody>
      <dsp:txXfrm>
        <a:off x="1651746" y="3019916"/>
        <a:ext cx="6963400" cy="665237"/>
      </dsp:txXfrm>
    </dsp:sp>
    <dsp:sp modelId="{4FDC47E7-6284-407A-9E12-436032763F98}">
      <dsp:nvSpPr>
        <dsp:cNvPr id="0" name=""/>
        <dsp:cNvSpPr/>
      </dsp:nvSpPr>
      <dsp:spPr>
        <a:xfrm>
          <a:off x="901936" y="1137137"/>
          <a:ext cx="729113" cy="308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599"/>
              </a:lnTo>
              <a:lnTo>
                <a:pt x="729113" y="308459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FE42E-DACC-4D70-BA8C-F1F53EC34259}">
      <dsp:nvSpPr>
        <dsp:cNvPr id="0" name=""/>
        <dsp:cNvSpPr/>
      </dsp:nvSpPr>
      <dsp:spPr>
        <a:xfrm>
          <a:off x="1631050" y="3887016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merytoryczna projektów,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w tym ocena strategiczna dla EFRR </a:t>
          </a:r>
          <a:r>
            <a:rPr lang="pl-PL" sz="16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 w każdym konkursie</a:t>
          </a: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) – KOP</a:t>
          </a:r>
          <a:endParaRPr lang="pl-PL" sz="2000" kern="1200" dirty="0"/>
        </a:p>
      </dsp:txBody>
      <dsp:txXfrm>
        <a:off x="1650657" y="3906623"/>
        <a:ext cx="6965578" cy="630226"/>
      </dsp:txXfrm>
    </dsp:sp>
    <dsp:sp modelId="{3208A536-9273-4A9A-8AA3-A0142E359508}">
      <dsp:nvSpPr>
        <dsp:cNvPr id="0" name=""/>
        <dsp:cNvSpPr/>
      </dsp:nvSpPr>
      <dsp:spPr>
        <a:xfrm>
          <a:off x="901936" y="1137137"/>
          <a:ext cx="718284" cy="3897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617"/>
              </a:lnTo>
              <a:lnTo>
                <a:pt x="718284" y="389761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B481-7E41-414F-9275-E580D4E14777}">
      <dsp:nvSpPr>
        <dsp:cNvPr id="0" name=""/>
        <dsp:cNvSpPr/>
      </dsp:nvSpPr>
      <dsp:spPr>
        <a:xfrm>
          <a:off x="1620220" y="4700035"/>
          <a:ext cx="6991899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strategiczna dla EFS </a:t>
          </a:r>
          <a:r>
            <a:rPr lang="pl-PL" sz="16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(nieobowiązkowa) </a:t>
          </a: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–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panel członków KOP</a:t>
          </a:r>
          <a:endParaRPr lang="pl-PL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9827" y="4719642"/>
        <a:ext cx="6952685" cy="630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F19F9A-E070-4F74-94E7-F0A0C4F224DC}" type="datetimeFigureOut">
              <a:rPr lang="pl-PL"/>
              <a:pPr>
                <a:defRPr/>
              </a:pPr>
              <a:t>2015-05-08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20FE26-9B6E-47C9-9210-6121265CA1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6840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37B888-EBB3-4826-9222-644E09D5058E}" type="datetimeFigureOut">
              <a:rPr lang="pl-PL"/>
              <a:pPr>
                <a:defRPr/>
              </a:pPr>
              <a:t>2015-05-08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0443" tIns="45222" rIns="90443" bIns="45222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82A599-E776-4F1F-BEA8-FB9EDB76CB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558281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63489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88408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08475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Ocena formalna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▪ I etap oceny formalnej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>
                <a:effectLst/>
                <a:latin typeface="+mn-lt"/>
              </a:rPr>
              <a:t>ocena spełnienia przez projekt formalnych kryteriów kluczowych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▪ II etap oceny formalnej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ocena spełnienia przez projekt formalnych kryteriów uzupełniających</a:t>
            </a:r>
            <a:endParaRPr lang="pl-PL" sz="1200" b="0" dirty="0" smtClean="0">
              <a:effectLst/>
              <a:latin typeface="+mn-lt"/>
            </a:endParaRP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merytoryczna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sekcja: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obejmuje ocenę finansowo-ekonomiczną projektu oraz ocenę projektu pod kątem spełniania kryteriów merytorycznych dziedzinowych (w tym specyficznych dla danej osi priorytetowej)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– ocena dokonywana równolegle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sekcja: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ocena projektu pod kątem wpływu projektu na Strategię Rozwoju Dolnego Śląska oraz osiąganie wskaźników z ram wykonania 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94195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36908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886291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89813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7906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4428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Podstawowe akty prawne: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1.  Rozporządzenie Parlamentu Europejskiego i Rady (UE) nr 1303/2013 z dnia 17 grudnia 2013 r.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125 ust. 3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odniesieniu do wyboru operacji instytucja zarządzająca: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a). sporządza i, po zatwierdzeniu, stosuje odpowiednie procedury wyboru i kryteria, które: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zapewniają, że operacje przyczynią się do osiągnięcia celów szczegółowych i rezultatów odpowiednich priorytetów;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są niedyskryminacyjne i przejrzyste;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uwzględniają ogólne zasady ustanowione w art. 7 i 8 ustawy;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zapewnia, aby wybrana operacja wchodziła w zakres funduszu lub funduszy polityki spójności oraz aby mogła być przypisana do kategorii interwencji lub – w przypadku EFMR – wchodziła w zakres środka określonego w ramach priorytetu lub priorytetów programu operacyjnego;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c). zapewnia, aby beneficjent otrzymał dokument określający warunki wsparcia dla każdej operacji, w tym szczegółowe wymagania dotyczące produktów lub usług, które mają być dostarczone w ramach operacji, plan finansowy oraz termin realizacji;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d). upewnia się przed zatwierdzeniem operacji, że beneficjenci dysponują administracyjną, finansową i operacyjną zdolnością do spełnienia warunków, o których mowa w lit. c);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e). upewnia się, że jeżeli operacja rozpoczęła się przed dniem złożenia wniosku o dofinansowanie do instytucji zarządzającej, przestrzegano obowiązujących przepisów prawa dotyczących danej operacji;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f). zapewnia, aby operacje wybrane do dofinansowania z funduszy nie obejmowały przedsięwzięć będących częścią operacji, które zostały objęte lub powinny były zostać objęte procedurą odzyskiwania zgodnie z art. 71 w następstwie przeniesienia działalności produkcyjnej poza obszar objęty programem;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g). określa kategorie interwencji lub – w przypadku EFMR – środki, do których przypisane są wydatki związane z operacją.</a:t>
            </a:r>
            <a:endParaRPr lang="pl-PL" sz="1100" b="1" i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7  Promowanie równości mężczyzn i kobiet oraz niedyskryminacji</a:t>
            </a:r>
            <a:endParaRPr lang="pl-PL" sz="1100" i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8  Zrównoważony rozwój</a:t>
            </a:r>
          </a:p>
          <a:p>
            <a:pPr marL="0" indent="0">
              <a:buNone/>
            </a:pPr>
            <a:r>
              <a:rPr lang="pl-PL" sz="1200" b="1" dirty="0" smtClean="0"/>
              <a:t>2.  Rozporządzenie Parlamentu Europejskiego i Rady (UE) nr 1301/2013 z dnia 17 grudnia 2013 r. </a:t>
            </a:r>
            <a:r>
              <a:rPr lang="pl-PL" sz="1200" dirty="0" smtClean="0"/>
              <a:t> </a:t>
            </a:r>
            <a:r>
              <a:rPr lang="pl-PL" sz="1200" b="1" dirty="0" smtClean="0"/>
              <a:t>w sprawie EFRR i przepisów szczególnych dotyczących celu „Inwestycje na rzecz wzrostu </a:t>
            </a:r>
            <a:br>
              <a:rPr lang="pl-PL" sz="1200" b="1" dirty="0" smtClean="0"/>
            </a:br>
            <a:r>
              <a:rPr lang="pl-PL" sz="1200" b="1" dirty="0" smtClean="0"/>
              <a:t>i zatrudnienia” oraz w sprawie uchylenia rozporządzenia (WE) nr 1080/2006</a:t>
            </a:r>
          </a:p>
          <a:p>
            <a:pPr marL="0" indent="0">
              <a:buNone/>
            </a:pPr>
            <a:r>
              <a:rPr lang="pl-PL" sz="1200" b="1" dirty="0" smtClean="0"/>
              <a:t>3.  Rozporządzenie Parlamentu Europejskiego i Rady (UE) nr 1304/2013 z dnia 17 grudnia 2013 r. w sprawie Europejskiego Funduszu Społecznego i uchylające rozporządzenie Rady (WE) nr 1081/2006</a:t>
            </a:r>
            <a:endParaRPr lang="pl-PL" sz="12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4.  Ustawa z dnia 11 lipca 2014 r. o zasadach realizacji programów w zakresie polityki spójności finansowanych w perspektywie finansowej 2014–2020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dirty="0" smtClean="0"/>
              <a:t>Art. 43 ust. 1 </a:t>
            </a:r>
            <a:r>
              <a:rPr lang="pl-PL" sz="1100" dirty="0" smtClean="0"/>
              <a:t> W razie stwierdzenia we wniosku o dofinansowanie projektu braków formalnych lub oczywistych omyłek właściwa instytucja wzywa wnioskodawcę do uzupełnienia wniosku lub poprawienia w nim oczywistej omyłki w wyznaczonym terminie nie krótszym niż 7 dni, pod rygorem pozostawienia wniosku bez rozpatrzenia.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dirty="0" smtClean="0"/>
              <a:t>Art. 43 ust. 2</a:t>
            </a:r>
            <a:r>
              <a:rPr lang="pl-PL" sz="1100" dirty="0" smtClean="0"/>
              <a:t> Uzupełnienie wniosku o dofinansowanie projektu lub poprawienie w nim oczywistej omyłki nie może prowadzić do jego istotnej modyfikacji.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5. Wytyczne w zakresie trybów wyboru projektów na lata 2014-2020 z dnia 31 marca 2015 r.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70527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79379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Zadania KM zostały wymienione w przepisach rozporządzenia ogólnego oraz w przepisach ustawy. IZ ma prawo do uszczegółowienia katalogu zadań wymienionych w tych przepisach, w ramach określonych w nich ogólnych zasad.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endParaRPr lang="pl-PL" sz="1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14.  ust. 1 ustawy:</a:t>
            </a:r>
            <a:r>
              <a:rPr lang="pl-PL" sz="1200" dirty="0" smtClean="0"/>
              <a:t> Realizacja programu operacyjnego podlega monitorowaniu przez komitet monitorujący, o którym mowa w art. 47 rozporządzenia ogólnego.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14 ust. 10 ustawy</a:t>
            </a:r>
            <a:r>
              <a:rPr lang="pl-PL" sz="1200" dirty="0" smtClean="0"/>
              <a:t>: Komitet monitorujący realizuje w szczególności zadania, o których mowa w art. 49 i art. 110 rozporządzenia ogólnego, w tym zatwierdza kryteria wyboru projektów, uwzględniając art. 125 ust. 3 lit. a rozporządzenia ogólnego.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37 ust. 2 ustawy:</a:t>
            </a:r>
            <a:r>
              <a:rPr lang="pl-PL" sz="1200" dirty="0" smtClean="0"/>
              <a:t> Projekt podlega ocenie pod względem spełnienia kryteriów wyboru projektów, zatwierdzonych przez komitet monitorujący, zgodnych  z warunkami określonymi w art. 125 ust. 3 lit. a rozporządzenia ogólnego.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0066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6836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71621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394180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43380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9806-22C6-469E-AF1E-9890FEDA9F75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E9F3-9D87-4814-9C01-25ADAB0991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3E01-ADC3-4637-85FF-C5F677DBD477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E3E9-4E27-4492-8FC7-D3333802AB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503E-FB26-4947-8AEA-1EFF0C174BF4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8F14-71F3-490B-A23E-8C67DBF9AC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A68C-5A1F-4359-8932-2419BA8F10D8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23BD-B49C-453D-876D-736201D001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4C08-1396-4040-85F3-A6033B851852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2B25-C448-4703-92C3-4241188E03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7F36-CBFA-4071-9D84-4580FAF11399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3E30-9C1A-412B-9B8F-0E4CB2CFD2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3BE4-E2C2-4448-A20C-EAC1E28F32DE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1F74-D4B0-43AC-BBFD-34F79D885F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260F-41EB-40DD-9661-CA9542C1652B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27B-6E6E-498F-909B-FF0BCD59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01F0-4AE5-4F6B-AA79-0CC8496E8724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0977-7B61-4559-8A2E-6749FB3890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D9A5-D32F-41D2-BAD6-723E1D8BB341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3A22-29E2-4911-9A06-6D06B346CF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9BD3-C016-4687-B8D5-637D1B3659B4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87F8-D628-407D-999E-84DD2CC86C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7212F7-92ED-4465-9B92-ED458A167442}" type="datetime1">
              <a:rPr lang="pl-PL" smtClean="0"/>
              <a:t>2015-05-08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11D75A-45D7-4C4A-86DE-DFCCA0CBF6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 rot="5400000">
            <a:off x="1835695" y="-243408"/>
            <a:ext cx="5328594" cy="777686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pl-PL" sz="18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81512477"/>
              </p:ext>
            </p:extLst>
          </p:nvPr>
        </p:nvGraphicFramePr>
        <p:xfrm>
          <a:off x="251424" y="914400"/>
          <a:ext cx="8641152" cy="5755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9" name="pole tekstowe 8"/>
          <p:cNvSpPr txBox="1"/>
          <p:nvPr/>
        </p:nvSpPr>
        <p:spPr>
          <a:xfrm rot="16200000">
            <a:off x="-1760018" y="3847618"/>
            <a:ext cx="4567570" cy="70871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400" b="1" dirty="0" smtClean="0"/>
              <a:t>Możliwe zmiany, trwają prace</a:t>
            </a:r>
          </a:p>
        </p:txBody>
      </p:sp>
    </p:spTree>
    <p:extLst>
      <p:ext uri="{BB962C8B-B14F-4D97-AF65-F5344CB8AC3E}">
        <p14:creationId xmlns:p14="http://schemas.microsoft.com/office/powerpoint/2010/main" val="266875399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431448" y="2690968"/>
            <a:ext cx="3495035" cy="27903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Weryfikacja techniczna </a:t>
            </a:r>
            <a:r>
              <a:rPr lang="pl-PL" sz="2000" b="1" dirty="0" smtClean="0">
                <a:solidFill>
                  <a:schemeClr val="tx1"/>
                </a:solidFill>
              </a:rPr>
              <a:t>wniosków </a:t>
            </a:r>
          </a:p>
          <a:p>
            <a:pPr algn="ctr"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sprawdzenie oraz uzupełnienie braków formalnych i oczywistych omyłek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202084" y="2834987"/>
            <a:ext cx="3616436" cy="25023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dokonuje min. </a:t>
            </a:r>
            <a:r>
              <a:rPr lang="pl-PL" b="1" dirty="0">
                <a:solidFill>
                  <a:schemeClr val="tx1"/>
                </a:solidFill>
              </a:rPr>
              <a:t>1 pracownik IOK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 odbywa się </a:t>
            </a:r>
            <a:r>
              <a:rPr lang="pl-PL" b="1" dirty="0">
                <a:solidFill>
                  <a:schemeClr val="tx1"/>
                </a:solidFill>
              </a:rPr>
              <a:t>poza KOP</a:t>
            </a:r>
            <a:endParaRPr lang="pl-PL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wnioski złożone po terminie lub niepoprawione/nieuzupełnione pozostaną bez rozpatrzenia i nie zostaną dopuszczone do oceny dokonywanej przez KOP</a:t>
            </a:r>
          </a:p>
        </p:txBody>
      </p:sp>
      <p:sp>
        <p:nvSpPr>
          <p:cNvPr id="3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219722" y="998676"/>
            <a:ext cx="5592710" cy="115219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Weryfikacja techniczna wniosków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EFRR i 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rzałka w lewo i prawo 1"/>
          <p:cNvSpPr/>
          <p:nvPr/>
        </p:nvSpPr>
        <p:spPr>
          <a:xfrm>
            <a:off x="4121940" y="3969072"/>
            <a:ext cx="907260" cy="270036"/>
          </a:xfrm>
          <a:prstGeom prst="leftRightArrow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07346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878123" y="2055964"/>
            <a:ext cx="3042339" cy="788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zgodności ze strategią ZIT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5244370" y="1918190"/>
            <a:ext cx="3616436" cy="1134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sz="1600" dirty="0" smtClean="0">
                <a:solidFill>
                  <a:schemeClr val="tx1"/>
                </a:solidFill>
              </a:rPr>
              <a:t>dotyczy </a:t>
            </a:r>
            <a:r>
              <a:rPr lang="pl-PL" altLang="pl-PL" sz="1600" b="1" dirty="0">
                <a:solidFill>
                  <a:schemeClr val="tx1"/>
                </a:solidFill>
              </a:rPr>
              <a:t>wyłącznie konkursów dedykowanych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ZIT</a:t>
            </a:r>
            <a:endParaRPr lang="pl-PL" altLang="pl-PL" sz="1600" b="1" dirty="0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78123" y="3051687"/>
            <a:ext cx="3042338" cy="1538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formalna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244370" y="3192044"/>
            <a:ext cx="3616436" cy="12115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d</a:t>
            </a:r>
            <a:r>
              <a:rPr lang="pl-PL" altLang="pl-PL" sz="1600" dirty="0" smtClean="0">
                <a:solidFill>
                  <a:schemeClr val="tx1"/>
                </a:solidFill>
              </a:rPr>
              <a:t>wa etapy </a:t>
            </a:r>
            <a:r>
              <a:rPr lang="pl-PL" altLang="pl-PL" sz="1400" dirty="0" smtClean="0">
                <a:solidFill>
                  <a:schemeClr val="tx1"/>
                </a:solidFill>
              </a:rPr>
              <a:t>(I kryteria formalne kluczowe, </a:t>
            </a:r>
          </a:p>
          <a:p>
            <a:pPr algn="ctr">
              <a:defRPr/>
            </a:pPr>
            <a:r>
              <a:rPr lang="pl-PL" altLang="pl-PL" sz="1400" dirty="0" smtClean="0">
                <a:solidFill>
                  <a:schemeClr val="tx1"/>
                </a:solidFill>
              </a:rPr>
              <a:t>II kryteria formalne uzupełniające)</a:t>
            </a:r>
            <a:endParaRPr lang="pl-PL" altLang="pl-PL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pl-PL" altLang="pl-PL" sz="1600" dirty="0" smtClean="0">
                <a:solidFill>
                  <a:schemeClr val="tx1"/>
                </a:solidFill>
              </a:rPr>
              <a:t>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pracowników IOK</a:t>
            </a:r>
            <a:endParaRPr lang="pl-PL" altLang="pl-PL" sz="1600" b="1" dirty="0">
              <a:solidFill>
                <a:schemeClr val="tx1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878123" y="4977172"/>
            <a:ext cx="2952327" cy="15207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merytoryczna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5244370" y="4590128"/>
            <a:ext cx="3616436" cy="20597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altLang="pl-PL" sz="1400" b="1" dirty="0" smtClean="0">
                <a:solidFill>
                  <a:schemeClr val="tx1"/>
                </a:solidFill>
              </a:rPr>
              <a:t>- </a:t>
            </a:r>
            <a:r>
              <a:rPr lang="pl-PL" altLang="pl-PL" sz="1600" dirty="0" smtClean="0">
                <a:solidFill>
                  <a:schemeClr val="tx1"/>
                </a:solidFill>
              </a:rPr>
              <a:t>ocena </a:t>
            </a:r>
            <a:r>
              <a:rPr lang="pl-PL" altLang="pl-PL" sz="1600" dirty="0" err="1" smtClean="0">
                <a:solidFill>
                  <a:schemeClr val="tx1"/>
                </a:solidFill>
              </a:rPr>
              <a:t>ekonomiczno</a:t>
            </a:r>
            <a:r>
              <a:rPr lang="pl-PL" altLang="pl-PL" sz="1600" dirty="0" smtClean="0">
                <a:solidFill>
                  <a:schemeClr val="tx1"/>
                </a:solidFill>
              </a:rPr>
              <a:t> – finansowa – 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ekspertów 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o</a:t>
            </a:r>
            <a:r>
              <a:rPr lang="pl-PL" altLang="pl-PL" sz="1600" dirty="0" smtClean="0">
                <a:solidFill>
                  <a:schemeClr val="tx1"/>
                </a:solidFill>
              </a:rPr>
              <a:t>cena dziedzinowa – 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ekspertów</a:t>
            </a:r>
          </a:p>
          <a:p>
            <a:pPr algn="ctr">
              <a:defRPr/>
            </a:pPr>
            <a:r>
              <a:rPr lang="pl-PL" altLang="pl-PL" sz="1400" b="1" dirty="0" smtClean="0">
                <a:solidFill>
                  <a:schemeClr val="tx1"/>
                </a:solidFill>
              </a:rPr>
              <a:t>- </a:t>
            </a:r>
            <a:r>
              <a:rPr lang="pl-PL" altLang="pl-PL" sz="1600" dirty="0" smtClean="0">
                <a:solidFill>
                  <a:schemeClr val="tx1"/>
                </a:solidFill>
              </a:rPr>
              <a:t>ocena strategiczna  (fakultatywna) – </a:t>
            </a:r>
            <a:r>
              <a:rPr lang="pl-PL" altLang="pl-PL" sz="1600" dirty="0">
                <a:solidFill>
                  <a:schemeClr val="tx1"/>
                </a:solidFill>
              </a:rPr>
              <a:t>panel, porównanie projektów</a:t>
            </a:r>
            <a:r>
              <a:rPr lang="pl-PL" altLang="pl-PL" sz="1400" b="1" dirty="0">
                <a:solidFill>
                  <a:schemeClr val="tx1"/>
                </a:solidFill>
              </a:rPr>
              <a:t> </a:t>
            </a:r>
            <a:endParaRPr lang="pl-PL" altLang="pl-PL" sz="1400" b="1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219722" y="926759"/>
            <a:ext cx="5592710" cy="8325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w ramach KOP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EFRR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rzałka w lewo i prawo 5"/>
          <p:cNvSpPr/>
          <p:nvPr/>
        </p:nvSpPr>
        <p:spPr>
          <a:xfrm>
            <a:off x="4175316" y="2370084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Strzałka w lewo i prawo 46"/>
          <p:cNvSpPr/>
          <p:nvPr/>
        </p:nvSpPr>
        <p:spPr>
          <a:xfrm>
            <a:off x="4155795" y="3608565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8" name="Strzałka w lewo i prawo 47"/>
          <p:cNvSpPr/>
          <p:nvPr/>
        </p:nvSpPr>
        <p:spPr>
          <a:xfrm>
            <a:off x="4149922" y="5578748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18" name="pole tekstowe 17"/>
          <p:cNvSpPr txBox="1"/>
          <p:nvPr/>
        </p:nvSpPr>
        <p:spPr>
          <a:xfrm rot="16200000">
            <a:off x="-1760018" y="3847618"/>
            <a:ext cx="4567570" cy="70871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400" b="1" dirty="0" smtClean="0"/>
              <a:t>Możliwe zmiany, trwają prace</a:t>
            </a:r>
          </a:p>
        </p:txBody>
      </p:sp>
    </p:spTree>
    <p:extLst>
      <p:ext uri="{BB962C8B-B14F-4D97-AF65-F5344CB8AC3E}">
        <p14:creationId xmlns:p14="http://schemas.microsoft.com/office/powerpoint/2010/main" val="66242195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853163" y="2136279"/>
            <a:ext cx="3042339" cy="7887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zgodności ze strategią ZIT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5232737" y="2013136"/>
            <a:ext cx="3616436" cy="1134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dotyczy </a:t>
            </a:r>
            <a:r>
              <a:rPr lang="pl-PL" altLang="pl-PL" b="1" u="sng" dirty="0">
                <a:solidFill>
                  <a:schemeClr val="tx1"/>
                </a:solidFill>
              </a:rPr>
              <a:t>wyłącznie</a:t>
            </a:r>
            <a:r>
              <a:rPr lang="pl-PL" altLang="pl-PL" b="1" dirty="0">
                <a:solidFill>
                  <a:schemeClr val="tx1"/>
                </a:solidFill>
              </a:rPr>
              <a:t> konkursów dedykowanych ZIT 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dokonywana przez pracowników ZIT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25966" y="3309804"/>
            <a:ext cx="3042338" cy="153844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formalna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232737" y="3531995"/>
            <a:ext cx="3616436" cy="971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co </a:t>
            </a:r>
            <a:r>
              <a:rPr lang="pl-PL" altLang="pl-PL" dirty="0">
                <a:solidFill>
                  <a:schemeClr val="tx1"/>
                </a:solidFill>
              </a:rPr>
              <a:t>do zasady dokonywana przez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b="1" dirty="0" smtClean="0">
                <a:solidFill>
                  <a:schemeClr val="tx1"/>
                </a:solidFill>
              </a:rPr>
              <a:t>1 </a:t>
            </a:r>
            <a:r>
              <a:rPr lang="pl-PL" altLang="pl-PL" b="1" dirty="0">
                <a:solidFill>
                  <a:schemeClr val="tx1"/>
                </a:solidFill>
              </a:rPr>
              <a:t>pracownika IOK </a:t>
            </a:r>
            <a:r>
              <a:rPr lang="pl-PL" altLang="pl-PL" b="1" dirty="0" smtClean="0">
                <a:solidFill>
                  <a:schemeClr val="tx1"/>
                </a:solidFill>
              </a:rPr>
              <a:t>i </a:t>
            </a:r>
            <a:r>
              <a:rPr lang="pl-PL" altLang="pl-PL" b="1" dirty="0">
                <a:solidFill>
                  <a:schemeClr val="tx1"/>
                </a:solidFill>
              </a:rPr>
              <a:t>1 eksperta 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898168" y="5075684"/>
            <a:ext cx="2952327" cy="16022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merytoryczna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5232737" y="4887960"/>
            <a:ext cx="3616436" cy="1761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co do zasady dokonywana przez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b="1" dirty="0" smtClean="0">
                <a:solidFill>
                  <a:schemeClr val="tx1"/>
                </a:solidFill>
              </a:rPr>
              <a:t>1 </a:t>
            </a:r>
            <a:r>
              <a:rPr lang="pl-PL" altLang="pl-PL" b="1" dirty="0">
                <a:solidFill>
                  <a:schemeClr val="tx1"/>
                </a:solidFill>
              </a:rPr>
              <a:t>pracownika IOK </a:t>
            </a:r>
            <a:r>
              <a:rPr lang="pl-PL" altLang="pl-PL" b="1" dirty="0" smtClean="0">
                <a:solidFill>
                  <a:schemeClr val="tx1"/>
                </a:solidFill>
              </a:rPr>
              <a:t>i </a:t>
            </a:r>
            <a:r>
              <a:rPr lang="pl-PL" altLang="pl-PL" b="1" dirty="0">
                <a:solidFill>
                  <a:schemeClr val="tx1"/>
                </a:solidFill>
              </a:rPr>
              <a:t>1 eksperta </a:t>
            </a:r>
            <a:endParaRPr lang="pl-PL" altLang="pl-PL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(</a:t>
            </a:r>
            <a:r>
              <a:rPr lang="pl-PL" altLang="pl-PL" dirty="0">
                <a:solidFill>
                  <a:schemeClr val="tx1"/>
                </a:solidFill>
              </a:rPr>
              <a:t>tych samych, którzy dokonywali oceny formalnej) </a:t>
            </a:r>
          </a:p>
          <a:p>
            <a:pPr algn="ctr">
              <a:defRPr/>
            </a:pPr>
            <a:r>
              <a:rPr lang="pl-PL" altLang="pl-PL" dirty="0">
                <a:solidFill>
                  <a:schemeClr val="tx1"/>
                </a:solidFill>
              </a:rPr>
              <a:t>- obejmuje ewentualne </a:t>
            </a:r>
            <a:r>
              <a:rPr lang="pl-PL" altLang="pl-PL" dirty="0" smtClean="0">
                <a:solidFill>
                  <a:schemeClr val="tx1"/>
                </a:solidFill>
              </a:rPr>
              <a:t>negocjacje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219722" y="1005208"/>
            <a:ext cx="5592710" cy="80357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w ramach KOP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rzałka w lewo i prawo 5"/>
          <p:cNvSpPr/>
          <p:nvPr/>
        </p:nvSpPr>
        <p:spPr>
          <a:xfrm>
            <a:off x="4175316" y="2370084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5" name="Strzałka w lewo i prawo 44"/>
          <p:cNvSpPr/>
          <p:nvPr/>
        </p:nvSpPr>
        <p:spPr>
          <a:xfrm>
            <a:off x="4175316" y="3801160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6" name="Strzałka w lewo i prawo 45"/>
          <p:cNvSpPr/>
          <p:nvPr/>
        </p:nvSpPr>
        <p:spPr>
          <a:xfrm>
            <a:off x="4175316" y="5622784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217497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Prostokąt zaokrąglony 35"/>
          <p:cNvSpPr/>
          <p:nvPr/>
        </p:nvSpPr>
        <p:spPr>
          <a:xfrm>
            <a:off x="428477" y="2793244"/>
            <a:ext cx="3582490" cy="27531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strategiczna - </a:t>
            </a:r>
            <a:r>
              <a:rPr lang="pl-PL" dirty="0">
                <a:solidFill>
                  <a:schemeClr val="tx1"/>
                </a:solidFill>
              </a:rPr>
              <a:t>analiza elementów wskazanych w kryterium strategicznym w oparciu o zapisy wniosku o dofinansowanie  i uszeregowanie projektów w kolejności wskazującej na zasadność ich dofinansowania w kontekście celu konkursu </a:t>
            </a:r>
          </a:p>
        </p:txBody>
      </p:sp>
      <p:sp>
        <p:nvSpPr>
          <p:cNvPr id="37" name="Prostokąt 36"/>
          <p:cNvSpPr/>
          <p:nvPr/>
        </p:nvSpPr>
        <p:spPr>
          <a:xfrm>
            <a:off x="5202084" y="2933038"/>
            <a:ext cx="3616436" cy="2389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etap </a:t>
            </a:r>
            <a:r>
              <a:rPr lang="pl-PL" altLang="pl-PL" b="1" dirty="0">
                <a:solidFill>
                  <a:schemeClr val="tx1"/>
                </a:solidFill>
              </a:rPr>
              <a:t>nieobligatoryjny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dokonywany przez </a:t>
            </a:r>
            <a:r>
              <a:rPr lang="pl-PL" altLang="pl-PL" b="1" dirty="0">
                <a:solidFill>
                  <a:schemeClr val="tx1"/>
                </a:solidFill>
              </a:rPr>
              <a:t>panel członków KOP</a:t>
            </a:r>
            <a:r>
              <a:rPr lang="pl-PL" altLang="pl-PL" dirty="0">
                <a:solidFill>
                  <a:schemeClr val="tx1"/>
                </a:solidFill>
              </a:rPr>
              <a:t> złożony z co najmniej 3 osób (w tym obligatoryjnie ekspertów)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etapu </a:t>
            </a:r>
            <a:r>
              <a:rPr lang="pl-PL" altLang="pl-PL" b="1" u="sng" dirty="0">
                <a:solidFill>
                  <a:schemeClr val="tx1"/>
                </a:solidFill>
              </a:rPr>
              <a:t>nie przewiduje </a:t>
            </a:r>
            <a:r>
              <a:rPr lang="pl-PL" altLang="pl-PL" b="1" dirty="0">
                <a:solidFill>
                  <a:schemeClr val="tx1"/>
                </a:solidFill>
              </a:rPr>
              <a:t>się </a:t>
            </a:r>
            <a:r>
              <a:rPr lang="pl-PL" altLang="pl-PL" b="1" dirty="0" smtClean="0">
                <a:solidFill>
                  <a:schemeClr val="tx1"/>
                </a:solidFill>
              </a:rPr>
              <a:t>przy konkursach </a:t>
            </a:r>
            <a:r>
              <a:rPr lang="pl-PL" altLang="pl-PL" b="1" dirty="0">
                <a:solidFill>
                  <a:schemeClr val="tx1"/>
                </a:solidFill>
              </a:rPr>
              <a:t>dedykowanych ZIT</a:t>
            </a:r>
          </a:p>
          <a:p>
            <a:pPr marL="171450" indent="-171450" algn="ctr">
              <a:buFontTx/>
              <a:buChar char="-"/>
              <a:defRPr/>
            </a:pP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39" name="Prostokąt zaokrąglony 38"/>
          <p:cNvSpPr/>
          <p:nvPr/>
        </p:nvSpPr>
        <p:spPr>
          <a:xfrm>
            <a:off x="2232844" y="1088117"/>
            <a:ext cx="5592710" cy="81010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strategiczna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lewo i prawo 3"/>
          <p:cNvSpPr/>
          <p:nvPr/>
        </p:nvSpPr>
        <p:spPr>
          <a:xfrm>
            <a:off x="4281010" y="4169842"/>
            <a:ext cx="748189" cy="249290"/>
          </a:xfrm>
          <a:prstGeom prst="leftRightArrow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058862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 rot="5400000">
            <a:off x="1835695" y="-243408"/>
            <a:ext cx="5328594" cy="777686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pl-PL" sz="18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13" name="Symbol zastępczy zawartości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230420"/>
              </p:ext>
            </p:extLst>
          </p:nvPr>
        </p:nvGraphicFramePr>
        <p:xfrm>
          <a:off x="251424" y="1088688"/>
          <a:ext cx="8712968" cy="549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5" name="Prostokąt 13"/>
          <p:cNvSpPr>
            <a:spLocks noChangeArrowheads="1"/>
          </p:cNvSpPr>
          <p:nvPr/>
        </p:nvSpPr>
        <p:spPr bwMode="auto">
          <a:xfrm>
            <a:off x="0" y="1765553"/>
            <a:ext cx="9001125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Dziękujemy </a:t>
            </a: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za uwagę</a:t>
            </a:r>
          </a:p>
          <a:p>
            <a:pPr algn="ctr"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pl-PL" sz="28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www.rpo.dolnyslask.pl</a:t>
            </a:r>
            <a:r>
              <a:rPr lang="pl-PL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  <a:sym typeface="Webdings" pitchFamily="18" charset="2"/>
              </a:rPr>
              <a:t> 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  <a:sym typeface="Webdings" pitchFamily="18" charset="2"/>
              </a:rPr>
              <a:t>                                             </a:t>
            </a:r>
            <a:endParaRPr lang="pl-PL" b="1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36" name="pole tekstowe 18"/>
          <p:cNvSpPr txBox="1"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/>
          </a:p>
        </p:txBody>
      </p:sp>
      <p:pic>
        <p:nvPicPr>
          <p:cNvPr id="37" name="Obraz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6925"/>
            <a:ext cx="84978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61412" y="3089904"/>
            <a:ext cx="3888432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b="1" dirty="0" smtClean="0"/>
              <a:t>Marlena Zimoch</a:t>
            </a:r>
          </a:p>
          <a:p>
            <a:r>
              <a:rPr lang="pl-PL" dirty="0" smtClean="0"/>
              <a:t>Dyrektor Wydziału Wdrażania EFS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902444" y="3068952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Łukasz Urbanek</a:t>
            </a:r>
          </a:p>
          <a:p>
            <a:pPr algn="r"/>
            <a:r>
              <a:rPr lang="pl-PL" dirty="0" smtClean="0"/>
              <a:t>Dyrektor Wydziału Wdrażania EFRR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7861038" y="5379753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sz="1400" dirty="0" smtClean="0"/>
              <a:t>Wrocław, 6 maja 2015</a:t>
            </a:r>
          </a:p>
        </p:txBody>
      </p:sp>
    </p:spTree>
    <p:extLst>
      <p:ext uri="{BB962C8B-B14F-4D97-AF65-F5344CB8AC3E}">
        <p14:creationId xmlns:p14="http://schemas.microsoft.com/office/powerpoint/2010/main" val="368156976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472" y="1808784"/>
            <a:ext cx="78310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4400" b="1" dirty="0">
                <a:solidFill>
                  <a:prstClr val="black"/>
                </a:solidFill>
                <a:latin typeface="Calibri"/>
              </a:rPr>
              <a:t>Ogólne zasady systemu oceny projektów w RPO WD 2014-2020</a:t>
            </a:r>
          </a:p>
        </p:txBody>
      </p:sp>
      <p:sp>
        <p:nvSpPr>
          <p:cNvPr id="3" name="Prostokąt 2"/>
          <p:cNvSpPr/>
          <p:nvPr/>
        </p:nvSpPr>
        <p:spPr>
          <a:xfrm>
            <a:off x="591009" y="4668898"/>
            <a:ext cx="78310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Urząd Marszałkowski Województwa Dolnośląskiego   </a:t>
            </a:r>
          </a:p>
          <a:p>
            <a:pPr algn="ctr" eaLnBrk="1" hangingPunct="1">
              <a:defRPr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Inauguracyjne posiedzenie Komitetu Monitorującego RPO 2014-2020</a:t>
            </a:r>
          </a:p>
          <a:p>
            <a:pPr algn="ctr" eaLnBrk="1" hangingPunct="1">
              <a:defRPr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Wrocław, 6 maja 2015 r.</a:t>
            </a:r>
          </a:p>
          <a:p>
            <a:pPr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18"/>
          <p:cNvSpPr txBox="1">
            <a:spLocks noChangeArrowheads="1"/>
          </p:cNvSpPr>
          <p:nvPr/>
        </p:nvSpPr>
        <p:spPr bwMode="auto">
          <a:xfrm>
            <a:off x="0" y="5786438"/>
            <a:ext cx="9144000" cy="1071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9" name="pole tekstowe 20"/>
          <p:cNvSpPr txBox="1">
            <a:spLocks noChangeArrowheads="1"/>
          </p:cNvSpPr>
          <p:nvPr/>
        </p:nvSpPr>
        <p:spPr bwMode="auto">
          <a:xfrm>
            <a:off x="0" y="585787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13" name="Obraz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6925"/>
            <a:ext cx="84978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0309688"/>
              </p:ext>
            </p:extLst>
          </p:nvPr>
        </p:nvGraphicFramePr>
        <p:xfrm>
          <a:off x="71400" y="1268712"/>
          <a:ext cx="8911188" cy="531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90282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61081"/>
              </p:ext>
            </p:extLst>
          </p:nvPr>
        </p:nvGraphicFramePr>
        <p:xfrm>
          <a:off x="1151544" y="1358724"/>
          <a:ext cx="7380984" cy="513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492"/>
                <a:gridCol w="3690492"/>
              </a:tblGrid>
              <a:tr h="0">
                <a:tc gridSpan="2">
                  <a:txBody>
                    <a:bodyPr/>
                    <a:lstStyle/>
                    <a:p>
                      <a:pPr lvl="0" algn="ctr"/>
                      <a:r>
                        <a:rPr lang="pl-PL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Najważniejsze różnice w przebiegu oceny projektów</a:t>
                      </a:r>
                      <a:endParaRPr lang="pl-PL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07457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RPO 2007- 2013 </a:t>
                      </a:r>
                    </a:p>
                    <a:p>
                      <a:pPr algn="ctr"/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</a:t>
                      </a:r>
                      <a:r>
                        <a:rPr lang="pl-PL" sz="2400" b="1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 KL 2007-2013</a:t>
                      </a:r>
                      <a:endParaRPr lang="pl-PL" sz="2400" b="1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RPO WD 2014 – 2020                                                                                                      </a:t>
                      </a:r>
                      <a:endParaRPr lang="pl-PL" sz="2400" dirty="0" smtClean="0">
                        <a:ln>
                          <a:solidFill>
                            <a:srgbClr val="FFC000"/>
                          </a:solidFill>
                        </a:ln>
                      </a:endParaRPr>
                    </a:p>
                    <a:p>
                      <a:endParaRPr lang="pl-P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205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ocena formalna przed KOP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ocena formalna w ramach KOP                                              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3041">
                <a:tc>
                  <a:txBody>
                    <a:bodyPr/>
                    <a:lstStyle/>
                    <a:p>
                      <a:pPr algn="l"/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Nowość - weryfikacja techniczna wniosków o dofinansowanie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3850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RPO</a:t>
                      </a:r>
                      <a:r>
                        <a:rPr lang="pl-PL" b="1" baseline="0" dirty="0" smtClean="0"/>
                        <a:t> – ocena strategiczna dokonywana przez ZWD poza KOP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w zakresie EFRR - brak możliwości dokonania oceny strategicznej przez ZWD, ocena dokonywana w ramach KOP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1252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PO KL brak oceny strategicznej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w zakresie EFS – nowość – dodatkowy etap oceny strategicznej dokonywany przez panel członków KOP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805156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141676" y="2079477"/>
            <a:ext cx="5412686" cy="7010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Komitetu Monitorującego 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systemu oceny 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30639" y="3717004"/>
            <a:ext cx="6390852" cy="1260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>
                <a:latin typeface="+mn-lt"/>
              </a:rPr>
              <a:t>m</a:t>
            </a:r>
            <a:r>
              <a:rPr lang="pl-PL" sz="2000" b="1" dirty="0" smtClean="0">
                <a:latin typeface="+mn-lt"/>
              </a:rPr>
              <a:t>onitorowanie realizacji </a:t>
            </a:r>
            <a:r>
              <a:rPr lang="pl-PL" sz="2000" b="1" dirty="0">
                <a:latin typeface="+mn-lt"/>
              </a:rPr>
              <a:t>programu operacyjnego </a:t>
            </a:r>
            <a:endParaRPr lang="pl-PL" sz="2000" b="1" dirty="0" smtClean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 smtClean="0">
                <a:latin typeface="+mn-lt"/>
              </a:rPr>
              <a:t>zatwierdzanie kryteriów </a:t>
            </a:r>
            <a:r>
              <a:rPr lang="pl-PL" sz="2000" b="1" dirty="0">
                <a:latin typeface="+mn-lt"/>
              </a:rPr>
              <a:t>wyboru </a:t>
            </a:r>
            <a:r>
              <a:rPr lang="pl-PL" sz="2000" b="1" dirty="0" smtClean="0">
                <a:latin typeface="+mn-lt"/>
              </a:rPr>
              <a:t>projektów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028735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2971070" y="820454"/>
            <a:ext cx="3672408" cy="581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wyboru projektów</a:t>
            </a:r>
          </a:p>
        </p:txBody>
      </p:sp>
      <p:sp>
        <p:nvSpPr>
          <p:cNvPr id="19" name="Strzałka w dół 18"/>
          <p:cNvSpPr/>
          <p:nvPr/>
        </p:nvSpPr>
        <p:spPr>
          <a:xfrm>
            <a:off x="4516922" y="1485800"/>
            <a:ext cx="331172" cy="5273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2626535" y="2096518"/>
            <a:ext cx="4361478" cy="8652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opracowane przez IZ</a:t>
            </a: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zatwierdzone przez KM</a:t>
            </a: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wymienione w załączniku do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SzOOP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284784" y="3658713"/>
            <a:ext cx="7488832" cy="69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przejrzystości, rzetelności, bezstronności i równego dostępu do informacji o sposobie wyboru projektów do dofinansowania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234766" y="5213276"/>
            <a:ext cx="8784976" cy="1422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przyczyniających się do osiągnięcia </a:t>
            </a:r>
          </a:p>
          <a:p>
            <a:pPr algn="ctr" eaLnBrk="1" hangingPunct="1">
              <a:defRPr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celów szczegółowych i rezultatów poszczególnych osi priorytetowych RPO, 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szczególności celów pośrednich i końcowych określonych w ramach wykonania</a:t>
            </a:r>
          </a:p>
        </p:txBody>
      </p:sp>
      <p:sp>
        <p:nvSpPr>
          <p:cNvPr id="24" name="Strzałka w dół 23"/>
          <p:cNvSpPr/>
          <p:nvPr/>
        </p:nvSpPr>
        <p:spPr>
          <a:xfrm>
            <a:off x="4035053" y="4493522"/>
            <a:ext cx="1294910" cy="5524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</a:t>
            </a:r>
          </a:p>
        </p:txBody>
      </p:sp>
      <p:sp>
        <p:nvSpPr>
          <p:cNvPr id="1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Strzałka w dół 15"/>
          <p:cNvSpPr/>
          <p:nvPr/>
        </p:nvSpPr>
        <p:spPr>
          <a:xfrm>
            <a:off x="4516898" y="3059168"/>
            <a:ext cx="331172" cy="5273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899708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861772" y="818652"/>
            <a:ext cx="3889375" cy="5048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Tryby wyboru projektów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611472" y="1988807"/>
            <a:ext cx="3780504" cy="4680281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KONKURSOWY</a:t>
            </a: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CEL: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albo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+ wymagana liczba punktów albo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+ wymagana, największa liczba punktów </a:t>
            </a:r>
          </a:p>
          <a:p>
            <a:pPr algn="ctr" eaLnBrk="1" hangingPunct="1"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(brak środków na dofinansowanie wszystkich)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4842036" y="1988808"/>
            <a:ext cx="3960528" cy="4680280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POZAKONKURSOWY</a:t>
            </a: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ZASTOSOWANIE: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Wnioskodawcą projektu  może być </a:t>
            </a:r>
            <a:r>
              <a:rPr lang="pl-PL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wyłącznie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podmiot </a:t>
            </a:r>
            <a:r>
              <a:rPr lang="pl-PL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jednoznacznie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określony </a:t>
            </a:r>
          </a:p>
          <a:p>
            <a:pPr algn="ctr" eaLnBrk="1" hangingPunct="1"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(ze względu na cel lub charakter)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ma strategiczne znaczenie dla </a:t>
            </a:r>
            <a:r>
              <a:rPr lang="pl-PL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społeczno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gospodarczego rozwoju regionu/obszaru lub dotyczy realizacji zadań publicznych</a:t>
            </a:r>
          </a:p>
          <a:p>
            <a:pPr marL="285750" indent="-285750" algn="ctr" eaLnBrk="1" hangingPunct="1">
              <a:buFontTx/>
              <a:buChar char="-"/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 przesłanki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muszą wystąpić ŁĄCZNIE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3221820" y="1538748"/>
            <a:ext cx="0" cy="3603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6192216" y="1538748"/>
            <a:ext cx="0" cy="3603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63033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951784" y="1088688"/>
            <a:ext cx="3672456" cy="18894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Oceny Projektów – KOP </a:t>
            </a:r>
            <a:r>
              <a:rPr lang="pl-P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(powołana przez IOK</a:t>
            </a:r>
            <a:r>
              <a:rPr lang="pl-P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algn="ctr">
              <a:defRPr/>
            </a:pPr>
            <a:endParaRPr lang="pl-PL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l-PL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rzetelna i bezstronna </a:t>
            </a:r>
          </a:p>
          <a:p>
            <a:pPr algn="ctr">
              <a:defRPr/>
            </a:pPr>
            <a:r>
              <a:rPr lang="pl-PL" b="1" dirty="0" smtClean="0">
                <a:solidFill>
                  <a:schemeClr val="tx1"/>
                </a:solidFill>
              </a:rPr>
              <a:t>ocena spełnienia przez projekt kryteriów</a:t>
            </a:r>
          </a:p>
          <a:p>
            <a:pPr algn="ctr">
              <a:defRPr/>
            </a:pPr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2321700" y="3879060"/>
            <a:ext cx="2124248" cy="8101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Pracownicy </a:t>
            </a:r>
            <a:r>
              <a:rPr lang="pl-PL" sz="2000" b="1" dirty="0" smtClean="0">
                <a:solidFill>
                  <a:schemeClr val="tx1"/>
                </a:solidFill>
              </a:rPr>
              <a:t>IOK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</a:rPr>
              <a:t>Przewodniczący KOP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</a:rPr>
              <a:t>Sekretarz KOP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241556" y="5769312"/>
            <a:ext cx="6965950" cy="54007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latin typeface="+mn-lt"/>
                <a:cs typeface="Arial" panose="020B0604020202020204" pitchFamily="34" charset="0"/>
              </a:rPr>
              <a:t>Zasady i sposób działania KOP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Regulamin pracy KOP</a:t>
            </a:r>
          </a:p>
        </p:txBody>
      </p:sp>
      <p:sp>
        <p:nvSpPr>
          <p:cNvPr id="23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Strzałka w górę i w dół 23"/>
          <p:cNvSpPr/>
          <p:nvPr/>
        </p:nvSpPr>
        <p:spPr>
          <a:xfrm>
            <a:off x="3671880" y="3158964"/>
            <a:ext cx="270036" cy="540072"/>
          </a:xfrm>
          <a:prstGeom prst="up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górę i w dół 24"/>
          <p:cNvSpPr/>
          <p:nvPr/>
        </p:nvSpPr>
        <p:spPr>
          <a:xfrm>
            <a:off x="5292096" y="3158964"/>
            <a:ext cx="270036" cy="540072"/>
          </a:xfrm>
          <a:prstGeom prst="up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25"/>
          <p:cNvSpPr/>
          <p:nvPr/>
        </p:nvSpPr>
        <p:spPr>
          <a:xfrm>
            <a:off x="4752024" y="3879060"/>
            <a:ext cx="2124248" cy="8101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Eksperci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701484" y="4869192"/>
            <a:ext cx="7831044" cy="4500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Każde kryterium ocenia co najmniej dwóch członków KOP</a:t>
            </a:r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Strzałka w prawo 27"/>
          <p:cNvSpPr/>
          <p:nvPr/>
        </p:nvSpPr>
        <p:spPr>
          <a:xfrm>
            <a:off x="4301964" y="5859324"/>
            <a:ext cx="630084" cy="27003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835195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627313" y="963613"/>
            <a:ext cx="4824412" cy="59372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Kandydat na eksperta:</a:t>
            </a:r>
          </a:p>
        </p:txBody>
      </p:sp>
      <p:sp>
        <p:nvSpPr>
          <p:cNvPr id="12" name="Strzałka w prawo 11"/>
          <p:cNvSpPr/>
          <p:nvPr/>
        </p:nvSpPr>
        <p:spPr>
          <a:xfrm>
            <a:off x="684460" y="1674063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4" name="Strzałka w prawo 13"/>
          <p:cNvSpPr/>
          <p:nvPr/>
        </p:nvSpPr>
        <p:spPr>
          <a:xfrm>
            <a:off x="684460" y="2224653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>
            <a:off x="684460" y="2938714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6" name="Strzałka w prawo 15"/>
          <p:cNvSpPr/>
          <p:nvPr/>
        </p:nvSpPr>
        <p:spPr>
          <a:xfrm>
            <a:off x="684460" y="3939366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7" name="Strzałka w prawo 16"/>
          <p:cNvSpPr/>
          <p:nvPr/>
        </p:nvSpPr>
        <p:spPr>
          <a:xfrm>
            <a:off x="684460" y="4869160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63399" y="1557338"/>
            <a:ext cx="6962824" cy="4494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korzysta z pełni praw publicznych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663399" y="2107928"/>
            <a:ext cx="6962824" cy="4494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ma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pełną zdolność do czynności prawnych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;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701360" y="2664451"/>
            <a:ext cx="6962824" cy="764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nie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został skazany prawomocnym wyrokiem za przestępstwo umyślne lub za umyślne przestępstwo skarbowe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1702154" y="3585611"/>
            <a:ext cx="6962824" cy="9235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posiada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wiedzę, umiejętności, doświadczenie lub wymagane uprawnienia w dziedzinie objętej programem operacyjnym, </a:t>
            </a:r>
          </a:p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w ramach której dokonywany jest wybór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projektów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692768" y="4611192"/>
            <a:ext cx="6962824" cy="731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posiada wiedzę w zakresie celów i sposobu realizacji danego programu operacyjnego.</a:t>
            </a:r>
          </a:p>
        </p:txBody>
      </p:sp>
      <p:grpSp>
        <p:nvGrpSpPr>
          <p:cNvPr id="24" name="Grupa 23"/>
          <p:cNvGrpSpPr/>
          <p:nvPr/>
        </p:nvGrpSpPr>
        <p:grpSpPr>
          <a:xfrm>
            <a:off x="-7703" y="5769312"/>
            <a:ext cx="9144000" cy="720096"/>
            <a:chOff x="1772084" y="4244040"/>
            <a:chExt cx="6633171" cy="57600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5" name="Prostokąt zaokrąglony 24"/>
            <p:cNvSpPr/>
            <p:nvPr/>
          </p:nvSpPr>
          <p:spPr>
            <a:xfrm>
              <a:off x="1772084" y="4244040"/>
              <a:ext cx="6633171" cy="5760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1788955" y="4260911"/>
              <a:ext cx="6599429" cy="5591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b="1" kern="1200" dirty="0" smtClean="0"/>
                <a:t>Wykaz kandydatów na ekspertów  - jeden dla </a:t>
              </a:r>
              <a:r>
                <a:rPr lang="pl-PL" b="1" dirty="0" smtClean="0"/>
                <a:t>P</a:t>
              </a:r>
              <a:r>
                <a:rPr lang="pl-PL" sz="1800" b="1" kern="1200" dirty="0" smtClean="0"/>
                <a:t>rogramu</a:t>
              </a:r>
              <a:endParaRPr lang="pl-PL" sz="1800" kern="1200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30961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13741</TotalTime>
  <Words>1396</Words>
  <Application>Microsoft Office PowerPoint</Application>
  <PresentationFormat>Pokaz na ekranie (4:3)</PresentationFormat>
  <Paragraphs>214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UMWD</vt:lpstr>
      <vt:lpstr>Prezentacja programu PowerPoint</vt:lpstr>
      <vt:lpstr>Prezentacja programu PowerPoint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Krystyna Kubiak</cp:lastModifiedBy>
  <cp:revision>2137</cp:revision>
  <cp:lastPrinted>2015-04-23T10:50:21Z</cp:lastPrinted>
  <dcterms:created xsi:type="dcterms:W3CDTF">2009-02-11T21:52:18Z</dcterms:created>
  <dcterms:modified xsi:type="dcterms:W3CDTF">2015-05-08T05:42:59Z</dcterms:modified>
</cp:coreProperties>
</file>