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65" r:id="rId3"/>
    <p:sldId id="306" r:id="rId4"/>
    <p:sldId id="301" r:id="rId5"/>
    <p:sldId id="308" r:id="rId6"/>
    <p:sldId id="309" r:id="rId7"/>
    <p:sldId id="303" r:id="rId8"/>
    <p:sldId id="304" r:id="rId9"/>
    <p:sldId id="277" r:id="rId1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73" autoAdjust="0"/>
  </p:normalViewPr>
  <p:slideViewPr>
    <p:cSldViewPr>
      <p:cViewPr>
        <p:scale>
          <a:sx n="101" d="100"/>
          <a:sy n="101" d="100"/>
        </p:scale>
        <p:origin x="-48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dc2\WPR\DG-P.V%20Dzia&#322;%20Programowania%20Funduszy%20Europejskich\PROJEKTY%20KLUCZOWE\22.08\finansowa%2023.0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138896012565151"/>
          <c:y val="0.23848425196850392"/>
          <c:w val="0.33749992754811126"/>
          <c:h val="0.7026611256926215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2254132256909741E-2"/>
          <c:y val="0.14213640081737203"/>
          <c:w val="0.50720753249638939"/>
          <c:h val="0.63822830995006397"/>
        </c:manualLayout>
      </c:layout>
      <c:pieChart>
        <c:varyColors val="1"/>
        <c:ser>
          <c:idx val="0"/>
          <c:order val="0"/>
          <c:explosion val="5"/>
          <c:dLbls>
            <c:dLbl>
              <c:idx val="0"/>
              <c:layout>
                <c:manualLayout>
                  <c:x val="-0.15349819436128595"/>
                  <c:y val="-7.3375414989350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145189168427121"/>
                  <c:y val="-2.6514106101359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664783831719743"/>
                  <c:y val="0.218275868859898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Arkusz1!$G$10:$G$11</c:f>
              <c:strCache>
                <c:ptCount val="2"/>
                <c:pt idx="0">
                  <c:v>Oś 1 Przedsiębiorstwa i Innowacje, Oś 2 Technologie infromacyjno-komunikacyjne, Oś 3 Gospodarka niskoemisyjna</c:v>
                </c:pt>
                <c:pt idx="1">
                  <c:v>pozostałe</c:v>
                </c:pt>
              </c:strCache>
            </c:strRef>
          </c:cat>
          <c:val>
            <c:numRef>
              <c:f>Arkusz1!$H$10:$H$11</c:f>
              <c:numCache>
                <c:formatCode>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pl-PL"/>
          </a:p>
        </c:txPr>
      </c:legendEntry>
      <c:layout>
        <c:manualLayout>
          <c:xMode val="edge"/>
          <c:yMode val="edge"/>
          <c:x val="0.56829576255195635"/>
          <c:y val="0.17815147121681851"/>
          <c:w val="0.42890472487183967"/>
          <c:h val="0.81983061749749619"/>
        </c:manualLayout>
      </c:layout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48250218722657E-2"/>
          <c:y val="0.10879629629629631"/>
          <c:w val="0.59647637795275565"/>
          <c:h val="0.8865740740740741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explosion val="24"/>
          </c:dPt>
          <c:dPt>
            <c:idx val="1"/>
            <c:bubble3D val="0"/>
            <c:explosion val="23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Arkusz1!$G$5:$G$6</c:f>
              <c:strCache>
                <c:ptCount val="2"/>
                <c:pt idx="0">
                  <c:v>Oś 9 Właczenie społeczne</c:v>
                </c:pt>
                <c:pt idx="1">
                  <c:v>pozostałe</c:v>
                </c:pt>
              </c:strCache>
            </c:strRef>
          </c:cat>
          <c:val>
            <c:numRef>
              <c:f>Arkusz1!$H$5:$H$6</c:f>
              <c:numCache>
                <c:formatCode>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pl-PL"/>
          </a:p>
        </c:txPr>
      </c:legendEntry>
      <c:layout>
        <c:manualLayout>
          <c:xMode val="edge"/>
          <c:yMode val="edge"/>
          <c:x val="0.60829090113735773"/>
          <c:y val="0.18484798775153113"/>
          <c:w val="0.37504243219597561"/>
          <c:h val="0.630304024496937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0.05113</cdr:x>
      <cdr:y>0.416</cdr:y>
    </cdr:from>
    <cdr:to>
      <cdr:x>0.39763</cdr:x>
      <cdr:y>0.5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67544" y="2852936"/>
          <a:ext cx="3168352" cy="57606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C0504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pl-PL" sz="1600" dirty="0" smtClean="0"/>
            <a:t>Ring </a:t>
          </a:r>
          <a:r>
            <a:rPr lang="pl-PL" sz="1600" dirty="0" err="1" smtClean="0"/>
            <a:t>fencing</a:t>
          </a:r>
          <a:r>
            <a:rPr lang="pl-PL" sz="1600" dirty="0" smtClean="0"/>
            <a:t> EFS - wymagane</a:t>
          </a:r>
          <a:r>
            <a:rPr lang="pl-PL" sz="1600" baseline="0" dirty="0" smtClean="0"/>
            <a:t>  min. </a:t>
          </a:r>
          <a:r>
            <a:rPr lang="pl-PL" sz="1600" dirty="0" smtClean="0"/>
            <a:t>20%</a:t>
          </a:r>
          <a:r>
            <a:rPr lang="pl-PL" sz="1600" baseline="0" dirty="0" smtClean="0"/>
            <a:t> na CT 9</a:t>
          </a:r>
        </a:p>
        <a:p xmlns:a="http://schemas.openxmlformats.org/drawingml/2006/main">
          <a:endParaRPr lang="pl-PL" sz="1400" dirty="0"/>
        </a:p>
      </cdr:txBody>
    </cdr:sp>
  </cdr:relSizeAnchor>
  <cdr:relSizeAnchor xmlns:cdr="http://schemas.openxmlformats.org/drawingml/2006/chartDrawing">
    <cdr:from>
      <cdr:x>0.03527</cdr:x>
      <cdr:y>0.02071</cdr:y>
    </cdr:from>
    <cdr:to>
      <cdr:x>0.98036</cdr:x>
      <cdr:y>0.08368</cdr:y>
    </cdr:to>
    <cdr:sp macro="" textlink="">
      <cdr:nvSpPr>
        <cdr:cNvPr id="4" name="Tytuł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322493" y="142057"/>
          <a:ext cx="8641904" cy="43180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vert="horz" lIns="91440" tIns="45720" rIns="91440" bIns="45720" rtlCol="0" anchor="t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 xmlns:a="http://schemas.openxmlformats.org/drawingml/2006/main">
          <a:lvl1pPr marL="320040" indent="-320040" algn="r" defTabSz="914400" rtl="0" eaLnBrk="1" latinLnBrk="0" hangingPunct="1">
            <a:spcBef>
              <a:spcPct val="0"/>
            </a:spcBef>
            <a:buClr>
              <a:schemeClr val="accent6">
                <a:lumMod val="75000"/>
              </a:schemeClr>
            </a:buClr>
            <a:buSzPct val="128000"/>
            <a:buFont typeface="Georgia" pitchFamily="18" charset="0"/>
            <a:buChar char="*"/>
            <a:defRPr sz="4600" b="1" i="0" kern="120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defRPr>
          </a:lvl1pPr>
          <a:lvl2pPr eaLnBrk="1" hangingPunct="1">
            <a:defRPr>
              <a:solidFill>
                <a:schemeClr val="tx2"/>
              </a:solidFill>
            </a:defRPr>
          </a:lvl2pPr>
          <a:lvl3pPr eaLnBrk="1" hangingPunct="1">
            <a:defRPr>
              <a:solidFill>
                <a:schemeClr val="tx2"/>
              </a:solidFill>
            </a:defRPr>
          </a:lvl3pPr>
          <a:lvl4pPr eaLnBrk="1" hangingPunct="1">
            <a:defRPr>
              <a:solidFill>
                <a:schemeClr val="tx2"/>
              </a:solidFill>
            </a:defRPr>
          </a:lvl4pPr>
          <a:lvl5pPr eaLnBrk="1" hangingPunct="1">
            <a:defRPr>
              <a:solidFill>
                <a:schemeClr val="tx2"/>
              </a:solidFill>
            </a:defRPr>
          </a:lvl5pPr>
          <a:lvl6pPr eaLnBrk="1" hangingPunct="1">
            <a:defRPr>
              <a:solidFill>
                <a:schemeClr val="tx2"/>
              </a:solidFill>
            </a:defRPr>
          </a:lvl6pPr>
          <a:lvl7pPr eaLnBrk="1" hangingPunct="1">
            <a:defRPr>
              <a:solidFill>
                <a:schemeClr val="tx2"/>
              </a:solidFill>
            </a:defRPr>
          </a:lvl7pPr>
          <a:lvl8pPr eaLnBrk="1" hangingPunct="1">
            <a:defRPr>
              <a:solidFill>
                <a:schemeClr val="tx2"/>
              </a:solidFill>
            </a:defRPr>
          </a:lvl8pPr>
          <a:lvl9pPr eaLnBrk="1" hangingPunct="1">
            <a:defRPr>
              <a:solidFill>
                <a:schemeClr val="tx2"/>
              </a:solidFill>
            </a:defRPr>
          </a:lvl9pPr>
        </a:lstStyle>
        <a:p xmlns:a="http://schemas.openxmlformats.org/drawingml/2006/main">
          <a:pPr marL="182880" indent="0" algn="ctr">
            <a:buNone/>
          </a:pPr>
          <a:r>
            <a:rPr lang="pl-PL" sz="1800" cap="all" dirty="0" smtClean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Arial Narrow" pitchFamily="34" charset="0"/>
            </a:rPr>
            <a:t>Regionalny Program Operacyjny Województwa Dolnośląskiego 2014-2020</a:t>
          </a:r>
          <a:endParaRPr lang="pl-PL" sz="1800" cap="all" dirty="0">
            <a:ln w="0"/>
            <a:solidFill>
              <a:schemeClr val="tx1"/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  <a:reflection blurRad="12700" stA="50000" endPos="50000" dist="5000" dir="5400000" sy="-100000" rotWithShape="0"/>
            </a:effectLst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0.03306</cdr:x>
      <cdr:y>0.9169</cdr:y>
    </cdr:from>
    <cdr:to>
      <cdr:x>0.96928</cdr:x>
      <cdr:y>0.98819</cdr:y>
    </cdr:to>
    <cdr:sp macro="" textlink="">
      <cdr:nvSpPr>
        <cdr:cNvPr id="5" name="Podtytuł 2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302320" y="6288088"/>
          <a:ext cx="8560821" cy="4889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lvl1pPr marL="228600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22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1pPr>
          <a:lvl2pPr marL="548640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20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2pPr>
          <a:lvl3pPr marL="822960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18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3pPr>
          <a:lvl4pPr marL="1097280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16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4pPr>
          <a:lvl5pPr marL="1389888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5pPr>
          <a:lvl6pPr marL="1664208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6pPr>
          <a:lvl7pPr marL="1965960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7pPr>
          <a:lvl8pPr marL="2286000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8pPr>
          <a:lvl9pPr marL="2587752" indent="-182880" algn="l" defTabSz="914400" rtl="0" eaLnBrk="1" latinLnBrk="0" hangingPunct="1">
            <a:spcBef>
              <a:spcPct val="20000"/>
            </a:spcBef>
            <a:spcAft>
              <a:spcPts val="300"/>
            </a:spcAft>
            <a:buClr>
              <a:schemeClr val="accent6">
                <a:lumMod val="75000"/>
              </a:schemeClr>
            </a:buClr>
            <a:buSzPct val="130000"/>
            <a:buFont typeface="Georgia" pitchFamily="18" charset="0"/>
            <a:buChar char="*"/>
            <a:defRPr sz="1400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45720" indent="0" algn="ctr">
            <a:buNone/>
          </a:pPr>
          <a:r>
            <a:rPr lang="pl-PL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Arial Narrow" pitchFamily="34" charset="0"/>
            </a:rPr>
            <a:t>Konsultacje społeczne RPO WD 2014-2020</a:t>
          </a:r>
        </a:p>
      </cdr:txBody>
    </cdr:sp>
  </cdr:relSizeAnchor>
  <cdr:relSizeAnchor xmlns:cdr="http://schemas.openxmlformats.org/drawingml/2006/chartDrawing">
    <cdr:from>
      <cdr:x>0.03306</cdr:x>
      <cdr:y>0.9169</cdr:y>
    </cdr:from>
    <cdr:to>
      <cdr:x>0.18896</cdr:x>
      <cdr:y>0.9882</cdr:y>
    </cdr:to>
    <cdr:pic>
      <cdr:nvPicPr>
        <cdr:cNvPr id="6" name="Obraz 5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02320" y="6288112"/>
          <a:ext cx="1425575" cy="4889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939D2-B73D-4F00-9DA3-A05A152C0926}" type="datetimeFigureOut">
              <a:rPr lang="pl-PL" smtClean="0"/>
              <a:t>2015-05-08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631CC-7459-4800-9DA4-79BE5AE2A2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500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47D7E-E1AE-44CA-8AD9-818990EB5967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12FF2-7DDC-4FF6-BF41-F57EA27FE1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9373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Regionalny Program Operacyjny</a:t>
            </a:r>
            <a:r>
              <a:rPr lang="pl-PL" baseline="0" dirty="0" smtClean="0"/>
              <a:t> Województwa Dolnośląskiego 2014-2020 został podzielony na 11 Osi priorytetowych. Wsparcie Unii Europejskiej na realizacje zaplanowanych działań wynosi </a:t>
            </a:r>
            <a:br>
              <a:rPr lang="pl-PL" baseline="0" dirty="0" smtClean="0"/>
            </a:br>
            <a:r>
              <a:rPr lang="pl-PL" b="1" u="sng" baseline="0" dirty="0" smtClean="0"/>
              <a:t>2 252 546 589 euro.</a:t>
            </a:r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Regionalny Program Operacyjny</a:t>
            </a:r>
            <a:r>
              <a:rPr lang="pl-PL" baseline="0" dirty="0" smtClean="0"/>
              <a:t> Województwa Dolnośląskiego 2014-2020 został podzielony na 11 Osi priorytetowych. Wsparcie Unii Europejskiej na realizacje zaplanowanych działań wynosi </a:t>
            </a:r>
            <a:br>
              <a:rPr lang="pl-PL" baseline="0" dirty="0" smtClean="0"/>
            </a:br>
            <a:r>
              <a:rPr lang="pl-PL" b="1" u="sng" baseline="0" dirty="0" smtClean="0"/>
              <a:t>2 252 546 589 euro.</a:t>
            </a:r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Wykazane działania nie stanowią katalogu zamkniętego,</a:t>
            </a:r>
            <a:r>
              <a:rPr lang="pl-PL" baseline="0" dirty="0" smtClean="0"/>
              <a:t> są to główne działania planowane do realizacji w ramach 10 osi priorytetowej.</a:t>
            </a:r>
            <a:endParaRPr lang="pl-PL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FFAF9-57E1-4EB7-BFBB-C5682369E28F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Wykazane działania nie stanowią katalogu zamkniętego,</a:t>
            </a:r>
            <a:r>
              <a:rPr lang="pl-PL" baseline="0" dirty="0" smtClean="0"/>
              <a:t> są to główne działania planowane do realizacji w ramach 10 osi priorytetowej.</a:t>
            </a:r>
            <a:endParaRPr lang="pl-PL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FFAF9-57E1-4EB7-BFBB-C5682369E28F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2015-05-08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79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2015-05-08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14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2015-05-08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18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2015-05-08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43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2015-05-08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99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2015-05-08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86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2015-05-08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74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2015-05-08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248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2015-05-08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22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2015-05-08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040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2015-05-08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40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E6EB-8446-4856-9F7E-F46A7E46537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2E6EB-8446-4856-9F7E-F46A7E465370}" type="datetimeFigureOut">
              <a:rPr lang="pl-PL" smtClean="0"/>
              <a:pPr/>
              <a:t>2015-05-08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F6A05D-08FD-443E-A47D-4F70C487E156}" type="datetimeFigureOut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2015-05-08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67FBA3-68F7-4CD9-B06A-5159948BC95A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1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251520" y="188640"/>
            <a:ext cx="8641904" cy="431800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pl-PL" sz="1800" cap="all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alibri" pitchFamily="34" charset="0"/>
              </a:rPr>
              <a:t>Regionalny Program Operacyjny Województwa Dolnośląskiego 2014-2020</a:t>
            </a:r>
            <a:endParaRPr lang="pl-PL" sz="1800" cap="all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Calibri" pitchFamily="34" charset="0"/>
            </a:endParaRPr>
          </a:p>
        </p:txBody>
      </p:sp>
      <p:pic>
        <p:nvPicPr>
          <p:cNvPr id="4" name="Obraz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3731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13"/>
          <p:cNvSpPr/>
          <p:nvPr/>
        </p:nvSpPr>
        <p:spPr>
          <a:xfrm>
            <a:off x="251520" y="692696"/>
            <a:ext cx="8640960" cy="504056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prstClr val="white"/>
                </a:solidFill>
                <a:latin typeface="Arial Narrow" pitchFamily="34" charset="0"/>
              </a:rPr>
              <a:t> </a:t>
            </a:r>
            <a:r>
              <a:rPr lang="pl-PL" sz="2800" b="1" dirty="0" smtClean="0">
                <a:solidFill>
                  <a:prstClr val="white"/>
                </a:solidFill>
                <a:latin typeface="Calibri" pitchFamily="34" charset="0"/>
              </a:rPr>
              <a:t>RPO WD 2014-2020 </a:t>
            </a:r>
          </a:p>
        </p:txBody>
      </p:sp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677096" y="6237288"/>
            <a:ext cx="7135246" cy="48895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endParaRPr lang="pl-PL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95536" y="242088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Regionalny Program Operacyjny Województwa Dolnośląskiego </a:t>
            </a:r>
            <a:b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2014-2020</a:t>
            </a:r>
          </a:p>
        </p:txBody>
      </p:sp>
    </p:spTree>
    <p:extLst>
      <p:ext uri="{BB962C8B-B14F-4D97-AF65-F5344CB8AC3E}">
        <p14:creationId xmlns:p14="http://schemas.microsoft.com/office/powerpoint/2010/main" val="37591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251520" y="188640"/>
            <a:ext cx="8641904" cy="431800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pl-PL" sz="1800" cap="all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>Regionalny Program Operacyjny Województwa Dolnośląskiego 2014-2020</a:t>
            </a:r>
            <a:endParaRPr lang="pl-PL" sz="1800" cap="all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Arial Narrow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251520" y="6237288"/>
            <a:ext cx="8560821" cy="488950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pl-PL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Narrow" pitchFamily="34" charset="0"/>
              </a:rPr>
              <a:t>Konsultacje społeczne RPO WD 2014-2020</a:t>
            </a:r>
          </a:p>
        </p:txBody>
      </p:sp>
      <p:pic>
        <p:nvPicPr>
          <p:cNvPr id="4" name="Obraz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3731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13"/>
          <p:cNvSpPr/>
          <p:nvPr/>
        </p:nvSpPr>
        <p:spPr>
          <a:xfrm>
            <a:off x="251520" y="836712"/>
            <a:ext cx="8640960" cy="504056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latin typeface="Arial Narrow" pitchFamily="34" charset="0"/>
              </a:rPr>
              <a:t>Programowanie strategiczne</a:t>
            </a:r>
            <a:endParaRPr lang="en-GB" sz="2800" b="1" dirty="0">
              <a:latin typeface="Arial Narrow" pitchFamily="34" charset="0"/>
            </a:endParaRPr>
          </a:p>
        </p:txBody>
      </p:sp>
      <p:sp>
        <p:nvSpPr>
          <p:cNvPr id="7" name="Dowolny kształt 6"/>
          <p:cNvSpPr/>
          <p:nvPr/>
        </p:nvSpPr>
        <p:spPr>
          <a:xfrm>
            <a:off x="467544" y="1772816"/>
            <a:ext cx="2170583" cy="748680"/>
          </a:xfrm>
          <a:custGeom>
            <a:avLst/>
            <a:gdLst>
              <a:gd name="connsiteX0" fmla="*/ 0 w 3086099"/>
              <a:gd name="connsiteY0" fmla="*/ 0 h 729239"/>
              <a:gd name="connsiteX1" fmla="*/ 3086099 w 3086099"/>
              <a:gd name="connsiteY1" fmla="*/ 0 h 729239"/>
              <a:gd name="connsiteX2" fmla="*/ 3086099 w 3086099"/>
              <a:gd name="connsiteY2" fmla="*/ 729239 h 729239"/>
              <a:gd name="connsiteX3" fmla="*/ 0 w 3086099"/>
              <a:gd name="connsiteY3" fmla="*/ 729239 h 729239"/>
              <a:gd name="connsiteX4" fmla="*/ 0 w 3086099"/>
              <a:gd name="connsiteY4" fmla="*/ 0 h 72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099" h="729239">
                <a:moveTo>
                  <a:pt x="0" y="0"/>
                </a:moveTo>
                <a:lnTo>
                  <a:pt x="3086099" y="0"/>
                </a:lnTo>
                <a:lnTo>
                  <a:pt x="3086099" y="729239"/>
                </a:lnTo>
                <a:lnTo>
                  <a:pt x="0" y="729239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3600" kern="1200" dirty="0" smtClean="0">
                <a:solidFill>
                  <a:schemeClr val="bg1"/>
                </a:solidFill>
                <a:latin typeface="Arial Narrow" pitchFamily="34" charset="0"/>
              </a:rPr>
              <a:t>UE</a:t>
            </a:r>
            <a:endParaRPr lang="pl-PL" sz="3600" kern="1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Dowolny kształt 7"/>
          <p:cNvSpPr/>
          <p:nvPr/>
        </p:nvSpPr>
        <p:spPr>
          <a:xfrm>
            <a:off x="2771800" y="1772816"/>
            <a:ext cx="5688632" cy="748680"/>
          </a:xfrm>
          <a:custGeom>
            <a:avLst/>
            <a:gdLst>
              <a:gd name="connsiteX0" fmla="*/ 0 w 4522586"/>
              <a:gd name="connsiteY0" fmla="*/ 0 h 763402"/>
              <a:gd name="connsiteX1" fmla="*/ 4522586 w 4522586"/>
              <a:gd name="connsiteY1" fmla="*/ 0 h 763402"/>
              <a:gd name="connsiteX2" fmla="*/ 4522586 w 4522586"/>
              <a:gd name="connsiteY2" fmla="*/ 763402 h 763402"/>
              <a:gd name="connsiteX3" fmla="*/ 0 w 4522586"/>
              <a:gd name="connsiteY3" fmla="*/ 763402 h 763402"/>
              <a:gd name="connsiteX4" fmla="*/ 0 w 4522586"/>
              <a:gd name="connsiteY4" fmla="*/ 0 h 763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2586" h="763402">
                <a:moveTo>
                  <a:pt x="0" y="0"/>
                </a:moveTo>
                <a:lnTo>
                  <a:pt x="4522586" y="0"/>
                </a:lnTo>
                <a:lnTo>
                  <a:pt x="4522586" y="763402"/>
                </a:lnTo>
                <a:lnTo>
                  <a:pt x="0" y="76340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3200" kern="1200" dirty="0" smtClean="0">
                <a:solidFill>
                  <a:schemeClr val="bg1"/>
                </a:solidFill>
                <a:latin typeface="Arial Narrow" pitchFamily="34" charset="0"/>
              </a:rPr>
              <a:t>Wspólne Ramy Strategiczne</a:t>
            </a:r>
            <a:endParaRPr lang="pl-PL" sz="3200" kern="1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Dowolny kształt 8"/>
          <p:cNvSpPr/>
          <p:nvPr/>
        </p:nvSpPr>
        <p:spPr>
          <a:xfrm>
            <a:off x="2771800" y="2636912"/>
            <a:ext cx="5688632" cy="792081"/>
          </a:xfrm>
          <a:custGeom>
            <a:avLst/>
            <a:gdLst>
              <a:gd name="connsiteX0" fmla="*/ 0 w 3658725"/>
              <a:gd name="connsiteY0" fmla="*/ 0 h 508151"/>
              <a:gd name="connsiteX1" fmla="*/ 3658725 w 3658725"/>
              <a:gd name="connsiteY1" fmla="*/ 0 h 508151"/>
              <a:gd name="connsiteX2" fmla="*/ 3658725 w 3658725"/>
              <a:gd name="connsiteY2" fmla="*/ 508151 h 508151"/>
              <a:gd name="connsiteX3" fmla="*/ 0 w 3658725"/>
              <a:gd name="connsiteY3" fmla="*/ 508151 h 508151"/>
              <a:gd name="connsiteX4" fmla="*/ 0 w 3658725"/>
              <a:gd name="connsiteY4" fmla="*/ 0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8725" h="508151">
                <a:moveTo>
                  <a:pt x="0" y="0"/>
                </a:moveTo>
                <a:lnTo>
                  <a:pt x="3658725" y="0"/>
                </a:lnTo>
                <a:lnTo>
                  <a:pt x="3658725" y="508151"/>
                </a:lnTo>
                <a:lnTo>
                  <a:pt x="0" y="5081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800" dirty="0" smtClean="0">
                <a:solidFill>
                  <a:schemeClr val="bg1"/>
                </a:solidFill>
                <a:latin typeface="Arial Narrow" pitchFamily="34" charset="0"/>
              </a:rPr>
              <a:t>Umowa</a:t>
            </a:r>
            <a:r>
              <a:rPr lang="pl-PL" sz="2800" kern="1200" dirty="0" smtClean="0">
                <a:solidFill>
                  <a:schemeClr val="bg1"/>
                </a:solidFill>
                <a:latin typeface="Arial Narrow" pitchFamily="34" charset="0"/>
              </a:rPr>
              <a:t> Partnerska</a:t>
            </a:r>
            <a:endParaRPr lang="pl-PL" sz="2800" kern="1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" name="Dowolny kształt 9"/>
          <p:cNvSpPr/>
          <p:nvPr/>
        </p:nvSpPr>
        <p:spPr>
          <a:xfrm>
            <a:off x="467544" y="2636912"/>
            <a:ext cx="2170584" cy="762193"/>
          </a:xfrm>
          <a:custGeom>
            <a:avLst/>
            <a:gdLst>
              <a:gd name="connsiteX0" fmla="*/ 0 w 3086099"/>
              <a:gd name="connsiteY0" fmla="*/ 0 h 692909"/>
              <a:gd name="connsiteX1" fmla="*/ 3086099 w 3086099"/>
              <a:gd name="connsiteY1" fmla="*/ 0 h 692909"/>
              <a:gd name="connsiteX2" fmla="*/ 3086099 w 3086099"/>
              <a:gd name="connsiteY2" fmla="*/ 692909 h 692909"/>
              <a:gd name="connsiteX3" fmla="*/ 0 w 3086099"/>
              <a:gd name="connsiteY3" fmla="*/ 692909 h 692909"/>
              <a:gd name="connsiteX4" fmla="*/ 0 w 3086099"/>
              <a:gd name="connsiteY4" fmla="*/ 0 h 69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099" h="692909">
                <a:moveTo>
                  <a:pt x="0" y="0"/>
                </a:moveTo>
                <a:lnTo>
                  <a:pt x="3086099" y="0"/>
                </a:lnTo>
                <a:lnTo>
                  <a:pt x="3086099" y="692909"/>
                </a:lnTo>
                <a:lnTo>
                  <a:pt x="0" y="692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kern="1200" dirty="0" smtClean="0">
                <a:solidFill>
                  <a:schemeClr val="bg1"/>
                </a:solidFill>
                <a:latin typeface="Arial Narrow" pitchFamily="34" charset="0"/>
              </a:rPr>
              <a:t>Państwo członkowskie</a:t>
            </a:r>
            <a:endParaRPr lang="pl-PL" sz="2400" kern="1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Dowolny kształt 11"/>
          <p:cNvSpPr/>
          <p:nvPr/>
        </p:nvSpPr>
        <p:spPr>
          <a:xfrm>
            <a:off x="5652120" y="4365104"/>
            <a:ext cx="2808312" cy="1368152"/>
          </a:xfrm>
          <a:custGeom>
            <a:avLst/>
            <a:gdLst>
              <a:gd name="connsiteX0" fmla="*/ 0 w 1812682"/>
              <a:gd name="connsiteY0" fmla="*/ 0 h 787399"/>
              <a:gd name="connsiteX1" fmla="*/ 1812682 w 1812682"/>
              <a:gd name="connsiteY1" fmla="*/ 0 h 787399"/>
              <a:gd name="connsiteX2" fmla="*/ 1812682 w 1812682"/>
              <a:gd name="connsiteY2" fmla="*/ 787399 h 787399"/>
              <a:gd name="connsiteX3" fmla="*/ 0 w 1812682"/>
              <a:gd name="connsiteY3" fmla="*/ 787399 h 787399"/>
              <a:gd name="connsiteX4" fmla="*/ 0 w 1812682"/>
              <a:gd name="connsiteY4" fmla="*/ 0 h 7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2682" h="787399">
                <a:moveTo>
                  <a:pt x="0" y="0"/>
                </a:moveTo>
                <a:lnTo>
                  <a:pt x="1812682" y="0"/>
                </a:lnTo>
                <a:lnTo>
                  <a:pt x="1812682" y="787399"/>
                </a:lnTo>
                <a:lnTo>
                  <a:pt x="0" y="7873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b="1" kern="1200" dirty="0" smtClean="0">
                <a:latin typeface="Arial Narrow" pitchFamily="34" charset="0"/>
              </a:rPr>
              <a:t>Program Rozwoju Obszarów</a:t>
            </a:r>
            <a:r>
              <a:rPr lang="pl-PL" sz="2000" b="1" kern="1200" dirty="0" smtClean="0">
                <a:latin typeface="Arial Narrow" pitchFamily="34" charset="0"/>
              </a:rPr>
              <a:t> </a:t>
            </a:r>
            <a:r>
              <a:rPr lang="pl-PL" b="1" kern="1200" dirty="0" smtClean="0">
                <a:latin typeface="Arial Narrow" pitchFamily="34" charset="0"/>
              </a:rPr>
              <a:t>Wiejskich </a:t>
            </a:r>
            <a:r>
              <a:rPr lang="pl-PL" kern="1200" dirty="0" smtClean="0">
                <a:latin typeface="Arial Narrow" pitchFamily="34" charset="0"/>
              </a:rPr>
              <a:t>(EFRROW)</a:t>
            </a:r>
            <a:endParaRPr lang="pl-PL" kern="1200" dirty="0">
              <a:latin typeface="Arial Narrow" pitchFamily="34" charset="0"/>
            </a:endParaRPr>
          </a:p>
        </p:txBody>
      </p:sp>
      <p:sp>
        <p:nvSpPr>
          <p:cNvPr id="13" name="Dowolny kształt 12"/>
          <p:cNvSpPr/>
          <p:nvPr/>
        </p:nvSpPr>
        <p:spPr>
          <a:xfrm>
            <a:off x="467544" y="3501008"/>
            <a:ext cx="2160240" cy="2232248"/>
          </a:xfrm>
          <a:custGeom>
            <a:avLst/>
            <a:gdLst>
              <a:gd name="connsiteX0" fmla="*/ 0 w 1737536"/>
              <a:gd name="connsiteY0" fmla="*/ 0 h 508151"/>
              <a:gd name="connsiteX1" fmla="*/ 1737536 w 1737536"/>
              <a:gd name="connsiteY1" fmla="*/ 0 h 508151"/>
              <a:gd name="connsiteX2" fmla="*/ 1737536 w 1737536"/>
              <a:gd name="connsiteY2" fmla="*/ 508151 h 508151"/>
              <a:gd name="connsiteX3" fmla="*/ 0 w 1737536"/>
              <a:gd name="connsiteY3" fmla="*/ 508151 h 508151"/>
              <a:gd name="connsiteX4" fmla="*/ 0 w 1737536"/>
              <a:gd name="connsiteY4" fmla="*/ 0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536" h="508151">
                <a:moveTo>
                  <a:pt x="0" y="0"/>
                </a:moveTo>
                <a:lnTo>
                  <a:pt x="1737536" y="0"/>
                </a:lnTo>
                <a:lnTo>
                  <a:pt x="1737536" y="508151"/>
                </a:lnTo>
                <a:lnTo>
                  <a:pt x="0" y="508151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b="0" kern="1200" dirty="0" smtClean="0">
                <a:latin typeface="Arial Narrow" pitchFamily="34" charset="0"/>
              </a:rPr>
              <a:t>Region</a:t>
            </a:r>
            <a:endParaRPr lang="pl-PL" sz="2400" b="0" kern="1200" dirty="0">
              <a:latin typeface="Arial Narrow" pitchFamily="34" charset="0"/>
            </a:endParaRPr>
          </a:p>
        </p:txBody>
      </p:sp>
      <p:sp>
        <p:nvSpPr>
          <p:cNvPr id="15" name="Dowolny kształt 14"/>
          <p:cNvSpPr/>
          <p:nvPr/>
        </p:nvSpPr>
        <p:spPr>
          <a:xfrm>
            <a:off x="2771800" y="4365104"/>
            <a:ext cx="2808312" cy="1368152"/>
          </a:xfrm>
          <a:custGeom>
            <a:avLst/>
            <a:gdLst>
              <a:gd name="connsiteX0" fmla="*/ 0 w 2359014"/>
              <a:gd name="connsiteY0" fmla="*/ 0 h 521631"/>
              <a:gd name="connsiteX1" fmla="*/ 2359014 w 2359014"/>
              <a:gd name="connsiteY1" fmla="*/ 0 h 521631"/>
              <a:gd name="connsiteX2" fmla="*/ 2359014 w 2359014"/>
              <a:gd name="connsiteY2" fmla="*/ 521631 h 521631"/>
              <a:gd name="connsiteX3" fmla="*/ 0 w 2359014"/>
              <a:gd name="connsiteY3" fmla="*/ 521631 h 521631"/>
              <a:gd name="connsiteX4" fmla="*/ 0 w 2359014"/>
              <a:gd name="connsiteY4" fmla="*/ 0 h 52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9014" h="521631">
                <a:moveTo>
                  <a:pt x="0" y="0"/>
                </a:moveTo>
                <a:lnTo>
                  <a:pt x="2359014" y="0"/>
                </a:lnTo>
                <a:lnTo>
                  <a:pt x="2359014" y="521631"/>
                </a:lnTo>
                <a:lnTo>
                  <a:pt x="0" y="5216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b="1" kern="1200" dirty="0" smtClean="0">
                <a:latin typeface="Arial Narrow" pitchFamily="34" charset="0"/>
              </a:rPr>
              <a:t>Programy Operacyjne </a:t>
            </a:r>
            <a:r>
              <a:rPr lang="pl-PL" kern="1200" dirty="0" smtClean="0">
                <a:latin typeface="Arial Narrow" pitchFamily="34" charset="0"/>
              </a:rPr>
              <a:t>finansowane </a:t>
            </a:r>
            <a:br>
              <a:rPr lang="pl-PL" kern="1200" dirty="0" smtClean="0">
                <a:latin typeface="Arial Narrow" pitchFamily="34" charset="0"/>
              </a:rPr>
            </a:br>
            <a:r>
              <a:rPr lang="pl-PL" kern="1200" dirty="0" smtClean="0">
                <a:latin typeface="Arial Narrow" pitchFamily="34" charset="0"/>
              </a:rPr>
              <a:t>z EFRR, EFS, FS</a:t>
            </a:r>
            <a:endParaRPr lang="pl-PL" kern="1200" dirty="0">
              <a:latin typeface="Arial Narrow" pitchFamily="34" charset="0"/>
            </a:endParaRPr>
          </a:p>
        </p:txBody>
      </p:sp>
      <p:sp>
        <p:nvSpPr>
          <p:cNvPr id="16" name="Dowolny kształt 15"/>
          <p:cNvSpPr/>
          <p:nvPr/>
        </p:nvSpPr>
        <p:spPr>
          <a:xfrm>
            <a:off x="2771800" y="3501008"/>
            <a:ext cx="5688632" cy="792081"/>
          </a:xfrm>
          <a:custGeom>
            <a:avLst/>
            <a:gdLst>
              <a:gd name="connsiteX0" fmla="*/ 0 w 3658725"/>
              <a:gd name="connsiteY0" fmla="*/ 0 h 508151"/>
              <a:gd name="connsiteX1" fmla="*/ 3658725 w 3658725"/>
              <a:gd name="connsiteY1" fmla="*/ 0 h 508151"/>
              <a:gd name="connsiteX2" fmla="*/ 3658725 w 3658725"/>
              <a:gd name="connsiteY2" fmla="*/ 508151 h 508151"/>
              <a:gd name="connsiteX3" fmla="*/ 0 w 3658725"/>
              <a:gd name="connsiteY3" fmla="*/ 508151 h 508151"/>
              <a:gd name="connsiteX4" fmla="*/ 0 w 3658725"/>
              <a:gd name="connsiteY4" fmla="*/ 0 h 50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8725" h="508151">
                <a:moveTo>
                  <a:pt x="0" y="0"/>
                </a:moveTo>
                <a:lnTo>
                  <a:pt x="3658725" y="0"/>
                </a:lnTo>
                <a:lnTo>
                  <a:pt x="3658725" y="508151"/>
                </a:lnTo>
                <a:lnTo>
                  <a:pt x="0" y="508151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800" dirty="0" smtClean="0">
                <a:latin typeface="Arial Narrow" pitchFamily="34" charset="0"/>
              </a:rPr>
              <a:t>SRWD 2020 </a:t>
            </a:r>
            <a:r>
              <a:rPr lang="pl-PL" sz="2800" b="1" dirty="0" smtClean="0">
                <a:sym typeface="Wingdings" pitchFamily="2" charset="2"/>
              </a:rPr>
              <a:t> </a:t>
            </a:r>
            <a:r>
              <a:rPr lang="pl-PL" sz="2800" dirty="0" smtClean="0">
                <a:latin typeface="Arial Narrow" pitchFamily="34" charset="0"/>
              </a:rPr>
              <a:t>Kontrakt Terytorialny</a:t>
            </a:r>
            <a:endParaRPr lang="pl-PL" sz="2800" kern="1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13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251520" y="188640"/>
            <a:ext cx="8641904" cy="431800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pl-PL" sz="1800" cap="all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alibri" pitchFamily="34" charset="0"/>
              </a:rPr>
              <a:t>Regionalny Program Operacyjny Województwa Dolnośląskiego 2014-2020</a:t>
            </a:r>
            <a:endParaRPr lang="pl-PL" sz="1800" cap="all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Calibri" pitchFamily="34" charset="0"/>
            </a:endParaRPr>
          </a:p>
        </p:txBody>
      </p:sp>
      <p:pic>
        <p:nvPicPr>
          <p:cNvPr id="4" name="Obraz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3731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677096" y="6237288"/>
            <a:ext cx="7135246" cy="48895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endParaRPr lang="pl-PL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Arial Narrow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467544" y="836711"/>
          <a:ext cx="8266310" cy="532859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960440"/>
                <a:gridCol w="1872208"/>
                <a:gridCol w="2433662"/>
              </a:tblGrid>
              <a:tr h="279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 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/>
                </a:tc>
                <a:tc>
                  <a:txBody>
                    <a:bodyPr/>
                    <a:lstStyle/>
                    <a:p>
                      <a:pPr marL="71755" marR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/>
                        <a:t>Fundusz</a:t>
                      </a:r>
                      <a:endParaRPr lang="pl-PL" sz="12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marL="71755" marR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/>
                        <a:t>Wstępna alokacja</a:t>
                      </a:r>
                      <a:r>
                        <a:rPr lang="pl-PL" sz="1200" kern="1200" baseline="0" dirty="0" smtClean="0"/>
                        <a:t> (EUR)</a:t>
                      </a:r>
                      <a:endParaRPr lang="pl-PL" sz="12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1                                                     </a:t>
                      </a:r>
                      <a:r>
                        <a:rPr lang="pl-PL" sz="1200" b="1" dirty="0" smtClean="0"/>
                        <a:t>PRZEDSIĘBIORSTWA I INNOWACJE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EFRR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415 546 718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598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</a:t>
                      </a:r>
                      <a:r>
                        <a:rPr lang="pl-PL" sz="1200" dirty="0" smtClean="0"/>
                        <a:t>2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/>
                        <a:t>TECHNOLOGIE INFORMACYJNO-KOMUNIKACYJNE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EFRR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  66 386 308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</a:t>
                      </a:r>
                      <a:r>
                        <a:rPr lang="pl-PL" sz="1200" dirty="0" smtClean="0"/>
                        <a:t>3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/>
                        <a:t>GOSPODARKA NISKOEMISYJNA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EFRR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392 347 048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4                                                   </a:t>
                      </a:r>
                      <a:r>
                        <a:rPr lang="pl-PL" sz="1200" dirty="0" smtClean="0"/>
                        <a:t/>
                      </a:r>
                      <a:br>
                        <a:rPr lang="pl-PL" sz="1200" dirty="0" smtClean="0"/>
                      </a:br>
                      <a:r>
                        <a:rPr lang="pl-PL" sz="1200" b="1" dirty="0" smtClean="0"/>
                        <a:t>ŚRODOWISKO I ZASOBY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EFRR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180 030 665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5 </a:t>
                      </a:r>
                      <a:br>
                        <a:rPr lang="pl-PL" sz="1200" dirty="0"/>
                      </a:br>
                      <a:r>
                        <a:rPr lang="pl-PL" sz="1200" b="1" dirty="0" smtClean="0"/>
                        <a:t>TRANSPORT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EFRR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340 626 305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598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6                                                  </a:t>
                      </a:r>
                      <a:r>
                        <a:rPr lang="pl-PL" sz="1200" b="1" dirty="0" smtClean="0"/>
                        <a:t>INFRASTRUKTURA SPÓJNOŚCI SPOŁECZNEJ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EFRR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163 026 832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</a:t>
                      </a:r>
                      <a:r>
                        <a:rPr lang="pl-PL" sz="1200" dirty="0" smtClean="0"/>
                        <a:t>7</a:t>
                      </a:r>
                      <a:r>
                        <a:rPr lang="pl-PL" sz="1200" baseline="0" dirty="0" smtClean="0"/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/>
                        <a:t>INFRASTRUKTURA EDUKACYJNA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EFRR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  60 952 230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8 </a:t>
                      </a:r>
                      <a:br>
                        <a:rPr lang="pl-PL" sz="1200" dirty="0"/>
                      </a:br>
                      <a:r>
                        <a:rPr lang="pl-PL" sz="1200" b="1" dirty="0" smtClean="0"/>
                        <a:t>RYNEK PRACY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EFS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254 323 171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9 </a:t>
                      </a:r>
                      <a:br>
                        <a:rPr lang="pl-PL" sz="1200" dirty="0"/>
                      </a:br>
                      <a:r>
                        <a:rPr lang="pl-PL" sz="1200" b="1" dirty="0" smtClean="0"/>
                        <a:t>WŁĄCZENIE SPOŁECZNE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EFS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143 926 219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Oś priorytetowa 10 </a:t>
                      </a:r>
                      <a:br>
                        <a:rPr lang="pl-PL" sz="1200" dirty="0"/>
                      </a:br>
                      <a:r>
                        <a:rPr lang="pl-PL" sz="1200" b="1" dirty="0" smtClean="0"/>
                        <a:t>EDUKACJA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EFS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u="none" strike="noStrike" dirty="0"/>
                        <a:t>                          156 181 093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181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/>
                        <a:t>POMOC TECHNICZNA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EFS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/>
                        <a:t>79 200 000</a:t>
                      </a:r>
                      <a:endParaRPr lang="pl-PL" sz="1200" dirty="0">
                        <a:latin typeface="Calibri" pitchFamily="34" charset="0"/>
                      </a:endParaRPr>
                    </a:p>
                  </a:txBody>
                  <a:tcPr marL="25786" marR="25786" marT="0" marB="0" anchor="ctr"/>
                </a:tc>
              </a:tr>
              <a:tr h="3181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RAZEM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86" marR="25786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 smtClean="0"/>
                        <a:t>2 252 546 589</a:t>
                      </a:r>
                      <a:endParaRPr lang="pl-PL" sz="1200" b="1" dirty="0">
                        <a:latin typeface="Calibri" pitchFamily="34" charset="0"/>
                      </a:endParaRPr>
                    </a:p>
                  </a:txBody>
                  <a:tcPr marL="25786" marR="2578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1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251520" y="188640"/>
            <a:ext cx="8641904" cy="431800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pl-PL" sz="1800" cap="all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>Regionalny Program Operacyjny Województwa Dolnośląskiego 2014-2020</a:t>
            </a:r>
            <a:endParaRPr lang="pl-PL" sz="1800" cap="all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Arial Narrow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251520" y="6237288"/>
            <a:ext cx="8560821" cy="488950"/>
          </a:xfr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pl-PL" sz="1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Narrow" pitchFamily="34" charset="0"/>
              </a:rPr>
              <a:t>Konsultacje społeczne RPO WD 2014-2020</a:t>
            </a:r>
          </a:p>
        </p:txBody>
      </p:sp>
      <p:pic>
        <p:nvPicPr>
          <p:cNvPr id="4" name="Obraz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3731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251520" y="1229663"/>
            <a:ext cx="86409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100" dirty="0" smtClean="0">
                <a:latin typeface="Calibri" panose="020F0502020204030204" pitchFamily="34" charset="0"/>
              </a:rPr>
              <a:t>Konieczność przeznaczenia w ramach RPO określonych środków na cele objęte koncentracją tematyczną. Zakłada się, że każdy RPO w równym stopniu będzie przyczyniał się do osiągnięcia wymaganego poziomu koncentracji. Obecnie wymagane poziomy kształtują się następująco:</a:t>
            </a:r>
          </a:p>
          <a:p>
            <a:pPr algn="just"/>
            <a:endParaRPr lang="pl-PL" sz="2100" dirty="0" smtClean="0">
              <a:latin typeface="Calibri" panose="020F0502020204030204" pitchFamily="34" charset="0"/>
            </a:endParaRPr>
          </a:p>
          <a:p>
            <a:pPr algn="just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l-PL" sz="2100" dirty="0" smtClean="0">
                <a:latin typeface="Calibri" panose="020F0502020204030204" pitchFamily="34" charset="0"/>
              </a:rPr>
              <a:t> </a:t>
            </a:r>
            <a:r>
              <a:rPr lang="pl-PL" sz="2100" b="1" dirty="0" smtClean="0">
                <a:latin typeface="Calibri" panose="020F0502020204030204" pitchFamily="34" charset="0"/>
              </a:rPr>
              <a:t>Cel 1, 2, 3, 4  (oś 1–3) </a:t>
            </a:r>
            <a:r>
              <a:rPr lang="pl-PL" sz="2100" dirty="0" smtClean="0">
                <a:latin typeface="Calibri" panose="020F0502020204030204" pitchFamily="34" charset="0"/>
              </a:rPr>
              <a:t>– 50% alokacji EFRR – minimalny poziom koncentracji</a:t>
            </a:r>
          </a:p>
          <a:p>
            <a:pPr algn="just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l-PL" sz="2100" dirty="0" smtClean="0">
                <a:latin typeface="Calibri" panose="020F0502020204030204" pitchFamily="34" charset="0"/>
              </a:rPr>
              <a:t> </a:t>
            </a:r>
            <a:r>
              <a:rPr lang="pl-PL" sz="2100" b="1" dirty="0" smtClean="0">
                <a:latin typeface="Calibri" panose="020F0502020204030204" pitchFamily="34" charset="0"/>
              </a:rPr>
              <a:t>Cel 4 (oś 3) </a:t>
            </a:r>
            <a:r>
              <a:rPr lang="pl-PL" sz="2100" dirty="0" smtClean="0">
                <a:latin typeface="Calibri" panose="020F0502020204030204" pitchFamily="34" charset="0"/>
              </a:rPr>
              <a:t>– 15% alokacji EFRR</a:t>
            </a:r>
            <a:endParaRPr lang="pl-PL" sz="2100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l-PL" sz="2100" dirty="0" smtClean="0">
                <a:latin typeface="Calibri" panose="020F0502020204030204" pitchFamily="34" charset="0"/>
              </a:rPr>
              <a:t> </a:t>
            </a:r>
            <a:r>
              <a:rPr lang="pl-PL" sz="2100" b="1" dirty="0" smtClean="0">
                <a:latin typeface="Calibri" panose="020F0502020204030204" pitchFamily="34" charset="0"/>
              </a:rPr>
              <a:t>Cel 9 (oś 9) </a:t>
            </a:r>
            <a:r>
              <a:rPr lang="pl-PL" sz="2100" dirty="0" smtClean="0">
                <a:latin typeface="Calibri" panose="020F0502020204030204" pitchFamily="34" charset="0"/>
              </a:rPr>
              <a:t>– 20 % alokacji EFS</a:t>
            </a:r>
          </a:p>
          <a:p>
            <a:pPr algn="just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l-PL" sz="2100" dirty="0" smtClean="0">
                <a:latin typeface="Calibri" panose="020F0502020204030204" pitchFamily="34" charset="0"/>
              </a:rPr>
              <a:t> Co najmniej 60% EFS musi zostać przeznaczone na maksymalnie </a:t>
            </a:r>
            <a:br>
              <a:rPr lang="pl-PL" sz="2100" dirty="0" smtClean="0">
                <a:latin typeface="Calibri" panose="020F0502020204030204" pitchFamily="34" charset="0"/>
              </a:rPr>
            </a:br>
            <a:r>
              <a:rPr lang="pl-PL" sz="2100" dirty="0" smtClean="0">
                <a:latin typeface="Calibri" panose="020F0502020204030204" pitchFamily="34" charset="0"/>
              </a:rPr>
              <a:t>     4 priorytety  inwestycyjne</a:t>
            </a:r>
          </a:p>
          <a:p>
            <a:pPr algn="just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l-PL" sz="2100" dirty="0" smtClean="0">
                <a:latin typeface="Calibri" panose="020F0502020204030204" pitchFamily="34" charset="0"/>
              </a:rPr>
              <a:t> Udział pomocy technicznej nie powinien przekraczać 3,5% alokacji RPO</a:t>
            </a:r>
          </a:p>
          <a:p>
            <a:pPr algn="just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l-PL" sz="2100" dirty="0" smtClean="0">
                <a:latin typeface="Calibri" panose="020F0502020204030204" pitchFamily="34" charset="0"/>
              </a:rPr>
              <a:t> Konieczność przeznaczenia 5% środków EFRR dla miast. „Ring-</a:t>
            </a:r>
            <a:r>
              <a:rPr lang="pl-PL" sz="2100" dirty="0" err="1" smtClean="0">
                <a:latin typeface="Calibri" panose="020F0502020204030204" pitchFamily="34" charset="0"/>
              </a:rPr>
              <a:t>fencing</a:t>
            </a:r>
            <a:r>
              <a:rPr lang="pl-PL" sz="2100" dirty="0" smtClean="0">
                <a:latin typeface="Calibri" panose="020F0502020204030204" pitchFamily="34" charset="0"/>
              </a:rPr>
              <a:t>” dla miast jest do rozdysponowania dowolnie między celami tematycznymi, może również obejmować środki z </a:t>
            </a:r>
            <a:r>
              <a:rPr lang="en-GB" sz="2100" dirty="0" err="1" smtClean="0">
                <a:latin typeface="Calibri" panose="020F0502020204030204" pitchFamily="34" charset="0"/>
              </a:rPr>
              <a:t>celów</a:t>
            </a:r>
            <a:r>
              <a:rPr lang="en-GB" sz="2100" dirty="0" smtClean="0">
                <a:latin typeface="Calibri" panose="020F0502020204030204" pitchFamily="34" charset="0"/>
              </a:rPr>
              <a:t> </a:t>
            </a:r>
            <a:r>
              <a:rPr lang="en-GB" sz="2100" dirty="0" err="1" smtClean="0">
                <a:latin typeface="Calibri" panose="020F0502020204030204" pitchFamily="34" charset="0"/>
              </a:rPr>
              <a:t>objętych</a:t>
            </a:r>
            <a:r>
              <a:rPr lang="en-GB" sz="2100" dirty="0" smtClean="0">
                <a:latin typeface="Calibri" panose="020F0502020204030204" pitchFamily="34" charset="0"/>
              </a:rPr>
              <a:t> </a:t>
            </a:r>
            <a:r>
              <a:rPr lang="pl-PL" sz="2100" dirty="0" smtClean="0">
                <a:latin typeface="Calibri" panose="020F0502020204030204" pitchFamily="34" charset="0"/>
              </a:rPr>
              <a:t>innymi „</a:t>
            </a:r>
            <a:r>
              <a:rPr lang="en-GB" sz="2100" dirty="0" smtClean="0">
                <a:latin typeface="Calibri" panose="020F0502020204030204" pitchFamily="34" charset="0"/>
              </a:rPr>
              <a:t>ring</a:t>
            </a:r>
            <a:r>
              <a:rPr lang="pl-PL" sz="2100" dirty="0" smtClean="0">
                <a:latin typeface="Calibri" panose="020F0502020204030204" pitchFamily="34" charset="0"/>
              </a:rPr>
              <a:t>-</a:t>
            </a:r>
            <a:r>
              <a:rPr lang="en-GB" sz="2100" dirty="0" err="1" smtClean="0">
                <a:latin typeface="Calibri" panose="020F0502020204030204" pitchFamily="34" charset="0"/>
              </a:rPr>
              <a:t>fencingami</a:t>
            </a:r>
            <a:r>
              <a:rPr lang="pl-PL" sz="2100" dirty="0" smtClean="0">
                <a:latin typeface="Calibri" panose="020F0502020204030204" pitchFamily="34" charset="0"/>
              </a:rPr>
              <a:t>”</a:t>
            </a:r>
            <a:r>
              <a:rPr lang="en-GB" sz="2100" dirty="0" smtClean="0">
                <a:latin typeface="Calibri" panose="020F0502020204030204" pitchFamily="34" charset="0"/>
              </a:rPr>
              <a:t>.</a:t>
            </a:r>
            <a:endParaRPr lang="pl-PL" sz="2100" dirty="0" smtClean="0">
              <a:latin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51520" y="692696"/>
            <a:ext cx="8640960" cy="504056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latin typeface="Arial Narrow" pitchFamily="34" charset="0"/>
              </a:rPr>
              <a:t>Koncentracja tematyczna (tzw. „ring-</a:t>
            </a:r>
            <a:r>
              <a:rPr lang="pl-PL" sz="2800" b="1" dirty="0" err="1" smtClean="0">
                <a:latin typeface="Arial Narrow" pitchFamily="34" charset="0"/>
              </a:rPr>
              <a:t>fencing</a:t>
            </a:r>
            <a:r>
              <a:rPr lang="pl-PL" sz="2800" b="1" dirty="0" smtClean="0">
                <a:latin typeface="Arial Narrow" pitchFamily="34" charset="0"/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39574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475702807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1"/>
          <p:cNvSpPr txBox="1"/>
          <p:nvPr/>
        </p:nvSpPr>
        <p:spPr>
          <a:xfrm>
            <a:off x="4644008" y="1001246"/>
            <a:ext cx="4163500" cy="6995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dirty="0" smtClean="0">
                <a:solidFill>
                  <a:prstClr val="black"/>
                </a:solidFill>
              </a:rPr>
              <a:t>Ring </a:t>
            </a:r>
            <a:r>
              <a:rPr lang="pl-PL" sz="1600" dirty="0" err="1" smtClean="0">
                <a:solidFill>
                  <a:prstClr val="black"/>
                </a:solidFill>
              </a:rPr>
              <a:t>fencing</a:t>
            </a:r>
            <a:r>
              <a:rPr lang="pl-PL" sz="1600" dirty="0" smtClean="0">
                <a:solidFill>
                  <a:prstClr val="black"/>
                </a:solidFill>
              </a:rPr>
              <a:t> EFRR – wymagane min 50% na CT 1-4</a:t>
            </a:r>
            <a:endParaRPr lang="pl-PL" sz="1600" dirty="0">
              <a:solidFill>
                <a:prstClr val="black"/>
              </a:solidFill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880987"/>
              </p:ext>
            </p:extLst>
          </p:nvPr>
        </p:nvGraphicFramePr>
        <p:xfrm>
          <a:off x="4427984" y="1628800"/>
          <a:ext cx="4536504" cy="360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592068"/>
              </p:ext>
            </p:extLst>
          </p:nvPr>
        </p:nvGraphicFramePr>
        <p:xfrm>
          <a:off x="216024" y="32849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332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0" y="44624"/>
            <a:ext cx="9144000" cy="43180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8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8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Podtytuł 2"/>
          <p:cNvSpPr txBox="1">
            <a:spLocks/>
          </p:cNvSpPr>
          <p:nvPr/>
        </p:nvSpPr>
        <p:spPr>
          <a:xfrm>
            <a:off x="0" y="6237312"/>
            <a:ext cx="9144000" cy="48895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4572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 Narrow" pitchFamily="34" charset="0"/>
              </a:rPr>
              <a:t> </a:t>
            </a:r>
          </a:p>
        </p:txBody>
      </p:sp>
      <p:sp>
        <p:nvSpPr>
          <p:cNvPr id="4" name="Prostokąt 3"/>
          <p:cNvSpPr/>
          <p:nvPr/>
        </p:nvSpPr>
        <p:spPr>
          <a:xfrm>
            <a:off x="251520" y="548680"/>
            <a:ext cx="8640960" cy="504056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latin typeface="Calibri" pitchFamily="34" charset="0"/>
              </a:rPr>
              <a:t>Zintegrowane podejście terytorialne</a:t>
            </a:r>
            <a:endParaRPr lang="pl-PL" sz="2800" b="1" dirty="0">
              <a:latin typeface="Calibri" pitchFamily="34" charset="0"/>
            </a:endParaRPr>
          </a:p>
        </p:txBody>
      </p:sp>
      <p:pic>
        <p:nvPicPr>
          <p:cNvPr id="5" name="Obraz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3731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467544" y="1052736"/>
            <a:ext cx="8064896" cy="1375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pl-PL" dirty="0" smtClean="0"/>
          </a:p>
          <a:p>
            <a:pPr marL="342900" lvl="0" indent="-342900">
              <a:buFontTx/>
              <a:buAutoNum type="arabicPeriod"/>
            </a:pPr>
            <a:endParaRPr lang="pl-PL" dirty="0" smtClean="0"/>
          </a:p>
          <a:p>
            <a:pPr marL="342900" indent="-342900">
              <a:buFontTx/>
              <a:buAutoNum type="arabicPeriod"/>
            </a:pPr>
            <a:endParaRPr lang="pl-PL" dirty="0" smtClean="0"/>
          </a:p>
          <a:p>
            <a:pPr marL="342900" lvl="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lvl="0" indent="-342900">
              <a:buFontTx/>
              <a:buAutoNum type="arabicPeriod"/>
            </a:pPr>
            <a:endParaRPr lang="pl-PL" dirty="0" smtClean="0"/>
          </a:p>
          <a:p>
            <a:pPr marL="34290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pl-PL" dirty="0" smtClean="0"/>
          </a:p>
          <a:p>
            <a:pPr marL="342900" lvl="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lvl="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indent="-342900"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indent="-342900">
              <a:buAutoNum type="arabicPeriod"/>
            </a:pPr>
            <a:endParaRPr lang="pl-PL" dirty="0" smtClean="0"/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>
              <a:latin typeface="Calibri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23528" y="141277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pl-PL" sz="2000" b="1" dirty="0" smtClean="0">
                <a:latin typeface="Calibri" pitchFamily="34" charset="0"/>
              </a:rPr>
              <a:t>Zintegrowane Inwestycje Terytorialne (tzw. ZIT)</a:t>
            </a:r>
            <a:r>
              <a:rPr lang="pl-PL" sz="2000" dirty="0" smtClean="0">
                <a:latin typeface="Calibri" pitchFamily="34" charset="0"/>
              </a:rPr>
              <a:t> </a:t>
            </a:r>
          </a:p>
          <a:p>
            <a:pPr algn="just">
              <a:buFont typeface="Wingdings" pitchFamily="2" charset="2"/>
              <a:buNone/>
            </a:pPr>
            <a:r>
              <a:rPr lang="pl-PL" dirty="0" smtClean="0">
                <a:latin typeface="Calibri" pitchFamily="34" charset="0"/>
              </a:rPr>
              <a:t>to nowe narzędzie, za pomocą którego będą realizowane </a:t>
            </a:r>
            <a:r>
              <a:rPr lang="pl-PL" u="sng" dirty="0" smtClean="0">
                <a:latin typeface="Calibri" pitchFamily="34" charset="0"/>
              </a:rPr>
              <a:t>strategie terytorialne</a:t>
            </a:r>
            <a:r>
              <a:rPr lang="pl-PL" dirty="0" smtClean="0">
                <a:latin typeface="Calibri" pitchFamily="34" charset="0"/>
              </a:rPr>
              <a:t> </a:t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w nowym okresie programowania na lata 2014-2020.</a:t>
            </a:r>
          </a:p>
          <a:p>
            <a:pPr algn="just">
              <a:buFont typeface="Wingdings" pitchFamily="2" charset="2"/>
              <a:buNone/>
            </a:pPr>
            <a:endParaRPr lang="pl-PL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pl-PL" dirty="0" smtClean="0">
                <a:latin typeface="Calibri" pitchFamily="34" charset="0"/>
              </a:rPr>
              <a:t> Zintegrowane Inwestycje Terytorialne oznaczają:</a:t>
            </a:r>
          </a:p>
          <a:p>
            <a:pPr algn="just">
              <a:buFont typeface="Wingdings" pitchFamily="2" charset="2"/>
              <a:buNone/>
            </a:pPr>
            <a:endParaRPr lang="pl-PL" dirty="0" smtClean="0">
              <a:latin typeface="Calibri" pitchFamily="34" charset="0"/>
            </a:endParaRPr>
          </a:p>
          <a:p>
            <a:pPr marL="809625" lvl="1" indent="-352425" algn="just">
              <a:buFont typeface="Wingdings" pitchFamily="2" charset="2"/>
              <a:buChar char="Ø"/>
            </a:pPr>
            <a:r>
              <a:rPr lang="pl-PL" dirty="0" smtClean="0">
                <a:latin typeface="Calibri" pitchFamily="34" charset="0"/>
              </a:rPr>
              <a:t>łączenie działań finansowanych z </a:t>
            </a:r>
            <a:r>
              <a:rPr lang="pl-PL" b="1" dirty="0" smtClean="0">
                <a:latin typeface="Calibri" pitchFamily="34" charset="0"/>
              </a:rPr>
              <a:t>dwóch funduszy </a:t>
            </a:r>
            <a:r>
              <a:rPr lang="pl-PL" dirty="0" smtClean="0">
                <a:latin typeface="Calibri" pitchFamily="34" charset="0"/>
              </a:rPr>
              <a:t>– Europejskiego Funduszu Rozwoju Regionalnego oraz Europejskiego Funduszu Społecznego;</a:t>
            </a:r>
          </a:p>
          <a:p>
            <a:pPr marL="809625" lvl="1" indent="-352425" algn="just"/>
            <a:endParaRPr lang="pl-PL" dirty="0" smtClean="0">
              <a:latin typeface="Calibri" pitchFamily="34" charset="0"/>
            </a:endParaRPr>
          </a:p>
          <a:p>
            <a:pPr marL="809625" lvl="1" indent="-352425" algn="just">
              <a:buFont typeface="Wingdings" pitchFamily="2" charset="2"/>
              <a:buChar char="Ø"/>
            </a:pPr>
            <a:r>
              <a:rPr lang="pl-PL" dirty="0" smtClean="0">
                <a:latin typeface="Calibri" pitchFamily="34" charset="0"/>
              </a:rPr>
              <a:t>skierowanie wydzielonej puli środków do </a:t>
            </a:r>
            <a:r>
              <a:rPr lang="pl-PL" b="1" dirty="0" smtClean="0">
                <a:latin typeface="Calibri" pitchFamily="34" charset="0"/>
              </a:rPr>
              <a:t>wskazanych obszarów w regionach </a:t>
            </a:r>
            <a:br>
              <a:rPr lang="pl-PL" b="1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– </a:t>
            </a:r>
            <a:r>
              <a:rPr lang="pl-PL" b="1" u="sng" dirty="0" smtClean="0">
                <a:latin typeface="Calibri" pitchFamily="34" charset="0"/>
              </a:rPr>
              <a:t>przede wszystkim miast wojewódzkich i powiązanych z nimi obszarów funkcjonalnych </a:t>
            </a:r>
            <a:r>
              <a:rPr lang="pl-PL" dirty="0" smtClean="0">
                <a:latin typeface="Calibri" pitchFamily="34" charset="0"/>
              </a:rPr>
              <a:t>– </a:t>
            </a:r>
            <a:r>
              <a:rPr lang="pl-PL" b="1" dirty="0" smtClean="0">
                <a:latin typeface="Calibri" pitchFamily="34" charset="0"/>
              </a:rPr>
              <a:t>charakteryzujących się wspólnymi cechami społeczno-gospodarczymi i uwarunkowaniami przestrzennymi </a:t>
            </a:r>
            <a:r>
              <a:rPr lang="pl-PL" dirty="0" smtClean="0">
                <a:latin typeface="Calibri" pitchFamily="34" charset="0"/>
              </a:rPr>
              <a:t>(projekty muszą realizować wspólną wizję i cele rozwojowe dla wszystkich jednostek terytorialnych z obszaru realizacji) </a:t>
            </a:r>
            <a:r>
              <a:rPr lang="pl-PL" b="1" u="sng" dirty="0" smtClean="0">
                <a:latin typeface="Calibri" pitchFamily="34" charset="0"/>
              </a:rPr>
              <a:t>oraz obszarów funkcjonalnych ośrodków regionalnych</a:t>
            </a:r>
            <a:r>
              <a:rPr lang="pl-PL" u="sng" dirty="0" smtClean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0" y="44624"/>
            <a:ext cx="9144000" cy="43180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8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8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Podtytuł 2"/>
          <p:cNvSpPr txBox="1">
            <a:spLocks/>
          </p:cNvSpPr>
          <p:nvPr/>
        </p:nvSpPr>
        <p:spPr>
          <a:xfrm>
            <a:off x="0" y="6237312"/>
            <a:ext cx="9144000" cy="48895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4572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 Narrow" pitchFamily="34" charset="0"/>
              </a:rPr>
              <a:t> </a:t>
            </a:r>
          </a:p>
        </p:txBody>
      </p:sp>
      <p:sp>
        <p:nvSpPr>
          <p:cNvPr id="4" name="Prostokąt 3"/>
          <p:cNvSpPr/>
          <p:nvPr/>
        </p:nvSpPr>
        <p:spPr>
          <a:xfrm>
            <a:off x="251520" y="548680"/>
            <a:ext cx="8640960" cy="504056"/>
          </a:xfrm>
          <a:prstGeom prst="rect">
            <a:avLst/>
          </a:prstGeom>
          <a:solidFill>
            <a:schemeClr val="bg2">
              <a:lumMod val="2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latin typeface="Calibri" pitchFamily="34" charset="0"/>
              </a:rPr>
              <a:t>Zintegrowane podejście terytorialne</a:t>
            </a:r>
            <a:endParaRPr lang="pl-PL" sz="2800" b="1" dirty="0">
              <a:latin typeface="Calibri" pitchFamily="34" charset="0"/>
            </a:endParaRPr>
          </a:p>
        </p:txBody>
      </p:sp>
      <p:pic>
        <p:nvPicPr>
          <p:cNvPr id="5" name="Obraz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3731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467544" y="1052736"/>
            <a:ext cx="8064896" cy="1375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endParaRPr lang="pl-PL" sz="16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pl-PL" sz="1600" b="1" dirty="0" smtClean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pl-PL" dirty="0" smtClean="0"/>
          </a:p>
          <a:p>
            <a:pPr marL="342900" lvl="0" indent="-342900">
              <a:buFontTx/>
              <a:buAutoNum type="arabicPeriod"/>
            </a:pPr>
            <a:endParaRPr lang="pl-PL" dirty="0" smtClean="0"/>
          </a:p>
          <a:p>
            <a:pPr marL="342900" indent="-342900">
              <a:buFontTx/>
              <a:buAutoNum type="arabicPeriod"/>
            </a:pPr>
            <a:endParaRPr lang="pl-PL" dirty="0" smtClean="0"/>
          </a:p>
          <a:p>
            <a:pPr marL="342900" lvl="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lvl="0" indent="-342900">
              <a:buFontTx/>
              <a:buAutoNum type="arabicPeriod"/>
            </a:pPr>
            <a:endParaRPr lang="pl-PL" dirty="0" smtClean="0"/>
          </a:p>
          <a:p>
            <a:pPr marL="34290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pl-PL" dirty="0" smtClean="0"/>
          </a:p>
          <a:p>
            <a:pPr marL="342900" lvl="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lvl="0" indent="-342900">
              <a:buFontTx/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indent="-342900">
              <a:buAutoNum type="arabicPeriod"/>
            </a:pPr>
            <a:endParaRPr lang="pl-PL" b="1" dirty="0" smtClean="0">
              <a:latin typeface="Calibri" pitchFamily="34" charset="0"/>
            </a:endParaRPr>
          </a:p>
          <a:p>
            <a:pPr marL="342900" indent="-342900">
              <a:buAutoNum type="arabicPeriod"/>
            </a:pPr>
            <a:endParaRPr lang="pl-PL" dirty="0" smtClean="0"/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 smtClean="0">
              <a:latin typeface="Calibri" pitchFamily="34" charset="0"/>
            </a:endParaRPr>
          </a:p>
          <a:p>
            <a:pPr lvl="0"/>
            <a:endParaRPr lang="pl-PL" b="1" dirty="0">
              <a:latin typeface="Calibri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155679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Calibri" pitchFamily="34" charset="0"/>
              </a:rPr>
              <a:t>Zintegrowane Inwestycje Terytorialne </a:t>
            </a:r>
            <a:r>
              <a:rPr lang="pl-PL" dirty="0" smtClean="0">
                <a:latin typeface="Calibri" pitchFamily="34" charset="0"/>
              </a:rPr>
              <a:t>będą realizowane na obszarach funkcjonalnych największych miast województwa: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899592" y="2492896"/>
            <a:ext cx="763284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9625" indent="-361950">
              <a:spcAft>
                <a:spcPts val="600"/>
              </a:spcAft>
              <a:buSzPct val="100000"/>
              <a:buFont typeface="Wingdings" pitchFamily="2" charset="2"/>
              <a:buChar char="Ø"/>
              <a:defRPr/>
            </a:pPr>
            <a:r>
              <a:rPr lang="pl-PL" dirty="0" smtClean="0">
                <a:latin typeface="Calibri" pitchFamily="34" charset="0"/>
              </a:rPr>
              <a:t>Wrocławskiego Obszaru Funkcjonalnego  - </a:t>
            </a:r>
            <a:r>
              <a:rPr lang="pl-PL" b="1" dirty="0" smtClean="0">
                <a:latin typeface="Calibri" pitchFamily="34" charset="0"/>
              </a:rPr>
              <a:t>291,25 mln euro </a:t>
            </a:r>
            <a:r>
              <a:rPr lang="pl-PL" dirty="0" smtClean="0">
                <a:latin typeface="Calibri" pitchFamily="34" charset="0"/>
              </a:rPr>
              <a:t/>
            </a:r>
            <a:br>
              <a:rPr lang="pl-PL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w tym 240,8 mln euro (EFRR) i 50,45 mln euro (EFS)</a:t>
            </a:r>
          </a:p>
          <a:p>
            <a:pPr marL="809625" indent="-361950">
              <a:spcAft>
                <a:spcPts val="600"/>
              </a:spcAft>
              <a:buSzPct val="100000"/>
              <a:buFont typeface="Wingdings" pitchFamily="2" charset="2"/>
              <a:buChar char="Ø"/>
              <a:defRPr/>
            </a:pPr>
            <a:r>
              <a:rPr lang="pl-PL" dirty="0" smtClean="0">
                <a:latin typeface="Calibri" pitchFamily="34" charset="0"/>
              </a:rPr>
              <a:t>Aglomeracji Wałbrzyskiej – </a:t>
            </a:r>
            <a:r>
              <a:rPr lang="pl-PL" b="1" dirty="0" smtClean="0">
                <a:latin typeface="Calibri" pitchFamily="34" charset="0"/>
              </a:rPr>
              <a:t>193,6 mln euro </a:t>
            </a:r>
            <a:br>
              <a:rPr lang="pl-PL" b="1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w tym 152,35 mln euro (EFRR) i 41,25 mln euro (EFS)</a:t>
            </a:r>
          </a:p>
          <a:p>
            <a:pPr marL="809625" indent="-361950">
              <a:spcAft>
                <a:spcPts val="600"/>
              </a:spcAft>
              <a:buSzPct val="100000"/>
              <a:buFont typeface="Wingdings" pitchFamily="2" charset="2"/>
              <a:buChar char="Ø"/>
              <a:defRPr/>
            </a:pPr>
            <a:r>
              <a:rPr lang="pl-PL" dirty="0" smtClean="0">
                <a:latin typeface="Calibri" pitchFamily="34" charset="0"/>
              </a:rPr>
              <a:t>Aglomeracji Jeleniogórskiej – </a:t>
            </a:r>
            <a:r>
              <a:rPr lang="pl-PL" b="1" dirty="0" smtClean="0">
                <a:latin typeface="Calibri" pitchFamily="34" charset="0"/>
              </a:rPr>
              <a:t>122,225 mln euro </a:t>
            </a:r>
            <a:br>
              <a:rPr lang="pl-PL" b="1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</a:rPr>
              <a:t>w tym 95,85 mln euro (EFRR) i 26,375 mln euro (EFS)</a:t>
            </a:r>
          </a:p>
          <a:p>
            <a:pPr marL="809625" indent="-361950">
              <a:spcAft>
                <a:spcPts val="600"/>
              </a:spcAft>
              <a:buSzPct val="100000"/>
              <a:defRPr/>
            </a:pPr>
            <a:endParaRPr lang="pl-PL" sz="2000" dirty="0" smtClean="0">
              <a:latin typeface="Calibri" pitchFamily="34" charset="0"/>
            </a:endParaRPr>
          </a:p>
          <a:p>
            <a:pPr marL="809625" indent="-361950">
              <a:spcAft>
                <a:spcPts val="600"/>
              </a:spcAft>
              <a:buSzPct val="100000"/>
              <a:defRPr/>
            </a:pPr>
            <a:r>
              <a:rPr lang="pl-PL" dirty="0" smtClean="0">
                <a:latin typeface="Calibri" pitchFamily="34" charset="0"/>
              </a:rPr>
              <a:t>Łączna alokacja na ZIT wynosi </a:t>
            </a:r>
            <a:r>
              <a:rPr lang="pl-PL" b="1" dirty="0" smtClean="0">
                <a:latin typeface="Calibri" pitchFamily="34" charset="0"/>
              </a:rPr>
              <a:t>607,075 mln euro.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395536" y="188640"/>
            <a:ext cx="8497888" cy="431800"/>
          </a:xfrm>
          <a:solidFill>
            <a:srgbClr val="FFC000"/>
          </a:solidFill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pl-PL" sz="1800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</a:rPr>
              <a:t>Regionalny Program Operacyjny Województwa Dolnośląskiego 2014 - 2020</a:t>
            </a:r>
            <a:endParaRPr lang="pl-PL" sz="1800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Calibri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4942" y="1857400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800" b="1" u="sng" dirty="0" smtClean="0">
              <a:latin typeface="Arial Narrow" pitchFamily="34" charset="0"/>
            </a:endParaRPr>
          </a:p>
          <a:p>
            <a:pPr algn="ctr"/>
            <a:r>
              <a:rPr lang="pl-PL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Dziękuję za uwagę</a:t>
            </a:r>
          </a:p>
          <a:p>
            <a:pPr algn="ctr"/>
            <a:endParaRPr lang="pl-PL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962275"/>
            <a:endParaRPr lang="pl-PL" b="1" dirty="0" smtClean="0">
              <a:latin typeface="Calibri" panose="020F0502020204030204" pitchFamily="34" charset="0"/>
            </a:endParaRPr>
          </a:p>
          <a:p>
            <a:pPr marL="2962275"/>
            <a:endParaRPr lang="pl-PL" b="1" dirty="0" smtClean="0">
              <a:latin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37112"/>
            <a:ext cx="5761037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0" y="6237312"/>
            <a:ext cx="9144000" cy="48895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4572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 Narrow" pitchFamily="34" charset="0"/>
              </a:rPr>
              <a:t> </a:t>
            </a:r>
          </a:p>
        </p:txBody>
      </p:sp>
      <p:pic>
        <p:nvPicPr>
          <p:cNvPr id="7" name="Obraz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37312"/>
            <a:ext cx="14255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2435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475</Words>
  <Application>Microsoft Office PowerPoint</Application>
  <PresentationFormat>Pokaz na ekranie (4:3)</PresentationFormat>
  <Paragraphs>188</Paragraphs>
  <Slides>8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0" baseType="lpstr">
      <vt:lpstr>Motyw pakietu Office</vt:lpstr>
      <vt:lpstr>Aerodynamiczny</vt:lpstr>
      <vt:lpstr>Regionalny Program Operacyjny Województwa Dolnośląskiego 2014-2020</vt:lpstr>
      <vt:lpstr>Regionalny Program Operacyjny Województwa Dolnośląskiego 2014-2020</vt:lpstr>
      <vt:lpstr>Regionalny Program Operacyjny Województwa Dolnośląskiego 2014-2020</vt:lpstr>
      <vt:lpstr>Regionalny Program Operacyjny Województwa Dolnośląskiego 2014-2020</vt:lpstr>
      <vt:lpstr>Prezentacja programu PowerPoint</vt:lpstr>
      <vt:lpstr>Prezentacja programu PowerPoint</vt:lpstr>
      <vt:lpstr>Prezentacja programu PowerPoint</vt:lpstr>
      <vt:lpstr>Regionalny Program Operacyjny Województwa Dolnośląskiego 2014 - 2020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Regionalny Program Operacyjny Województwa Dolnośląskiego 2014-2020</dc:title>
  <dc:creator>Your User Name</dc:creator>
  <cp:lastModifiedBy>Krystyna Kubiak</cp:lastModifiedBy>
  <cp:revision>210</cp:revision>
  <cp:lastPrinted>2015-05-05T10:03:25Z</cp:lastPrinted>
  <dcterms:created xsi:type="dcterms:W3CDTF">2014-09-19T07:49:10Z</dcterms:created>
  <dcterms:modified xsi:type="dcterms:W3CDTF">2015-05-08T05:42:05Z</dcterms:modified>
</cp:coreProperties>
</file>