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6"/>
  </p:notesMasterIdLst>
  <p:handoutMasterIdLst>
    <p:handoutMasterId r:id="rId17"/>
  </p:handoutMasterIdLst>
  <p:sldIdLst>
    <p:sldId id="256" r:id="rId2"/>
    <p:sldId id="411" r:id="rId3"/>
    <p:sldId id="473" r:id="rId4"/>
    <p:sldId id="472" r:id="rId5"/>
    <p:sldId id="471" r:id="rId6"/>
    <p:sldId id="470" r:id="rId7"/>
    <p:sldId id="469" r:id="rId8"/>
    <p:sldId id="468" r:id="rId9"/>
    <p:sldId id="480" r:id="rId10"/>
    <p:sldId id="479" r:id="rId11"/>
    <p:sldId id="478" r:id="rId12"/>
    <p:sldId id="477" r:id="rId13"/>
    <p:sldId id="476" r:id="rId14"/>
    <p:sldId id="371" r:id="rId15"/>
  </p:sldIdLst>
  <p:sldSz cx="9144000" cy="6858000" type="screen4x3"/>
  <p:notesSz cx="6789738" cy="9929813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9EDF4"/>
    <a:srgbClr val="D0D8E8"/>
    <a:srgbClr val="E8E80A"/>
    <a:srgbClr val="DFD513"/>
    <a:srgbClr val="E7E200"/>
    <a:srgbClr val="FF7C80"/>
    <a:srgbClr val="F2F3BF"/>
  </p:clrMru>
</p:presentationPr>
</file>

<file path=ppt/tableStyles.xml><?xml version="1.0" encoding="utf-8"?>
<a:tblStyleLst xmlns:a="http://schemas.openxmlformats.org/drawingml/2006/main" def="{5C22544A-7EE6-4342-B048-85BDC9FD1C3A}">
  <a:tblStyle styleId="{5DA37D80-6434-44D0-A028-1B22A696006F}" styleName="Styl jasny 3 — Ak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B301B821-A1FF-4177-AEE7-76D212191A09}" styleName="Styl pośredni 1 — Ak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6D9F66E-5EB9-4882-86FB-DCBF35E3C3E4}" styleName="Styl pośredni 4 — Ak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22838BEF-8BB2-4498-84A7-C5851F593DF1}" styleName="Styl pośredni 4 — Ak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51" autoAdjust="0"/>
    <p:restoredTop sz="77253" autoAdjust="0"/>
  </p:normalViewPr>
  <p:slideViewPr>
    <p:cSldViewPr>
      <p:cViewPr>
        <p:scale>
          <a:sx n="69" d="100"/>
          <a:sy n="69" d="100"/>
        </p:scale>
        <p:origin x="-1518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2" d="100"/>
          <a:sy n="82" d="100"/>
        </p:scale>
        <p:origin x="-2376" y="-90"/>
      </p:cViewPr>
      <p:guideLst>
        <p:guide orient="horz" pos="3128"/>
        <p:guide pos="2139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2749" cy="496809"/>
          </a:xfrm>
          <a:prstGeom prst="rect">
            <a:avLst/>
          </a:prstGeom>
        </p:spPr>
        <p:txBody>
          <a:bodyPr vert="horz" lIns="91403" tIns="45702" rIns="91403" bIns="45702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45404" y="0"/>
            <a:ext cx="2942749" cy="496809"/>
          </a:xfrm>
          <a:prstGeom prst="rect">
            <a:avLst/>
          </a:prstGeom>
        </p:spPr>
        <p:txBody>
          <a:bodyPr vert="horz" lIns="91403" tIns="45702" rIns="91403" bIns="45702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A66ADE9C-B85E-4803-84DE-CF540C2A4E2B}" type="datetimeFigureOut">
              <a:rPr lang="pl-PL"/>
              <a:pPr>
                <a:defRPr/>
              </a:pPr>
              <a:t>2015-02-03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1" y="9431417"/>
            <a:ext cx="2942749" cy="496809"/>
          </a:xfrm>
          <a:prstGeom prst="rect">
            <a:avLst/>
          </a:prstGeom>
        </p:spPr>
        <p:txBody>
          <a:bodyPr vert="horz" lIns="91403" tIns="45702" rIns="91403" bIns="45702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45404" y="9431417"/>
            <a:ext cx="2942749" cy="496809"/>
          </a:xfrm>
          <a:prstGeom prst="rect">
            <a:avLst/>
          </a:prstGeom>
        </p:spPr>
        <p:txBody>
          <a:bodyPr vert="horz" lIns="91403" tIns="45702" rIns="91403" bIns="45702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364444A-4B7C-4012-962F-F9C1AF6BA19E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lt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2749" cy="496809"/>
          </a:xfrm>
          <a:prstGeom prst="rect">
            <a:avLst/>
          </a:prstGeom>
        </p:spPr>
        <p:txBody>
          <a:bodyPr vert="horz" lIns="91403" tIns="45702" rIns="91403" bIns="45702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45404" y="0"/>
            <a:ext cx="2942749" cy="496809"/>
          </a:xfrm>
          <a:prstGeom prst="rect">
            <a:avLst/>
          </a:prstGeom>
        </p:spPr>
        <p:txBody>
          <a:bodyPr vert="horz" lIns="91403" tIns="45702" rIns="91403" bIns="45702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5E632274-5FAD-4A4A-A032-05CDECBB78CD}" type="datetimeFigureOut">
              <a:rPr lang="pl-PL"/>
              <a:pPr>
                <a:defRPr/>
              </a:pPr>
              <a:t>2015-02-03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12813" y="744538"/>
            <a:ext cx="4964112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03" tIns="45702" rIns="91403" bIns="45702" rtlCol="0" anchor="ctr"/>
          <a:lstStyle/>
          <a:p>
            <a:pPr lvl="0"/>
            <a:endParaRPr lang="pl-PL" noProof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8974" y="4717297"/>
            <a:ext cx="5431790" cy="4468099"/>
          </a:xfrm>
          <a:prstGeom prst="rect">
            <a:avLst/>
          </a:prstGeom>
        </p:spPr>
        <p:txBody>
          <a:bodyPr vert="horz" lIns="91403" tIns="45702" rIns="91403" bIns="45702" rtlCol="0">
            <a:normAutofit/>
          </a:bodyPr>
          <a:lstStyle/>
          <a:p>
            <a:pPr lvl="0"/>
            <a:r>
              <a:rPr lang="pl-PL" noProof="0" smtClean="0"/>
              <a:t>Kliknij, aby edytować style wzorca tekstu</a:t>
            </a:r>
          </a:p>
          <a:p>
            <a:pPr lvl="1"/>
            <a:r>
              <a:rPr lang="pl-PL" noProof="0" smtClean="0"/>
              <a:t>Drugi poziom</a:t>
            </a:r>
          </a:p>
          <a:p>
            <a:pPr lvl="2"/>
            <a:r>
              <a:rPr lang="pl-PL" noProof="0" smtClean="0"/>
              <a:t>Trzeci poziom</a:t>
            </a:r>
          </a:p>
          <a:p>
            <a:pPr lvl="3"/>
            <a:r>
              <a:rPr lang="pl-PL" noProof="0" smtClean="0"/>
              <a:t>Czwarty poziom</a:t>
            </a:r>
          </a:p>
          <a:p>
            <a:pPr lvl="4"/>
            <a:r>
              <a:rPr lang="pl-PL" noProof="0" smtClean="0"/>
              <a:t>Piąty poziom</a:t>
            </a:r>
            <a:endParaRPr lang="pl-PL" noProof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1" y="9431417"/>
            <a:ext cx="2942749" cy="496809"/>
          </a:xfrm>
          <a:prstGeom prst="rect">
            <a:avLst/>
          </a:prstGeom>
        </p:spPr>
        <p:txBody>
          <a:bodyPr vert="horz" lIns="91403" tIns="45702" rIns="91403" bIns="45702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45404" y="9431417"/>
            <a:ext cx="2942749" cy="496809"/>
          </a:xfrm>
          <a:prstGeom prst="rect">
            <a:avLst/>
          </a:prstGeom>
        </p:spPr>
        <p:txBody>
          <a:bodyPr vert="horz" lIns="91403" tIns="45702" rIns="91403" bIns="45702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46D0336D-5D14-494A-A147-BBDB1E5CC5BE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0F24D2-6E0D-405C-A4C8-4FF935A24401}" type="datetime1">
              <a:rPr lang="pl-PL"/>
              <a:pPr>
                <a:defRPr/>
              </a:pPr>
              <a:t>2015-02-03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524A6D-40AC-4094-BE9F-5835E7E43303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7479C6-6C85-4C8D-BFBB-718C8CB252AF}" type="datetime1">
              <a:rPr lang="pl-PL"/>
              <a:pPr>
                <a:defRPr/>
              </a:pPr>
              <a:t>2015-02-03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311729-96D8-4AEF-8C63-54C03DAE6D60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BF5DF8-1D5F-4079-860F-8EB3F627A6E3}" type="datetime1">
              <a:rPr lang="pl-PL"/>
              <a:pPr>
                <a:defRPr/>
              </a:pPr>
              <a:t>2015-02-03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8A61DE-987B-49C8-8ED9-12AD97C6DA83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Font typeface="Arial" pitchFamily="34" charset="0"/>
              <a:buChar char="•"/>
              <a:defRPr/>
            </a:lvl2pPr>
          </a:lstStyle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9EF3AC-4E40-475A-BCB7-DA43D3959777}" type="datetime1">
              <a:rPr lang="pl-PL"/>
              <a:pPr>
                <a:defRPr/>
              </a:pPr>
              <a:t>2015-02-03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6A0877-CC4E-434E-B86A-94781C675FE9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840EA9-2F67-4D2C-AA30-69EF6526856C}" type="datetime1">
              <a:rPr lang="pl-PL"/>
              <a:pPr>
                <a:defRPr/>
              </a:pPr>
              <a:t>2015-02-03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585799-C4EC-449F-9370-AA4DE87C69E5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287E32-66A4-4B5A-B803-4E131ABC8DF1}" type="datetime1">
              <a:rPr lang="pl-PL"/>
              <a:pPr>
                <a:defRPr/>
              </a:pPr>
              <a:t>2015-02-03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4C15D0-7542-45FC-8390-BCBB2475DEFD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D0299-1052-4B7A-90A0-EB96A395A720}" type="datetime1">
              <a:rPr lang="pl-PL"/>
              <a:pPr>
                <a:defRPr/>
              </a:pPr>
              <a:t>2015-02-03</a:t>
            </a:fld>
            <a:endParaRPr lang="pl-PL"/>
          </a:p>
        </p:txBody>
      </p:sp>
      <p:sp>
        <p:nvSpPr>
          <p:cNvPr id="8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AE386C-917B-4F01-B13A-76410E2DC1D4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01E6F6-775F-4BB1-9254-19401489E474}" type="datetime1">
              <a:rPr lang="pl-PL"/>
              <a:pPr>
                <a:defRPr/>
              </a:pPr>
              <a:t>2015-02-03</a:t>
            </a:fld>
            <a:endParaRPr lang="pl-PL"/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0960B9-D81E-490B-AF80-3972BB03B1F3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FD0644-F48E-4966-B45E-471BDADAE6DA}" type="datetime1">
              <a:rPr lang="pl-PL"/>
              <a:pPr>
                <a:defRPr/>
              </a:pPr>
              <a:t>2015-02-03</a:t>
            </a:fld>
            <a:endParaRPr lang="pl-PL"/>
          </a:p>
        </p:txBody>
      </p:sp>
      <p:sp>
        <p:nvSpPr>
          <p:cNvPr id="3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2852BD-A240-4316-839D-197A5B1E8708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51F551-D250-4033-AC90-394C30ABA631}" type="datetime1">
              <a:rPr lang="pl-PL"/>
              <a:pPr>
                <a:defRPr/>
              </a:pPr>
              <a:t>2015-02-03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D6094D-E768-42F4-84B8-B7569C24B79C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l-PL" noProof="0" smtClean="0"/>
              <a:t>Kliknij ikonę, aby dodać obraz</a:t>
            </a:r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F2DD71-5878-47F7-B5F2-03240D104A47}" type="datetime1">
              <a:rPr lang="pl-PL"/>
              <a:pPr>
                <a:defRPr/>
              </a:pPr>
              <a:t>2015-02-03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D8221D-C5E6-42AE-8655-5BE53F10E914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</a:t>
            </a:r>
          </a:p>
        </p:txBody>
      </p:sp>
      <p:sp>
        <p:nvSpPr>
          <p:cNvPr id="1027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6662B88-2114-40B3-9D1C-6995CF6EC474}" type="datetime1">
              <a:rPr lang="pl-PL"/>
              <a:pPr>
                <a:defRPr/>
              </a:pPr>
              <a:t>2015-02-03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8927E9E-C369-4E6E-B6CD-7CD4636916F0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med">
    <p:fade/>
  </p:transition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6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6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6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6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sz="2400" b="1" dirty="0" smtClean="0">
                <a:ln w="12700">
                  <a:solidFill>
                    <a:schemeClr val="bg2">
                      <a:lumMod val="25000"/>
                    </a:schemeClr>
                  </a:solidFill>
                  <a:prstDash val="solid"/>
                </a:ln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190500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Program Operacyjny Inteligentny Rozwój</a:t>
            </a:r>
            <a:endParaRPr lang="pl-PL" sz="2400" b="1" dirty="0">
              <a:ln w="12700">
                <a:solidFill>
                  <a:schemeClr val="bg2">
                    <a:lumMod val="25000"/>
                  </a:schemeClr>
                </a:solidFill>
                <a:prstDash val="solid"/>
              </a:ln>
              <a:effectLst>
                <a:glow rad="139700">
                  <a:schemeClr val="accent6">
                    <a:satMod val="175000"/>
                    <a:alpha val="40000"/>
                  </a:schemeClr>
                </a:glow>
                <a:outerShdw blurRad="190500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0" y="4000504"/>
            <a:ext cx="9144000" cy="1571636"/>
          </a:xfrm>
        </p:spPr>
        <p:txBody>
          <a:bodyPr rtlCol="0">
            <a:normAutofit fontScale="250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pl-PL" sz="7200" b="1" dirty="0" smtClean="0">
              <a:ln w="1905"/>
              <a:solidFill>
                <a:schemeClr val="tx1">
                  <a:lumMod val="65000"/>
                  <a:lumOff val="3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pl-PL" sz="7200" b="1" dirty="0" smtClean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eaLnBrk="1" fontAlgn="auto" hangingPunct="1">
              <a:lnSpc>
                <a:spcPct val="120000"/>
              </a:lnSpc>
              <a:spcAft>
                <a:spcPts val="0"/>
              </a:spcAft>
              <a:defRPr/>
            </a:pPr>
            <a:r>
              <a:rPr lang="pl-PL" sz="72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Piotr Puczek</a:t>
            </a:r>
          </a:p>
          <a:p>
            <a:pPr eaLnBrk="1" fontAlgn="auto" hangingPunct="1">
              <a:lnSpc>
                <a:spcPct val="120000"/>
              </a:lnSpc>
              <a:spcAft>
                <a:spcPts val="0"/>
              </a:spcAft>
              <a:defRPr/>
            </a:pPr>
            <a:r>
              <a:rPr lang="pl-PL" sz="72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Urząd Marszałkowski Województwa Dolnośląskiego</a:t>
            </a:r>
          </a:p>
          <a:p>
            <a:pPr eaLnBrk="1" fontAlgn="auto" hangingPunct="1">
              <a:lnSpc>
                <a:spcPct val="120000"/>
              </a:lnSpc>
              <a:spcAft>
                <a:spcPts val="0"/>
              </a:spcAft>
              <a:defRPr/>
            </a:pPr>
            <a:r>
              <a:rPr lang="pl-PL" sz="72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Wrocław, 04.02.2015 r.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pl-PL" sz="2100" b="1" dirty="0" smtClean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j-lt"/>
              <a:cs typeface="Times New Roman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pl-PL" sz="21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cs typeface="Times New Roman"/>
              </a:rPr>
              <a:t> </a:t>
            </a:r>
            <a:endParaRPr lang="pl-PL" sz="2100" b="1" dirty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j-lt"/>
            </a:endParaRPr>
          </a:p>
        </p:txBody>
      </p:sp>
      <p:sp>
        <p:nvSpPr>
          <p:cNvPr id="4" name="pole tekstowe 3"/>
          <p:cNvSpPr txBox="1"/>
          <p:nvPr/>
        </p:nvSpPr>
        <p:spPr>
          <a:xfrm>
            <a:off x="2000250" y="90488"/>
            <a:ext cx="6929438" cy="409575"/>
          </a:xfrm>
          <a:prstGeom prst="rect">
            <a:avLst/>
          </a:prstGeom>
          <a:noFill/>
        </p:spPr>
        <p:txBody>
          <a:bodyPr>
            <a:norm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sz="1600" b="1" dirty="0">
              <a:solidFill>
                <a:srgbClr val="FFC000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+mn-lt"/>
            </a:endParaRPr>
          </a:p>
        </p:txBody>
      </p:sp>
      <p:sp>
        <p:nvSpPr>
          <p:cNvPr id="3077" name="pole tekstowe 4"/>
          <p:cNvSpPr txBox="1">
            <a:spLocks noChangeArrowheads="1"/>
          </p:cNvSpPr>
          <p:nvPr/>
        </p:nvSpPr>
        <p:spPr bwMode="auto">
          <a:xfrm>
            <a:off x="3714750" y="571500"/>
            <a:ext cx="914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endParaRPr lang="pl-PL" b="1"/>
          </a:p>
        </p:txBody>
      </p:sp>
      <p:sp>
        <p:nvSpPr>
          <p:cNvPr id="7" name="pole tekstowe 6"/>
          <p:cNvSpPr txBox="1"/>
          <p:nvPr/>
        </p:nvSpPr>
        <p:spPr>
          <a:xfrm>
            <a:off x="5652120" y="188640"/>
            <a:ext cx="3276872" cy="432048"/>
          </a:xfrm>
          <a:prstGeom prst="rect">
            <a:avLst/>
          </a:prstGeom>
          <a:noFill/>
        </p:spPr>
        <p:txBody>
          <a:bodyPr wrap="none">
            <a:normAutofit/>
          </a:bodyPr>
          <a:lstStyle/>
          <a:p>
            <a:pPr algn="ctr">
              <a:defRPr/>
            </a:pPr>
            <a:r>
              <a:rPr lang="pl-PL" b="1" dirty="0" smtClean="0">
                <a:latin typeface="+mj-lt"/>
              </a:rPr>
              <a:t>Fundusze Europejskie 2014-2020</a:t>
            </a:r>
            <a:endParaRPr lang="pl-PL" b="1" dirty="0">
              <a:latin typeface="+mj-lt"/>
            </a:endParaRPr>
          </a:p>
        </p:txBody>
      </p:sp>
      <p:pic>
        <p:nvPicPr>
          <p:cNvPr id="3079" name="Picture 8" descr="znak_POMOC_TECHNICZN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5843588"/>
            <a:ext cx="2303463" cy="101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0" name="Picture 9" descr="UE+EFRR_L-kolor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410450" y="6072188"/>
            <a:ext cx="1733550" cy="59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9" descr="N:\wzory papieru do pism\Logotypy\logo PI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79512" y="6021288"/>
            <a:ext cx="190341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pole tekstowe 11"/>
          <p:cNvSpPr txBox="1">
            <a:spLocks noChangeArrowheads="1"/>
          </p:cNvSpPr>
          <p:nvPr/>
        </p:nvSpPr>
        <p:spPr bwMode="auto">
          <a:xfrm>
            <a:off x="500063" y="1928813"/>
            <a:ext cx="8215312" cy="3500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l-PL" b="1"/>
          </a:p>
        </p:txBody>
      </p:sp>
      <p:sp>
        <p:nvSpPr>
          <p:cNvPr id="11" name="Prostokąt 10"/>
          <p:cNvSpPr/>
          <p:nvPr/>
        </p:nvSpPr>
        <p:spPr>
          <a:xfrm>
            <a:off x="214313" y="1928813"/>
            <a:ext cx="8715375" cy="36988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90000"/>
              </a:lnSpc>
              <a:defRPr/>
            </a:pPr>
            <a:endParaRPr lang="pl-PL" sz="2000" dirty="0">
              <a:solidFill>
                <a:srgbClr val="000066"/>
              </a:solidFill>
              <a:latin typeface="+mn-lt"/>
            </a:endParaRPr>
          </a:p>
        </p:txBody>
      </p:sp>
      <p:sp>
        <p:nvSpPr>
          <p:cNvPr id="19461" name="Prostokąt 12"/>
          <p:cNvSpPr>
            <a:spLocks noChangeArrowheads="1"/>
          </p:cNvSpPr>
          <p:nvPr/>
        </p:nvSpPr>
        <p:spPr bwMode="auto">
          <a:xfrm>
            <a:off x="251520" y="692697"/>
            <a:ext cx="871296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71463" algn="just"/>
            <a:endParaRPr lang="pl-PL" b="1" dirty="0" smtClean="0">
              <a:latin typeface="Calibri" pitchFamily="34" charset="0"/>
              <a:ea typeface="Arial Unicode MS" pitchFamily="34" charset="-128"/>
              <a:cs typeface="Arial Unicode MS" pitchFamily="34" charset="-128"/>
            </a:endParaRPr>
          </a:p>
          <a:p>
            <a:pPr marL="271463" algn="just"/>
            <a:endParaRPr lang="pl-PL" b="1" dirty="0" smtClean="0">
              <a:latin typeface="Calibri" pitchFamily="34" charset="0"/>
              <a:ea typeface="Arial Unicode MS" pitchFamily="34" charset="-128"/>
              <a:cs typeface="Arial Unicode MS" pitchFamily="34" charset="-128"/>
            </a:endParaRPr>
          </a:p>
          <a:p>
            <a:pPr marL="628650" algn="just">
              <a:buFont typeface="Wingdings" pitchFamily="2" charset="2"/>
              <a:buChar char="§"/>
            </a:pPr>
            <a:endParaRPr lang="pl-PL" dirty="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ctr"/>
            <a:endParaRPr lang="pl-PL" b="1" dirty="0">
              <a:solidFill>
                <a:srgbClr val="000066"/>
              </a:solidFill>
              <a:latin typeface="Calibri" pitchFamily="34" charset="0"/>
            </a:endParaRPr>
          </a:p>
        </p:txBody>
      </p:sp>
      <p:sp>
        <p:nvSpPr>
          <p:cNvPr id="15" name="pole tekstowe 14"/>
          <p:cNvSpPr txBox="1"/>
          <p:nvPr/>
        </p:nvSpPr>
        <p:spPr>
          <a:xfrm>
            <a:off x="4139952" y="188640"/>
            <a:ext cx="4824536" cy="500065"/>
          </a:xfrm>
          <a:prstGeom prst="rect">
            <a:avLst/>
          </a:prstGeom>
          <a:noFill/>
        </p:spPr>
        <p:txBody>
          <a:bodyPr>
            <a:normAutofit/>
          </a:bodyPr>
          <a:lstStyle/>
          <a:p>
            <a:pPr algn="ctr">
              <a:spcBef>
                <a:spcPct val="50000"/>
              </a:spcBef>
            </a:pPr>
            <a:r>
              <a:rPr lang="pl-PL" altLang="zh-CN" b="1" dirty="0" smtClean="0"/>
              <a:t>Program Operacyjny Inteligentny Rozwój</a:t>
            </a:r>
            <a:endParaRPr lang="pl-PL" altLang="pl-PL" b="1" dirty="0"/>
          </a:p>
        </p:txBody>
      </p:sp>
      <p:pic>
        <p:nvPicPr>
          <p:cNvPr id="19463" name="Picture 8" descr="znak_POMOC_TECHNICZN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5929313"/>
            <a:ext cx="2214563" cy="728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4" name="Picture 9" descr="UE+EFRR_L-kolor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410450" y="5980113"/>
            <a:ext cx="1733550" cy="59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9" descr="N:\wzory papieru do pism\Logotypy\logo PI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51520" y="5949280"/>
            <a:ext cx="190341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0" name="Tabela 9"/>
          <p:cNvGraphicFramePr>
            <a:graphicFrameLocks noGrp="1"/>
          </p:cNvGraphicFramePr>
          <p:nvPr/>
        </p:nvGraphicFramePr>
        <p:xfrm>
          <a:off x="251520" y="1397000"/>
          <a:ext cx="7728520" cy="4297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1005"/>
                <a:gridCol w="5537515"/>
              </a:tblGrid>
              <a:tr h="370840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1" dirty="0" smtClean="0">
                          <a:solidFill>
                            <a:srgbClr val="000066"/>
                          </a:solidFill>
                          <a:latin typeface="+mn-lt"/>
                        </a:rPr>
                        <a:t>Przykładowe typy projektów:</a:t>
                      </a:r>
                    </a:p>
                    <a:p>
                      <a:endParaRPr lang="pl-P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Wsparcie wdrożeń wyników prac </a:t>
                      </a:r>
                      <a:r>
                        <a:rPr lang="pl-PL" dirty="0" err="1" smtClean="0"/>
                        <a:t>B+R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Wsparcie służy zapewnieniu luki finansowej pomiędzy etapem prowadzenia przez MSP prac </a:t>
                      </a:r>
                      <a:r>
                        <a:rPr lang="pl-PL" dirty="0" err="1" smtClean="0"/>
                        <a:t>B+R</a:t>
                      </a:r>
                      <a:r>
                        <a:rPr lang="pl-PL" dirty="0" smtClean="0"/>
                        <a:t> a wprowadzaniem nowego produktu na rynek lub rozpoczęciem świadczenia nowej usługi. Finansowane będą wydatki niezbędne do uruchomienia produkcji nowego</a:t>
                      </a:r>
                      <a:r>
                        <a:rPr lang="pl-PL" baseline="0" dirty="0" smtClean="0"/>
                        <a:t> produktu lub świadczenia nowej usługi. Wsparcie może być w szczególności przeznaczone na </a:t>
                      </a:r>
                      <a:r>
                        <a:rPr lang="pl-PL" baseline="0" dirty="0" err="1" smtClean="0"/>
                        <a:t>wdrażenie</a:t>
                      </a:r>
                      <a:r>
                        <a:rPr lang="pl-PL" baseline="0" dirty="0" smtClean="0"/>
                        <a:t> wyników prac </a:t>
                      </a:r>
                      <a:r>
                        <a:rPr lang="pl-PL" baseline="0" dirty="0" err="1" smtClean="0"/>
                        <a:t>B+R</a:t>
                      </a:r>
                      <a:r>
                        <a:rPr lang="pl-PL" baseline="0" dirty="0" smtClean="0"/>
                        <a:t> uzyskanych w wyniku realizacji projektów współfinansowanych ze środków I osi priorytetowej Programu. </a:t>
                      </a:r>
                    </a:p>
                    <a:p>
                      <a:r>
                        <a:rPr lang="pl-PL" baseline="0" dirty="0" smtClean="0"/>
                        <a:t>Przewiduje się utworzenie funduszu gwarancyjnego dla projektów innowacyjnych, charakteryzujących się wysokim poziomem ryzyka, realizowanych przez MSP. </a:t>
                      </a:r>
                      <a:endParaRPr lang="pl-PL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pole tekstowe 11"/>
          <p:cNvSpPr txBox="1">
            <a:spLocks noChangeArrowheads="1"/>
          </p:cNvSpPr>
          <p:nvPr/>
        </p:nvSpPr>
        <p:spPr bwMode="auto">
          <a:xfrm>
            <a:off x="500063" y="1928813"/>
            <a:ext cx="8215312" cy="3500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l-PL" b="1"/>
          </a:p>
        </p:txBody>
      </p:sp>
      <p:sp>
        <p:nvSpPr>
          <p:cNvPr id="11" name="Prostokąt 10"/>
          <p:cNvSpPr/>
          <p:nvPr/>
        </p:nvSpPr>
        <p:spPr>
          <a:xfrm>
            <a:off x="214313" y="1928813"/>
            <a:ext cx="8715375" cy="36988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90000"/>
              </a:lnSpc>
              <a:defRPr/>
            </a:pPr>
            <a:endParaRPr lang="pl-PL" sz="2000" dirty="0">
              <a:solidFill>
                <a:srgbClr val="000066"/>
              </a:solidFill>
              <a:latin typeface="+mn-lt"/>
            </a:endParaRPr>
          </a:p>
        </p:txBody>
      </p:sp>
      <p:sp>
        <p:nvSpPr>
          <p:cNvPr id="19461" name="Prostokąt 12"/>
          <p:cNvSpPr>
            <a:spLocks noChangeArrowheads="1"/>
          </p:cNvSpPr>
          <p:nvPr/>
        </p:nvSpPr>
        <p:spPr bwMode="auto">
          <a:xfrm>
            <a:off x="251520" y="692697"/>
            <a:ext cx="8712968" cy="3693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71463" algn="just"/>
            <a:endParaRPr lang="pl-PL" b="1" dirty="0" smtClean="0">
              <a:latin typeface="Calibri" pitchFamily="34" charset="0"/>
              <a:ea typeface="Arial Unicode MS" pitchFamily="34" charset="-128"/>
              <a:cs typeface="Arial Unicode MS" pitchFamily="34" charset="-128"/>
            </a:endParaRPr>
          </a:p>
          <a:p>
            <a:pPr marL="271463" algn="just"/>
            <a:endParaRPr lang="pl-PL" b="1" dirty="0" smtClean="0">
              <a:latin typeface="Calibri" pitchFamily="34" charset="0"/>
              <a:ea typeface="Arial Unicode MS" pitchFamily="34" charset="-128"/>
              <a:cs typeface="Arial Unicode MS" pitchFamily="34" charset="-128"/>
            </a:endParaRPr>
          </a:p>
          <a:p>
            <a:pPr marL="628650" algn="just">
              <a:buFont typeface="Wingdings" pitchFamily="2" charset="2"/>
              <a:buChar char="§"/>
            </a:pPr>
            <a:endParaRPr lang="pl-PL" dirty="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ctr"/>
            <a:r>
              <a:rPr lang="pl-PL" b="1" dirty="0" smtClean="0">
                <a:latin typeface="Calibri" pitchFamily="34" charset="0"/>
              </a:rPr>
              <a:t>Dodatkowe wydatki w zakresie:</a:t>
            </a:r>
          </a:p>
          <a:p>
            <a:pPr algn="ctr"/>
            <a:endParaRPr lang="pl-PL" b="1" dirty="0" smtClean="0">
              <a:latin typeface="Calibri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pl-PL" b="1" dirty="0" smtClean="0">
                <a:latin typeface="Calibri" pitchFamily="34" charset="0"/>
              </a:rPr>
              <a:t> Internacjonalizacji wyników wdrożenia </a:t>
            </a:r>
            <a:r>
              <a:rPr lang="pl-PL" b="1" dirty="0" err="1" smtClean="0">
                <a:latin typeface="Calibri" pitchFamily="34" charset="0"/>
              </a:rPr>
              <a:t>B+R</a:t>
            </a:r>
            <a:r>
              <a:rPr lang="pl-PL" b="1" dirty="0" smtClean="0">
                <a:latin typeface="Calibri" pitchFamily="34" charset="0"/>
              </a:rPr>
              <a:t>, związanych z ich komercjalizacją na rynkach zagranicznych,</a:t>
            </a:r>
          </a:p>
          <a:p>
            <a:pPr>
              <a:buFont typeface="Arial" pitchFamily="34" charset="0"/>
              <a:buChar char="•"/>
            </a:pPr>
            <a:r>
              <a:rPr lang="pl-PL" b="1" dirty="0" smtClean="0">
                <a:latin typeface="Calibri" pitchFamily="34" charset="0"/>
              </a:rPr>
              <a:t> Tworzenia lub rozwoju infrastruktury badawczo-rozwojowej</a:t>
            </a:r>
          </a:p>
          <a:p>
            <a:pPr>
              <a:buFont typeface="Arial" pitchFamily="34" charset="0"/>
              <a:buChar char="•"/>
            </a:pPr>
            <a:r>
              <a:rPr lang="pl-PL" b="1" dirty="0" smtClean="0">
                <a:latin typeface="Calibri" pitchFamily="34" charset="0"/>
              </a:rPr>
              <a:t> Ochrony własności intelektualnej ( w tym poza granicami kraju), z wyłączeniem kosztów postępowań sądowych</a:t>
            </a:r>
          </a:p>
          <a:p>
            <a:pPr>
              <a:buFont typeface="Arial" pitchFamily="34" charset="0"/>
              <a:buChar char="•"/>
            </a:pPr>
            <a:r>
              <a:rPr lang="pl-PL" b="1" dirty="0" smtClean="0">
                <a:latin typeface="Calibri" pitchFamily="34" charset="0"/>
              </a:rPr>
              <a:t> Wzornictwa</a:t>
            </a:r>
          </a:p>
          <a:p>
            <a:pPr>
              <a:buFont typeface="Arial" pitchFamily="34" charset="0"/>
              <a:buChar char="•"/>
            </a:pPr>
            <a:r>
              <a:rPr lang="pl-PL" b="1" dirty="0" smtClean="0">
                <a:latin typeface="Calibri" pitchFamily="34" charset="0"/>
              </a:rPr>
              <a:t> Rozwoju kadr (w ramach cross </a:t>
            </a:r>
            <a:r>
              <a:rPr lang="pl-PL" b="1" dirty="0" err="1" smtClean="0">
                <a:latin typeface="Calibri" pitchFamily="34" charset="0"/>
              </a:rPr>
              <a:t>financingu</a:t>
            </a:r>
            <a:r>
              <a:rPr lang="pl-PL" b="1" dirty="0" smtClean="0">
                <a:latin typeface="Calibri" pitchFamily="34" charset="0"/>
              </a:rPr>
              <a:t>)</a:t>
            </a:r>
          </a:p>
          <a:p>
            <a:pPr algn="ctr">
              <a:buFont typeface="Arial" pitchFamily="34" charset="0"/>
              <a:buChar char="•"/>
            </a:pPr>
            <a:endParaRPr lang="pl-PL" b="1" dirty="0" smtClean="0">
              <a:solidFill>
                <a:srgbClr val="000066"/>
              </a:solidFill>
              <a:latin typeface="Calibri" pitchFamily="34" charset="0"/>
            </a:endParaRPr>
          </a:p>
        </p:txBody>
      </p:sp>
      <p:sp>
        <p:nvSpPr>
          <p:cNvPr id="15" name="pole tekstowe 14"/>
          <p:cNvSpPr txBox="1"/>
          <p:nvPr/>
        </p:nvSpPr>
        <p:spPr>
          <a:xfrm>
            <a:off x="4139952" y="188640"/>
            <a:ext cx="4824536" cy="500065"/>
          </a:xfrm>
          <a:prstGeom prst="rect">
            <a:avLst/>
          </a:prstGeom>
          <a:noFill/>
        </p:spPr>
        <p:txBody>
          <a:bodyPr>
            <a:normAutofit/>
          </a:bodyPr>
          <a:lstStyle/>
          <a:p>
            <a:pPr algn="ctr">
              <a:spcBef>
                <a:spcPct val="50000"/>
              </a:spcBef>
            </a:pPr>
            <a:r>
              <a:rPr lang="pl-PL" altLang="zh-CN" b="1" dirty="0" smtClean="0"/>
              <a:t>Program Operacyjny Inteligentny Rozwój</a:t>
            </a:r>
            <a:endParaRPr lang="pl-PL" altLang="pl-PL" b="1" dirty="0"/>
          </a:p>
        </p:txBody>
      </p:sp>
      <p:pic>
        <p:nvPicPr>
          <p:cNvPr id="19463" name="Picture 8" descr="znak_POMOC_TECHNICZN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5929313"/>
            <a:ext cx="2214563" cy="728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4" name="Picture 9" descr="UE+EFRR_L-kolor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410450" y="5980113"/>
            <a:ext cx="1733550" cy="59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9" descr="N:\wzory papieru do pism\Logotypy\logo PI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51520" y="5949280"/>
            <a:ext cx="190341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pole tekstowe 11"/>
          <p:cNvSpPr txBox="1">
            <a:spLocks noChangeArrowheads="1"/>
          </p:cNvSpPr>
          <p:nvPr/>
        </p:nvSpPr>
        <p:spPr bwMode="auto">
          <a:xfrm>
            <a:off x="500063" y="1928813"/>
            <a:ext cx="8215312" cy="3500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l-PL" b="1"/>
          </a:p>
        </p:txBody>
      </p:sp>
      <p:sp>
        <p:nvSpPr>
          <p:cNvPr id="11" name="Prostokąt 10"/>
          <p:cNvSpPr/>
          <p:nvPr/>
        </p:nvSpPr>
        <p:spPr>
          <a:xfrm>
            <a:off x="214313" y="1928813"/>
            <a:ext cx="8715375" cy="36988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90000"/>
              </a:lnSpc>
              <a:defRPr/>
            </a:pPr>
            <a:endParaRPr lang="pl-PL" sz="2000" dirty="0">
              <a:solidFill>
                <a:srgbClr val="000066"/>
              </a:solidFill>
              <a:latin typeface="+mn-lt"/>
            </a:endParaRPr>
          </a:p>
        </p:txBody>
      </p:sp>
      <p:sp>
        <p:nvSpPr>
          <p:cNvPr id="19461" name="Prostokąt 12"/>
          <p:cNvSpPr>
            <a:spLocks noChangeArrowheads="1"/>
          </p:cNvSpPr>
          <p:nvPr/>
        </p:nvSpPr>
        <p:spPr bwMode="auto">
          <a:xfrm>
            <a:off x="251520" y="692697"/>
            <a:ext cx="871296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71463" algn="just"/>
            <a:endParaRPr lang="pl-PL" b="1" dirty="0" smtClean="0">
              <a:latin typeface="Calibri" pitchFamily="34" charset="0"/>
              <a:ea typeface="Arial Unicode MS" pitchFamily="34" charset="-128"/>
              <a:cs typeface="Arial Unicode MS" pitchFamily="34" charset="-128"/>
            </a:endParaRPr>
          </a:p>
          <a:p>
            <a:pPr marL="271463" algn="just"/>
            <a:endParaRPr lang="pl-PL" b="1" dirty="0" smtClean="0">
              <a:latin typeface="Calibri" pitchFamily="34" charset="0"/>
              <a:ea typeface="Arial Unicode MS" pitchFamily="34" charset="-128"/>
              <a:cs typeface="Arial Unicode MS" pitchFamily="34" charset="-128"/>
            </a:endParaRPr>
          </a:p>
          <a:p>
            <a:pPr marL="628650" algn="just">
              <a:buFont typeface="Wingdings" pitchFamily="2" charset="2"/>
              <a:buChar char="§"/>
            </a:pPr>
            <a:endParaRPr lang="pl-PL" dirty="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ctr"/>
            <a:endParaRPr lang="pl-PL" b="1" dirty="0">
              <a:solidFill>
                <a:srgbClr val="000066"/>
              </a:solidFill>
              <a:latin typeface="Calibri" pitchFamily="34" charset="0"/>
            </a:endParaRPr>
          </a:p>
        </p:txBody>
      </p:sp>
      <p:sp>
        <p:nvSpPr>
          <p:cNvPr id="15" name="pole tekstowe 14"/>
          <p:cNvSpPr txBox="1"/>
          <p:nvPr/>
        </p:nvSpPr>
        <p:spPr>
          <a:xfrm>
            <a:off x="4139952" y="188640"/>
            <a:ext cx="4824536" cy="500065"/>
          </a:xfrm>
          <a:prstGeom prst="rect">
            <a:avLst/>
          </a:prstGeom>
          <a:noFill/>
        </p:spPr>
        <p:txBody>
          <a:bodyPr>
            <a:normAutofit/>
          </a:bodyPr>
          <a:lstStyle/>
          <a:p>
            <a:pPr algn="ctr">
              <a:spcBef>
                <a:spcPct val="50000"/>
              </a:spcBef>
            </a:pPr>
            <a:r>
              <a:rPr lang="pl-PL" altLang="zh-CN" b="1" dirty="0" smtClean="0"/>
              <a:t>Program Operacyjny Inteligentny Rozwój</a:t>
            </a:r>
            <a:endParaRPr lang="pl-PL" altLang="pl-PL" b="1" dirty="0"/>
          </a:p>
        </p:txBody>
      </p:sp>
      <p:pic>
        <p:nvPicPr>
          <p:cNvPr id="19463" name="Picture 8" descr="znak_POMOC_TECHNICZN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5929313"/>
            <a:ext cx="2214563" cy="728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4" name="Picture 9" descr="UE+EFRR_L-kolor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410450" y="5980113"/>
            <a:ext cx="1733550" cy="59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9" descr="N:\wzory papieru do pism\Logotypy\logo PI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51520" y="5949280"/>
            <a:ext cx="190341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0" name="Tabela 9"/>
          <p:cNvGraphicFramePr>
            <a:graphicFrameLocks noGrp="1"/>
          </p:cNvGraphicFramePr>
          <p:nvPr/>
        </p:nvGraphicFramePr>
        <p:xfrm>
          <a:off x="467544" y="1412776"/>
          <a:ext cx="8424936" cy="43924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48272"/>
                <a:gridCol w="5976664"/>
              </a:tblGrid>
              <a:tr h="784601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1" dirty="0" smtClean="0">
                          <a:solidFill>
                            <a:srgbClr val="000066"/>
                          </a:solidFill>
                          <a:latin typeface="+mn-lt"/>
                        </a:rPr>
                        <a:t>Przykładowe typy projektów:</a:t>
                      </a:r>
                    </a:p>
                    <a:p>
                      <a:endParaRPr lang="pl-PL" dirty="0" smtClean="0"/>
                    </a:p>
                    <a:p>
                      <a:endParaRPr lang="pl-P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</a:tr>
              <a:tr h="3478088">
                <a:tc>
                  <a:txBody>
                    <a:bodyPr/>
                    <a:lstStyle/>
                    <a:p>
                      <a:r>
                        <a:rPr lang="pl-PL" dirty="0" smtClean="0"/>
                        <a:t>Wsparcie promocji</a:t>
                      </a:r>
                      <a:r>
                        <a:rPr lang="pl-PL" baseline="0" dirty="0" smtClean="0"/>
                        <a:t> oraz internacjonalizacji innowacyjnych przedsiębiorstw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pl-PL" dirty="0" smtClean="0"/>
                        <a:t> programy</a:t>
                      </a:r>
                      <a:r>
                        <a:rPr lang="pl-PL" baseline="0" dirty="0" smtClean="0"/>
                        <a:t> służące umiędzynarodowieniu działalności przedsiębiorstw,, w celu zwiększenia ich dostępu do tradycyjnych oraz perspektywicznych rynków, ukierunkowane na sektory gospodarki o najwyższym potencjale eksportowym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pl-PL" baseline="0" dirty="0" smtClean="0"/>
                        <a:t> świadczenie na rzecz innowacyjnych przedsiębiorstw sektora MSP specjalistycznych usług doradczych z zakresu internacjonalizacji (m.in. </a:t>
                      </a:r>
                      <a:r>
                        <a:rPr lang="pl-PL" baseline="0" dirty="0" err="1" smtClean="0"/>
                        <a:t>coaching</a:t>
                      </a:r>
                      <a:r>
                        <a:rPr lang="pl-PL" baseline="0" dirty="0" smtClean="0"/>
                        <a:t>, </a:t>
                      </a:r>
                      <a:r>
                        <a:rPr lang="pl-PL" baseline="0" dirty="0" err="1" smtClean="0"/>
                        <a:t>mentoring</a:t>
                      </a:r>
                      <a:r>
                        <a:rPr lang="pl-PL" baseline="0" dirty="0" smtClean="0"/>
                        <a:t>, wsparcie firm w rozwoju działalności w wiodących zagranicznych IOB, wsparcie przedsiębiorstw w ubieganiu się o realizację zamówień publicznych za granica, w poszukiwaniu zagranicznych inwestorów kapitałowych i kontrahentów)</a:t>
                      </a:r>
                      <a:endParaRPr lang="pl-PL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pole tekstowe 11"/>
          <p:cNvSpPr txBox="1">
            <a:spLocks noChangeArrowheads="1"/>
          </p:cNvSpPr>
          <p:nvPr/>
        </p:nvSpPr>
        <p:spPr bwMode="auto">
          <a:xfrm>
            <a:off x="500063" y="1928813"/>
            <a:ext cx="8215312" cy="3500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l-PL" b="1"/>
          </a:p>
        </p:txBody>
      </p:sp>
      <p:sp>
        <p:nvSpPr>
          <p:cNvPr id="11" name="Prostokąt 10"/>
          <p:cNvSpPr/>
          <p:nvPr/>
        </p:nvSpPr>
        <p:spPr>
          <a:xfrm>
            <a:off x="214313" y="1928813"/>
            <a:ext cx="8715375" cy="36988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90000"/>
              </a:lnSpc>
              <a:defRPr/>
            </a:pPr>
            <a:endParaRPr lang="pl-PL" sz="2000" dirty="0">
              <a:solidFill>
                <a:srgbClr val="000066"/>
              </a:solidFill>
              <a:latin typeface="+mn-lt"/>
            </a:endParaRPr>
          </a:p>
        </p:txBody>
      </p:sp>
      <p:sp>
        <p:nvSpPr>
          <p:cNvPr id="19461" name="Prostokąt 12"/>
          <p:cNvSpPr>
            <a:spLocks noChangeArrowheads="1"/>
          </p:cNvSpPr>
          <p:nvPr/>
        </p:nvSpPr>
        <p:spPr bwMode="auto">
          <a:xfrm>
            <a:off x="251520" y="692697"/>
            <a:ext cx="871296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71463" algn="just"/>
            <a:endParaRPr lang="pl-PL" b="1" dirty="0" smtClean="0">
              <a:latin typeface="Calibri" pitchFamily="34" charset="0"/>
              <a:ea typeface="Arial Unicode MS" pitchFamily="34" charset="-128"/>
              <a:cs typeface="Arial Unicode MS" pitchFamily="34" charset="-128"/>
            </a:endParaRPr>
          </a:p>
          <a:p>
            <a:pPr marL="271463" algn="just"/>
            <a:endParaRPr lang="pl-PL" b="1" dirty="0" smtClean="0">
              <a:latin typeface="Calibri" pitchFamily="34" charset="0"/>
              <a:ea typeface="Arial Unicode MS" pitchFamily="34" charset="-128"/>
              <a:cs typeface="Arial Unicode MS" pitchFamily="34" charset="-128"/>
            </a:endParaRPr>
          </a:p>
          <a:p>
            <a:pPr marL="628650" algn="just">
              <a:buFont typeface="Wingdings" pitchFamily="2" charset="2"/>
              <a:buChar char="§"/>
            </a:pPr>
            <a:endParaRPr lang="pl-PL" dirty="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ctr"/>
            <a:r>
              <a:rPr lang="pl-PL" b="1" dirty="0" smtClean="0">
                <a:solidFill>
                  <a:srgbClr val="000066"/>
                </a:solidFill>
                <a:latin typeface="Calibri" pitchFamily="34" charset="0"/>
              </a:rPr>
              <a:t>Oś priorytetowa IV: Zwiększenie potencjału naukowo-badawczego</a:t>
            </a:r>
            <a:endParaRPr lang="pl-PL" b="1" dirty="0">
              <a:solidFill>
                <a:srgbClr val="000066"/>
              </a:solidFill>
              <a:latin typeface="Calibri" pitchFamily="34" charset="0"/>
            </a:endParaRPr>
          </a:p>
        </p:txBody>
      </p:sp>
      <p:sp>
        <p:nvSpPr>
          <p:cNvPr id="15" name="pole tekstowe 14"/>
          <p:cNvSpPr txBox="1"/>
          <p:nvPr/>
        </p:nvSpPr>
        <p:spPr>
          <a:xfrm>
            <a:off x="4139952" y="188640"/>
            <a:ext cx="4824536" cy="500065"/>
          </a:xfrm>
          <a:prstGeom prst="rect">
            <a:avLst/>
          </a:prstGeom>
          <a:noFill/>
        </p:spPr>
        <p:txBody>
          <a:bodyPr>
            <a:normAutofit/>
          </a:bodyPr>
          <a:lstStyle/>
          <a:p>
            <a:pPr algn="ctr">
              <a:spcBef>
                <a:spcPct val="50000"/>
              </a:spcBef>
            </a:pPr>
            <a:r>
              <a:rPr lang="pl-PL" altLang="zh-CN" b="1" dirty="0" smtClean="0"/>
              <a:t>Program Operacyjny Inteligentny Rozwój</a:t>
            </a:r>
            <a:endParaRPr lang="pl-PL" altLang="pl-PL" b="1" dirty="0"/>
          </a:p>
        </p:txBody>
      </p:sp>
      <p:pic>
        <p:nvPicPr>
          <p:cNvPr id="19463" name="Picture 8" descr="znak_POMOC_TECHNICZN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5929313"/>
            <a:ext cx="2214563" cy="728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4" name="Picture 9" descr="UE+EFRR_L-kolor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410450" y="5980113"/>
            <a:ext cx="1733550" cy="59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9" descr="N:\wzory papieru do pism\Logotypy\logo PI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51520" y="5949280"/>
            <a:ext cx="190341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0" name="Tabela 9"/>
          <p:cNvGraphicFramePr>
            <a:graphicFrameLocks noGrp="1"/>
          </p:cNvGraphicFramePr>
          <p:nvPr/>
        </p:nvGraphicFramePr>
        <p:xfrm>
          <a:off x="1331640" y="2060848"/>
          <a:ext cx="6840760" cy="3474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2288"/>
                <a:gridCol w="4248472"/>
              </a:tblGrid>
              <a:tr h="370840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1" dirty="0" smtClean="0">
                          <a:solidFill>
                            <a:srgbClr val="000066"/>
                          </a:solidFill>
                          <a:latin typeface="+mn-lt"/>
                        </a:rPr>
                        <a:t>Przykładowe typy projektów:</a:t>
                      </a:r>
                    </a:p>
                    <a:p>
                      <a:endParaRPr lang="pl-PL" dirty="0" smtClean="0"/>
                    </a:p>
                    <a:p>
                      <a:endParaRPr lang="pl-PL" dirty="0" smtClean="0"/>
                    </a:p>
                    <a:p>
                      <a:endParaRPr lang="pl-P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Badania naukowe i prace rozwojowe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Wsparcie obejmuje projekty polegające na prowadzeniu badań naukowych i prac rozwojowych,</a:t>
                      </a:r>
                      <a:r>
                        <a:rPr lang="pl-PL" baseline="0" dirty="0" smtClean="0"/>
                        <a:t> realizowane przez konsorcja naukowe i naukowo-przemysłowe. </a:t>
                      </a:r>
                    </a:p>
                    <a:p>
                      <a:r>
                        <a:rPr lang="pl-PL" baseline="0" dirty="0" smtClean="0"/>
                        <a:t>Dzięki zaangażowaniu przedsiębiorstw do realizacji projektów, zapewnione będzie wsparcie w zakresie komercjalizacji wyników badań. </a:t>
                      </a:r>
                      <a:endParaRPr lang="pl-PL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ole tekstowe 9"/>
          <p:cNvSpPr txBox="1"/>
          <p:nvPr/>
        </p:nvSpPr>
        <p:spPr>
          <a:xfrm>
            <a:off x="1928813" y="1071563"/>
            <a:ext cx="7215187" cy="357187"/>
          </a:xfrm>
          <a:prstGeom prst="rect">
            <a:avLst/>
          </a:prstGeom>
          <a:noFill/>
        </p:spPr>
        <p:txBody>
          <a:bodyPr/>
          <a:lstStyle/>
          <a:p>
            <a:pPr>
              <a:defRPr/>
            </a:pPr>
            <a:endParaRPr lang="pl-PL" sz="2400" b="1" dirty="0">
              <a:latin typeface="+mn-lt"/>
            </a:endParaRPr>
          </a:p>
        </p:txBody>
      </p:sp>
      <p:sp>
        <p:nvSpPr>
          <p:cNvPr id="25603" name="Prostokąt 11"/>
          <p:cNvSpPr>
            <a:spLocks noChangeArrowheads="1"/>
          </p:cNvSpPr>
          <p:nvPr/>
        </p:nvSpPr>
        <p:spPr bwMode="auto">
          <a:xfrm>
            <a:off x="428625" y="2780928"/>
            <a:ext cx="821531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000" indent="342000" algn="just" eaLnBrk="0" hangingPunct="0">
              <a:spcAft>
                <a:spcPts val="600"/>
              </a:spcAft>
              <a:buFont typeface="Arial" pitchFamily="34" charset="0"/>
              <a:buChar char="•"/>
              <a:defRPr/>
            </a:pPr>
            <a:endParaRPr lang="pl-PL" sz="2000" dirty="0"/>
          </a:p>
        </p:txBody>
      </p:sp>
      <p:sp>
        <p:nvSpPr>
          <p:cNvPr id="13" name="pole tekstowe 12"/>
          <p:cNvSpPr txBox="1"/>
          <p:nvPr/>
        </p:nvSpPr>
        <p:spPr>
          <a:xfrm>
            <a:off x="2000250" y="188640"/>
            <a:ext cx="6929438" cy="504056"/>
          </a:xfrm>
          <a:prstGeom prst="rect">
            <a:avLst/>
          </a:prstGeom>
          <a:noFill/>
        </p:spPr>
        <p:txBody>
          <a:bodyPr>
            <a:normAutofit/>
          </a:bodyPr>
          <a:lstStyle/>
          <a:p>
            <a:pPr>
              <a:defRPr/>
            </a:pPr>
            <a:r>
              <a:rPr lang="pl-PL" sz="1600" b="1" dirty="0" smtClean="0"/>
              <a:t>Fundusze Europejskie 2014-2020</a:t>
            </a:r>
            <a:endParaRPr lang="pl-PL" sz="1600" b="1" dirty="0"/>
          </a:p>
        </p:txBody>
      </p:sp>
      <p:pic>
        <p:nvPicPr>
          <p:cNvPr id="25605" name="Picture 8" descr="znak_POMOC_TECHNICZN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5700713"/>
            <a:ext cx="2303463" cy="101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6" name="Picture 9" descr="UE+EFRR_L-kolor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410450" y="5980113"/>
            <a:ext cx="1733550" cy="59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pole tekstowe 6"/>
          <p:cNvSpPr txBox="1"/>
          <p:nvPr/>
        </p:nvSpPr>
        <p:spPr>
          <a:xfrm>
            <a:off x="2267744" y="332656"/>
            <a:ext cx="914400" cy="914400"/>
          </a:xfrm>
          <a:prstGeom prst="rect">
            <a:avLst/>
          </a:prstGeom>
          <a:noFill/>
        </p:spPr>
        <p:txBody>
          <a:bodyPr wrap="none" rtlCol="0">
            <a:normAutofit/>
          </a:bodyPr>
          <a:lstStyle/>
          <a:p>
            <a:endParaRPr lang="pl-PL" b="1" dirty="0" smtClean="0"/>
          </a:p>
        </p:txBody>
      </p:sp>
      <p:pic>
        <p:nvPicPr>
          <p:cNvPr id="8" name="Picture 9" descr="N:\wzory papieru do pism\Logotypy\logo PI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51520" y="5949280"/>
            <a:ext cx="190341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Prostokąt 8"/>
          <p:cNvSpPr/>
          <p:nvPr/>
        </p:nvSpPr>
        <p:spPr>
          <a:xfrm>
            <a:off x="1835696" y="1289953"/>
            <a:ext cx="59766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buFont typeface="Arial" charset="0"/>
              <a:buNone/>
            </a:pPr>
            <a:endParaRPr lang="pl-PL" dirty="0" smtClean="0"/>
          </a:p>
        </p:txBody>
      </p:sp>
      <p:sp>
        <p:nvSpPr>
          <p:cNvPr id="11" name="Prostokąt 10"/>
          <p:cNvSpPr/>
          <p:nvPr/>
        </p:nvSpPr>
        <p:spPr>
          <a:xfrm>
            <a:off x="539552" y="1340768"/>
            <a:ext cx="77768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buFont typeface="Arial" charset="0"/>
              <a:buNone/>
            </a:pPr>
            <a:endParaRPr lang="pl-PL" b="1" dirty="0" smtClean="0"/>
          </a:p>
        </p:txBody>
      </p:sp>
      <p:sp>
        <p:nvSpPr>
          <p:cNvPr id="12" name="pole tekstowe 11"/>
          <p:cNvSpPr txBox="1"/>
          <p:nvPr/>
        </p:nvSpPr>
        <p:spPr>
          <a:xfrm>
            <a:off x="4860032" y="2708920"/>
            <a:ext cx="2592288" cy="2592288"/>
          </a:xfrm>
          <a:prstGeom prst="rect">
            <a:avLst/>
          </a:prstGeom>
          <a:noFill/>
        </p:spPr>
        <p:txBody>
          <a:bodyPr wrap="none" rtlCol="0">
            <a:normAutofit/>
          </a:bodyPr>
          <a:lstStyle/>
          <a:p>
            <a:pPr marL="342900" indent="-342900" eaLnBrk="0" hangingPunct="0">
              <a:spcAft>
                <a:spcPts val="600"/>
              </a:spcAft>
              <a:defRPr/>
            </a:pPr>
            <a:endParaRPr lang="pl-PL" sz="2000" dirty="0"/>
          </a:p>
        </p:txBody>
      </p:sp>
      <p:sp>
        <p:nvSpPr>
          <p:cNvPr id="14" name="Prostokąt 13"/>
          <p:cNvSpPr/>
          <p:nvPr/>
        </p:nvSpPr>
        <p:spPr>
          <a:xfrm>
            <a:off x="1691680" y="2136339"/>
            <a:ext cx="5904656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449263">
              <a:lnSpc>
                <a:spcPct val="150000"/>
              </a:lnSpc>
              <a:buClr>
                <a:srgbClr val="000000"/>
              </a:buClr>
              <a:buFont typeface="Arial Unicode MS" pitchFamily="34" charset="-128"/>
              <a:buNone/>
            </a:pPr>
            <a:r>
              <a:rPr lang="pl-PL" b="1" dirty="0" smtClean="0">
                <a:latin typeface="+mn-lt"/>
                <a:cs typeface="Lucida Sans Unicode" pitchFamily="34" charset="0"/>
              </a:rPr>
              <a:t>Dziękuję za uwagę</a:t>
            </a:r>
          </a:p>
          <a:p>
            <a:pPr algn="ctr" defTabSz="449263">
              <a:lnSpc>
                <a:spcPct val="150000"/>
              </a:lnSpc>
              <a:buClr>
                <a:srgbClr val="000000"/>
              </a:buClr>
              <a:buFont typeface="Arial Unicode MS" pitchFamily="34" charset="-128"/>
              <a:buNone/>
            </a:pPr>
            <a:endParaRPr lang="pl-PL" b="1" dirty="0" smtClean="0">
              <a:latin typeface="+mn-lt"/>
              <a:cs typeface="Lucida Sans Unicode" pitchFamily="34" charset="0"/>
            </a:endParaRPr>
          </a:p>
          <a:p>
            <a:pPr algn="ctr" defTabSz="449263">
              <a:lnSpc>
                <a:spcPct val="150000"/>
              </a:lnSpc>
              <a:buClr>
                <a:srgbClr val="000000"/>
              </a:buClr>
              <a:buFont typeface="Arial Unicode MS" pitchFamily="34" charset="-128"/>
              <a:buNone/>
            </a:pPr>
            <a:r>
              <a:rPr lang="pl-PL" b="1" dirty="0" smtClean="0">
                <a:latin typeface="+mn-lt"/>
                <a:cs typeface="Lucida Sans Unicode" pitchFamily="34" charset="0"/>
              </a:rPr>
              <a:t>Piotr Puczek</a:t>
            </a:r>
          </a:p>
          <a:p>
            <a:pPr algn="ctr" defTabSz="449263">
              <a:lnSpc>
                <a:spcPct val="150000"/>
              </a:lnSpc>
              <a:buClr>
                <a:srgbClr val="000000"/>
              </a:buClr>
              <a:buFont typeface="Arial Unicode MS" pitchFamily="34" charset="-128"/>
              <a:buNone/>
            </a:pPr>
            <a:endParaRPr lang="pl-PL" b="1" dirty="0" smtClean="0">
              <a:latin typeface="+mn-lt"/>
              <a:cs typeface="Lucida Sans Unicode" pitchFamily="34" charset="0"/>
            </a:endParaRPr>
          </a:p>
          <a:p>
            <a:pPr algn="ctr" defTabSz="449263">
              <a:lnSpc>
                <a:spcPct val="150000"/>
              </a:lnSpc>
              <a:buClr>
                <a:srgbClr val="000000"/>
              </a:buClr>
              <a:buFont typeface="Arial Unicode MS" pitchFamily="34" charset="-128"/>
              <a:buNone/>
            </a:pPr>
            <a:r>
              <a:rPr lang="pl-PL" b="1" dirty="0" smtClean="0">
                <a:latin typeface="+mn-lt"/>
                <a:cs typeface="Lucida Sans Unicode" pitchFamily="34" charset="0"/>
              </a:rPr>
              <a:t>Główny Punkt Informacyjny Funduszy Europejskich</a:t>
            </a:r>
          </a:p>
          <a:p>
            <a:pPr algn="ctr" defTabSz="449263">
              <a:lnSpc>
                <a:spcPct val="150000"/>
              </a:lnSpc>
              <a:buClr>
                <a:srgbClr val="000000"/>
              </a:buClr>
              <a:buFont typeface="Arial Unicode MS" pitchFamily="34" charset="-128"/>
              <a:buNone/>
            </a:pPr>
            <a:r>
              <a:rPr lang="pl-PL" b="1" dirty="0" smtClean="0">
                <a:latin typeface="+mn-lt"/>
                <a:cs typeface="Lucida Sans Unicode" pitchFamily="34" charset="0"/>
              </a:rPr>
              <a:t>Urząd Marszałkowski Województwa Dolnośląskiego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pole tekstowe 11"/>
          <p:cNvSpPr txBox="1">
            <a:spLocks noChangeArrowheads="1"/>
          </p:cNvSpPr>
          <p:nvPr/>
        </p:nvSpPr>
        <p:spPr bwMode="auto">
          <a:xfrm>
            <a:off x="500063" y="1928813"/>
            <a:ext cx="8215312" cy="3500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l-PL" b="1"/>
          </a:p>
        </p:txBody>
      </p:sp>
      <p:sp>
        <p:nvSpPr>
          <p:cNvPr id="11" name="Prostokąt 10"/>
          <p:cNvSpPr/>
          <p:nvPr/>
        </p:nvSpPr>
        <p:spPr>
          <a:xfrm>
            <a:off x="214313" y="1928813"/>
            <a:ext cx="8715375" cy="36988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90000"/>
              </a:lnSpc>
              <a:defRPr/>
            </a:pPr>
            <a:endParaRPr lang="pl-PL" sz="2000" dirty="0">
              <a:solidFill>
                <a:srgbClr val="000066"/>
              </a:solidFill>
              <a:latin typeface="+mn-lt"/>
            </a:endParaRPr>
          </a:p>
        </p:txBody>
      </p:sp>
      <p:sp>
        <p:nvSpPr>
          <p:cNvPr id="19461" name="Prostokąt 12"/>
          <p:cNvSpPr>
            <a:spLocks noChangeArrowheads="1"/>
          </p:cNvSpPr>
          <p:nvPr/>
        </p:nvSpPr>
        <p:spPr bwMode="auto">
          <a:xfrm>
            <a:off x="251520" y="692697"/>
            <a:ext cx="8712968" cy="36009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71463" algn="just"/>
            <a:endParaRPr lang="pl-PL" b="1" dirty="0" smtClean="0">
              <a:latin typeface="Calibri" pitchFamily="34" charset="0"/>
              <a:ea typeface="Arial Unicode MS" pitchFamily="34" charset="-128"/>
              <a:cs typeface="Arial Unicode MS" pitchFamily="34" charset="-128"/>
            </a:endParaRPr>
          </a:p>
          <a:p>
            <a:pPr marL="271463" algn="just"/>
            <a:endParaRPr lang="pl-PL" b="1" dirty="0" smtClean="0">
              <a:latin typeface="Calibri" pitchFamily="34" charset="0"/>
              <a:ea typeface="Arial Unicode MS" pitchFamily="34" charset="-128"/>
              <a:cs typeface="Arial Unicode MS" pitchFamily="34" charset="-128"/>
            </a:endParaRPr>
          </a:p>
          <a:p>
            <a:pPr marL="628650" algn="just">
              <a:buFont typeface="Wingdings" pitchFamily="2" charset="2"/>
              <a:buChar char="§"/>
            </a:pPr>
            <a:endParaRPr lang="pl-PL" sz="2400" dirty="0" smtClean="0">
              <a:latin typeface="+mn-lt"/>
              <a:ea typeface="Calibri" pitchFamily="34" charset="0"/>
              <a:cs typeface="Calibri" pitchFamily="34" charset="0"/>
            </a:endParaRPr>
          </a:p>
          <a:p>
            <a:pPr algn="ctr"/>
            <a:r>
              <a:rPr lang="pl-PL" sz="2400" b="1" dirty="0" smtClean="0">
                <a:latin typeface="+mn-lt"/>
              </a:rPr>
              <a:t>Ramy finansowe:</a:t>
            </a:r>
          </a:p>
          <a:p>
            <a:pPr algn="ctr"/>
            <a:endParaRPr lang="pl-PL" sz="2400" b="1" dirty="0" smtClean="0">
              <a:latin typeface="+mn-lt"/>
            </a:endParaRPr>
          </a:p>
          <a:p>
            <a:pPr algn="ctr"/>
            <a:r>
              <a:rPr lang="pl-PL" sz="2400" b="1" dirty="0" smtClean="0">
                <a:latin typeface="+mn-lt"/>
              </a:rPr>
              <a:t>Europejski Fundusz Rozwoju Regionalnego: 8,613 mld euro</a:t>
            </a:r>
          </a:p>
          <a:p>
            <a:pPr algn="ctr"/>
            <a:endParaRPr lang="pl-PL" sz="2400" b="1" dirty="0" smtClean="0">
              <a:latin typeface="+mn-lt"/>
            </a:endParaRPr>
          </a:p>
          <a:p>
            <a:pPr algn="ctr"/>
            <a:r>
              <a:rPr lang="pl-PL" sz="2400" b="1" dirty="0" smtClean="0">
                <a:latin typeface="+mn-lt"/>
              </a:rPr>
              <a:t>Środki krajowe: 1,575 mld euro</a:t>
            </a:r>
          </a:p>
          <a:p>
            <a:pPr algn="ctr"/>
            <a:endParaRPr lang="pl-PL" sz="2400" b="1" dirty="0" smtClean="0">
              <a:latin typeface="+mn-lt"/>
            </a:endParaRPr>
          </a:p>
          <a:p>
            <a:pPr algn="ctr"/>
            <a:r>
              <a:rPr lang="pl-PL" sz="2400" b="1" dirty="0" smtClean="0">
                <a:latin typeface="+mn-lt"/>
              </a:rPr>
              <a:t>Łączna alokacji: 10,188 mld euro</a:t>
            </a:r>
            <a:endParaRPr lang="pl-PL" sz="2400" b="1" dirty="0">
              <a:latin typeface="+mn-lt"/>
            </a:endParaRPr>
          </a:p>
        </p:txBody>
      </p:sp>
      <p:sp>
        <p:nvSpPr>
          <p:cNvPr id="15" name="pole tekstowe 14"/>
          <p:cNvSpPr txBox="1"/>
          <p:nvPr/>
        </p:nvSpPr>
        <p:spPr>
          <a:xfrm>
            <a:off x="4139952" y="188640"/>
            <a:ext cx="4824536" cy="500065"/>
          </a:xfrm>
          <a:prstGeom prst="rect">
            <a:avLst/>
          </a:prstGeom>
          <a:noFill/>
        </p:spPr>
        <p:txBody>
          <a:bodyPr>
            <a:normAutofit/>
          </a:bodyPr>
          <a:lstStyle/>
          <a:p>
            <a:pPr algn="ctr">
              <a:spcBef>
                <a:spcPct val="50000"/>
              </a:spcBef>
            </a:pPr>
            <a:r>
              <a:rPr lang="pl-PL" altLang="zh-CN" b="1" dirty="0" smtClean="0"/>
              <a:t>Program Operacyjny Inteligentny Rozwój</a:t>
            </a:r>
            <a:endParaRPr lang="pl-PL" altLang="pl-PL" b="1" dirty="0"/>
          </a:p>
        </p:txBody>
      </p:sp>
      <p:pic>
        <p:nvPicPr>
          <p:cNvPr id="19463" name="Picture 8" descr="znak_POMOC_TECHNICZN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5929313"/>
            <a:ext cx="2214563" cy="728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4" name="Picture 9" descr="UE+EFRR_L-kolor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410450" y="5980113"/>
            <a:ext cx="1733550" cy="59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9" descr="N:\wzory papieru do pism\Logotypy\logo PI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51520" y="5949280"/>
            <a:ext cx="190341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pole tekstowe 11"/>
          <p:cNvSpPr txBox="1">
            <a:spLocks noChangeArrowheads="1"/>
          </p:cNvSpPr>
          <p:nvPr/>
        </p:nvSpPr>
        <p:spPr bwMode="auto">
          <a:xfrm>
            <a:off x="500063" y="1928813"/>
            <a:ext cx="8215312" cy="3500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l-PL" b="1"/>
          </a:p>
        </p:txBody>
      </p:sp>
      <p:sp>
        <p:nvSpPr>
          <p:cNvPr id="11" name="Prostokąt 10"/>
          <p:cNvSpPr/>
          <p:nvPr/>
        </p:nvSpPr>
        <p:spPr>
          <a:xfrm>
            <a:off x="214313" y="1928813"/>
            <a:ext cx="8715375" cy="36988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90000"/>
              </a:lnSpc>
              <a:defRPr/>
            </a:pPr>
            <a:endParaRPr lang="pl-PL" sz="2000" dirty="0">
              <a:solidFill>
                <a:srgbClr val="000066"/>
              </a:solidFill>
              <a:latin typeface="+mn-lt"/>
            </a:endParaRPr>
          </a:p>
        </p:txBody>
      </p:sp>
      <p:sp>
        <p:nvSpPr>
          <p:cNvPr id="19461" name="Prostokąt 12"/>
          <p:cNvSpPr>
            <a:spLocks noChangeArrowheads="1"/>
          </p:cNvSpPr>
          <p:nvPr/>
        </p:nvSpPr>
        <p:spPr bwMode="auto">
          <a:xfrm>
            <a:off x="251520" y="692696"/>
            <a:ext cx="8712968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71463" algn="just"/>
            <a:endParaRPr lang="pl-PL" b="1" dirty="0" smtClean="0">
              <a:latin typeface="Calibri" pitchFamily="34" charset="0"/>
              <a:ea typeface="Arial Unicode MS" pitchFamily="34" charset="-128"/>
              <a:cs typeface="Arial Unicode MS" pitchFamily="34" charset="-128"/>
            </a:endParaRPr>
          </a:p>
          <a:p>
            <a:pPr marL="271463" algn="just"/>
            <a:endParaRPr lang="pl-PL" b="1" dirty="0" smtClean="0">
              <a:latin typeface="Calibri" pitchFamily="34" charset="0"/>
              <a:ea typeface="Arial Unicode MS" pitchFamily="34" charset="-128"/>
              <a:cs typeface="Arial Unicode MS" pitchFamily="34" charset="-128"/>
            </a:endParaRPr>
          </a:p>
          <a:p>
            <a:pPr marL="628650" algn="just">
              <a:buFont typeface="Wingdings" pitchFamily="2" charset="2"/>
              <a:buChar char="§"/>
            </a:pPr>
            <a:endParaRPr lang="pl-PL" dirty="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ctr"/>
            <a:r>
              <a:rPr lang="pl-PL" b="1" dirty="0" smtClean="0">
                <a:solidFill>
                  <a:srgbClr val="000066"/>
                </a:solidFill>
                <a:latin typeface="Calibri" pitchFamily="34" charset="0"/>
              </a:rPr>
              <a:t>Oś priorytetowa I: Wsparcie prowadzenia prac </a:t>
            </a:r>
            <a:r>
              <a:rPr lang="pl-PL" b="1" dirty="0" err="1" smtClean="0">
                <a:solidFill>
                  <a:srgbClr val="000066"/>
                </a:solidFill>
                <a:latin typeface="Calibri" pitchFamily="34" charset="0"/>
              </a:rPr>
              <a:t>B+R</a:t>
            </a:r>
            <a:r>
              <a:rPr lang="pl-PL" b="1" dirty="0" smtClean="0">
                <a:solidFill>
                  <a:srgbClr val="000066"/>
                </a:solidFill>
                <a:latin typeface="Calibri" pitchFamily="34" charset="0"/>
              </a:rPr>
              <a:t> przez przedsiębiorstwa</a:t>
            </a:r>
          </a:p>
          <a:p>
            <a:pPr algn="ctr"/>
            <a:endParaRPr lang="pl-PL" b="1" dirty="0" smtClean="0">
              <a:solidFill>
                <a:srgbClr val="000066"/>
              </a:solidFill>
              <a:latin typeface="Calibri" pitchFamily="34" charset="0"/>
            </a:endParaRPr>
          </a:p>
          <a:p>
            <a:pPr algn="ctr"/>
            <a:endParaRPr lang="pl-PL" b="1" dirty="0" smtClean="0">
              <a:solidFill>
                <a:srgbClr val="000066"/>
              </a:solidFill>
              <a:latin typeface="Calibri" pitchFamily="34" charset="0"/>
            </a:endParaRPr>
          </a:p>
          <a:p>
            <a:pPr algn="ctr"/>
            <a:endParaRPr lang="pl-PL" b="1" dirty="0" smtClean="0">
              <a:solidFill>
                <a:srgbClr val="000066"/>
              </a:solidFill>
              <a:latin typeface="Calibri" pitchFamily="34" charset="0"/>
            </a:endParaRPr>
          </a:p>
        </p:txBody>
      </p:sp>
      <p:sp>
        <p:nvSpPr>
          <p:cNvPr id="15" name="pole tekstowe 14"/>
          <p:cNvSpPr txBox="1"/>
          <p:nvPr/>
        </p:nvSpPr>
        <p:spPr>
          <a:xfrm>
            <a:off x="4139952" y="188640"/>
            <a:ext cx="4824536" cy="500065"/>
          </a:xfrm>
          <a:prstGeom prst="rect">
            <a:avLst/>
          </a:prstGeom>
          <a:noFill/>
        </p:spPr>
        <p:txBody>
          <a:bodyPr>
            <a:normAutofit/>
          </a:bodyPr>
          <a:lstStyle/>
          <a:p>
            <a:pPr algn="ctr">
              <a:spcBef>
                <a:spcPct val="50000"/>
              </a:spcBef>
            </a:pPr>
            <a:r>
              <a:rPr lang="pl-PL" altLang="zh-CN" b="1" dirty="0" smtClean="0"/>
              <a:t>Program Operacyjny Inteligentny Rozwój</a:t>
            </a:r>
            <a:endParaRPr lang="pl-PL" altLang="pl-PL" b="1" dirty="0"/>
          </a:p>
        </p:txBody>
      </p:sp>
      <p:pic>
        <p:nvPicPr>
          <p:cNvPr id="19463" name="Picture 8" descr="znak_POMOC_TECHNICZN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5929313"/>
            <a:ext cx="2214563" cy="728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4" name="Picture 9" descr="UE+EFRR_L-kolor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410450" y="5980113"/>
            <a:ext cx="1733550" cy="59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9" descr="N:\wzory papieru do pism\Logotypy\logo PI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51520" y="5949280"/>
            <a:ext cx="190341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0" name="Tabela 9"/>
          <p:cNvGraphicFramePr>
            <a:graphicFrameLocks noGrp="1"/>
          </p:cNvGraphicFramePr>
          <p:nvPr/>
        </p:nvGraphicFramePr>
        <p:xfrm>
          <a:off x="755576" y="2060848"/>
          <a:ext cx="8208912" cy="38593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2168"/>
                <a:gridCol w="6696744"/>
              </a:tblGrid>
              <a:tr h="841808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1" dirty="0" smtClean="0">
                          <a:solidFill>
                            <a:srgbClr val="000066"/>
                          </a:solidFill>
                          <a:latin typeface="+mn-lt"/>
                        </a:rPr>
                        <a:t>Przykładowe typy projektów: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</a:tr>
              <a:tr h="2974616">
                <a:tc>
                  <a:txBody>
                    <a:bodyPr/>
                    <a:lstStyle/>
                    <a:p>
                      <a:r>
                        <a:rPr lang="pl-PL" sz="1600" dirty="0" smtClean="0">
                          <a:latin typeface="+mn-lt"/>
                        </a:rPr>
                        <a:t>Projekty </a:t>
                      </a:r>
                      <a:r>
                        <a:rPr lang="pl-PL" sz="1600" dirty="0" err="1" smtClean="0">
                          <a:latin typeface="+mn-lt"/>
                        </a:rPr>
                        <a:t>B+R</a:t>
                      </a:r>
                      <a:r>
                        <a:rPr lang="pl-PL" sz="1600" dirty="0" smtClean="0">
                          <a:latin typeface="+mn-lt"/>
                        </a:rPr>
                        <a:t> przedsiębiorstw</a:t>
                      </a:r>
                      <a:endParaRPr lang="pl-PL" sz="16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pl-PL" sz="1600" dirty="0" smtClean="0">
                          <a:latin typeface="+mn-lt"/>
                        </a:rPr>
                        <a:t>Wsparcie badań, głównie przemysłowych</a:t>
                      </a:r>
                      <a:r>
                        <a:rPr lang="pl-PL" sz="1600" baseline="0" dirty="0" smtClean="0">
                          <a:latin typeface="+mn-lt"/>
                        </a:rPr>
                        <a:t> lub eksperymentalnych prac rozwojowych w celu opracowania nowych lub istotnie ulepszonych rozwiązań, łącznie z przygotowaniem prototypów doświadczalnych oraz instalacji pilotażowych.</a:t>
                      </a:r>
                    </a:p>
                    <a:p>
                      <a:pPr algn="l"/>
                      <a:r>
                        <a:rPr lang="pl-PL" sz="1600" baseline="0" dirty="0" smtClean="0">
                          <a:latin typeface="+mn-lt"/>
                        </a:rPr>
                        <a:t>Realizacja:</a:t>
                      </a:r>
                    </a:p>
                    <a:p>
                      <a:pPr algn="l">
                        <a:buFontTx/>
                        <a:buChar char="-"/>
                      </a:pPr>
                      <a:r>
                        <a:rPr lang="pl-PL" sz="1600" baseline="0" dirty="0" smtClean="0">
                          <a:latin typeface="+mn-lt"/>
                        </a:rPr>
                        <a:t> samodzielna przy wykorzystaniu własnych zasobów,</a:t>
                      </a:r>
                    </a:p>
                    <a:p>
                      <a:pPr algn="l">
                        <a:buFontTx/>
                        <a:buChar char="-"/>
                      </a:pPr>
                      <a:r>
                        <a:rPr lang="pl-PL" sz="1600" baseline="0" dirty="0" smtClean="0">
                          <a:latin typeface="+mn-lt"/>
                        </a:rPr>
                        <a:t> zlecenie </a:t>
                      </a:r>
                      <a:r>
                        <a:rPr lang="pl-PL" sz="1600" baseline="0" dirty="0" err="1" smtClean="0">
                          <a:latin typeface="+mn-lt"/>
                        </a:rPr>
                        <a:t>realizacjiprac</a:t>
                      </a:r>
                      <a:r>
                        <a:rPr lang="pl-PL" sz="1600" baseline="0" dirty="0" smtClean="0">
                          <a:latin typeface="+mn-lt"/>
                        </a:rPr>
                        <a:t> </a:t>
                      </a:r>
                      <a:r>
                        <a:rPr lang="pl-PL" sz="1600" baseline="0" dirty="0" err="1" smtClean="0">
                          <a:latin typeface="+mn-lt"/>
                        </a:rPr>
                        <a:t>B+R</a:t>
                      </a:r>
                      <a:r>
                        <a:rPr lang="pl-PL" sz="1600" baseline="0" dirty="0" smtClean="0">
                          <a:latin typeface="+mn-lt"/>
                        </a:rPr>
                        <a:t> podmiotom zewnętrznym (jednostkom naukowym, innym przedsiębiorstwom, sieciom naukowym, konsorcjom naukowo-przemysłowym</a:t>
                      </a:r>
                    </a:p>
                    <a:p>
                      <a:pPr algn="l">
                        <a:buFontTx/>
                        <a:buNone/>
                      </a:pPr>
                      <a:endParaRPr lang="pl-PL" sz="1600" baseline="0" dirty="0" smtClean="0">
                        <a:latin typeface="+mn-lt"/>
                      </a:endParaRPr>
                    </a:p>
                    <a:p>
                      <a:pPr algn="l">
                        <a:buFontTx/>
                        <a:buNone/>
                      </a:pPr>
                      <a:r>
                        <a:rPr lang="pl-PL" sz="1600" baseline="0" dirty="0" smtClean="0">
                          <a:latin typeface="+mn-lt"/>
                        </a:rPr>
                        <a:t>Wsparcie w zakresie </a:t>
                      </a:r>
                      <a:r>
                        <a:rPr lang="pl-PL" sz="1600" b="1" baseline="0" dirty="0" smtClean="0">
                          <a:latin typeface="+mn-lt"/>
                        </a:rPr>
                        <a:t>wdrażania wyników prac </a:t>
                      </a:r>
                      <a:r>
                        <a:rPr lang="pl-PL" sz="1600" b="1" baseline="0" dirty="0" err="1" smtClean="0">
                          <a:latin typeface="+mn-lt"/>
                        </a:rPr>
                        <a:t>B+R</a:t>
                      </a:r>
                      <a:r>
                        <a:rPr lang="pl-PL" sz="1600" b="1" baseline="0" dirty="0" smtClean="0">
                          <a:latin typeface="+mn-lt"/>
                        </a:rPr>
                        <a:t>  </a:t>
                      </a:r>
                      <a:r>
                        <a:rPr lang="pl-PL" sz="1600" baseline="0" dirty="0" smtClean="0">
                          <a:latin typeface="+mn-lt"/>
                        </a:rPr>
                        <a:t>z instrumentów  dostępnych w III osi priorytetowej Programu</a:t>
                      </a:r>
                      <a:endParaRPr lang="pl-PL" sz="1600" dirty="0">
                        <a:latin typeface="+mn-lt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pole tekstowe 11"/>
          <p:cNvSpPr txBox="1">
            <a:spLocks noChangeArrowheads="1"/>
          </p:cNvSpPr>
          <p:nvPr/>
        </p:nvSpPr>
        <p:spPr bwMode="auto">
          <a:xfrm>
            <a:off x="500063" y="1928813"/>
            <a:ext cx="8215312" cy="3500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l-PL" b="1"/>
          </a:p>
        </p:txBody>
      </p:sp>
      <p:sp>
        <p:nvSpPr>
          <p:cNvPr id="11" name="Prostokąt 10"/>
          <p:cNvSpPr/>
          <p:nvPr/>
        </p:nvSpPr>
        <p:spPr>
          <a:xfrm>
            <a:off x="214313" y="1928813"/>
            <a:ext cx="8715375" cy="36988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90000"/>
              </a:lnSpc>
              <a:defRPr/>
            </a:pPr>
            <a:endParaRPr lang="pl-PL" sz="2000" dirty="0">
              <a:solidFill>
                <a:srgbClr val="000066"/>
              </a:solidFill>
              <a:latin typeface="+mn-lt"/>
            </a:endParaRPr>
          </a:p>
        </p:txBody>
      </p:sp>
      <p:sp>
        <p:nvSpPr>
          <p:cNvPr id="19461" name="Prostokąt 12"/>
          <p:cNvSpPr>
            <a:spLocks noChangeArrowheads="1"/>
          </p:cNvSpPr>
          <p:nvPr/>
        </p:nvSpPr>
        <p:spPr bwMode="auto">
          <a:xfrm>
            <a:off x="251520" y="692697"/>
            <a:ext cx="871296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71463" algn="just"/>
            <a:endParaRPr lang="pl-PL" b="1" dirty="0" smtClean="0">
              <a:latin typeface="Calibri" pitchFamily="34" charset="0"/>
              <a:ea typeface="Arial Unicode MS" pitchFamily="34" charset="-128"/>
              <a:cs typeface="Arial Unicode MS" pitchFamily="34" charset="-128"/>
            </a:endParaRPr>
          </a:p>
          <a:p>
            <a:pPr marL="271463" algn="just"/>
            <a:endParaRPr lang="pl-PL" b="1" dirty="0" smtClean="0">
              <a:latin typeface="Calibri" pitchFamily="34" charset="0"/>
              <a:ea typeface="Arial Unicode MS" pitchFamily="34" charset="-128"/>
              <a:cs typeface="Arial Unicode MS" pitchFamily="34" charset="-128"/>
            </a:endParaRPr>
          </a:p>
          <a:p>
            <a:pPr marL="628650" algn="just">
              <a:buFont typeface="Wingdings" pitchFamily="2" charset="2"/>
              <a:buChar char="§"/>
            </a:pPr>
            <a:endParaRPr lang="pl-PL" dirty="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ctr"/>
            <a:endParaRPr lang="pl-PL" b="1" dirty="0">
              <a:solidFill>
                <a:srgbClr val="000066"/>
              </a:solidFill>
              <a:latin typeface="Calibri" pitchFamily="34" charset="0"/>
            </a:endParaRPr>
          </a:p>
        </p:txBody>
      </p:sp>
      <p:sp>
        <p:nvSpPr>
          <p:cNvPr id="15" name="pole tekstowe 14"/>
          <p:cNvSpPr txBox="1"/>
          <p:nvPr/>
        </p:nvSpPr>
        <p:spPr>
          <a:xfrm>
            <a:off x="4139952" y="188640"/>
            <a:ext cx="4824536" cy="500065"/>
          </a:xfrm>
          <a:prstGeom prst="rect">
            <a:avLst/>
          </a:prstGeom>
          <a:noFill/>
        </p:spPr>
        <p:txBody>
          <a:bodyPr>
            <a:normAutofit/>
          </a:bodyPr>
          <a:lstStyle/>
          <a:p>
            <a:pPr algn="ctr">
              <a:spcBef>
                <a:spcPct val="50000"/>
              </a:spcBef>
            </a:pPr>
            <a:r>
              <a:rPr lang="pl-PL" altLang="zh-CN" b="1" dirty="0" smtClean="0"/>
              <a:t>Program Operacyjny Inteligentny Rozwój</a:t>
            </a:r>
            <a:endParaRPr lang="pl-PL" altLang="pl-PL" b="1" dirty="0"/>
          </a:p>
        </p:txBody>
      </p:sp>
      <p:pic>
        <p:nvPicPr>
          <p:cNvPr id="19463" name="Picture 8" descr="znak_POMOC_TECHNICZN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5929313"/>
            <a:ext cx="2214563" cy="728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4" name="Picture 9" descr="UE+EFRR_L-kolor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410450" y="5980113"/>
            <a:ext cx="1733550" cy="59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9" descr="N:\wzory papieru do pism\Logotypy\logo PI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51520" y="5949280"/>
            <a:ext cx="190341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0" name="Tabela 9"/>
          <p:cNvGraphicFramePr>
            <a:graphicFrameLocks noGrp="1"/>
          </p:cNvGraphicFramePr>
          <p:nvPr/>
        </p:nvGraphicFramePr>
        <p:xfrm>
          <a:off x="611560" y="1628800"/>
          <a:ext cx="7848872" cy="33843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6184"/>
                <a:gridCol w="6192688"/>
              </a:tblGrid>
              <a:tr h="816918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1" dirty="0" smtClean="0">
                          <a:solidFill>
                            <a:srgbClr val="000066"/>
                          </a:solidFill>
                          <a:latin typeface="+mn-lt"/>
                        </a:rPr>
                        <a:t>Przykładowe typy projektów:</a:t>
                      </a:r>
                    </a:p>
                    <a:p>
                      <a:endParaRPr lang="pl-P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</a:tr>
              <a:tr h="2567458">
                <a:tc>
                  <a:txBody>
                    <a:bodyPr/>
                    <a:lstStyle/>
                    <a:p>
                      <a:r>
                        <a:rPr lang="pl-PL" dirty="0" smtClean="0"/>
                        <a:t>Sektorowe programy </a:t>
                      </a:r>
                      <a:r>
                        <a:rPr lang="pl-PL" dirty="0" err="1" smtClean="0"/>
                        <a:t>B+R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pl-PL" dirty="0" smtClean="0"/>
                        <a:t>Służą realizacji dużych przedsięwzięć </a:t>
                      </a:r>
                      <a:r>
                        <a:rPr lang="pl-PL" dirty="0" err="1" smtClean="0"/>
                        <a:t>B+R</a:t>
                      </a:r>
                      <a:r>
                        <a:rPr lang="pl-PL" dirty="0" smtClean="0"/>
                        <a:t> , istotnych</a:t>
                      </a:r>
                      <a:r>
                        <a:rPr lang="pl-PL" baseline="0" dirty="0" smtClean="0"/>
                        <a:t> dla rozwoju poszczególnych branż/sektorów gospodarki. </a:t>
                      </a:r>
                    </a:p>
                    <a:p>
                      <a:pPr algn="l"/>
                      <a:endParaRPr lang="pl-PL" baseline="0" dirty="0" smtClean="0"/>
                    </a:p>
                    <a:p>
                      <a:pPr algn="l"/>
                      <a:r>
                        <a:rPr lang="pl-PL" baseline="0" dirty="0" smtClean="0"/>
                        <a:t>Inicjatorem wspólnego przedsięwzięcia jest grupa przedsiębiorstw, które występują w imieniu branży – przedstawiają zarys agendy badawczej wraz z konkretnym zapotrzebowaniem na prace </a:t>
                      </a:r>
                      <a:r>
                        <a:rPr lang="pl-PL" baseline="0" dirty="0" err="1" smtClean="0"/>
                        <a:t>B+R</a:t>
                      </a:r>
                      <a:r>
                        <a:rPr lang="pl-PL" baseline="0" dirty="0" smtClean="0"/>
                        <a:t>, przedsiębiorstwa mogą współpracować z sektorem nauki. </a:t>
                      </a:r>
                      <a:endParaRPr lang="pl-PL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pole tekstowe 11"/>
          <p:cNvSpPr txBox="1">
            <a:spLocks noChangeArrowheads="1"/>
          </p:cNvSpPr>
          <p:nvPr/>
        </p:nvSpPr>
        <p:spPr bwMode="auto">
          <a:xfrm>
            <a:off x="500063" y="1928813"/>
            <a:ext cx="8215312" cy="3500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l-PL" b="1"/>
          </a:p>
        </p:txBody>
      </p:sp>
      <p:sp>
        <p:nvSpPr>
          <p:cNvPr id="11" name="Prostokąt 10"/>
          <p:cNvSpPr/>
          <p:nvPr/>
        </p:nvSpPr>
        <p:spPr>
          <a:xfrm>
            <a:off x="214313" y="1928813"/>
            <a:ext cx="8715375" cy="36988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90000"/>
              </a:lnSpc>
              <a:defRPr/>
            </a:pPr>
            <a:endParaRPr lang="pl-PL" sz="2000" dirty="0">
              <a:solidFill>
                <a:srgbClr val="000066"/>
              </a:solidFill>
              <a:latin typeface="+mn-lt"/>
            </a:endParaRPr>
          </a:p>
        </p:txBody>
      </p:sp>
      <p:sp>
        <p:nvSpPr>
          <p:cNvPr id="19461" name="Prostokąt 12"/>
          <p:cNvSpPr>
            <a:spLocks noChangeArrowheads="1"/>
          </p:cNvSpPr>
          <p:nvPr/>
        </p:nvSpPr>
        <p:spPr bwMode="auto">
          <a:xfrm>
            <a:off x="251520" y="692697"/>
            <a:ext cx="871296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71463" algn="just"/>
            <a:endParaRPr lang="pl-PL" b="1" dirty="0" smtClean="0">
              <a:latin typeface="Calibri" pitchFamily="34" charset="0"/>
              <a:ea typeface="Arial Unicode MS" pitchFamily="34" charset="-128"/>
              <a:cs typeface="Arial Unicode MS" pitchFamily="34" charset="-128"/>
            </a:endParaRPr>
          </a:p>
          <a:p>
            <a:pPr marL="271463" algn="just"/>
            <a:endParaRPr lang="pl-PL" b="1" dirty="0" smtClean="0">
              <a:latin typeface="Calibri" pitchFamily="34" charset="0"/>
              <a:ea typeface="Arial Unicode MS" pitchFamily="34" charset="-128"/>
              <a:cs typeface="Arial Unicode MS" pitchFamily="34" charset="-128"/>
            </a:endParaRPr>
          </a:p>
          <a:p>
            <a:pPr marL="628650" algn="just">
              <a:buFont typeface="Wingdings" pitchFamily="2" charset="2"/>
              <a:buChar char="§"/>
            </a:pPr>
            <a:endParaRPr lang="pl-PL" dirty="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ctr"/>
            <a:endParaRPr lang="pl-PL" b="1" dirty="0">
              <a:solidFill>
                <a:srgbClr val="000066"/>
              </a:solidFill>
              <a:latin typeface="Calibri" pitchFamily="34" charset="0"/>
            </a:endParaRPr>
          </a:p>
        </p:txBody>
      </p:sp>
      <p:sp>
        <p:nvSpPr>
          <p:cNvPr id="15" name="pole tekstowe 14"/>
          <p:cNvSpPr txBox="1"/>
          <p:nvPr/>
        </p:nvSpPr>
        <p:spPr>
          <a:xfrm>
            <a:off x="4139952" y="188640"/>
            <a:ext cx="4824536" cy="500065"/>
          </a:xfrm>
          <a:prstGeom prst="rect">
            <a:avLst/>
          </a:prstGeom>
          <a:noFill/>
        </p:spPr>
        <p:txBody>
          <a:bodyPr>
            <a:normAutofit/>
          </a:bodyPr>
          <a:lstStyle/>
          <a:p>
            <a:pPr algn="ctr">
              <a:spcBef>
                <a:spcPct val="50000"/>
              </a:spcBef>
            </a:pPr>
            <a:r>
              <a:rPr lang="pl-PL" altLang="zh-CN" b="1" dirty="0" smtClean="0"/>
              <a:t>Program Operacyjny Inteligentny Rozwój</a:t>
            </a:r>
            <a:endParaRPr lang="pl-PL" altLang="pl-PL" b="1" dirty="0"/>
          </a:p>
        </p:txBody>
      </p:sp>
      <p:pic>
        <p:nvPicPr>
          <p:cNvPr id="19463" name="Picture 8" descr="znak_POMOC_TECHNICZN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5929313"/>
            <a:ext cx="2214563" cy="728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4" name="Picture 9" descr="UE+EFRR_L-kolor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410450" y="5980113"/>
            <a:ext cx="1733550" cy="59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9" descr="N:\wzory papieru do pism\Logotypy\logo PI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51520" y="5949280"/>
            <a:ext cx="190341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0" name="Tabela 9"/>
          <p:cNvGraphicFramePr>
            <a:graphicFrameLocks noGrp="1"/>
          </p:cNvGraphicFramePr>
          <p:nvPr/>
        </p:nvGraphicFramePr>
        <p:xfrm>
          <a:off x="899592" y="1052736"/>
          <a:ext cx="7848872" cy="484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76264"/>
                <a:gridCol w="5472608"/>
              </a:tblGrid>
              <a:tr h="577493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1" dirty="0" smtClean="0">
                          <a:solidFill>
                            <a:srgbClr val="000066"/>
                          </a:solidFill>
                          <a:latin typeface="+mn-lt"/>
                        </a:rPr>
                        <a:t>Przykładowe typy projektów:</a:t>
                      </a:r>
                    </a:p>
                    <a:p>
                      <a:endParaRPr lang="pl-P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</a:tr>
              <a:tr h="577493">
                <a:tc>
                  <a:txBody>
                    <a:bodyPr/>
                    <a:lstStyle/>
                    <a:p>
                      <a:r>
                        <a:rPr lang="pl-PL" dirty="0" smtClean="0"/>
                        <a:t>Prace </a:t>
                      </a:r>
                      <a:r>
                        <a:rPr lang="pl-PL" dirty="0" err="1" smtClean="0"/>
                        <a:t>B+R</a:t>
                      </a:r>
                      <a:r>
                        <a:rPr lang="pl-PL" dirty="0" smtClean="0"/>
                        <a:t> finansowane z udziałem </a:t>
                      </a:r>
                      <a:r>
                        <a:rPr lang="pl-PL" dirty="0" err="1" smtClean="0"/>
                        <a:t>funduszy</a:t>
                      </a:r>
                      <a:r>
                        <a:rPr lang="pl-PL" dirty="0" smtClean="0"/>
                        <a:t> kapitałowych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Wsparcie kierowane jest do przedsiębiorstw znajdujących się na wczesnym etapie rozwoju i prowadzących prace </a:t>
                      </a:r>
                      <a:r>
                        <a:rPr lang="pl-PL" dirty="0" err="1" smtClean="0"/>
                        <a:t>B+R</a:t>
                      </a:r>
                      <a:r>
                        <a:rPr lang="pl-PL" dirty="0" smtClean="0"/>
                        <a:t> w obszarze</a:t>
                      </a:r>
                      <a:r>
                        <a:rPr lang="pl-PL" baseline="0" dirty="0" smtClean="0"/>
                        <a:t> zaawansowanych technologii. </a:t>
                      </a:r>
                    </a:p>
                    <a:p>
                      <a:r>
                        <a:rPr lang="pl-PL" baseline="0" dirty="0" smtClean="0"/>
                        <a:t>Finansowanie obejmuje koszty badań przemysłowych i eksperymentalnych prac rozwojowych oraz inne koszty, związane z przygotowaniem wyników prac </a:t>
                      </a:r>
                      <a:r>
                        <a:rPr lang="pl-PL" baseline="0" dirty="0" err="1" smtClean="0"/>
                        <a:t>B+R</a:t>
                      </a:r>
                      <a:r>
                        <a:rPr lang="pl-PL" baseline="0" dirty="0" smtClean="0"/>
                        <a:t> do wdrażania oraz oceną potencjału komercyjnego projektu. </a:t>
                      </a:r>
                    </a:p>
                    <a:p>
                      <a:r>
                        <a:rPr lang="pl-PL" baseline="0" dirty="0" smtClean="0"/>
                        <a:t>Utworzone zostaną wehikuły inwestycyjne – ich celem będzie wyszukiwanie innowacyjnych pomysłów, pochodzących głównie ze środowiska jednostek naukowych w Polsce. Wehikuły inwestycyjne będą weryfikować racjonalność pomysłów na projekt </a:t>
                      </a:r>
                      <a:r>
                        <a:rPr lang="pl-PL" baseline="0" dirty="0" err="1" smtClean="0"/>
                        <a:t>B+R</a:t>
                      </a:r>
                      <a:r>
                        <a:rPr lang="pl-PL" baseline="0" dirty="0" smtClean="0"/>
                        <a:t> we wczesnej fazie rozwoju. </a:t>
                      </a:r>
                      <a:endParaRPr lang="pl-PL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pole tekstowe 11"/>
          <p:cNvSpPr txBox="1">
            <a:spLocks noChangeArrowheads="1"/>
          </p:cNvSpPr>
          <p:nvPr/>
        </p:nvSpPr>
        <p:spPr bwMode="auto">
          <a:xfrm>
            <a:off x="500063" y="1928813"/>
            <a:ext cx="8215312" cy="3500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l-PL" b="1"/>
          </a:p>
        </p:txBody>
      </p:sp>
      <p:sp>
        <p:nvSpPr>
          <p:cNvPr id="11" name="Prostokąt 10"/>
          <p:cNvSpPr/>
          <p:nvPr/>
        </p:nvSpPr>
        <p:spPr>
          <a:xfrm>
            <a:off x="214313" y="1928813"/>
            <a:ext cx="8715375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90000"/>
              </a:lnSpc>
              <a:defRPr/>
            </a:pPr>
            <a:r>
              <a:rPr lang="pl-PL" sz="2000" b="1" dirty="0" smtClean="0">
                <a:latin typeface="+mn-lt"/>
              </a:rPr>
              <a:t>Dodatkowe wydatki (poza zakresem prac </a:t>
            </a:r>
            <a:r>
              <a:rPr lang="pl-PL" sz="2000" b="1" dirty="0" err="1" smtClean="0">
                <a:latin typeface="+mn-lt"/>
              </a:rPr>
              <a:t>B+R</a:t>
            </a:r>
            <a:r>
              <a:rPr lang="pl-PL" sz="2000" b="1" dirty="0" smtClean="0">
                <a:latin typeface="+mn-lt"/>
              </a:rPr>
              <a:t>) w zakresie: </a:t>
            </a:r>
          </a:p>
          <a:p>
            <a:pPr>
              <a:lnSpc>
                <a:spcPct val="90000"/>
              </a:lnSpc>
              <a:defRPr/>
            </a:pPr>
            <a:endParaRPr lang="pl-PL" sz="2000" b="1" dirty="0" smtClean="0">
              <a:latin typeface="+mn-lt"/>
            </a:endParaRPr>
          </a:p>
          <a:p>
            <a:pPr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pl-PL" sz="2000" dirty="0" smtClean="0">
                <a:latin typeface="+mn-lt"/>
              </a:rPr>
              <a:t> internacjonalizacji wyników działalności </a:t>
            </a:r>
            <a:r>
              <a:rPr lang="pl-PL" sz="2000" dirty="0" err="1" smtClean="0">
                <a:latin typeface="+mn-lt"/>
              </a:rPr>
              <a:t>B+R</a:t>
            </a:r>
            <a:r>
              <a:rPr lang="pl-PL" sz="2000" dirty="0" smtClean="0">
                <a:latin typeface="+mn-lt"/>
              </a:rPr>
              <a:t> - komercjalizacja na rynkach zagranicznych,</a:t>
            </a:r>
          </a:p>
          <a:p>
            <a:pPr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pl-PL" sz="2000" dirty="0" smtClean="0">
                <a:latin typeface="+mn-lt"/>
              </a:rPr>
              <a:t> tworzenia lub rozwoju infrastruktury badawczo - rozwojowej,</a:t>
            </a:r>
          </a:p>
          <a:p>
            <a:pPr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pl-PL" sz="2000" dirty="0" smtClean="0">
                <a:latin typeface="+mn-lt"/>
              </a:rPr>
              <a:t> ochrony własności intelektualnej (poza granicami kraju), z wyłączeniem kosztów związanych z postępowaniami sądowymi,</a:t>
            </a:r>
          </a:p>
          <a:p>
            <a:pPr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pl-PL" sz="2000" dirty="0" smtClean="0">
                <a:latin typeface="+mn-lt"/>
              </a:rPr>
              <a:t> wzornictwa</a:t>
            </a:r>
          </a:p>
          <a:p>
            <a:pPr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pl-PL" sz="2000" dirty="0" smtClean="0">
                <a:latin typeface="+mn-lt"/>
              </a:rPr>
              <a:t> rozwoju kadr ( w ramach cross </a:t>
            </a:r>
            <a:r>
              <a:rPr lang="pl-PL" sz="2000" dirty="0" err="1" smtClean="0">
                <a:latin typeface="+mn-lt"/>
              </a:rPr>
              <a:t>financingu</a:t>
            </a:r>
            <a:r>
              <a:rPr lang="pl-PL" sz="2000" dirty="0" smtClean="0">
                <a:latin typeface="+mn-lt"/>
              </a:rPr>
              <a:t>)</a:t>
            </a:r>
          </a:p>
          <a:p>
            <a:pPr>
              <a:lnSpc>
                <a:spcPct val="90000"/>
              </a:lnSpc>
              <a:buFont typeface="Arial" pitchFamily="34" charset="0"/>
              <a:buChar char="•"/>
              <a:defRPr/>
            </a:pPr>
            <a:endParaRPr lang="pl-PL" sz="2000" dirty="0">
              <a:solidFill>
                <a:srgbClr val="000066"/>
              </a:solidFill>
              <a:latin typeface="+mn-lt"/>
            </a:endParaRPr>
          </a:p>
        </p:txBody>
      </p:sp>
      <p:sp>
        <p:nvSpPr>
          <p:cNvPr id="19461" name="Prostokąt 12"/>
          <p:cNvSpPr>
            <a:spLocks noChangeArrowheads="1"/>
          </p:cNvSpPr>
          <p:nvPr/>
        </p:nvSpPr>
        <p:spPr bwMode="auto">
          <a:xfrm>
            <a:off x="251520" y="692697"/>
            <a:ext cx="871296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71463" algn="just"/>
            <a:endParaRPr lang="pl-PL" b="1" dirty="0" smtClean="0">
              <a:latin typeface="Calibri" pitchFamily="34" charset="0"/>
              <a:ea typeface="Arial Unicode MS" pitchFamily="34" charset="-128"/>
              <a:cs typeface="Arial Unicode MS" pitchFamily="34" charset="-128"/>
            </a:endParaRPr>
          </a:p>
          <a:p>
            <a:pPr marL="271463" algn="just"/>
            <a:endParaRPr lang="pl-PL" b="1" dirty="0" smtClean="0">
              <a:latin typeface="Calibri" pitchFamily="34" charset="0"/>
              <a:ea typeface="Arial Unicode MS" pitchFamily="34" charset="-128"/>
              <a:cs typeface="Arial Unicode MS" pitchFamily="34" charset="-128"/>
            </a:endParaRPr>
          </a:p>
          <a:p>
            <a:pPr marL="628650" algn="just">
              <a:buFont typeface="Wingdings" pitchFamily="2" charset="2"/>
              <a:buChar char="§"/>
            </a:pPr>
            <a:endParaRPr lang="pl-PL" dirty="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ctr"/>
            <a:endParaRPr lang="pl-PL" b="1" dirty="0">
              <a:solidFill>
                <a:srgbClr val="000066"/>
              </a:solidFill>
              <a:latin typeface="Calibri" pitchFamily="34" charset="0"/>
            </a:endParaRPr>
          </a:p>
        </p:txBody>
      </p:sp>
      <p:sp>
        <p:nvSpPr>
          <p:cNvPr id="15" name="pole tekstowe 14"/>
          <p:cNvSpPr txBox="1"/>
          <p:nvPr/>
        </p:nvSpPr>
        <p:spPr>
          <a:xfrm>
            <a:off x="4139952" y="188640"/>
            <a:ext cx="4824536" cy="500065"/>
          </a:xfrm>
          <a:prstGeom prst="rect">
            <a:avLst/>
          </a:prstGeom>
          <a:noFill/>
        </p:spPr>
        <p:txBody>
          <a:bodyPr>
            <a:normAutofit/>
          </a:bodyPr>
          <a:lstStyle/>
          <a:p>
            <a:pPr algn="ctr">
              <a:spcBef>
                <a:spcPct val="50000"/>
              </a:spcBef>
            </a:pPr>
            <a:r>
              <a:rPr lang="pl-PL" altLang="zh-CN" b="1" dirty="0" smtClean="0"/>
              <a:t>Program Operacyjny Inteligentny Rozwój</a:t>
            </a:r>
            <a:endParaRPr lang="pl-PL" altLang="pl-PL" b="1" dirty="0"/>
          </a:p>
        </p:txBody>
      </p:sp>
      <p:pic>
        <p:nvPicPr>
          <p:cNvPr id="19463" name="Picture 8" descr="znak_POMOC_TECHNICZN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5929313"/>
            <a:ext cx="2214563" cy="728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4" name="Picture 9" descr="UE+EFRR_L-kolor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410450" y="5980113"/>
            <a:ext cx="1733550" cy="59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9" descr="N:\wzory papieru do pism\Logotypy\logo PI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51520" y="5949280"/>
            <a:ext cx="190341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pole tekstowe 11"/>
          <p:cNvSpPr txBox="1">
            <a:spLocks noChangeArrowheads="1"/>
          </p:cNvSpPr>
          <p:nvPr/>
        </p:nvSpPr>
        <p:spPr bwMode="auto">
          <a:xfrm>
            <a:off x="500063" y="1928813"/>
            <a:ext cx="8215312" cy="3500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l-PL" b="1"/>
          </a:p>
        </p:txBody>
      </p:sp>
      <p:sp>
        <p:nvSpPr>
          <p:cNvPr id="11" name="Prostokąt 10"/>
          <p:cNvSpPr/>
          <p:nvPr/>
        </p:nvSpPr>
        <p:spPr>
          <a:xfrm>
            <a:off x="179512" y="1268760"/>
            <a:ext cx="8715375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90000"/>
              </a:lnSpc>
              <a:defRPr/>
            </a:pPr>
            <a:r>
              <a:rPr lang="pl-PL" sz="2000" b="1" dirty="0" smtClean="0">
                <a:latin typeface="+mn-lt"/>
              </a:rPr>
              <a:t>Oś priorytetowa II: Wsparcie otoczenia i potencjału przedsiębiorstw do prowadzenia działalności </a:t>
            </a:r>
            <a:r>
              <a:rPr lang="pl-PL" sz="2000" b="1" dirty="0" err="1" smtClean="0">
                <a:latin typeface="+mn-lt"/>
              </a:rPr>
              <a:t>B+R+I</a:t>
            </a:r>
            <a:r>
              <a:rPr lang="pl-PL" sz="2000" b="1" dirty="0" smtClean="0">
                <a:latin typeface="+mn-lt"/>
              </a:rPr>
              <a:t> </a:t>
            </a:r>
            <a:endParaRPr lang="pl-PL" sz="2000" b="1" dirty="0">
              <a:latin typeface="+mn-lt"/>
            </a:endParaRPr>
          </a:p>
        </p:txBody>
      </p:sp>
      <p:sp>
        <p:nvSpPr>
          <p:cNvPr id="19461" name="Prostokąt 12"/>
          <p:cNvSpPr>
            <a:spLocks noChangeArrowheads="1"/>
          </p:cNvSpPr>
          <p:nvPr/>
        </p:nvSpPr>
        <p:spPr bwMode="auto">
          <a:xfrm>
            <a:off x="251520" y="692697"/>
            <a:ext cx="871296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71463" algn="just"/>
            <a:endParaRPr lang="pl-PL" b="1" dirty="0" smtClean="0">
              <a:latin typeface="Calibri" pitchFamily="34" charset="0"/>
              <a:ea typeface="Arial Unicode MS" pitchFamily="34" charset="-128"/>
              <a:cs typeface="Arial Unicode MS" pitchFamily="34" charset="-128"/>
            </a:endParaRPr>
          </a:p>
          <a:p>
            <a:pPr marL="271463" algn="just"/>
            <a:endParaRPr lang="pl-PL" b="1" dirty="0" smtClean="0">
              <a:latin typeface="Calibri" pitchFamily="34" charset="0"/>
              <a:ea typeface="Arial Unicode MS" pitchFamily="34" charset="-128"/>
              <a:cs typeface="Arial Unicode MS" pitchFamily="34" charset="-128"/>
            </a:endParaRPr>
          </a:p>
          <a:p>
            <a:pPr marL="628650" algn="just">
              <a:buFont typeface="Wingdings" pitchFamily="2" charset="2"/>
              <a:buChar char="§"/>
            </a:pPr>
            <a:endParaRPr lang="pl-PL" dirty="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ctr"/>
            <a:endParaRPr lang="pl-PL" b="1" dirty="0">
              <a:solidFill>
                <a:srgbClr val="000066"/>
              </a:solidFill>
              <a:latin typeface="Calibri" pitchFamily="34" charset="0"/>
            </a:endParaRPr>
          </a:p>
        </p:txBody>
      </p:sp>
      <p:sp>
        <p:nvSpPr>
          <p:cNvPr id="15" name="pole tekstowe 14"/>
          <p:cNvSpPr txBox="1"/>
          <p:nvPr/>
        </p:nvSpPr>
        <p:spPr>
          <a:xfrm>
            <a:off x="4139952" y="188640"/>
            <a:ext cx="4824536" cy="500065"/>
          </a:xfrm>
          <a:prstGeom prst="rect">
            <a:avLst/>
          </a:prstGeom>
          <a:noFill/>
        </p:spPr>
        <p:txBody>
          <a:bodyPr>
            <a:normAutofit/>
          </a:bodyPr>
          <a:lstStyle/>
          <a:p>
            <a:pPr algn="ctr">
              <a:spcBef>
                <a:spcPct val="50000"/>
              </a:spcBef>
            </a:pPr>
            <a:r>
              <a:rPr lang="pl-PL" altLang="zh-CN" b="1" dirty="0" smtClean="0"/>
              <a:t>Program Operacyjny Inteligentny Rozwój</a:t>
            </a:r>
            <a:endParaRPr lang="pl-PL" altLang="pl-PL" b="1" dirty="0"/>
          </a:p>
        </p:txBody>
      </p:sp>
      <p:pic>
        <p:nvPicPr>
          <p:cNvPr id="19463" name="Picture 8" descr="znak_POMOC_TECHNICZN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5929313"/>
            <a:ext cx="2214563" cy="728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4" name="Picture 9" descr="UE+EFRR_L-kolor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410450" y="5980113"/>
            <a:ext cx="1733550" cy="59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9" descr="N:\wzory papieru do pism\Logotypy\logo PI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51520" y="5949280"/>
            <a:ext cx="190341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0" name="Tabela 9"/>
          <p:cNvGraphicFramePr>
            <a:graphicFrameLocks noGrp="1"/>
          </p:cNvGraphicFramePr>
          <p:nvPr/>
        </p:nvGraphicFramePr>
        <p:xfrm>
          <a:off x="611560" y="2204864"/>
          <a:ext cx="7704856" cy="29986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26214"/>
                <a:gridCol w="5778642"/>
              </a:tblGrid>
              <a:tr h="712631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1" dirty="0" smtClean="0">
                          <a:solidFill>
                            <a:srgbClr val="000066"/>
                          </a:solidFill>
                          <a:latin typeface="+mn-lt"/>
                        </a:rPr>
                        <a:t>Przykładowe typy projektów:</a:t>
                      </a:r>
                    </a:p>
                    <a:p>
                      <a:endParaRPr lang="pl-P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</a:tr>
              <a:tr h="2239697">
                <a:tc>
                  <a:txBody>
                    <a:bodyPr/>
                    <a:lstStyle/>
                    <a:p>
                      <a:r>
                        <a:rPr lang="pl-PL" dirty="0" smtClean="0"/>
                        <a:t>Wsparcie inwestycji w infrastrukturę</a:t>
                      </a:r>
                      <a:r>
                        <a:rPr lang="pl-PL" baseline="0" dirty="0" smtClean="0"/>
                        <a:t> </a:t>
                      </a:r>
                      <a:r>
                        <a:rPr lang="pl-PL" baseline="0" dirty="0" err="1" smtClean="0"/>
                        <a:t>B+R</a:t>
                      </a:r>
                      <a:r>
                        <a:rPr lang="pl-PL" baseline="0" dirty="0" smtClean="0"/>
                        <a:t> przedsiębiorstw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Tworzenie i rozwój infrastruktury </a:t>
                      </a:r>
                      <a:r>
                        <a:rPr lang="pl-PL" dirty="0" err="1" smtClean="0"/>
                        <a:t>B+R</a:t>
                      </a:r>
                      <a:r>
                        <a:rPr lang="pl-PL" dirty="0" smtClean="0"/>
                        <a:t> przedsiębiorstw poprzez inwestycje w aparaturę, sprzęt, technologie i inną niezbędną infrastrukturę, która służy tworzeniu innowacyjnych produktów i usług. </a:t>
                      </a:r>
                    </a:p>
                    <a:p>
                      <a:endParaRPr lang="pl-PL" dirty="0" smtClean="0"/>
                    </a:p>
                    <a:p>
                      <a:r>
                        <a:rPr lang="pl-PL" dirty="0" smtClean="0"/>
                        <a:t>Wsparcie ma doprowadzić do utworzenia działów </a:t>
                      </a:r>
                      <a:r>
                        <a:rPr lang="pl-PL" dirty="0" err="1" smtClean="0"/>
                        <a:t>B+R</a:t>
                      </a:r>
                      <a:r>
                        <a:rPr lang="pl-PL" dirty="0" smtClean="0"/>
                        <a:t> i laboratoriów w przedsiębiorstwach oraz tworzenia centrów badawczo-rozwojowych.</a:t>
                      </a:r>
                      <a:r>
                        <a:rPr lang="pl-PL" baseline="0" dirty="0" smtClean="0"/>
                        <a:t> </a:t>
                      </a:r>
                      <a:endParaRPr lang="pl-PL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pole tekstowe 11"/>
          <p:cNvSpPr txBox="1">
            <a:spLocks noChangeArrowheads="1"/>
          </p:cNvSpPr>
          <p:nvPr/>
        </p:nvSpPr>
        <p:spPr bwMode="auto">
          <a:xfrm>
            <a:off x="500063" y="1928813"/>
            <a:ext cx="8215312" cy="3500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l-PL" b="1"/>
          </a:p>
        </p:txBody>
      </p:sp>
      <p:sp>
        <p:nvSpPr>
          <p:cNvPr id="11" name="Prostokąt 10"/>
          <p:cNvSpPr/>
          <p:nvPr/>
        </p:nvSpPr>
        <p:spPr>
          <a:xfrm>
            <a:off x="214313" y="1928813"/>
            <a:ext cx="8715375" cy="36988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90000"/>
              </a:lnSpc>
              <a:defRPr/>
            </a:pPr>
            <a:endParaRPr lang="pl-PL" sz="2000" dirty="0">
              <a:solidFill>
                <a:srgbClr val="000066"/>
              </a:solidFill>
              <a:latin typeface="+mn-lt"/>
            </a:endParaRPr>
          </a:p>
        </p:txBody>
      </p:sp>
      <p:sp>
        <p:nvSpPr>
          <p:cNvPr id="19461" name="Prostokąt 12"/>
          <p:cNvSpPr>
            <a:spLocks noChangeArrowheads="1"/>
          </p:cNvSpPr>
          <p:nvPr/>
        </p:nvSpPr>
        <p:spPr bwMode="auto">
          <a:xfrm>
            <a:off x="251520" y="692697"/>
            <a:ext cx="871296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71463" algn="just"/>
            <a:endParaRPr lang="pl-PL" b="1" dirty="0" smtClean="0">
              <a:latin typeface="Calibri" pitchFamily="34" charset="0"/>
              <a:ea typeface="Arial Unicode MS" pitchFamily="34" charset="-128"/>
              <a:cs typeface="Arial Unicode MS" pitchFamily="34" charset="-128"/>
            </a:endParaRPr>
          </a:p>
          <a:p>
            <a:pPr marL="271463" algn="just"/>
            <a:endParaRPr lang="pl-PL" b="1" dirty="0" smtClean="0">
              <a:latin typeface="Calibri" pitchFamily="34" charset="0"/>
              <a:ea typeface="Arial Unicode MS" pitchFamily="34" charset="-128"/>
              <a:cs typeface="Arial Unicode MS" pitchFamily="34" charset="-128"/>
            </a:endParaRPr>
          </a:p>
          <a:p>
            <a:pPr marL="628650" algn="just">
              <a:buFont typeface="Wingdings" pitchFamily="2" charset="2"/>
              <a:buChar char="§"/>
            </a:pPr>
            <a:endParaRPr lang="pl-PL" dirty="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ctr"/>
            <a:endParaRPr lang="pl-PL" b="1" dirty="0">
              <a:solidFill>
                <a:srgbClr val="000066"/>
              </a:solidFill>
              <a:latin typeface="Calibri" pitchFamily="34" charset="0"/>
            </a:endParaRPr>
          </a:p>
        </p:txBody>
      </p:sp>
      <p:sp>
        <p:nvSpPr>
          <p:cNvPr id="15" name="pole tekstowe 14"/>
          <p:cNvSpPr txBox="1"/>
          <p:nvPr/>
        </p:nvSpPr>
        <p:spPr>
          <a:xfrm>
            <a:off x="4139952" y="188640"/>
            <a:ext cx="4824536" cy="500065"/>
          </a:xfrm>
          <a:prstGeom prst="rect">
            <a:avLst/>
          </a:prstGeom>
          <a:noFill/>
        </p:spPr>
        <p:txBody>
          <a:bodyPr>
            <a:normAutofit/>
          </a:bodyPr>
          <a:lstStyle/>
          <a:p>
            <a:pPr algn="ctr">
              <a:spcBef>
                <a:spcPct val="50000"/>
              </a:spcBef>
            </a:pPr>
            <a:r>
              <a:rPr lang="pl-PL" altLang="zh-CN" b="1" dirty="0" smtClean="0"/>
              <a:t>Program Operacyjny Inteligentny Rozwój</a:t>
            </a:r>
            <a:endParaRPr lang="pl-PL" altLang="pl-PL" b="1" dirty="0"/>
          </a:p>
        </p:txBody>
      </p:sp>
      <p:pic>
        <p:nvPicPr>
          <p:cNvPr id="19463" name="Picture 8" descr="znak_POMOC_TECHNICZN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5929313"/>
            <a:ext cx="2214563" cy="728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4" name="Picture 9" descr="UE+EFRR_L-kolor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410450" y="5980113"/>
            <a:ext cx="1733550" cy="59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9" descr="N:\wzory papieru do pism\Logotypy\logo PI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51520" y="5949280"/>
            <a:ext cx="190341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0" name="Tabela 9"/>
          <p:cNvGraphicFramePr>
            <a:graphicFrameLocks noGrp="1"/>
          </p:cNvGraphicFramePr>
          <p:nvPr/>
        </p:nvGraphicFramePr>
        <p:xfrm>
          <a:off x="395536" y="1268760"/>
          <a:ext cx="8352928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240"/>
                <a:gridCol w="6192688"/>
              </a:tblGrid>
              <a:tr h="370840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1" dirty="0" smtClean="0">
                          <a:solidFill>
                            <a:srgbClr val="000066"/>
                          </a:solidFill>
                          <a:latin typeface="+mn-lt"/>
                        </a:rPr>
                        <a:t>Przykładowe typy projektów:</a:t>
                      </a:r>
                    </a:p>
                    <a:p>
                      <a:endParaRPr lang="pl-P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Otwarte innowacje – wspieranie transferu technologii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Wsparcie dla</a:t>
                      </a:r>
                      <a:r>
                        <a:rPr lang="pl-PL" baseline="0" dirty="0" smtClean="0"/>
                        <a:t> MŚP zainteresowanych pozyskaniem technologii w formie patentu lub nieopatentowanej wiedzy technicznej oraz realizacją inwestycji rozwojowej opartej o implementację pozyskanej technologii. </a:t>
                      </a:r>
                    </a:p>
                    <a:p>
                      <a:r>
                        <a:rPr lang="pl-PL" baseline="0" dirty="0" smtClean="0"/>
                        <a:t>Celem jest wykorzystanie formuły otwartych innowacji dla podniesienia poziomu innowacyjności przedsiębiorstw, a także stworzenie efektywnego (łączącego kapitał prywatny z publicznym) modelu finansowania innowacyjnych przedsięwzięć. </a:t>
                      </a:r>
                    </a:p>
                    <a:p>
                      <a:r>
                        <a:rPr lang="pl-PL" baseline="0" dirty="0" smtClean="0"/>
                        <a:t>Stworzony zostanie </a:t>
                      </a:r>
                      <a:r>
                        <a:rPr lang="pl-PL" b="1" baseline="0" dirty="0" smtClean="0"/>
                        <a:t>bank technologii </a:t>
                      </a:r>
                      <a:r>
                        <a:rPr lang="pl-PL" baseline="0" dirty="0" smtClean="0"/>
                        <a:t>zbudowany z patentów oraz nieopatentowanej wiedzy technicznej, pozyskanej z zasobów przedsiębiorstw, w szczególności spoza sektora MSP. </a:t>
                      </a:r>
                    </a:p>
                    <a:p>
                      <a:r>
                        <a:rPr lang="pl-PL" baseline="0" dirty="0" smtClean="0"/>
                        <a:t>Przewiduje się stworzenie instrumentu finansowego – finansowanie inwestycji rozwojowych polegających na wdrażaniu pozyskanego rozwiązania. </a:t>
                      </a:r>
                      <a:endParaRPr lang="pl-PL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pole tekstowe 11"/>
          <p:cNvSpPr txBox="1">
            <a:spLocks noChangeArrowheads="1"/>
          </p:cNvSpPr>
          <p:nvPr/>
        </p:nvSpPr>
        <p:spPr bwMode="auto">
          <a:xfrm>
            <a:off x="500063" y="1928813"/>
            <a:ext cx="8215312" cy="3500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l-PL" b="1"/>
          </a:p>
        </p:txBody>
      </p:sp>
      <p:sp>
        <p:nvSpPr>
          <p:cNvPr id="11" name="Prostokąt 10"/>
          <p:cNvSpPr/>
          <p:nvPr/>
        </p:nvSpPr>
        <p:spPr>
          <a:xfrm>
            <a:off x="214313" y="1928813"/>
            <a:ext cx="8715375" cy="36988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90000"/>
              </a:lnSpc>
              <a:defRPr/>
            </a:pPr>
            <a:endParaRPr lang="pl-PL" sz="2000" dirty="0">
              <a:solidFill>
                <a:srgbClr val="000066"/>
              </a:solidFill>
              <a:latin typeface="+mn-lt"/>
            </a:endParaRPr>
          </a:p>
        </p:txBody>
      </p:sp>
      <p:sp>
        <p:nvSpPr>
          <p:cNvPr id="19461" name="Prostokąt 12"/>
          <p:cNvSpPr>
            <a:spLocks noChangeArrowheads="1"/>
          </p:cNvSpPr>
          <p:nvPr/>
        </p:nvSpPr>
        <p:spPr bwMode="auto">
          <a:xfrm>
            <a:off x="431032" y="188640"/>
            <a:ext cx="871296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71463" algn="just"/>
            <a:endParaRPr lang="pl-PL" b="1" dirty="0" smtClean="0">
              <a:latin typeface="Calibri" pitchFamily="34" charset="0"/>
              <a:ea typeface="Arial Unicode MS" pitchFamily="34" charset="-128"/>
              <a:cs typeface="Arial Unicode MS" pitchFamily="34" charset="-128"/>
            </a:endParaRPr>
          </a:p>
          <a:p>
            <a:pPr marL="271463" algn="just"/>
            <a:endParaRPr lang="pl-PL" b="1" dirty="0" smtClean="0">
              <a:latin typeface="Calibri" pitchFamily="34" charset="0"/>
              <a:ea typeface="Arial Unicode MS" pitchFamily="34" charset="-128"/>
              <a:cs typeface="Arial Unicode MS" pitchFamily="34" charset="-128"/>
            </a:endParaRPr>
          </a:p>
          <a:p>
            <a:pPr marL="628650" algn="just">
              <a:buFont typeface="Wingdings" pitchFamily="2" charset="2"/>
              <a:buChar char="§"/>
            </a:pPr>
            <a:endParaRPr lang="pl-PL" dirty="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ctr"/>
            <a:r>
              <a:rPr lang="pl-PL" b="1" dirty="0" smtClean="0">
                <a:latin typeface="Calibri" pitchFamily="34" charset="0"/>
              </a:rPr>
              <a:t>Oś priorytetowa III: Wsparcie innowacji w przedsiębiorstwach</a:t>
            </a:r>
            <a:endParaRPr lang="pl-PL" b="1" dirty="0">
              <a:latin typeface="Calibri" pitchFamily="34" charset="0"/>
            </a:endParaRPr>
          </a:p>
        </p:txBody>
      </p:sp>
      <p:sp>
        <p:nvSpPr>
          <p:cNvPr id="15" name="pole tekstowe 14"/>
          <p:cNvSpPr txBox="1"/>
          <p:nvPr/>
        </p:nvSpPr>
        <p:spPr>
          <a:xfrm>
            <a:off x="4139952" y="188640"/>
            <a:ext cx="4824536" cy="500065"/>
          </a:xfrm>
          <a:prstGeom prst="rect">
            <a:avLst/>
          </a:prstGeom>
          <a:noFill/>
        </p:spPr>
        <p:txBody>
          <a:bodyPr>
            <a:normAutofit/>
          </a:bodyPr>
          <a:lstStyle/>
          <a:p>
            <a:pPr algn="ctr">
              <a:spcBef>
                <a:spcPct val="50000"/>
              </a:spcBef>
            </a:pPr>
            <a:r>
              <a:rPr lang="pl-PL" altLang="zh-CN" b="1" dirty="0" smtClean="0"/>
              <a:t>Program Operacyjny Inteligentny Rozwój</a:t>
            </a:r>
            <a:endParaRPr lang="pl-PL" altLang="pl-PL" b="1" dirty="0"/>
          </a:p>
        </p:txBody>
      </p:sp>
      <p:pic>
        <p:nvPicPr>
          <p:cNvPr id="19463" name="Picture 8" descr="znak_POMOC_TECHNICZN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5929313"/>
            <a:ext cx="2214563" cy="728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4" name="Picture 9" descr="UE+EFRR_L-kolor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410450" y="5980113"/>
            <a:ext cx="1733550" cy="59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9" descr="N:\wzory papieru do pism\Logotypy\logo PI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51520" y="5949280"/>
            <a:ext cx="190341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0" name="Tabela 9"/>
          <p:cNvGraphicFramePr>
            <a:graphicFrameLocks noGrp="1"/>
          </p:cNvGraphicFramePr>
          <p:nvPr/>
        </p:nvGraphicFramePr>
        <p:xfrm>
          <a:off x="395536" y="1484784"/>
          <a:ext cx="8496944" cy="4320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48444"/>
                <a:gridCol w="6748500"/>
              </a:tblGrid>
              <a:tr h="708829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1" dirty="0" smtClean="0">
                          <a:solidFill>
                            <a:srgbClr val="000066"/>
                          </a:solidFill>
                          <a:latin typeface="+mn-lt"/>
                        </a:rPr>
                        <a:t>Przykładowe typy projektów:</a:t>
                      </a:r>
                    </a:p>
                    <a:p>
                      <a:endParaRPr lang="pl-P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</a:tr>
              <a:tr h="3611651">
                <a:tc>
                  <a:txBody>
                    <a:bodyPr/>
                    <a:lstStyle/>
                    <a:p>
                      <a:r>
                        <a:rPr lang="pl-PL" sz="1600" dirty="0" smtClean="0"/>
                        <a:t>Promowanie przedsiębiorczości</a:t>
                      </a:r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pl-PL" sz="1600" dirty="0" smtClean="0"/>
                        <a:t> wsparcie w zakresie tworzenia przedsiębiorstw na bazie innowacyjnych pomysłów (tzw. </a:t>
                      </a:r>
                      <a:r>
                        <a:rPr lang="pl-PL" sz="1600" dirty="0" err="1" smtClean="0"/>
                        <a:t>preinkubacja</a:t>
                      </a:r>
                      <a:r>
                        <a:rPr lang="pl-PL" sz="1600" dirty="0" smtClean="0"/>
                        <a:t>)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pl-PL" sz="1600" dirty="0" smtClean="0"/>
                        <a:t> zasilenie</a:t>
                      </a:r>
                      <a:r>
                        <a:rPr lang="pl-PL" sz="1600" baseline="0" dirty="0" smtClean="0"/>
                        <a:t> kapitałowe nowo powstałych firm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pl-PL" sz="1600" baseline="0" dirty="0" smtClean="0"/>
                        <a:t> inwestycje w innowacyjne przedsiębiorstwa  z wykorzystaniem </a:t>
                      </a:r>
                      <a:r>
                        <a:rPr lang="pl-PL" sz="1600" baseline="0" dirty="0" err="1" smtClean="0"/>
                        <a:t>funduszy</a:t>
                      </a:r>
                      <a:r>
                        <a:rPr lang="pl-PL" sz="1600" baseline="0" dirty="0" smtClean="0"/>
                        <a:t> VC m.in. w celu komercjalizacji wyników prac </a:t>
                      </a:r>
                      <a:r>
                        <a:rPr lang="pl-PL" sz="1600" baseline="0" dirty="0" err="1" smtClean="0"/>
                        <a:t>B+R</a:t>
                      </a:r>
                      <a:endParaRPr lang="pl-PL" sz="1600" baseline="0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pl-PL" sz="1600" baseline="0" dirty="0" smtClean="0"/>
                        <a:t> inwestycje w innowacyjne przedsiębiorstwa przy użyciu mechanizmów finansowania syndykatowego (grupowego) przez aniołów biznesu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pl-PL" sz="1600" baseline="0" dirty="0" smtClean="0"/>
                        <a:t> wsparcie przedsiębiorstw poprzez instrument pożyczkowy w celu uzupełnienia wsparcia udziałowego udzielonego innowacyjnym </a:t>
                      </a:r>
                      <a:r>
                        <a:rPr lang="pl-PL" sz="1600" baseline="0" dirty="0" err="1" smtClean="0"/>
                        <a:t>start-up’om</a:t>
                      </a:r>
                      <a:endParaRPr lang="pl-PL" sz="1600" baseline="0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pl-PL" sz="1600" baseline="0" dirty="0" smtClean="0"/>
                        <a:t> wsparcie przedsiębiorstw poszukujących źródeł finansowania innowacyjnych przedsięwzięć wśród inwestorów branżowych lub na rynku kapitałowym (na GPW, </a:t>
                      </a:r>
                      <a:r>
                        <a:rPr lang="pl-PL" sz="1600" baseline="0" dirty="0" err="1" smtClean="0"/>
                        <a:t>NewConnect</a:t>
                      </a:r>
                      <a:r>
                        <a:rPr lang="pl-PL" sz="1600" baseline="0" dirty="0" smtClean="0"/>
                        <a:t>) poprzez finansowanie usług doradczych oraz analiz rynkowych</a:t>
                      </a:r>
                      <a:endParaRPr lang="pl-PL" sz="1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MWD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ogaty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normAutofit/>
      </a:bodyPr>
      <a:lstStyle>
        <a:defPPr>
          <a:defRPr b="1"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7389</TotalTime>
  <Words>952</Words>
  <Application>Microsoft Office PowerPoint</Application>
  <PresentationFormat>Pokaz na ekranie (4:3)</PresentationFormat>
  <Paragraphs>133</Paragraphs>
  <Slides>14</Slides>
  <Notes>14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14</vt:i4>
      </vt:variant>
    </vt:vector>
  </HeadingPairs>
  <TitlesOfParts>
    <vt:vector size="15" baseType="lpstr">
      <vt:lpstr>UMWD</vt:lpstr>
      <vt:lpstr>Program Operacyjny Inteligentny Rozwój</vt:lpstr>
      <vt:lpstr>Slajd 2</vt:lpstr>
      <vt:lpstr>Slajd 3</vt:lpstr>
      <vt:lpstr>Slajd 4</vt:lpstr>
      <vt:lpstr>Slajd 5</vt:lpstr>
      <vt:lpstr>Slajd 6</vt:lpstr>
      <vt:lpstr>Slajd 7</vt:lpstr>
      <vt:lpstr>Slajd 8</vt:lpstr>
      <vt:lpstr>Slajd 9</vt:lpstr>
      <vt:lpstr>Slajd 10</vt:lpstr>
      <vt:lpstr>Slajd 11</vt:lpstr>
      <vt:lpstr>Slajd 12</vt:lpstr>
      <vt:lpstr>Slajd 13</vt:lpstr>
      <vt:lpstr>Slajd 14</vt:lpstr>
    </vt:vector>
  </TitlesOfParts>
  <Company>SONIK &amp; SONIK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M</dc:creator>
  <cp:lastModifiedBy>ppuczek</cp:lastModifiedBy>
  <cp:revision>869</cp:revision>
  <dcterms:created xsi:type="dcterms:W3CDTF">2009-02-11T21:52:18Z</dcterms:created>
  <dcterms:modified xsi:type="dcterms:W3CDTF">2015-02-03T14:02:09Z</dcterms:modified>
</cp:coreProperties>
</file>