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60" r:id="rId4"/>
    <p:sldId id="261" r:id="rId5"/>
    <p:sldId id="256" r:id="rId6"/>
    <p:sldId id="257" r:id="rId7"/>
    <p:sldId id="258" r:id="rId8"/>
    <p:sldId id="267" r:id="rId9"/>
    <p:sldId id="263" r:id="rId10"/>
    <p:sldId id="264" r:id="rId11"/>
    <p:sldId id="265" r:id="rId12"/>
    <p:sldId id="268" r:id="rId13"/>
    <p:sldId id="266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3074" autoAdjust="0"/>
  </p:normalViewPr>
  <p:slideViewPr>
    <p:cSldViewPr>
      <p:cViewPr varScale="1">
        <p:scale>
          <a:sx n="100" d="100"/>
          <a:sy n="100" d="100"/>
        </p:scale>
        <p:origin x="-156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Arkusz_programu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Arkusz_programu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7486216409597903E-2"/>
          <c:y val="2.5730814058860116E-2"/>
          <c:w val="0.77682126287198972"/>
          <c:h val="0.94853837188227763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cat>
            <c:strRef>
              <c:f>Arkusz1!$A$2:$A$12</c:f>
              <c:strCache>
                <c:ptCount val="11"/>
                <c:pt idx="0">
                  <c:v>11 partnerów</c:v>
                </c:pt>
                <c:pt idx="1">
                  <c:v>10 partnerów</c:v>
                </c:pt>
                <c:pt idx="2">
                  <c:v>8 partnerów</c:v>
                </c:pt>
                <c:pt idx="3">
                  <c:v>7 partnerów</c:v>
                </c:pt>
                <c:pt idx="4">
                  <c:v>6 partnerów</c:v>
                </c:pt>
                <c:pt idx="5">
                  <c:v>5 partnerów</c:v>
                </c:pt>
                <c:pt idx="6">
                  <c:v>4 partnerów</c:v>
                </c:pt>
                <c:pt idx="7">
                  <c:v>3 partnerów</c:v>
                </c:pt>
                <c:pt idx="8">
                  <c:v>2 partnerzy</c:v>
                </c:pt>
                <c:pt idx="9">
                  <c:v>1 partner</c:v>
                </c:pt>
                <c:pt idx="10">
                  <c:v>0 partnerów</c:v>
                </c:pt>
              </c:strCache>
            </c:strRef>
          </c:cat>
          <c:val>
            <c:numRef>
              <c:f>Arkusz1!$B$2:$B$12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5</c:v>
                </c:pt>
                <c:pt idx="3">
                  <c:v>3</c:v>
                </c:pt>
                <c:pt idx="4">
                  <c:v>4</c:v>
                </c:pt>
                <c:pt idx="5">
                  <c:v>7</c:v>
                </c:pt>
                <c:pt idx="6">
                  <c:v>19</c:v>
                </c:pt>
                <c:pt idx="7">
                  <c:v>23</c:v>
                </c:pt>
                <c:pt idx="8">
                  <c:v>27</c:v>
                </c:pt>
                <c:pt idx="9">
                  <c:v>44</c:v>
                </c:pt>
                <c:pt idx="10">
                  <c:v>34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pl-PL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view3D>
      <c:rotX val="10"/>
      <c:rotY val="0"/>
      <c:perspective val="20"/>
    </c:view3D>
    <c:plotArea>
      <c:layout>
        <c:manualLayout>
          <c:layoutTarget val="inner"/>
          <c:xMode val="edge"/>
          <c:yMode val="edge"/>
          <c:x val="1.7486216409597875E-2"/>
          <c:y val="2.5730814058860092E-2"/>
          <c:w val="0.77682126287199182"/>
          <c:h val="0.9485383718822773"/>
        </c:manualLayout>
      </c:layout>
      <c:bar3D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liczba gmin</c:v>
                </c:pt>
              </c:strCache>
            </c:strRef>
          </c:tx>
          <c:cat>
            <c:strRef>
              <c:f>Arkusz1!$A$2:$A$11</c:f>
              <c:strCache>
                <c:ptCount val="10"/>
                <c:pt idx="0">
                  <c:v>Niemcy</c:v>
                </c:pt>
                <c:pt idx="1">
                  <c:v>Czechy</c:v>
                </c:pt>
                <c:pt idx="2">
                  <c:v>Francja</c:v>
                </c:pt>
                <c:pt idx="3">
                  <c:v>Ukraina</c:v>
                </c:pt>
                <c:pt idx="4">
                  <c:v>Włochy</c:v>
                </c:pt>
                <c:pt idx="5">
                  <c:v>Dania</c:v>
                </c:pt>
                <c:pt idx="6">
                  <c:v>Litwa</c:v>
                </c:pt>
                <c:pt idx="7">
                  <c:v>Węgry</c:v>
                </c:pt>
                <c:pt idx="8">
                  <c:v>Holandia</c:v>
                </c:pt>
                <c:pt idx="9">
                  <c:v>Inne państwa</c:v>
                </c:pt>
              </c:strCache>
            </c:strRef>
          </c:cat>
          <c:val>
            <c:numRef>
              <c:f>Arkusz1!$B$2:$B$11</c:f>
              <c:numCache>
                <c:formatCode>General</c:formatCode>
                <c:ptCount val="10"/>
                <c:pt idx="0">
                  <c:v>133</c:v>
                </c:pt>
                <c:pt idx="1">
                  <c:v>122</c:v>
                </c:pt>
                <c:pt idx="2">
                  <c:v>30</c:v>
                </c:pt>
                <c:pt idx="3">
                  <c:v>23</c:v>
                </c:pt>
                <c:pt idx="4">
                  <c:v>14</c:v>
                </c:pt>
                <c:pt idx="5">
                  <c:v>14</c:v>
                </c:pt>
                <c:pt idx="6">
                  <c:v>7</c:v>
                </c:pt>
                <c:pt idx="7">
                  <c:v>7</c:v>
                </c:pt>
                <c:pt idx="8">
                  <c:v>7</c:v>
                </c:pt>
                <c:pt idx="9">
                  <c:v>31</c:v>
                </c:pt>
              </c:numCache>
            </c:numRef>
          </c:val>
        </c:ser>
        <c:gapWidth val="100"/>
        <c:shape val="box"/>
        <c:axId val="75736192"/>
        <c:axId val="75737728"/>
        <c:axId val="0"/>
      </c:bar3DChart>
      <c:catAx>
        <c:axId val="75736192"/>
        <c:scaling>
          <c:orientation val="minMax"/>
        </c:scaling>
        <c:axPos val="b"/>
        <c:tickLblPos val="nextTo"/>
        <c:crossAx val="75737728"/>
        <c:crosses val="autoZero"/>
        <c:auto val="1"/>
        <c:lblAlgn val="ctr"/>
        <c:lblOffset val="100"/>
      </c:catAx>
      <c:valAx>
        <c:axId val="75737728"/>
        <c:scaling>
          <c:orientation val="minMax"/>
        </c:scaling>
        <c:axPos val="l"/>
        <c:majorGridlines/>
        <c:numFmt formatCode="General" sourceLinked="1"/>
        <c:tickLblPos val="nextTo"/>
        <c:crossAx val="7573619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pl-PL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0.27049</cdr:x>
      <cdr:y>0.19737</cdr:y>
    </cdr:from>
    <cdr:to>
      <cdr:x>0.35246</cdr:x>
      <cdr:y>0.28947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2357454" y="1071570"/>
          <a:ext cx="714380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0.2541</cdr:x>
      <cdr:y>0.18421</cdr:y>
    </cdr:from>
    <cdr:to>
      <cdr:x>0.34426</cdr:x>
      <cdr:y>0.30263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2214578" y="1000132"/>
          <a:ext cx="785818" cy="6429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0.2541</cdr:x>
      <cdr:y>0.21053</cdr:y>
    </cdr:from>
    <cdr:to>
      <cdr:x>0.36885</cdr:x>
      <cdr:y>0.34211</cdr:y>
    </cdr:to>
    <cdr:sp macro="" textlink="">
      <cdr:nvSpPr>
        <cdr:cNvPr id="4" name="pole tekstowe 3"/>
        <cdr:cNvSpPr txBox="1"/>
      </cdr:nvSpPr>
      <cdr:spPr>
        <a:xfrm xmlns:a="http://schemas.openxmlformats.org/drawingml/2006/main">
          <a:off x="2214578" y="1143008"/>
          <a:ext cx="1000132" cy="714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0.2623</cdr:x>
      <cdr:y>0.20513</cdr:y>
    </cdr:from>
    <cdr:to>
      <cdr:x>0.38525</cdr:x>
      <cdr:y>0.33671</cdr:y>
    </cdr:to>
    <cdr:sp macro="" textlink="">
      <cdr:nvSpPr>
        <cdr:cNvPr id="5" name="pole tekstowe 4"/>
        <cdr:cNvSpPr txBox="1"/>
      </cdr:nvSpPr>
      <cdr:spPr>
        <a:xfrm xmlns:a="http://schemas.openxmlformats.org/drawingml/2006/main">
          <a:off x="2286016" y="1143008"/>
          <a:ext cx="1071563" cy="7331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pl-PL" sz="2400" b="1" dirty="0" smtClean="0"/>
            <a:t>34</a:t>
          </a:r>
        </a:p>
        <a:p xmlns:a="http://schemas.openxmlformats.org/drawingml/2006/main">
          <a:pPr algn="ctr"/>
          <a:endParaRPr lang="pl-PL" sz="2400" b="1" dirty="0"/>
        </a:p>
      </cdr:txBody>
    </cdr:sp>
  </cdr:relSizeAnchor>
  <cdr:relSizeAnchor xmlns:cdr="http://schemas.openxmlformats.org/drawingml/2006/chartDrawing">
    <cdr:from>
      <cdr:x>0.16393</cdr:x>
      <cdr:y>0.85898</cdr:y>
    </cdr:from>
    <cdr:to>
      <cdr:x>0.78689</cdr:x>
      <cdr:y>1</cdr:y>
    </cdr:to>
    <cdr:sp macro="" textlink="">
      <cdr:nvSpPr>
        <cdr:cNvPr id="6" name="pole tekstowe 5"/>
        <cdr:cNvSpPr txBox="1"/>
      </cdr:nvSpPr>
      <cdr:spPr>
        <a:xfrm xmlns:a="http://schemas.openxmlformats.org/drawingml/2006/main">
          <a:off x="1428760" y="4786346"/>
          <a:ext cx="5429288" cy="7857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 smtClean="0"/>
        </a:p>
        <a:p xmlns:a="http://schemas.openxmlformats.org/drawingml/2006/main">
          <a:endParaRPr lang="pl-PL" dirty="0"/>
        </a:p>
        <a:p xmlns:a="http://schemas.openxmlformats.org/drawingml/2006/main">
          <a:endParaRPr lang="pl-PL" sz="1100" dirty="0" smtClean="0"/>
        </a:p>
        <a:p xmlns:a="http://schemas.openxmlformats.org/drawingml/2006/main">
          <a:r>
            <a:rPr lang="pl-PL" sz="1100" dirty="0" smtClean="0"/>
            <a:t>Dane na podstawie ankiety przeprowadzonej przez UMWD w grudniu 2009 r.</a:t>
          </a:r>
          <a:endParaRPr lang="pl-PL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0.27049</cdr:x>
      <cdr:y>0.19737</cdr:y>
    </cdr:from>
    <cdr:to>
      <cdr:x>0.35246</cdr:x>
      <cdr:y>0.28947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2357454" y="1071570"/>
          <a:ext cx="714380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0.2541</cdr:x>
      <cdr:y>0.18421</cdr:y>
    </cdr:from>
    <cdr:to>
      <cdr:x>0.34426</cdr:x>
      <cdr:y>0.30263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2214578" y="1000132"/>
          <a:ext cx="785818" cy="6429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0.2541</cdr:x>
      <cdr:y>0.21053</cdr:y>
    </cdr:from>
    <cdr:to>
      <cdr:x>0.36885</cdr:x>
      <cdr:y>0.34211</cdr:y>
    </cdr:to>
    <cdr:sp macro="" textlink="">
      <cdr:nvSpPr>
        <cdr:cNvPr id="4" name="pole tekstowe 3"/>
        <cdr:cNvSpPr txBox="1"/>
      </cdr:nvSpPr>
      <cdr:spPr>
        <a:xfrm xmlns:a="http://schemas.openxmlformats.org/drawingml/2006/main">
          <a:off x="2214578" y="1143008"/>
          <a:ext cx="1000132" cy="714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0.13934</cdr:x>
      <cdr:y>0.05263</cdr:y>
    </cdr:from>
    <cdr:to>
      <cdr:x>0.26229</cdr:x>
      <cdr:y>0.18421</cdr:y>
    </cdr:to>
    <cdr:sp macro="" textlink="">
      <cdr:nvSpPr>
        <cdr:cNvPr id="5" name="pole tekstowe 4"/>
        <cdr:cNvSpPr txBox="1"/>
      </cdr:nvSpPr>
      <cdr:spPr>
        <a:xfrm xmlns:a="http://schemas.openxmlformats.org/drawingml/2006/main">
          <a:off x="1214446" y="285752"/>
          <a:ext cx="1071563" cy="7143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pl-PL" sz="2400" b="1" dirty="0" smtClean="0"/>
            <a:t>122</a:t>
          </a:r>
        </a:p>
        <a:p xmlns:a="http://schemas.openxmlformats.org/drawingml/2006/main">
          <a:pPr algn="ctr"/>
          <a:endParaRPr lang="pl-PL" sz="240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2010-03-23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2010-03-23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2010-03-23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2010-03-23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2010-03-23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2010-03-23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2010-03-23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2010-03-23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2010-03-23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2010-03-23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2010-03-23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2010-03-23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teresa.lis-pienkowska@dolnyslask.p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://www.bing.com/reference/semhtml/File:Adrien_Zeller_cropped.jpg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3883-39B3-4905-839E-C1773884D137}" type="slidenum">
              <a:rPr lang="pl-PL" smtClean="0"/>
              <a:pPr/>
              <a:t>1</a:t>
            </a:fld>
            <a:endParaRPr lang="pl-PL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2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1857356" y="0"/>
            <a:ext cx="7858180" cy="15001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endParaRPr lang="pl-PL" sz="2800" b="1" i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89805"/>
            <a:ext cx="9715536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97400" algn="l"/>
              </a:tabLst>
            </a:pP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97400" algn="l"/>
              </a:tabLst>
            </a:pP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97400" algn="l"/>
              </a:tabLst>
            </a:pPr>
            <a:endParaRPr lang="pl-PL" sz="2400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97400" algn="l"/>
              </a:tabLst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XI DOLNOŚLĄSKIE FORUM SAMORZĄDU TERYTORIALNEGO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97400" algn="l"/>
              </a:tabLst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25 marca 2010, Kudowa Zdrój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97400" algn="l"/>
              </a:tabLst>
            </a:pPr>
            <a:endParaRPr lang="pl-PL" sz="2400" dirty="0" smtClean="0">
              <a:latin typeface="+mj-lt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97400" algn="l"/>
              </a:tabLst>
            </a:pPr>
            <a:endParaRPr kumimoji="0" lang="pl-P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97400" algn="l"/>
              </a:tabLst>
            </a:pPr>
            <a:endParaRPr kumimoji="0" lang="pl-P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97400" algn="l"/>
              </a:tabLst>
            </a:pPr>
            <a:r>
              <a:rPr kumimoji="0" lang="pl-PL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20 lat międzynarodowej współpracy samorządów terytorialnych </a:t>
            </a:r>
            <a:endParaRPr kumimoji="0" lang="pl-PL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97400" algn="l"/>
              </a:tabLst>
            </a:pPr>
            <a:r>
              <a:rPr kumimoji="0" lang="pl-PL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na Dolnym Śląsku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97400" algn="l"/>
              </a:tabLst>
            </a:pPr>
            <a:endParaRPr lang="pl-PL" sz="2400" dirty="0" smtClean="0">
              <a:latin typeface="+mj-lt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97400" algn="l"/>
              </a:tabLst>
            </a:pP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97400" algn="l"/>
              </a:tabLst>
            </a:pPr>
            <a:endParaRPr lang="pl-PL" sz="2400" dirty="0" smtClean="0">
              <a:latin typeface="+mj-lt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97400" algn="l"/>
              </a:tabLst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Teresa Lis-Pieńkowska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97400" algn="l"/>
              </a:tabLst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Dyrektor Wydziału Współpracy z Zagranicą i Regionami Europejskimi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97400" algn="l"/>
              </a:tabLst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Urząd Marszałkowski Województwa Dolnośląskiego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3883-39B3-4905-839E-C1773884D137}" type="slidenum">
              <a:rPr lang="pl-PL" smtClean="0"/>
              <a:pPr/>
              <a:t>10</a:t>
            </a:fld>
            <a:endParaRPr lang="pl-PL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2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1857356" y="0"/>
            <a:ext cx="7858180" cy="15001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pl-PL" i="1" dirty="0" smtClean="0"/>
              <a:t>20 lat międzynarodowej współpracy samorządów terytorialnych </a:t>
            </a:r>
          </a:p>
          <a:p>
            <a:pPr algn="ctr"/>
            <a:r>
              <a:rPr lang="pl-PL" i="1" dirty="0" smtClean="0"/>
              <a:t>na Dolnym Śląsku</a:t>
            </a:r>
          </a:p>
          <a:p>
            <a:pPr algn="ctr"/>
            <a:r>
              <a:rPr lang="pl-PL" sz="2400" b="1" i="1" dirty="0" smtClean="0"/>
              <a:t>Osoby szczególnie zasłużone dla rozwoju międzynarodowej współpracy samorządów terytorialnych Dolnego Śląska</a:t>
            </a:r>
            <a:endParaRPr lang="pl-PL" sz="2400" b="1" i="1" dirty="0"/>
          </a:p>
        </p:txBody>
      </p:sp>
      <p:pic>
        <p:nvPicPr>
          <p:cNvPr id="21508" name="Picture 4" descr="http://ts3.mm.bing.net/images/thumbnail.aspx?q=1690386893602&amp;id=7e73737cffd885f206c545f653e193fc&amp;url=http%3a%2f%2fwww.senat.gov.pl%2fk7%2fsenat%2fsenator%2fgr%2fkie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785926"/>
            <a:ext cx="1143000" cy="1524001"/>
          </a:xfrm>
          <a:prstGeom prst="rect">
            <a:avLst/>
          </a:prstGeom>
          <a:noFill/>
        </p:spPr>
      </p:pic>
      <p:sp>
        <p:nvSpPr>
          <p:cNvPr id="13" name="pole tekstowe 12"/>
          <p:cNvSpPr txBox="1"/>
          <p:nvPr/>
        </p:nvSpPr>
        <p:spPr>
          <a:xfrm>
            <a:off x="2285984" y="1714488"/>
            <a:ext cx="49292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6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Leon </a:t>
            </a:r>
            <a:r>
              <a:rPr lang="pl-PL" sz="1600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Kieres</a:t>
            </a:r>
            <a:r>
              <a:rPr lang="pl-PL" sz="16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–  w latach 1990 - 1998 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6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Radny Wrocławia, Przewodniczący Sejmiku 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6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Województwa Wrocławskiego, 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6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w latach 1992 - 2004 reprezentował Polskę 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6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w Kongresie Władz Lokalnych i Regionalnych 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6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Rady Europy, od 1995 roku wice-przewodniczący 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6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Izby Regionów, obecnie senator RP.</a:t>
            </a:r>
            <a:endParaRPr lang="pl-PL" sz="1600" dirty="0" smtClean="0">
              <a:latin typeface="Arial" pitchFamily="34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1785918" y="3929066"/>
            <a:ext cx="371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latin typeface="Arial" pitchFamily="34" charset="0"/>
                <a:cs typeface="Arial" pitchFamily="34" charset="0"/>
              </a:rPr>
              <a:t>Janusz Zaleski – wojewoda wrocławski w latach 1993 </a:t>
            </a:r>
            <a:r>
              <a:rPr lang="pl-PL" sz="16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 1997, obecnie prezes Wrocławskiej Agencji Rozwoju Regionalnego.</a:t>
            </a:r>
            <a:endParaRPr lang="pl-PL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0" descr="http://www.sejm.gov.pl/jpg/posel6/4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5286388"/>
            <a:ext cx="1071570" cy="133082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FFCC00"/>
            </a:outerShdw>
          </a:effectLst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214546" y="5449030"/>
            <a:ext cx="971553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Marcin Zawiła – pierwszy niekomunistyczny</a:t>
            </a: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6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p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rezydent Jeleniej Góry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pierwszy 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przewodniczący Euroregionu 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Nysa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obecnie 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poseł na Sejm RP.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0" name="Picture 2" descr="http://ts1.mm.bing.net/images/thumbnail.aspx?q=1713327637432&amp;id=e211d2aa6b4ac4d1d65d40a4eab4c49e&amp;url=http%3a%2f%2fpryzmat.pwr.wroc.pl%2fPryzmat_196%2f36zalesk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3786190"/>
            <a:ext cx="1000132" cy="13447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3883-39B3-4905-839E-C1773884D137}" type="slidenum">
              <a:rPr lang="pl-PL" smtClean="0"/>
              <a:pPr/>
              <a:t>11</a:t>
            </a:fld>
            <a:endParaRPr lang="pl-PL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2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1857356" y="0"/>
            <a:ext cx="7858180" cy="15001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pl-PL" i="1" dirty="0" smtClean="0"/>
              <a:t>20 lat międzynarodowej współpracy samorządów terytorialnych </a:t>
            </a:r>
          </a:p>
          <a:p>
            <a:pPr algn="ctr"/>
            <a:r>
              <a:rPr lang="pl-PL" i="1" dirty="0" smtClean="0"/>
              <a:t>na Dolnym Śląsku</a:t>
            </a:r>
          </a:p>
          <a:p>
            <a:pPr algn="ctr"/>
            <a:r>
              <a:rPr lang="pl-PL" sz="2400" b="1" i="1" dirty="0" smtClean="0"/>
              <a:t>Osoby szczególnie zasłużone dla rozwoju międzynarodowej współpracy samorządów terytorialnych Dolnego Śląska</a:t>
            </a:r>
            <a:endParaRPr lang="pl-PL" sz="2400" b="1" i="1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2143108" y="3929066"/>
            <a:ext cx="42148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6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Witold Krochmal – wybrany w 1990 roku 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6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burmistrzem Wołowa, od 1994 roku 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6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członek polskiej delegacji do Izby 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6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Władz Lokalnych Kongresu Władz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6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Lokalnych i Regionalnych Rady Europy, 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6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od 1998 roku wojewoda wrocławski, 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6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do 2003 roku wojewoda dolnośląski, 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6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od 2003 roku członek polskiej 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6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delegacji do Komitetu Regionów UE, 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6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obecnie burmistrz Wołowa.</a:t>
            </a:r>
            <a:endParaRPr lang="pl-PL" sz="1600" dirty="0" smtClean="0">
              <a:latin typeface="Arial" pitchFamily="34" charset="0"/>
            </a:endParaRPr>
          </a:p>
        </p:txBody>
      </p:sp>
      <p:pic>
        <p:nvPicPr>
          <p:cNvPr id="11" name="Obraz 10" descr="zdjęcie - Pan Minister 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2" y="3286124"/>
            <a:ext cx="1214446" cy="1821669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6429388" y="5429264"/>
            <a:ext cx="2571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lang="pl-PL" sz="16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Jarosław Drozd – </a:t>
            </a:r>
          </a:p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lang="pl-PL" sz="16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od </a:t>
            </a:r>
            <a:r>
              <a:rPr lang="pl-PL" sz="16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2005 roku Konsul </a:t>
            </a:r>
          </a:p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lang="pl-PL" sz="16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Generalny RP </a:t>
            </a:r>
          </a:p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lang="pl-PL" sz="16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w Petersburgu. </a:t>
            </a:r>
            <a:endParaRPr lang="pl-PL" sz="1600" dirty="0" smtClean="0">
              <a:latin typeface="Arial" pitchFamily="34" charset="0"/>
            </a:endParaRPr>
          </a:p>
        </p:txBody>
      </p:sp>
      <p:pic>
        <p:nvPicPr>
          <p:cNvPr id="13" name="Picture 4" descr="http://www.eib.org/img/forum2000_j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857364"/>
            <a:ext cx="1357322" cy="1357322"/>
          </a:xfrm>
          <a:prstGeom prst="rect">
            <a:avLst/>
          </a:prstGeom>
          <a:noFill/>
        </p:spPr>
      </p:pic>
      <p:sp>
        <p:nvSpPr>
          <p:cNvPr id="14" name="pole tekstowe 13"/>
          <p:cNvSpPr txBox="1"/>
          <p:nvPr/>
        </p:nvSpPr>
        <p:spPr>
          <a:xfrm>
            <a:off x="2071670" y="1857364"/>
            <a:ext cx="5429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6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Jan Waszkiewicz – pierwszy 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6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Marszałek Województwa </a:t>
            </a:r>
            <a:r>
              <a:rPr lang="pl-PL" sz="16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Dolnośląskiego 1998 – 2001, </a:t>
            </a:r>
            <a:endParaRPr lang="pl-PL" sz="16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6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pierwszy wice-przewodniczący Zgromadzenia 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6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Regionów Europy wybrany w 2000 roku 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6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spoza regionów państw Europy Zachodniej.</a:t>
            </a:r>
            <a:endParaRPr lang="pl-PL" sz="1600" dirty="0" smtClean="0">
              <a:latin typeface="Arial" pitchFamily="34" charset="0"/>
            </a:endParaRPr>
          </a:p>
        </p:txBody>
      </p:sp>
      <p:pic>
        <p:nvPicPr>
          <p:cNvPr id="16" name="Picture 8" descr="Krochma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4000504"/>
            <a:ext cx="1000132" cy="143769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3883-39B3-4905-839E-C1773884D137}" type="slidenum">
              <a:rPr lang="pl-PL" smtClean="0"/>
              <a:pPr/>
              <a:t>12</a:t>
            </a:fld>
            <a:endParaRPr lang="pl-PL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2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1857356" y="0"/>
            <a:ext cx="7858180" cy="15001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pl-PL" i="1" dirty="0" smtClean="0"/>
              <a:t>20 lat międzynarodowej współpracy samorządów terytorialnych </a:t>
            </a:r>
          </a:p>
          <a:p>
            <a:pPr algn="ctr"/>
            <a:r>
              <a:rPr lang="pl-PL" i="1" dirty="0" smtClean="0"/>
              <a:t>na Dolnym Śląsku</a:t>
            </a:r>
          </a:p>
          <a:p>
            <a:pPr algn="ctr"/>
            <a:r>
              <a:rPr lang="pl-PL" sz="2400" b="1" i="1" dirty="0" smtClean="0"/>
              <a:t>Zespół Wydziału Współpracy z Zagranicą </a:t>
            </a:r>
          </a:p>
          <a:p>
            <a:pPr algn="ctr"/>
            <a:r>
              <a:rPr lang="pl-PL" sz="2400" b="1" i="1" dirty="0" smtClean="0"/>
              <a:t>i Regionami Europejskimi Urzędu Marszałkowskiego</a:t>
            </a:r>
            <a:endParaRPr lang="pl-PL" sz="2400" b="1" i="1" dirty="0"/>
          </a:p>
        </p:txBody>
      </p:sp>
      <p:pic>
        <p:nvPicPr>
          <p:cNvPr id="1026" name="Picture 2" descr="F:\P10602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814" y="1571612"/>
            <a:ext cx="8611186" cy="56899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3883-39B3-4905-839E-C1773884D137}" type="slidenum">
              <a:rPr lang="pl-PL" smtClean="0"/>
              <a:pPr/>
              <a:t>13</a:t>
            </a:fld>
            <a:endParaRPr lang="pl-PL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2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1857356" y="0"/>
            <a:ext cx="7858180" cy="15001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pl-PL" i="1" dirty="0" smtClean="0"/>
              <a:t>20 lat międzynarodowej współpracy samorządów terytorialnych </a:t>
            </a:r>
          </a:p>
          <a:p>
            <a:pPr algn="ctr"/>
            <a:r>
              <a:rPr lang="pl-PL" i="1" dirty="0" smtClean="0"/>
              <a:t>na Dolnym </a:t>
            </a:r>
            <a:r>
              <a:rPr lang="pl-PL" i="1" dirty="0" smtClean="0"/>
              <a:t>Śląsku</a:t>
            </a:r>
            <a:endParaRPr lang="pl-PL" i="1" dirty="0" smtClean="0"/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0" y="1992154"/>
            <a:ext cx="9715536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97400" algn="l"/>
              </a:tabLst>
            </a:pP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97400" algn="l"/>
              </a:tabLst>
            </a:pP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97400" algn="l"/>
              </a:tabLst>
            </a:pPr>
            <a:endParaRPr lang="pl-PL" sz="2400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97400" algn="l"/>
              </a:tabLst>
            </a:pPr>
            <a:endParaRPr lang="pl-PL" sz="2400" dirty="0" smtClean="0">
              <a:latin typeface="+mj-lt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97400" algn="l"/>
              </a:tabLst>
            </a:pPr>
            <a:r>
              <a:rPr kumimoji="0" lang="pl-PL" sz="28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Dziękuję za uwagę!</a:t>
            </a:r>
            <a:endParaRPr lang="pl-PL" sz="2400" dirty="0" smtClean="0">
              <a:latin typeface="+mj-lt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97400" algn="l"/>
              </a:tabLst>
            </a:pP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97400" algn="l"/>
              </a:tabLst>
            </a:pPr>
            <a:endParaRPr lang="pl-PL" sz="2400" dirty="0" smtClean="0">
              <a:latin typeface="+mj-lt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97400" algn="l"/>
              </a:tabLst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Teresa Lis-Pieńkowska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97400" algn="l"/>
              </a:tabLst>
            </a:pPr>
            <a:r>
              <a:rPr lang="pl-PL" sz="2400" dirty="0" err="1" smtClean="0">
                <a:latin typeface="+mj-lt"/>
                <a:cs typeface="Times New Roman" pitchFamily="18" charset="0"/>
                <a:hlinkClick r:id="rId3"/>
              </a:rPr>
              <a:t>teresa.lis-pienkowska@dolnyslask.pl</a:t>
            </a:r>
            <a:endParaRPr lang="pl-PL" sz="2400" dirty="0" smtClean="0">
              <a:latin typeface="+mj-lt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97400" algn="l"/>
              </a:tabLst>
            </a:pPr>
            <a:r>
              <a:rPr lang="pl-PL" sz="2400" dirty="0" smtClean="0">
                <a:latin typeface="+mj-lt"/>
              </a:rPr>
              <a:t>http://www.umwd.dolnyslask.pl/urzad/wspolpraca-z-zagranica/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3883-39B3-4905-839E-C1773884D137}" type="slidenum">
              <a:rPr lang="pl-PL" smtClean="0"/>
              <a:pPr/>
              <a:t>2</a:t>
            </a:fld>
            <a:endParaRPr lang="pl-PL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2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1857356" y="0"/>
            <a:ext cx="7858180" cy="15001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endParaRPr lang="pl-PL" sz="2800" b="1" i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167195"/>
            <a:ext cx="9715536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97400" algn="l"/>
              </a:tabLst>
            </a:pP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r>
              <a:rPr lang="pl-PL" sz="2800" dirty="0" smtClean="0"/>
              <a:t>1990 - 1998 – </a:t>
            </a:r>
            <a:r>
              <a:rPr lang="pl-PL" sz="2800" b="1" i="1" dirty="0" smtClean="0"/>
              <a:t>Tworzenie i rozwój</a:t>
            </a:r>
          </a:p>
          <a:p>
            <a:endParaRPr lang="pl-PL" sz="2800" dirty="0" smtClean="0"/>
          </a:p>
          <a:p>
            <a:r>
              <a:rPr lang="pl-PL" sz="2800" dirty="0" smtClean="0"/>
              <a:t>1999 - 2004 – </a:t>
            </a:r>
            <a:r>
              <a:rPr lang="pl-PL" sz="2800" b="1" i="1" dirty="0" smtClean="0"/>
              <a:t>Przygotowanie do akcesji do UE</a:t>
            </a:r>
          </a:p>
          <a:p>
            <a:endParaRPr lang="pl-PL" sz="2800" dirty="0" smtClean="0"/>
          </a:p>
          <a:p>
            <a:r>
              <a:rPr lang="pl-PL" sz="2800" dirty="0" smtClean="0"/>
              <a:t>2004 - 2010 – </a:t>
            </a:r>
            <a:r>
              <a:rPr lang="pl-PL" sz="2800" b="1" i="1" dirty="0" smtClean="0"/>
              <a:t>Dolnośląskie Samorządy w Unii Europejskiej</a:t>
            </a:r>
          </a:p>
          <a:p>
            <a:r>
              <a:rPr lang="pl-PL" b="1" i="1" dirty="0" smtClean="0"/>
              <a:t> </a:t>
            </a:r>
            <a:endParaRPr lang="pl-PL" b="1" dirty="0" smtClean="0"/>
          </a:p>
        </p:txBody>
      </p:sp>
      <p:sp>
        <p:nvSpPr>
          <p:cNvPr id="6" name="pole tekstowe 5"/>
          <p:cNvSpPr txBox="1"/>
          <p:nvPr/>
        </p:nvSpPr>
        <p:spPr>
          <a:xfrm>
            <a:off x="3500430" y="571480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2285984" y="0"/>
            <a:ext cx="7429552" cy="1357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z="2800" b="1" i="1" dirty="0" smtClean="0"/>
              <a:t>Etapy rozwoju międzynarodowej współpracy samorządów terytorialnych  na Dolnym Śląsku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3883-39B3-4905-839E-C1773884D137}" type="slidenum">
              <a:rPr lang="pl-PL" smtClean="0"/>
              <a:pPr/>
              <a:t>3</a:t>
            </a:fld>
            <a:endParaRPr lang="pl-PL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2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1857356" y="0"/>
            <a:ext cx="7858180" cy="15001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endParaRPr lang="pl-PL" sz="2800" b="1" i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43645"/>
            <a:ext cx="9715536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97400" algn="l"/>
              </a:tabLst>
            </a:pP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97400" algn="l"/>
              </a:tabLst>
            </a:pP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97400" algn="l"/>
              </a:tabLst>
            </a:pPr>
            <a:endParaRPr lang="pl-PL" sz="2400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r>
              <a:rPr lang="pl-PL" sz="2800" b="1" i="1" dirty="0" smtClean="0"/>
              <a:t> </a:t>
            </a:r>
            <a:r>
              <a:rPr lang="pl-PL" dirty="0" smtClean="0"/>
              <a:t>1990 - 1998 – </a:t>
            </a:r>
            <a:r>
              <a:rPr lang="pl-PL" b="1" i="1" dirty="0" smtClean="0"/>
              <a:t>Tworzenie i rozwój </a:t>
            </a:r>
            <a:endParaRPr lang="pl-PL" b="1" dirty="0" smtClean="0"/>
          </a:p>
          <a:p>
            <a:pPr>
              <a:buFont typeface="Wingdings" pitchFamily="2" charset="2"/>
              <a:buChar char="v"/>
            </a:pPr>
            <a:r>
              <a:rPr lang="pl-PL" dirty="0" smtClean="0"/>
              <a:t> Nawiązywanie i rozwój kontaktów partnerskich pomiędzy gminami dolnośląskimi i ich partnerami </a:t>
            </a:r>
          </a:p>
          <a:p>
            <a:r>
              <a:rPr lang="pl-PL" dirty="0" smtClean="0"/>
              <a:t>w krajach europejskich i pozaeuropejskich. </a:t>
            </a:r>
          </a:p>
          <a:p>
            <a:pPr>
              <a:buFont typeface="Wingdings" pitchFamily="2" charset="2"/>
              <a:buChar char="v"/>
            </a:pPr>
            <a:r>
              <a:rPr lang="pl-PL" dirty="0" smtClean="0"/>
              <a:t> Transformacja związków bliźniaczych powstałych przed rokiem 1990. </a:t>
            </a:r>
          </a:p>
          <a:p>
            <a:pPr>
              <a:buFont typeface="Wingdings" pitchFamily="2" charset="2"/>
              <a:buChar char="v"/>
            </a:pPr>
            <a:r>
              <a:rPr lang="pl-PL" dirty="0" smtClean="0"/>
              <a:t> Powstanie Euroregionów: 	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1991 Euroregion Nysa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1996 Euroregion </a:t>
            </a:r>
            <a:r>
              <a:rPr lang="pl-PL" dirty="0" err="1" smtClean="0"/>
              <a:t>Glascencis</a:t>
            </a:r>
            <a:r>
              <a:rPr lang="pl-PL" dirty="0" smtClean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pl-PL" dirty="0" smtClean="0"/>
              <a:t> Nawiązywanie i rozwój współpracy przez województwa: jeleniogórskie, legnickie, wałbrzyskie </a:t>
            </a:r>
          </a:p>
          <a:p>
            <a:r>
              <a:rPr lang="pl-PL" dirty="0" smtClean="0"/>
              <a:t>i wrocławskie.</a:t>
            </a:r>
          </a:p>
          <a:p>
            <a:pPr>
              <a:buFont typeface="Wingdings" pitchFamily="2" charset="2"/>
              <a:buChar char="v"/>
            </a:pPr>
            <a:r>
              <a:rPr lang="pl-PL" dirty="0" smtClean="0"/>
              <a:t> Przedstawiciele dolnośląscy w Kongresie Władz Lokalnych i Regionalnych Rady Europy.</a:t>
            </a:r>
          </a:p>
          <a:p>
            <a:pPr>
              <a:buFont typeface="Wingdings" pitchFamily="2" charset="2"/>
              <a:buChar char="v"/>
            </a:pPr>
            <a:r>
              <a:rPr lang="pl-PL" dirty="0" smtClean="0"/>
              <a:t>Powstanie i działalność wspierających  współpracę organizacji typu: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Fundacja  Francja - Polska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Polsko - Niemiecka  Fundacja Współpracy  </a:t>
            </a:r>
          </a:p>
          <a:p>
            <a:pPr>
              <a:buFont typeface="Wingdings" pitchFamily="2" charset="2"/>
              <a:buChar char="v"/>
            </a:pPr>
            <a:r>
              <a:rPr lang="pl-PL" dirty="0" smtClean="0"/>
              <a:t> Wstępowanie do międzynarodowych stowarzyszeń i organizacji samorządów terytorialnych: Zgromadzenie Regionów Europy (AER), Europejska Rada Miast i Regionów (CEMR),  Stowarzyszenie Europejskich Regionów Granicznych(SERG).</a:t>
            </a:r>
          </a:p>
          <a:p>
            <a:pPr>
              <a:buFont typeface="Wingdings" pitchFamily="2" charset="2"/>
              <a:buChar char="v"/>
            </a:pPr>
            <a:r>
              <a:rPr lang="pl-PL" dirty="0" smtClean="0"/>
              <a:t> Powstanie podstaw prawnych dla międzynarodowej współpracy samorządów.</a:t>
            </a:r>
          </a:p>
          <a:p>
            <a:pPr>
              <a:buFont typeface="Wingdings" pitchFamily="2" charset="2"/>
              <a:buChar char="v"/>
            </a:pPr>
            <a:r>
              <a:rPr lang="pl-PL" dirty="0" smtClean="0"/>
              <a:t> Pierwsze programy pomocowe Unii Europejskiej. 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3500430" y="571480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2285984" y="0"/>
            <a:ext cx="7429552" cy="1357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z="2800" b="1" i="1" dirty="0" smtClean="0"/>
              <a:t>Etapy rozwoju międzynarodowej współpracy samorządów terytorialnych  na Dolnym Śląsku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3883-39B3-4905-839E-C1773884D137}" type="slidenum">
              <a:rPr lang="pl-PL" smtClean="0"/>
              <a:pPr/>
              <a:t>4</a:t>
            </a:fld>
            <a:endParaRPr lang="pl-PL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2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1857356" y="0"/>
            <a:ext cx="7858180" cy="15001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endParaRPr lang="pl-PL" sz="2800" b="1" i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720644"/>
            <a:ext cx="9715536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97400" algn="l"/>
              </a:tabLst>
            </a:pP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97400" algn="l"/>
              </a:tabLst>
            </a:pP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97400" algn="l"/>
              </a:tabLst>
            </a:pPr>
            <a:endParaRPr lang="pl-PL" sz="2400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r>
              <a:rPr lang="pl-PL" sz="2800" b="1" i="1" dirty="0" smtClean="0"/>
              <a:t> </a:t>
            </a:r>
            <a:r>
              <a:rPr lang="pl-PL" dirty="0" smtClean="0"/>
              <a:t> 1999 - 2004 – </a:t>
            </a:r>
            <a:r>
              <a:rPr lang="pl-PL" b="1" i="1" dirty="0" smtClean="0"/>
              <a:t>Przygotowanie do akcesji do UE</a:t>
            </a:r>
            <a:endParaRPr lang="pl-PL" b="1" dirty="0" smtClean="0"/>
          </a:p>
          <a:p>
            <a:pPr>
              <a:buFont typeface="Wingdings" pitchFamily="2" charset="2"/>
              <a:buChar char="v"/>
            </a:pPr>
            <a:r>
              <a:rPr lang="pl-PL" dirty="0" smtClean="0"/>
              <a:t> Powstanie samorządu województwa dolnośląskiego: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określenie Priorytetów współpracy zagranicznej województwa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zawieranie porozumień o współpracy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przystąpienie do organizacji międzyregionalnych</a:t>
            </a:r>
          </a:p>
          <a:p>
            <a:pPr>
              <a:buFont typeface="Wingdings" pitchFamily="2" charset="2"/>
              <a:buChar char="v"/>
            </a:pPr>
            <a:r>
              <a:rPr lang="pl-PL" dirty="0" smtClean="0"/>
              <a:t> Udział w programach przedakcesyjnych Unii Europejskiej: Phare, ISPA, SAPARD.</a:t>
            </a:r>
          </a:p>
          <a:p>
            <a:pPr>
              <a:buFont typeface="Wingdings" pitchFamily="2" charset="2"/>
              <a:buChar char="v"/>
            </a:pPr>
            <a:r>
              <a:rPr lang="pl-PL" dirty="0" smtClean="0"/>
              <a:t> Powstanie Biura Informacyjno - Promocyjnego w Brukseli.</a:t>
            </a:r>
          </a:p>
          <a:p>
            <a:r>
              <a:rPr lang="pl-PL" dirty="0" smtClean="0"/>
              <a:t> </a:t>
            </a:r>
          </a:p>
          <a:p>
            <a:endParaRPr lang="pl-PL" dirty="0" smtClean="0"/>
          </a:p>
          <a:p>
            <a:r>
              <a:rPr lang="pl-PL" dirty="0" smtClean="0"/>
              <a:t>   2004 - 2010 – </a:t>
            </a:r>
            <a:r>
              <a:rPr lang="pl-PL" b="1" i="1" dirty="0" smtClean="0"/>
              <a:t>Dolnośląskie Samorządy w Unii Europejskiej </a:t>
            </a:r>
            <a:endParaRPr lang="pl-PL" b="1" dirty="0" smtClean="0"/>
          </a:p>
          <a:p>
            <a:pPr>
              <a:buFont typeface="Wingdings" pitchFamily="2" charset="2"/>
              <a:buChar char="v"/>
            </a:pPr>
            <a:r>
              <a:rPr lang="pl-PL" dirty="0" smtClean="0"/>
              <a:t> Korzystanie ze środków funduszy strukturalnych. </a:t>
            </a:r>
          </a:p>
          <a:p>
            <a:pPr>
              <a:buFont typeface="Wingdings" pitchFamily="2" charset="2"/>
              <a:buChar char="v"/>
            </a:pPr>
            <a:r>
              <a:rPr lang="pl-PL" dirty="0" smtClean="0"/>
              <a:t> Udział w inicjatywach międzynarodowych UE.</a:t>
            </a:r>
          </a:p>
          <a:p>
            <a:pPr>
              <a:buFont typeface="Wingdings" pitchFamily="2" charset="2"/>
              <a:buChar char="v"/>
            </a:pPr>
            <a:r>
              <a:rPr lang="pl-PL" dirty="0" smtClean="0"/>
              <a:t> Utrwalanie i rozwijanie partnerstw dwu i wielostronnych. </a:t>
            </a:r>
          </a:p>
          <a:p>
            <a:pPr>
              <a:buFont typeface="Wingdings" pitchFamily="2" charset="2"/>
              <a:buChar char="v"/>
            </a:pPr>
            <a:r>
              <a:rPr lang="pl-PL" dirty="0" smtClean="0"/>
              <a:t> Reprezentacja w organizacjach międzynarodowych.</a:t>
            </a:r>
          </a:p>
          <a:p>
            <a:pPr>
              <a:buFont typeface="Wingdings" pitchFamily="2" charset="2"/>
              <a:buChar char="v"/>
            </a:pPr>
            <a:r>
              <a:rPr lang="pl-PL" dirty="0" smtClean="0"/>
              <a:t> Obecność w instytucjach Unii Europejskiej. </a:t>
            </a:r>
          </a:p>
          <a:p>
            <a:pPr>
              <a:buFont typeface="Wingdings" pitchFamily="2" charset="2"/>
              <a:buChar char="v"/>
            </a:pPr>
            <a:r>
              <a:rPr lang="pl-PL" dirty="0" smtClean="0"/>
              <a:t> Polska członkiem strefy Schengen (grudzień 2007 r.).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3500430" y="571480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2285984" y="0"/>
            <a:ext cx="7429552" cy="1357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z="2800" b="1" i="1" dirty="0" smtClean="0"/>
              <a:t>Etapy rozwoju międzynarodowej współpracy samorządów terytorialnych  na Dolnym Śląsku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2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1857356" y="0"/>
            <a:ext cx="7858180" cy="1357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pl-PL" i="1" dirty="0" smtClean="0"/>
              <a:t>20 lat międzynarodowej współpracy samorządów terytorialnych </a:t>
            </a:r>
          </a:p>
          <a:p>
            <a:pPr algn="ctr"/>
            <a:r>
              <a:rPr lang="pl-PL" i="1" dirty="0" smtClean="0"/>
              <a:t>na Dolnym Śląsku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800" b="1" i="1" baseline="0" dirty="0" smtClean="0">
                <a:latin typeface="+mj-lt"/>
                <a:ea typeface="+mj-ea"/>
                <a:cs typeface="+mj-cs"/>
              </a:rPr>
              <a:t>Aktywność gmin</a:t>
            </a:r>
            <a:endParaRPr kumimoji="0" lang="pl-PL" sz="28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Podtytuł 2"/>
          <p:cNvSpPr>
            <a:spLocks noGrp="1"/>
          </p:cNvSpPr>
          <p:nvPr>
            <p:ph type="subTitle" idx="1"/>
          </p:nvPr>
        </p:nvSpPr>
        <p:spPr>
          <a:xfrm>
            <a:off x="428596" y="1357298"/>
            <a:ext cx="8143932" cy="5286412"/>
          </a:xfrm>
        </p:spPr>
        <p:txBody>
          <a:bodyPr>
            <a:normAutofit/>
          </a:bodyPr>
          <a:lstStyle/>
          <a:p>
            <a:r>
              <a:rPr lang="pl-PL" sz="1800" b="1" i="1" dirty="0" smtClean="0">
                <a:solidFill>
                  <a:schemeClr val="tx1"/>
                </a:solidFill>
              </a:rPr>
              <a:t>Liczba gmin względem ilości partnerów zagranicznych</a:t>
            </a:r>
            <a:endParaRPr lang="pl-PL" sz="1800" b="1" i="1" dirty="0">
              <a:solidFill>
                <a:schemeClr val="tx1"/>
              </a:solidFill>
            </a:endParaRPr>
          </a:p>
        </p:txBody>
      </p:sp>
      <p:graphicFrame>
        <p:nvGraphicFramePr>
          <p:cNvPr id="10" name="Wykres 9"/>
          <p:cNvGraphicFramePr/>
          <p:nvPr/>
        </p:nvGraphicFramePr>
        <p:xfrm>
          <a:off x="214282" y="1285860"/>
          <a:ext cx="8715436" cy="5572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pole tekstowe 1"/>
          <p:cNvSpPr txBox="1"/>
          <p:nvPr/>
        </p:nvSpPr>
        <p:spPr>
          <a:xfrm>
            <a:off x="1785918" y="3571876"/>
            <a:ext cx="1071570" cy="71438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400" b="1" dirty="0" smtClean="0"/>
              <a:t>44</a:t>
            </a:r>
          </a:p>
          <a:p>
            <a:pPr algn="ctr"/>
            <a:endParaRPr lang="pl-PL" sz="2400" b="1" dirty="0"/>
          </a:p>
        </p:txBody>
      </p:sp>
      <p:sp>
        <p:nvSpPr>
          <p:cNvPr id="12" name="pole tekstowe 1"/>
          <p:cNvSpPr txBox="1"/>
          <p:nvPr/>
        </p:nvSpPr>
        <p:spPr>
          <a:xfrm>
            <a:off x="3786182" y="4143380"/>
            <a:ext cx="1071570" cy="71438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400" b="1" dirty="0" smtClean="0"/>
              <a:t>27</a:t>
            </a:r>
          </a:p>
          <a:p>
            <a:pPr algn="ctr"/>
            <a:endParaRPr lang="pl-PL" sz="2400" b="1" dirty="0"/>
          </a:p>
        </p:txBody>
      </p:sp>
      <p:sp>
        <p:nvSpPr>
          <p:cNvPr id="13" name="pole tekstowe 1"/>
          <p:cNvSpPr txBox="1"/>
          <p:nvPr/>
        </p:nvSpPr>
        <p:spPr>
          <a:xfrm>
            <a:off x="5500694" y="3500438"/>
            <a:ext cx="1071570" cy="71438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400" b="1" dirty="0" smtClean="0"/>
              <a:t>23</a:t>
            </a:r>
          </a:p>
          <a:p>
            <a:pPr algn="ctr"/>
            <a:endParaRPr lang="pl-PL" sz="2400" b="1" dirty="0"/>
          </a:p>
        </p:txBody>
      </p:sp>
      <p:sp>
        <p:nvSpPr>
          <p:cNvPr id="14" name="pole tekstowe 1"/>
          <p:cNvSpPr txBox="1"/>
          <p:nvPr/>
        </p:nvSpPr>
        <p:spPr>
          <a:xfrm>
            <a:off x="5429256" y="2643182"/>
            <a:ext cx="1071570" cy="71438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400" b="1" dirty="0" smtClean="0"/>
              <a:t>19</a:t>
            </a:r>
          </a:p>
          <a:p>
            <a:pPr algn="ctr"/>
            <a:endParaRPr lang="pl-PL" sz="2400" b="1" dirty="0"/>
          </a:p>
        </p:txBody>
      </p:sp>
      <p:sp>
        <p:nvSpPr>
          <p:cNvPr id="15" name="pole tekstowe 1"/>
          <p:cNvSpPr txBox="1"/>
          <p:nvPr/>
        </p:nvSpPr>
        <p:spPr>
          <a:xfrm>
            <a:off x="4786314" y="2143116"/>
            <a:ext cx="1071570" cy="71438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400" b="1" dirty="0" smtClean="0"/>
              <a:t>7</a:t>
            </a:r>
          </a:p>
          <a:p>
            <a:pPr algn="ctr"/>
            <a:endParaRPr lang="pl-PL" sz="2400" b="1" dirty="0"/>
          </a:p>
        </p:txBody>
      </p:sp>
      <p:sp>
        <p:nvSpPr>
          <p:cNvPr id="16" name="pole tekstowe 1"/>
          <p:cNvSpPr txBox="1"/>
          <p:nvPr/>
        </p:nvSpPr>
        <p:spPr>
          <a:xfrm>
            <a:off x="4357686" y="2000240"/>
            <a:ext cx="1071570" cy="71438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400" b="1" dirty="0" smtClean="0"/>
              <a:t>4</a:t>
            </a:r>
          </a:p>
          <a:p>
            <a:pPr algn="ctr"/>
            <a:endParaRPr lang="pl-PL" sz="2400" b="1" dirty="0" smtClean="0"/>
          </a:p>
          <a:p>
            <a:pPr algn="ctr"/>
            <a:endParaRPr lang="pl-PL" sz="2400" b="1" dirty="0"/>
          </a:p>
        </p:txBody>
      </p:sp>
      <p:sp>
        <p:nvSpPr>
          <p:cNvPr id="17" name="pole tekstowe 1"/>
          <p:cNvSpPr txBox="1"/>
          <p:nvPr/>
        </p:nvSpPr>
        <p:spPr>
          <a:xfrm>
            <a:off x="4143372" y="1714488"/>
            <a:ext cx="1071570" cy="71438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400" b="1" dirty="0" smtClean="0"/>
              <a:t>3</a:t>
            </a:r>
          </a:p>
          <a:p>
            <a:pPr algn="ctr"/>
            <a:endParaRPr lang="pl-PL" sz="2400" b="1" dirty="0" smtClean="0"/>
          </a:p>
          <a:p>
            <a:pPr algn="ctr"/>
            <a:endParaRPr lang="pl-PL" sz="2400" b="1" dirty="0"/>
          </a:p>
        </p:txBody>
      </p:sp>
      <p:sp>
        <p:nvSpPr>
          <p:cNvPr id="18" name="pole tekstowe 1"/>
          <p:cNvSpPr txBox="1"/>
          <p:nvPr/>
        </p:nvSpPr>
        <p:spPr>
          <a:xfrm>
            <a:off x="3643306" y="1928802"/>
            <a:ext cx="1071570" cy="71438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400" b="1" dirty="0" smtClean="0"/>
              <a:t>5</a:t>
            </a:r>
          </a:p>
          <a:p>
            <a:pPr algn="ctr"/>
            <a:endParaRPr lang="pl-PL" sz="2400" b="1" dirty="0" smtClean="0"/>
          </a:p>
          <a:p>
            <a:pPr algn="ctr"/>
            <a:endParaRPr lang="pl-PL" sz="2400" b="1" dirty="0"/>
          </a:p>
        </p:txBody>
      </p:sp>
      <p:sp>
        <p:nvSpPr>
          <p:cNvPr id="19" name="pole tekstowe 1"/>
          <p:cNvSpPr txBox="1"/>
          <p:nvPr/>
        </p:nvSpPr>
        <p:spPr>
          <a:xfrm>
            <a:off x="3214678" y="1643050"/>
            <a:ext cx="1071570" cy="71438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400" b="1" dirty="0" smtClean="0"/>
              <a:t>1</a:t>
            </a:r>
          </a:p>
          <a:p>
            <a:pPr algn="ctr"/>
            <a:endParaRPr lang="pl-PL" sz="2400" b="1" dirty="0" smtClean="0"/>
          </a:p>
          <a:p>
            <a:pPr algn="ctr"/>
            <a:endParaRPr lang="pl-PL" sz="2400" b="1" dirty="0"/>
          </a:p>
        </p:txBody>
      </p:sp>
      <p:sp>
        <p:nvSpPr>
          <p:cNvPr id="20" name="pole tekstowe 1"/>
          <p:cNvSpPr txBox="1"/>
          <p:nvPr/>
        </p:nvSpPr>
        <p:spPr>
          <a:xfrm>
            <a:off x="3428992" y="1643050"/>
            <a:ext cx="1071570" cy="71438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400" b="1" dirty="0" smtClean="0"/>
              <a:t>1</a:t>
            </a:r>
          </a:p>
          <a:p>
            <a:pPr algn="ctr"/>
            <a:endParaRPr lang="pl-PL" sz="2400" b="1" dirty="0" smtClean="0"/>
          </a:p>
          <a:p>
            <a:pPr algn="ctr"/>
            <a:endParaRPr lang="pl-PL" sz="2400" b="1" dirty="0" smtClean="0"/>
          </a:p>
          <a:p>
            <a:pPr algn="ctr"/>
            <a:endParaRPr lang="pl-PL" sz="2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2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tytuł 2"/>
          <p:cNvSpPr>
            <a:spLocks noGrp="1"/>
          </p:cNvSpPr>
          <p:nvPr>
            <p:ph type="subTitle" idx="1"/>
          </p:nvPr>
        </p:nvSpPr>
        <p:spPr>
          <a:xfrm>
            <a:off x="428596" y="1357298"/>
            <a:ext cx="8143932" cy="5286412"/>
          </a:xfrm>
        </p:spPr>
        <p:txBody>
          <a:bodyPr>
            <a:normAutofit/>
          </a:bodyPr>
          <a:lstStyle/>
          <a:p>
            <a:r>
              <a:rPr lang="pl-PL" sz="1800" b="1" i="1" baseline="0" dirty="0" smtClean="0">
                <a:solidFill>
                  <a:schemeClr val="tx1"/>
                </a:solidFill>
              </a:rPr>
              <a:t>                             </a:t>
            </a:r>
          </a:p>
          <a:p>
            <a:r>
              <a:rPr lang="pl-PL" sz="1800" b="1" i="1" baseline="0" dirty="0" smtClean="0">
                <a:solidFill>
                  <a:schemeClr val="tx1"/>
                </a:solidFill>
              </a:rPr>
              <a:t>                           </a:t>
            </a:r>
          </a:p>
          <a:p>
            <a:endParaRPr lang="pl-PL" sz="1800" b="1" i="1" baseline="0" dirty="0" smtClean="0">
              <a:solidFill>
                <a:schemeClr val="tx1"/>
              </a:solidFill>
            </a:endParaRPr>
          </a:p>
          <a:p>
            <a:endParaRPr lang="pl-PL" sz="1800" b="1" i="1" baseline="0" dirty="0" smtClean="0">
              <a:solidFill>
                <a:schemeClr val="tx1"/>
              </a:solidFill>
            </a:endParaRPr>
          </a:p>
          <a:p>
            <a:r>
              <a:rPr lang="pl-PL" sz="1800" b="1" i="1" baseline="0" dirty="0" smtClean="0">
                <a:solidFill>
                  <a:schemeClr val="tx1"/>
                </a:solidFill>
              </a:rPr>
              <a:t>                                      </a:t>
            </a:r>
            <a:r>
              <a:rPr lang="pl-PL" sz="1800" b="1" i="1" dirty="0" smtClean="0">
                <a:solidFill>
                  <a:schemeClr val="tx1"/>
                </a:solidFill>
              </a:rPr>
              <a:t>Liczba gmin,</a:t>
            </a:r>
            <a:r>
              <a:rPr lang="pl-PL" sz="1800" b="1" i="1" baseline="0" dirty="0" smtClean="0">
                <a:solidFill>
                  <a:schemeClr val="tx1"/>
                </a:solidFill>
              </a:rPr>
              <a:t> które współpracują z gminami z danych państw</a:t>
            </a:r>
            <a:endParaRPr lang="pl-PL" sz="1800" b="1" i="1" dirty="0">
              <a:solidFill>
                <a:schemeClr val="tx1"/>
              </a:solidFill>
            </a:endParaRPr>
          </a:p>
        </p:txBody>
      </p:sp>
      <p:graphicFrame>
        <p:nvGraphicFramePr>
          <p:cNvPr id="10" name="Wykres 9"/>
          <p:cNvGraphicFramePr/>
          <p:nvPr/>
        </p:nvGraphicFramePr>
        <p:xfrm>
          <a:off x="214282" y="1285860"/>
          <a:ext cx="8715436" cy="5572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pole tekstowe 1"/>
          <p:cNvSpPr txBox="1"/>
          <p:nvPr/>
        </p:nvSpPr>
        <p:spPr>
          <a:xfrm>
            <a:off x="785786" y="1214422"/>
            <a:ext cx="1071570" cy="71438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400" b="1" dirty="0" smtClean="0"/>
              <a:t>133</a:t>
            </a:r>
          </a:p>
          <a:p>
            <a:pPr algn="ctr"/>
            <a:endParaRPr lang="pl-PL" sz="2400" b="1" dirty="0"/>
          </a:p>
        </p:txBody>
      </p:sp>
      <p:sp>
        <p:nvSpPr>
          <p:cNvPr id="12" name="pole tekstowe 1"/>
          <p:cNvSpPr txBox="1"/>
          <p:nvPr/>
        </p:nvSpPr>
        <p:spPr>
          <a:xfrm>
            <a:off x="3357554" y="4286256"/>
            <a:ext cx="1071570" cy="71438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400" b="1" dirty="0" smtClean="0"/>
              <a:t> 14</a:t>
            </a:r>
          </a:p>
          <a:p>
            <a:pPr algn="ctr"/>
            <a:endParaRPr lang="pl-PL" sz="2400" b="1" dirty="0"/>
          </a:p>
        </p:txBody>
      </p:sp>
      <p:sp>
        <p:nvSpPr>
          <p:cNvPr id="13" name="pole tekstowe 1"/>
          <p:cNvSpPr txBox="1"/>
          <p:nvPr/>
        </p:nvSpPr>
        <p:spPr>
          <a:xfrm>
            <a:off x="6572264" y="3857628"/>
            <a:ext cx="1071570" cy="71438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400" b="1" dirty="0" smtClean="0"/>
              <a:t>31</a:t>
            </a:r>
          </a:p>
          <a:p>
            <a:pPr algn="ctr"/>
            <a:endParaRPr lang="pl-PL" sz="2400" b="1" dirty="0"/>
          </a:p>
        </p:txBody>
      </p:sp>
      <p:sp>
        <p:nvSpPr>
          <p:cNvPr id="15" name="pole tekstowe 1"/>
          <p:cNvSpPr txBox="1"/>
          <p:nvPr/>
        </p:nvSpPr>
        <p:spPr>
          <a:xfrm>
            <a:off x="4000496" y="4286256"/>
            <a:ext cx="1071570" cy="71438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400" b="1" dirty="0" smtClean="0"/>
              <a:t>14</a:t>
            </a:r>
          </a:p>
          <a:p>
            <a:pPr algn="ctr"/>
            <a:endParaRPr lang="pl-PL" sz="2400" b="1" dirty="0"/>
          </a:p>
        </p:txBody>
      </p:sp>
      <p:sp>
        <p:nvSpPr>
          <p:cNvPr id="18" name="pole tekstowe 1"/>
          <p:cNvSpPr txBox="1"/>
          <p:nvPr/>
        </p:nvSpPr>
        <p:spPr>
          <a:xfrm>
            <a:off x="2714612" y="4071942"/>
            <a:ext cx="1071570" cy="71438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400" b="1" dirty="0" smtClean="0"/>
              <a:t> 23</a:t>
            </a:r>
          </a:p>
          <a:p>
            <a:pPr algn="ctr"/>
            <a:endParaRPr lang="pl-PL" sz="2400" b="1" dirty="0" smtClean="0"/>
          </a:p>
          <a:p>
            <a:pPr algn="ctr"/>
            <a:endParaRPr lang="pl-PL" sz="2400" b="1" dirty="0"/>
          </a:p>
        </p:txBody>
      </p:sp>
      <p:sp>
        <p:nvSpPr>
          <p:cNvPr id="19" name="pole tekstowe 1"/>
          <p:cNvSpPr txBox="1"/>
          <p:nvPr/>
        </p:nvSpPr>
        <p:spPr>
          <a:xfrm>
            <a:off x="2071670" y="3929066"/>
            <a:ext cx="1071570" cy="71438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400" b="1" dirty="0" smtClean="0"/>
              <a:t> 30</a:t>
            </a:r>
          </a:p>
          <a:p>
            <a:pPr algn="ctr"/>
            <a:endParaRPr lang="pl-PL" sz="2400" b="1" dirty="0" smtClean="0"/>
          </a:p>
          <a:p>
            <a:pPr algn="ctr"/>
            <a:endParaRPr lang="pl-PL" sz="2400" b="1" dirty="0"/>
          </a:p>
        </p:txBody>
      </p:sp>
      <p:sp>
        <p:nvSpPr>
          <p:cNvPr id="20" name="pole tekstowe 1"/>
          <p:cNvSpPr txBox="1"/>
          <p:nvPr/>
        </p:nvSpPr>
        <p:spPr>
          <a:xfrm>
            <a:off x="3428992" y="1500174"/>
            <a:ext cx="1071570" cy="71438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 sz="2400" b="1" dirty="0" smtClean="0"/>
          </a:p>
          <a:p>
            <a:pPr algn="ctr"/>
            <a:endParaRPr lang="pl-PL" sz="2400" b="1" dirty="0" smtClean="0"/>
          </a:p>
          <a:p>
            <a:pPr algn="ctr"/>
            <a:endParaRPr lang="pl-PL" sz="2400" b="1" dirty="0"/>
          </a:p>
        </p:txBody>
      </p:sp>
      <p:sp>
        <p:nvSpPr>
          <p:cNvPr id="21" name="pole tekstowe 1"/>
          <p:cNvSpPr txBox="1"/>
          <p:nvPr/>
        </p:nvSpPr>
        <p:spPr>
          <a:xfrm>
            <a:off x="4643438" y="4500570"/>
            <a:ext cx="1071570" cy="71438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400" b="1" dirty="0" smtClean="0"/>
              <a:t>7</a:t>
            </a:r>
          </a:p>
          <a:p>
            <a:pPr algn="ctr"/>
            <a:endParaRPr lang="pl-PL" sz="2400" b="1" dirty="0"/>
          </a:p>
        </p:txBody>
      </p:sp>
      <p:sp>
        <p:nvSpPr>
          <p:cNvPr id="22" name="pole tekstowe 1"/>
          <p:cNvSpPr txBox="1"/>
          <p:nvPr/>
        </p:nvSpPr>
        <p:spPr>
          <a:xfrm>
            <a:off x="5286380" y="4500570"/>
            <a:ext cx="1071570" cy="71438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400" b="1" dirty="0" smtClean="0"/>
              <a:t>7</a:t>
            </a:r>
          </a:p>
          <a:p>
            <a:pPr algn="ctr"/>
            <a:endParaRPr lang="pl-PL" sz="2400" b="1" dirty="0"/>
          </a:p>
        </p:txBody>
      </p:sp>
      <p:sp>
        <p:nvSpPr>
          <p:cNvPr id="23" name="pole tekstowe 1"/>
          <p:cNvSpPr txBox="1"/>
          <p:nvPr/>
        </p:nvSpPr>
        <p:spPr>
          <a:xfrm>
            <a:off x="5929322" y="4500570"/>
            <a:ext cx="1071570" cy="71438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400" b="1" dirty="0" smtClean="0"/>
              <a:t>7</a:t>
            </a:r>
          </a:p>
          <a:p>
            <a:pPr algn="ctr"/>
            <a:endParaRPr lang="pl-PL" sz="2400" b="1" dirty="0"/>
          </a:p>
        </p:txBody>
      </p:sp>
      <p:sp>
        <p:nvSpPr>
          <p:cNvPr id="16" name="Tytuł 1"/>
          <p:cNvSpPr txBox="1">
            <a:spLocks/>
          </p:cNvSpPr>
          <p:nvPr/>
        </p:nvSpPr>
        <p:spPr>
          <a:xfrm>
            <a:off x="1857356" y="0"/>
            <a:ext cx="7858180" cy="1357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pl-PL" i="1" dirty="0" smtClean="0"/>
              <a:t>20 lat międzynarodowej współpracy samorządów terytorialnych </a:t>
            </a:r>
          </a:p>
          <a:p>
            <a:pPr algn="ctr"/>
            <a:r>
              <a:rPr lang="pl-PL" i="1" dirty="0" smtClean="0"/>
              <a:t>na Dolnym Śląsku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pl-PL" sz="2800" b="1" i="1" dirty="0" smtClean="0"/>
              <a:t>Kierunki współpracy gmin</a:t>
            </a:r>
            <a:endParaRPr lang="pl-PL" sz="2800" b="1" i="1" dirty="0"/>
          </a:p>
        </p:txBody>
      </p:sp>
      <p:sp>
        <p:nvSpPr>
          <p:cNvPr id="24" name="pole tekstowe 1"/>
          <p:cNvSpPr txBox="1"/>
          <p:nvPr/>
        </p:nvSpPr>
        <p:spPr>
          <a:xfrm>
            <a:off x="1357290" y="6215082"/>
            <a:ext cx="5429288" cy="78579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l-PL" sz="1100" dirty="0" smtClean="0"/>
          </a:p>
          <a:p>
            <a:endParaRPr lang="pl-PL" dirty="0"/>
          </a:p>
          <a:p>
            <a:endParaRPr lang="pl-PL" sz="1100" dirty="0" smtClean="0"/>
          </a:p>
          <a:p>
            <a:r>
              <a:rPr lang="pl-PL" sz="1100" dirty="0" smtClean="0"/>
              <a:t>Dane na podstawie ankiety przeprowadzonej przez UMWD w grudniu 2009 r.</a:t>
            </a:r>
            <a:endParaRPr lang="pl-PL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3883-39B3-4905-839E-C1773884D137}" type="slidenum">
              <a:rPr lang="pl-PL" smtClean="0"/>
              <a:pPr/>
              <a:t>7</a:t>
            </a:fld>
            <a:endParaRPr lang="pl-PL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2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500174"/>
            <a:ext cx="7929618" cy="5593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1857356" y="0"/>
            <a:ext cx="7858180" cy="15001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pl-PL" i="1" dirty="0" smtClean="0"/>
              <a:t>20 lat międzynarodowej współpracy samorządów terytorialnych </a:t>
            </a:r>
          </a:p>
          <a:p>
            <a:pPr algn="ctr"/>
            <a:r>
              <a:rPr lang="pl-PL" i="1" dirty="0" smtClean="0"/>
              <a:t>na Dolnym Śląsku</a:t>
            </a:r>
          </a:p>
          <a:p>
            <a:pPr lvl="0" algn="ctr">
              <a:spcBef>
                <a:spcPct val="0"/>
              </a:spcBef>
              <a:defRPr/>
            </a:pPr>
            <a:endParaRPr lang="pl-PL" sz="2800" b="1" i="1" dirty="0" smtClean="0"/>
          </a:p>
          <a:p>
            <a:pPr lvl="0" algn="ctr">
              <a:spcBef>
                <a:spcPct val="0"/>
              </a:spcBef>
              <a:defRPr/>
            </a:pPr>
            <a:r>
              <a:rPr lang="pl-PL" sz="2800" b="1" i="1" dirty="0" smtClean="0"/>
              <a:t>Regiony Partnerskie Województwa Dolnośląskiego</a:t>
            </a:r>
            <a:endParaRPr lang="pl-PL" sz="2800" b="1" i="1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3883-39B3-4905-839E-C1773884D137}" type="slidenum">
              <a:rPr lang="pl-PL" smtClean="0"/>
              <a:pPr/>
              <a:t>8</a:t>
            </a:fld>
            <a:endParaRPr lang="pl-PL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2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1857356" y="0"/>
            <a:ext cx="7858180" cy="15001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pl-PL" i="1" dirty="0" smtClean="0"/>
              <a:t>20 lat międzynarodowej współpracy samorządów terytorialnych </a:t>
            </a:r>
          </a:p>
          <a:p>
            <a:pPr algn="ctr"/>
            <a:r>
              <a:rPr lang="pl-PL" i="1" dirty="0" smtClean="0"/>
              <a:t>na Dolnym Śląsku</a:t>
            </a:r>
          </a:p>
          <a:p>
            <a:pPr lvl="0" algn="ctr">
              <a:spcBef>
                <a:spcPct val="0"/>
              </a:spcBef>
              <a:defRPr/>
            </a:pPr>
            <a:endParaRPr lang="pl-PL" sz="2800" b="1" i="1" dirty="0" smtClean="0"/>
          </a:p>
          <a:p>
            <a:pPr lvl="0" algn="ctr">
              <a:spcBef>
                <a:spcPct val="0"/>
              </a:spcBef>
              <a:defRPr/>
            </a:pPr>
            <a:r>
              <a:rPr lang="pl-PL" sz="2800" b="1" i="1" dirty="0" smtClean="0"/>
              <a:t>Regiony Partnerskie Województwa Dolnośląskiego</a:t>
            </a:r>
            <a:endParaRPr lang="pl-PL" sz="2800" b="1" i="1" dirty="0"/>
          </a:p>
        </p:txBody>
      </p:sp>
      <p:sp>
        <p:nvSpPr>
          <p:cNvPr id="6" name="Prostokąt 5"/>
          <p:cNvSpPr/>
          <p:nvPr/>
        </p:nvSpPr>
        <p:spPr>
          <a:xfrm>
            <a:off x="142844" y="1428736"/>
            <a:ext cx="942981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lvl="2">
              <a:buFont typeface="Wingdings" pitchFamily="2" charset="2"/>
              <a:buChar char="v"/>
            </a:pPr>
            <a:r>
              <a:rPr lang="pl-PL" b="1" dirty="0" smtClean="0">
                <a:latin typeface="Arial" pitchFamily="34" charset="0"/>
                <a:cs typeface="Arial" pitchFamily="34" charset="0"/>
              </a:rPr>
              <a:t>  Czechy:</a:t>
            </a:r>
            <a:endParaRPr lang="pl-PL" b="1" dirty="0" smtClean="0">
              <a:latin typeface="Arial" pitchFamily="34" charset="0"/>
              <a:cs typeface="Arial" pitchFamily="34" charset="0"/>
            </a:endParaRPr>
          </a:p>
          <a:p>
            <a:pPr marL="88900" lvl="2">
              <a:buFont typeface="Arial" pitchFamily="34" charset="0"/>
              <a:buChar char="•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 Kraj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Kralowohradecki</a:t>
            </a: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marL="88900" lvl="2">
              <a:buFont typeface="Arial" pitchFamily="34" charset="0"/>
              <a:buChar char="•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 Kraj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Liberecki</a:t>
            </a: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marL="88900" lvl="2">
              <a:buFont typeface="Arial" pitchFamily="34" charset="0"/>
              <a:buChar char="•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 Kraj Ołomuniecki</a:t>
            </a:r>
          </a:p>
          <a:p>
            <a:pPr marL="88900" lvl="2">
              <a:buFont typeface="Arial" pitchFamily="34" charset="0"/>
              <a:buChar char="•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 Kraj Pardubicki</a:t>
            </a:r>
          </a:p>
          <a:p>
            <a:pPr marL="88900" lvl="2">
              <a:buFont typeface="Arial" pitchFamily="34" charset="0"/>
              <a:buChar char="•"/>
            </a:pP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marL="88900" lvl="2">
              <a:buFont typeface="Wingdings" pitchFamily="2" charset="2"/>
              <a:buChar char="v"/>
            </a:pPr>
            <a:r>
              <a:rPr lang="pl-PL" b="1" dirty="0" smtClean="0">
                <a:latin typeface="Arial" pitchFamily="34" charset="0"/>
                <a:cs typeface="Arial" pitchFamily="34" charset="0"/>
              </a:rPr>
              <a:t>   Niemcy:</a:t>
            </a:r>
          </a:p>
          <a:p>
            <a:pPr marL="88900" lvl="2">
              <a:buFont typeface="Arial" pitchFamily="34" charset="0"/>
              <a:buChar char="•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 Saksonia</a:t>
            </a:r>
          </a:p>
          <a:p>
            <a:pPr marL="88900" lvl="2">
              <a:buFont typeface="Arial" pitchFamily="34" charset="0"/>
              <a:buChar char="•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 Dolna Saksonia</a:t>
            </a:r>
          </a:p>
          <a:p>
            <a:pPr marL="88900" lvl="2">
              <a:buFont typeface="Arial" pitchFamily="34" charset="0"/>
              <a:buChar char="•"/>
            </a:pPr>
            <a:r>
              <a:rPr lang="pl-PL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Brandenburgia i Berlin</a:t>
            </a:r>
          </a:p>
          <a:p>
            <a:pPr marL="88900" lvl="2">
              <a:buFont typeface="Arial" pitchFamily="34" charset="0"/>
              <a:buChar char="•"/>
            </a:pP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marL="88900" lvl="2">
              <a:buFont typeface="Wingdings" pitchFamily="2" charset="2"/>
              <a:buChar char="v"/>
            </a:pPr>
            <a:r>
              <a:rPr lang="pl-PL" b="1" dirty="0" smtClean="0">
                <a:latin typeface="Arial" pitchFamily="34" charset="0"/>
                <a:cs typeface="Arial" pitchFamily="34" charset="0"/>
              </a:rPr>
              <a:t>   Ukraina:</a:t>
            </a: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marL="88900" lvl="2">
              <a:buFont typeface="Arial" pitchFamily="34" charset="0"/>
              <a:buChar char="•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 Obwód Doniecki</a:t>
            </a:r>
          </a:p>
          <a:p>
            <a:pPr marL="88900" lvl="2">
              <a:buFont typeface="Arial" pitchFamily="34" charset="0"/>
              <a:buChar char="•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 Obwód Dniepropietrowski</a:t>
            </a:r>
          </a:p>
          <a:p>
            <a:pPr marL="88900" lvl="2">
              <a:buFont typeface="Arial" pitchFamily="34" charset="0"/>
              <a:buChar char="•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 Obwód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Kirowogradzki</a:t>
            </a: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marL="88900" lvl="2">
              <a:buFont typeface="Arial" pitchFamily="34" charset="0"/>
              <a:buChar char="•"/>
            </a:pP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marL="88900" lvl="2">
              <a:buFont typeface="Wingdings" pitchFamily="2" charset="2"/>
              <a:buChar char="v"/>
            </a:pPr>
            <a:r>
              <a:rPr lang="pl-PL" b="1" dirty="0" smtClean="0">
                <a:latin typeface="Arial" pitchFamily="34" charset="0"/>
                <a:cs typeface="Arial" pitchFamily="34" charset="0"/>
              </a:rPr>
              <a:t>  Rosja:</a:t>
            </a:r>
          </a:p>
          <a:p>
            <a:pPr marL="88900" lvl="2">
              <a:buFont typeface="Arial" pitchFamily="34" charset="0"/>
              <a:buChar char="•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 Obwód Leningradzki</a:t>
            </a:r>
          </a:p>
          <a:p>
            <a:pPr marL="88900" lvl="2">
              <a:buFont typeface="Arial" pitchFamily="34" charset="0"/>
              <a:buChar char="•"/>
            </a:pP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marL="88900" lvl="2">
              <a:buFont typeface="Wingdings" pitchFamily="2" charset="2"/>
              <a:buChar char="v"/>
            </a:pPr>
            <a:r>
              <a:rPr lang="pl-PL" b="1" dirty="0" smtClean="0">
                <a:latin typeface="Arial" pitchFamily="34" charset="0"/>
                <a:cs typeface="Arial" pitchFamily="34" charset="0"/>
              </a:rPr>
              <a:t>  Austria:</a:t>
            </a:r>
          </a:p>
          <a:p>
            <a:pPr marL="88900" lvl="2">
              <a:buFont typeface="Arial" pitchFamily="34" charset="0"/>
              <a:buChar char="•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 Styria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5500694" y="1500174"/>
            <a:ext cx="421484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lvl="2">
              <a:buFont typeface="Wingdings" pitchFamily="2" charset="2"/>
              <a:buChar char="v"/>
            </a:pPr>
            <a:r>
              <a:rPr lang="pl-PL" b="1" dirty="0" smtClean="0">
                <a:latin typeface="Arial" pitchFamily="34" charset="0"/>
                <a:cs typeface="Arial" pitchFamily="34" charset="0"/>
              </a:rPr>
              <a:t>  Francja</a:t>
            </a:r>
          </a:p>
          <a:p>
            <a:pPr marL="88900" lvl="2">
              <a:buFont typeface="Arial" pitchFamily="34" charset="0"/>
              <a:buChar char="•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 Alzacja</a:t>
            </a:r>
          </a:p>
          <a:p>
            <a:pPr marL="88900" lvl="2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marL="88900" lvl="2">
              <a:buFont typeface="Wingdings" pitchFamily="2" charset="2"/>
              <a:buChar char="v"/>
            </a:pPr>
            <a:r>
              <a:rPr lang="pl-PL" b="1" dirty="0" smtClean="0">
                <a:latin typeface="Arial" pitchFamily="34" charset="0"/>
                <a:cs typeface="Arial" pitchFamily="34" charset="0"/>
              </a:rPr>
              <a:t>  Włochy</a:t>
            </a:r>
          </a:p>
          <a:p>
            <a:pPr marL="88900" lvl="2">
              <a:buFont typeface="Arial" pitchFamily="34" charset="0"/>
              <a:buChar char="•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 Emilia Romania</a:t>
            </a:r>
          </a:p>
          <a:p>
            <a:pPr marL="88900" lvl="2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marL="88900" lvl="2">
              <a:buFont typeface="Wingdings" pitchFamily="2" charset="2"/>
              <a:buChar char="v"/>
            </a:pPr>
            <a:r>
              <a:rPr lang="pl-PL" b="1" dirty="0" smtClean="0">
                <a:latin typeface="Arial" pitchFamily="34" charset="0"/>
                <a:cs typeface="Arial" pitchFamily="34" charset="0"/>
              </a:rPr>
              <a:t>  Hiszpania</a:t>
            </a:r>
          </a:p>
          <a:p>
            <a:pPr marL="88900" lvl="2">
              <a:buFont typeface="Arial" pitchFamily="34" charset="0"/>
              <a:buChar char="•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 Kraj Basków</a:t>
            </a:r>
          </a:p>
          <a:p>
            <a:pPr marL="88900" lvl="2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marL="88900" lvl="2">
              <a:buFont typeface="Wingdings" pitchFamily="2" charset="2"/>
              <a:buChar char="v"/>
            </a:pPr>
            <a:r>
              <a:rPr lang="pl-PL" b="1" dirty="0" smtClean="0">
                <a:latin typeface="Arial" pitchFamily="34" charset="0"/>
                <a:cs typeface="Arial" pitchFamily="34" charset="0"/>
              </a:rPr>
              <a:t>  Dania</a:t>
            </a:r>
          </a:p>
          <a:p>
            <a:pPr marL="88900" lvl="2">
              <a:buFont typeface="Arial" pitchFamily="34" charset="0"/>
              <a:buChar char="•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 Środkowa Jutlandia</a:t>
            </a:r>
          </a:p>
          <a:p>
            <a:pPr marL="88900" lvl="2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marL="88900" lvl="2">
              <a:buFont typeface="Wingdings" pitchFamily="2" charset="2"/>
              <a:buChar char="v"/>
            </a:pPr>
            <a:r>
              <a:rPr lang="pl-PL" b="1" dirty="0" smtClean="0">
                <a:latin typeface="Arial" pitchFamily="34" charset="0"/>
                <a:cs typeface="Arial" pitchFamily="34" charset="0"/>
              </a:rPr>
              <a:t>  Szwecja</a:t>
            </a:r>
          </a:p>
          <a:p>
            <a:pPr marL="88900" lvl="2">
              <a:buFont typeface="Arial" pitchFamily="34" charset="0"/>
              <a:buChar char="•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Västmanland</a:t>
            </a: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marL="88900" lvl="2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marL="88900" lvl="2">
              <a:buFont typeface="Wingdings" pitchFamily="2" charset="2"/>
              <a:buChar char="v"/>
            </a:pPr>
            <a:r>
              <a:rPr lang="pl-PL" b="1" dirty="0" smtClean="0">
                <a:latin typeface="Arial" pitchFamily="34" charset="0"/>
                <a:cs typeface="Arial" pitchFamily="34" charset="0"/>
              </a:rPr>
              <a:t>  Anglia</a:t>
            </a:r>
          </a:p>
          <a:p>
            <a:pPr marL="88900" lvl="2">
              <a:buFont typeface="Arial" pitchFamily="34" charset="0"/>
              <a:buChar char="•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 West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Midlands</a:t>
            </a: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marL="88900" lvl="2">
              <a:buFont typeface="Arial" pitchFamily="34" charset="0"/>
              <a:buChar char="•"/>
            </a:pP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marL="88900" lvl="2">
              <a:buFont typeface="Wingdings" pitchFamily="2" charset="2"/>
              <a:buChar char="v"/>
            </a:pPr>
            <a:r>
              <a:rPr lang="pl-PL" b="1" dirty="0" smtClean="0">
                <a:latin typeface="Arial" pitchFamily="34" charset="0"/>
                <a:cs typeface="Arial" pitchFamily="34" charset="0"/>
              </a:rPr>
              <a:t> Brazylia</a:t>
            </a:r>
          </a:p>
          <a:p>
            <a:pPr marL="88900" lvl="2">
              <a:buFont typeface="Arial" pitchFamily="34" charset="0"/>
              <a:buChar char="•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 Polonia w stanach Parana,</a:t>
            </a:r>
          </a:p>
          <a:p>
            <a:pPr marL="88900" lvl="2"/>
            <a:r>
              <a:rPr lang="pl-PL" dirty="0" smtClean="0">
                <a:latin typeface="Arial" pitchFamily="34" charset="0"/>
                <a:cs typeface="Arial" pitchFamily="34" charset="0"/>
              </a:rPr>
              <a:t>Rio Grande do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Sul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, Santa Catarina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3883-39B3-4905-839E-C1773884D137}" type="slidenum">
              <a:rPr lang="pl-PL" smtClean="0"/>
              <a:pPr/>
              <a:t>9</a:t>
            </a:fld>
            <a:endParaRPr lang="pl-PL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2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1857356" y="0"/>
            <a:ext cx="7858180" cy="15001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pl-PL" i="1" dirty="0" smtClean="0"/>
              <a:t>20 lat międzynarodowej współpracy samorządów terytorialnych </a:t>
            </a:r>
          </a:p>
          <a:p>
            <a:pPr algn="ctr"/>
            <a:r>
              <a:rPr lang="pl-PL" i="1" dirty="0" smtClean="0"/>
              <a:t>na Dolnym Śląsku</a:t>
            </a:r>
          </a:p>
          <a:p>
            <a:pPr algn="ctr"/>
            <a:r>
              <a:rPr lang="pl-PL" sz="2400" b="1" i="1" dirty="0" smtClean="0"/>
              <a:t>Osoby szczególnie zasłużone dla rozwoju międzynarodowej współpracy samorządów terytorialnych Dolnego Śląska</a:t>
            </a:r>
            <a:endParaRPr lang="pl-PL" sz="2400" b="1" i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786314" y="5643578"/>
            <a:ext cx="41434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l-PL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Stanislav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Tilich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pl-PL" sz="16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premier </a:t>
            </a:r>
          </a:p>
          <a:p>
            <a:pPr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6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Saksonii od 2008 roku</a:t>
            </a:r>
            <a:r>
              <a:rPr lang="pl-PL" sz="1600" dirty="0" smtClean="0">
                <a:latin typeface="Arial" pitchFamily="34" charset="0"/>
              </a:rPr>
              <a:t>, </a:t>
            </a:r>
          </a:p>
          <a:p>
            <a:pPr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w latach </a:t>
            </a:r>
            <a:r>
              <a:rPr lang="pl-PL" sz="16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1999 - 2007 minister.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" name="Picture 2" descr="http://a1.powerset.com/assets/orig/180px/Adrien_Zeller_cropped.jpg">
            <a:hlinkClick r:id="rId3" tooltip="Adrien Zeller, &quot;6e forum du financement de l'innovation et de la compétivité&quot;, Strasbourg, 14 December 2006.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1714488"/>
            <a:ext cx="1285883" cy="1357322"/>
          </a:xfrm>
          <a:prstGeom prst="rect">
            <a:avLst/>
          </a:prstGeom>
          <a:noFill/>
        </p:spPr>
      </p:pic>
      <p:pic>
        <p:nvPicPr>
          <p:cNvPr id="3" name="Picture 4" descr="http://ts3.mm.bing.net/images/thumbnail.aspx?q=1387677361546&amp;id=a38d3f0b7e66b84e91b32d0aa429cdd4&amp;url=http%3a%2f%2feudevdays.eu%2fparticipants%2fspeakers%2fimages%2fheid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58214" y="1714488"/>
            <a:ext cx="1009650" cy="1524001"/>
          </a:xfrm>
          <a:prstGeom prst="rect">
            <a:avLst/>
          </a:prstGeom>
          <a:noFill/>
        </p:spPr>
      </p:pic>
      <p:sp>
        <p:nvSpPr>
          <p:cNvPr id="13" name="pole tekstowe 12"/>
          <p:cNvSpPr txBox="1"/>
          <p:nvPr/>
        </p:nvSpPr>
        <p:spPr>
          <a:xfrm>
            <a:off x="4214810" y="1714488"/>
            <a:ext cx="45720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6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Jean Paul </a:t>
            </a:r>
            <a:r>
              <a:rPr lang="pl-PL" sz="1600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Heider</a:t>
            </a:r>
            <a:r>
              <a:rPr lang="pl-PL" sz="16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– wice-przewodniczący  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6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Rady Regionalnej Alzacji od 1989 roku, 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6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przewodniczący Komisji Współpracy 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6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Międzynarodowej, </a:t>
            </a:r>
            <a:r>
              <a:rPr lang="pl-PL" sz="16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wice-prezydent 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6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Stowarzyszenia Europejskich Regionów 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6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Granicznych (OZ).</a:t>
            </a:r>
            <a:endParaRPr lang="pl-PL" sz="1600" dirty="0" smtClean="0">
              <a:latin typeface="Arial" pitchFamily="3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142844" y="1714488"/>
            <a:ext cx="2500298" cy="13234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lang="pl-PL" sz="16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Adrien </a:t>
            </a:r>
            <a:r>
              <a:rPr lang="pl-PL" sz="1600" dirty="0" err="1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Zeller</a:t>
            </a:r>
            <a:r>
              <a:rPr lang="pl-PL" sz="16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–    </a:t>
            </a:r>
          </a:p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lang="pl-PL" sz="16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przewodniczący Rady  </a:t>
            </a:r>
          </a:p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lang="pl-PL" sz="16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Regionalnej Alzacji </a:t>
            </a:r>
          </a:p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lang="pl-PL" sz="16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w latach 1996 - 2009  </a:t>
            </a:r>
          </a:p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lang="pl-PL" sz="16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(OZ).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500034" y="3786190"/>
            <a:ext cx="535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600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Knud</a:t>
            </a:r>
            <a:r>
              <a:rPr lang="pl-PL" sz="16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Munk Nielsen – starosta Powiatu </a:t>
            </a:r>
            <a:r>
              <a:rPr lang="pl-PL" sz="1600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Rinkjobing</a:t>
            </a:r>
            <a:r>
              <a:rPr lang="pl-PL" sz="16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6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(Dania) w latach 1994 - 2006 (OZ).</a:t>
            </a:r>
            <a:endParaRPr lang="pl-PL" sz="1600" dirty="0" smtClean="0">
              <a:latin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36" name="Picture 12" descr="http://www.oldenburg.de/stadtol/typo3temp/pics/154b91996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5000636"/>
            <a:ext cx="1428750" cy="1952625"/>
          </a:xfrm>
          <a:prstGeom prst="rect">
            <a:avLst/>
          </a:prstGeom>
          <a:noFill/>
        </p:spPr>
      </p:pic>
      <p:sp>
        <p:nvSpPr>
          <p:cNvPr id="24" name="pole tekstowe 23"/>
          <p:cNvSpPr txBox="1"/>
          <p:nvPr/>
        </p:nvSpPr>
        <p:spPr>
          <a:xfrm>
            <a:off x="1428728" y="4857760"/>
            <a:ext cx="400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6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Horst </a:t>
            </a:r>
            <a:r>
              <a:rPr lang="pl-PL" sz="1600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Milde</a:t>
            </a:r>
            <a:r>
              <a:rPr lang="pl-PL" sz="16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– przewodniczący   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6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Parlamentu Dolnej Saksonii w latach 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6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1990 - 1998 (OZ).</a:t>
            </a:r>
            <a:endParaRPr lang="pl-PL" sz="1600" dirty="0" smtClean="0">
              <a:latin typeface="Arial" pitchFamily="34" charset="0"/>
            </a:endParaRPr>
          </a:p>
        </p:txBody>
      </p:sp>
      <p:pic>
        <p:nvPicPr>
          <p:cNvPr id="1038" name="Picture 14" descr="http://www.messe-karrierestart.de/uploads/pics/Stanislav-Tillich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39075" y="5057775"/>
            <a:ext cx="1304925" cy="1800225"/>
          </a:xfrm>
          <a:prstGeom prst="rect">
            <a:avLst/>
          </a:prstGeom>
          <a:noFill/>
        </p:spPr>
      </p:pic>
      <p:pic>
        <p:nvPicPr>
          <p:cNvPr id="3073" name="Picture 1" descr="E:\DANIA 01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29256" y="3643314"/>
            <a:ext cx="1752113" cy="117314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669</Words>
  <Application>Microsoft Office PowerPoint</Application>
  <PresentationFormat>Pokaz na ekranie (4:3)</PresentationFormat>
  <Paragraphs>245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cp:lastModifiedBy>oondrysz</cp:lastModifiedBy>
  <cp:revision>125</cp:revision>
  <dcterms:modified xsi:type="dcterms:W3CDTF">2010-03-23T08:59:55Z</dcterms:modified>
</cp:coreProperties>
</file>