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71" r:id="rId3"/>
    <p:sldId id="257" r:id="rId4"/>
    <p:sldId id="276" r:id="rId5"/>
    <p:sldId id="259" r:id="rId6"/>
    <p:sldId id="272" r:id="rId7"/>
    <p:sldId id="273" r:id="rId8"/>
    <p:sldId id="258" r:id="rId9"/>
    <p:sldId id="277" r:id="rId10"/>
    <p:sldId id="260" r:id="rId11"/>
    <p:sldId id="263" r:id="rId12"/>
    <p:sldId id="261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68" r:id="rId29"/>
    <p:sldId id="269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E521F-5719-48E1-8BBC-29F8ED1F029A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CA1AED62-9DC7-47B4-9C25-2A73DF7428AA}">
      <dgm:prSet phldrT="[Testo]"/>
      <dgm:spPr/>
      <dgm:t>
        <a:bodyPr/>
        <a:lstStyle/>
        <a:p>
          <a:r>
            <a:rPr lang="it-IT" smtClean="0"/>
            <a:t>1</a:t>
          </a:r>
          <a:endParaRPr lang="it-IT"/>
        </a:p>
      </dgm:t>
    </dgm:pt>
    <dgm:pt modelId="{36F8DA98-00C7-43C3-938F-1E84B791A2AA}" type="parTrans" cxnId="{6FCC9F3F-8C2F-46F4-AE6A-8BB985DA02B2}">
      <dgm:prSet/>
      <dgm:spPr/>
      <dgm:t>
        <a:bodyPr/>
        <a:lstStyle/>
        <a:p>
          <a:endParaRPr lang="it-IT"/>
        </a:p>
      </dgm:t>
    </dgm:pt>
    <dgm:pt modelId="{EDB2D7DA-5D86-4348-8B7C-CBA790B4C718}" type="sibTrans" cxnId="{6FCC9F3F-8C2F-46F4-AE6A-8BB985DA02B2}">
      <dgm:prSet/>
      <dgm:spPr/>
      <dgm:t>
        <a:bodyPr/>
        <a:lstStyle/>
        <a:p>
          <a:endParaRPr lang="it-IT"/>
        </a:p>
      </dgm:t>
    </dgm:pt>
    <dgm:pt modelId="{81B7B453-76B5-4404-BF47-7242D1FA9453}">
      <dgm:prSet phldrT="[Testo]"/>
      <dgm:spPr/>
      <dgm:t>
        <a:bodyPr/>
        <a:lstStyle/>
        <a:p>
          <a:r>
            <a:rPr lang="it-IT" smtClean="0"/>
            <a:t>2</a:t>
          </a:r>
          <a:endParaRPr lang="it-IT"/>
        </a:p>
      </dgm:t>
    </dgm:pt>
    <dgm:pt modelId="{EC12952A-1934-4863-A075-751A3A2DCC88}" type="parTrans" cxnId="{697F6019-F729-47E6-8C1C-F61D3386712E}">
      <dgm:prSet/>
      <dgm:spPr/>
      <dgm:t>
        <a:bodyPr/>
        <a:lstStyle/>
        <a:p>
          <a:endParaRPr lang="it-IT"/>
        </a:p>
      </dgm:t>
    </dgm:pt>
    <dgm:pt modelId="{1F4410E9-1146-48E8-B971-9FE75C278258}" type="sibTrans" cxnId="{697F6019-F729-47E6-8C1C-F61D3386712E}">
      <dgm:prSet/>
      <dgm:spPr/>
      <dgm:t>
        <a:bodyPr/>
        <a:lstStyle/>
        <a:p>
          <a:endParaRPr lang="it-IT"/>
        </a:p>
      </dgm:t>
    </dgm:pt>
    <dgm:pt modelId="{B7FC920D-F492-44BB-859A-88829C629A79}">
      <dgm:prSet phldrT="[Testo]"/>
      <dgm:spPr/>
      <dgm:t>
        <a:bodyPr/>
        <a:lstStyle/>
        <a:p>
          <a:r>
            <a:rPr lang="en-US" noProof="0" dirty="0" smtClean="0"/>
            <a:t>Reinforcement of planning and management activity</a:t>
          </a:r>
          <a:endParaRPr lang="en-US" noProof="0" dirty="0"/>
        </a:p>
      </dgm:t>
    </dgm:pt>
    <dgm:pt modelId="{E11ACAE0-A2E2-41DB-BD03-9AD27556C8FF}" type="parTrans" cxnId="{8FDDD921-D5D0-4F3D-A937-3C431E780866}">
      <dgm:prSet/>
      <dgm:spPr/>
      <dgm:t>
        <a:bodyPr/>
        <a:lstStyle/>
        <a:p>
          <a:endParaRPr lang="it-IT"/>
        </a:p>
      </dgm:t>
    </dgm:pt>
    <dgm:pt modelId="{618E08A3-52A7-4947-8241-063EB5327250}" type="sibTrans" cxnId="{8FDDD921-D5D0-4F3D-A937-3C431E780866}">
      <dgm:prSet/>
      <dgm:spPr/>
      <dgm:t>
        <a:bodyPr/>
        <a:lstStyle/>
        <a:p>
          <a:endParaRPr lang="it-IT"/>
        </a:p>
      </dgm:t>
    </dgm:pt>
    <dgm:pt modelId="{EEAD4A2D-928A-4C27-ACEF-9B0188E48DF1}">
      <dgm:prSet phldrT="[Testo]"/>
      <dgm:spPr/>
      <dgm:t>
        <a:bodyPr/>
        <a:lstStyle/>
        <a:p>
          <a:r>
            <a:rPr lang="it-IT" smtClean="0"/>
            <a:t>3</a:t>
          </a:r>
          <a:endParaRPr lang="it-IT"/>
        </a:p>
      </dgm:t>
    </dgm:pt>
    <dgm:pt modelId="{9C88C063-AF34-4696-990D-62299EBE3E78}" type="parTrans" cxnId="{7B99FDA4-2C25-460A-962A-AD60889FA256}">
      <dgm:prSet/>
      <dgm:spPr/>
      <dgm:t>
        <a:bodyPr/>
        <a:lstStyle/>
        <a:p>
          <a:endParaRPr lang="it-IT"/>
        </a:p>
      </dgm:t>
    </dgm:pt>
    <dgm:pt modelId="{B53DC6F5-48B1-486D-8AC3-D857F41C7E46}" type="sibTrans" cxnId="{7B99FDA4-2C25-460A-962A-AD60889FA256}">
      <dgm:prSet/>
      <dgm:spPr/>
      <dgm:t>
        <a:bodyPr/>
        <a:lstStyle/>
        <a:p>
          <a:endParaRPr lang="it-IT"/>
        </a:p>
      </dgm:t>
    </dgm:pt>
    <dgm:pt modelId="{C2E711DF-6924-4988-A83D-31194D2D51C2}">
      <dgm:prSet phldrT="[Testo]"/>
      <dgm:spPr/>
      <dgm:t>
        <a:bodyPr/>
        <a:lstStyle/>
        <a:p>
          <a:r>
            <a:rPr lang="en-US" noProof="0" dirty="0" smtClean="0"/>
            <a:t>Diffusion</a:t>
          </a:r>
          <a:r>
            <a:rPr lang="en-US" dirty="0" smtClean="0"/>
            <a:t> of best practice and knowledge</a:t>
          </a:r>
        </a:p>
      </dgm:t>
    </dgm:pt>
    <dgm:pt modelId="{3CF89BF9-03F7-43D2-ACEB-F703AB1B09E0}" type="parTrans" cxnId="{2B5BF939-B594-46A4-A7D8-1A0BB094AB34}">
      <dgm:prSet/>
      <dgm:spPr/>
      <dgm:t>
        <a:bodyPr/>
        <a:lstStyle/>
        <a:p>
          <a:endParaRPr lang="it-IT"/>
        </a:p>
      </dgm:t>
    </dgm:pt>
    <dgm:pt modelId="{6FC6488B-7B90-492E-9F34-885EB7CA2FBE}" type="sibTrans" cxnId="{2B5BF939-B594-46A4-A7D8-1A0BB094AB34}">
      <dgm:prSet/>
      <dgm:spPr/>
      <dgm:t>
        <a:bodyPr/>
        <a:lstStyle/>
        <a:p>
          <a:endParaRPr lang="it-IT"/>
        </a:p>
      </dgm:t>
    </dgm:pt>
    <dgm:pt modelId="{FF726257-A897-485F-9730-F77961D326AF}">
      <dgm:prSet phldrT="[Testo]"/>
      <dgm:spPr/>
      <dgm:t>
        <a:bodyPr/>
        <a:lstStyle/>
        <a:p>
          <a:r>
            <a:rPr lang="en-US" noProof="0" smtClean="0"/>
            <a:t>Improvement</a:t>
          </a:r>
          <a:r>
            <a:rPr lang="en-US" smtClean="0"/>
            <a:t> of governance</a:t>
          </a:r>
          <a:endParaRPr lang="en-US"/>
        </a:p>
      </dgm:t>
    </dgm:pt>
    <dgm:pt modelId="{BBE36734-CAC1-4AB5-AFEA-0373D2173EF9}" type="sibTrans" cxnId="{A96AECCF-23D0-4369-90E5-87E696FCAF07}">
      <dgm:prSet/>
      <dgm:spPr/>
      <dgm:t>
        <a:bodyPr/>
        <a:lstStyle/>
        <a:p>
          <a:endParaRPr lang="it-IT"/>
        </a:p>
      </dgm:t>
    </dgm:pt>
    <dgm:pt modelId="{5B7DC0FD-475E-48E2-BF5C-48DFB38A98B4}" type="parTrans" cxnId="{A96AECCF-23D0-4369-90E5-87E696FCAF07}">
      <dgm:prSet/>
      <dgm:spPr/>
      <dgm:t>
        <a:bodyPr/>
        <a:lstStyle/>
        <a:p>
          <a:endParaRPr lang="it-IT"/>
        </a:p>
      </dgm:t>
    </dgm:pt>
    <dgm:pt modelId="{380809AE-B2BA-4C55-844A-BAE53F792601}" type="pres">
      <dgm:prSet presAssocID="{682E521F-5719-48E1-8BBC-29F8ED1F02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62FB29-FDED-4155-92D0-DF79B77C054D}" type="pres">
      <dgm:prSet presAssocID="{CA1AED62-9DC7-47B4-9C25-2A73DF7428AA}" presName="linNode" presStyleCnt="0"/>
      <dgm:spPr/>
      <dgm:t>
        <a:bodyPr/>
        <a:lstStyle/>
        <a:p>
          <a:endParaRPr lang="en-US"/>
        </a:p>
      </dgm:t>
    </dgm:pt>
    <dgm:pt modelId="{9E870927-2E87-4DF1-B3C3-B00FBC99E9B5}" type="pres">
      <dgm:prSet presAssocID="{CA1AED62-9DC7-47B4-9C25-2A73DF7428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8392EB-FB11-44DC-B537-CC03F3129488}" type="pres">
      <dgm:prSet presAssocID="{CA1AED62-9DC7-47B4-9C25-2A73DF7428A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07059C-7F65-4D69-A412-768D9CD05207}" type="pres">
      <dgm:prSet presAssocID="{EDB2D7DA-5D86-4348-8B7C-CBA790B4C718}" presName="sp" presStyleCnt="0"/>
      <dgm:spPr/>
      <dgm:t>
        <a:bodyPr/>
        <a:lstStyle/>
        <a:p>
          <a:endParaRPr lang="en-US"/>
        </a:p>
      </dgm:t>
    </dgm:pt>
    <dgm:pt modelId="{1E786BAD-BA9B-4DC9-A5ED-DB77B3DDC633}" type="pres">
      <dgm:prSet presAssocID="{81B7B453-76B5-4404-BF47-7242D1FA9453}" presName="linNode" presStyleCnt="0"/>
      <dgm:spPr/>
      <dgm:t>
        <a:bodyPr/>
        <a:lstStyle/>
        <a:p>
          <a:endParaRPr lang="en-US"/>
        </a:p>
      </dgm:t>
    </dgm:pt>
    <dgm:pt modelId="{3355B719-D9DA-4772-BDC8-2FB06806DE23}" type="pres">
      <dgm:prSet presAssocID="{81B7B453-76B5-4404-BF47-7242D1FA94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384D2F-FC24-4836-8425-790550F14161}" type="pres">
      <dgm:prSet presAssocID="{81B7B453-76B5-4404-BF47-7242D1FA945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3DA06B-211C-4B39-8FB1-3305DF3902E5}" type="pres">
      <dgm:prSet presAssocID="{1F4410E9-1146-48E8-B971-9FE75C278258}" presName="sp" presStyleCnt="0"/>
      <dgm:spPr/>
      <dgm:t>
        <a:bodyPr/>
        <a:lstStyle/>
        <a:p>
          <a:endParaRPr lang="en-US"/>
        </a:p>
      </dgm:t>
    </dgm:pt>
    <dgm:pt modelId="{24D6B3F2-91C6-495A-8AEE-4C8B4F4BBD00}" type="pres">
      <dgm:prSet presAssocID="{EEAD4A2D-928A-4C27-ACEF-9B0188E48DF1}" presName="linNode" presStyleCnt="0"/>
      <dgm:spPr/>
      <dgm:t>
        <a:bodyPr/>
        <a:lstStyle/>
        <a:p>
          <a:endParaRPr lang="en-US"/>
        </a:p>
      </dgm:t>
    </dgm:pt>
    <dgm:pt modelId="{8636EDA0-18DE-474E-8CB1-731A8C0EA325}" type="pres">
      <dgm:prSet presAssocID="{EEAD4A2D-928A-4C27-ACEF-9B0188E48D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2BDE59-74DB-494B-85E3-E65D6F01B270}" type="pres">
      <dgm:prSet presAssocID="{EEAD4A2D-928A-4C27-ACEF-9B0188E48D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D27A19E-8428-4098-8D20-B512BEA95E91}" type="presOf" srcId="{C2E711DF-6924-4988-A83D-31194D2D51C2}" destId="{A62BDE59-74DB-494B-85E3-E65D6F01B270}" srcOrd="0" destOrd="0" presId="urn:microsoft.com/office/officeart/2005/8/layout/vList5"/>
    <dgm:cxn modelId="{2B5BF939-B594-46A4-A7D8-1A0BB094AB34}" srcId="{EEAD4A2D-928A-4C27-ACEF-9B0188E48DF1}" destId="{C2E711DF-6924-4988-A83D-31194D2D51C2}" srcOrd="0" destOrd="0" parTransId="{3CF89BF9-03F7-43D2-ACEB-F703AB1B09E0}" sibTransId="{6FC6488B-7B90-492E-9F34-885EB7CA2FBE}"/>
    <dgm:cxn modelId="{8FDDD921-D5D0-4F3D-A937-3C431E780866}" srcId="{81B7B453-76B5-4404-BF47-7242D1FA9453}" destId="{B7FC920D-F492-44BB-859A-88829C629A79}" srcOrd="0" destOrd="0" parTransId="{E11ACAE0-A2E2-41DB-BD03-9AD27556C8FF}" sibTransId="{618E08A3-52A7-4947-8241-063EB5327250}"/>
    <dgm:cxn modelId="{0A4167C7-8DB5-4541-B381-9F54EF6F0BEA}" type="presOf" srcId="{CA1AED62-9DC7-47B4-9C25-2A73DF7428AA}" destId="{9E870927-2E87-4DF1-B3C3-B00FBC99E9B5}" srcOrd="0" destOrd="0" presId="urn:microsoft.com/office/officeart/2005/8/layout/vList5"/>
    <dgm:cxn modelId="{7BFA8203-075C-44A1-9BE8-3984754DFFB1}" type="presOf" srcId="{682E521F-5719-48E1-8BBC-29F8ED1F029A}" destId="{380809AE-B2BA-4C55-844A-BAE53F792601}" srcOrd="0" destOrd="0" presId="urn:microsoft.com/office/officeart/2005/8/layout/vList5"/>
    <dgm:cxn modelId="{7F4E8468-D889-4E8D-B765-1DA044A5D465}" type="presOf" srcId="{B7FC920D-F492-44BB-859A-88829C629A79}" destId="{B7384D2F-FC24-4836-8425-790550F14161}" srcOrd="0" destOrd="0" presId="urn:microsoft.com/office/officeart/2005/8/layout/vList5"/>
    <dgm:cxn modelId="{7B99FDA4-2C25-460A-962A-AD60889FA256}" srcId="{682E521F-5719-48E1-8BBC-29F8ED1F029A}" destId="{EEAD4A2D-928A-4C27-ACEF-9B0188E48DF1}" srcOrd="2" destOrd="0" parTransId="{9C88C063-AF34-4696-990D-62299EBE3E78}" sibTransId="{B53DC6F5-48B1-486D-8AC3-D857F41C7E46}"/>
    <dgm:cxn modelId="{620479A2-B6EB-423E-AF36-A55849BB138E}" type="presOf" srcId="{FF726257-A897-485F-9730-F77961D326AF}" destId="{D98392EB-FB11-44DC-B537-CC03F3129488}" srcOrd="0" destOrd="0" presId="urn:microsoft.com/office/officeart/2005/8/layout/vList5"/>
    <dgm:cxn modelId="{697F6019-F729-47E6-8C1C-F61D3386712E}" srcId="{682E521F-5719-48E1-8BBC-29F8ED1F029A}" destId="{81B7B453-76B5-4404-BF47-7242D1FA9453}" srcOrd="1" destOrd="0" parTransId="{EC12952A-1934-4863-A075-751A3A2DCC88}" sibTransId="{1F4410E9-1146-48E8-B971-9FE75C278258}"/>
    <dgm:cxn modelId="{6FCC9F3F-8C2F-46F4-AE6A-8BB985DA02B2}" srcId="{682E521F-5719-48E1-8BBC-29F8ED1F029A}" destId="{CA1AED62-9DC7-47B4-9C25-2A73DF7428AA}" srcOrd="0" destOrd="0" parTransId="{36F8DA98-00C7-43C3-938F-1E84B791A2AA}" sibTransId="{EDB2D7DA-5D86-4348-8B7C-CBA790B4C718}"/>
    <dgm:cxn modelId="{A96AECCF-23D0-4369-90E5-87E696FCAF07}" srcId="{CA1AED62-9DC7-47B4-9C25-2A73DF7428AA}" destId="{FF726257-A897-485F-9730-F77961D326AF}" srcOrd="0" destOrd="0" parTransId="{5B7DC0FD-475E-48E2-BF5C-48DFB38A98B4}" sibTransId="{BBE36734-CAC1-4AB5-AFEA-0373D2173EF9}"/>
    <dgm:cxn modelId="{D1B9AD7D-FC83-426E-B0B3-3B4572772EBE}" type="presOf" srcId="{EEAD4A2D-928A-4C27-ACEF-9B0188E48DF1}" destId="{8636EDA0-18DE-474E-8CB1-731A8C0EA325}" srcOrd="0" destOrd="0" presId="urn:microsoft.com/office/officeart/2005/8/layout/vList5"/>
    <dgm:cxn modelId="{11E98E1A-E679-4D25-AC98-797E13CCC867}" type="presOf" srcId="{81B7B453-76B5-4404-BF47-7242D1FA9453}" destId="{3355B719-D9DA-4772-BDC8-2FB06806DE23}" srcOrd="0" destOrd="0" presId="urn:microsoft.com/office/officeart/2005/8/layout/vList5"/>
    <dgm:cxn modelId="{14AD91B5-7970-40BD-819B-F0515F630813}" type="presParOf" srcId="{380809AE-B2BA-4C55-844A-BAE53F792601}" destId="{2962FB29-FDED-4155-92D0-DF79B77C054D}" srcOrd="0" destOrd="0" presId="urn:microsoft.com/office/officeart/2005/8/layout/vList5"/>
    <dgm:cxn modelId="{61F019AB-1384-4703-88A6-2B1E9B25C2DF}" type="presParOf" srcId="{2962FB29-FDED-4155-92D0-DF79B77C054D}" destId="{9E870927-2E87-4DF1-B3C3-B00FBC99E9B5}" srcOrd="0" destOrd="0" presId="urn:microsoft.com/office/officeart/2005/8/layout/vList5"/>
    <dgm:cxn modelId="{A9A7CF8C-95AC-4DE7-BA13-16BCDF6373CC}" type="presParOf" srcId="{2962FB29-FDED-4155-92D0-DF79B77C054D}" destId="{D98392EB-FB11-44DC-B537-CC03F3129488}" srcOrd="1" destOrd="0" presId="urn:microsoft.com/office/officeart/2005/8/layout/vList5"/>
    <dgm:cxn modelId="{4A597A22-889F-4348-9522-7D836E2870CC}" type="presParOf" srcId="{380809AE-B2BA-4C55-844A-BAE53F792601}" destId="{D707059C-7F65-4D69-A412-768D9CD05207}" srcOrd="1" destOrd="0" presId="urn:microsoft.com/office/officeart/2005/8/layout/vList5"/>
    <dgm:cxn modelId="{C577761C-8EA0-4920-8CA1-57EACA701EB1}" type="presParOf" srcId="{380809AE-B2BA-4C55-844A-BAE53F792601}" destId="{1E786BAD-BA9B-4DC9-A5ED-DB77B3DDC633}" srcOrd="2" destOrd="0" presId="urn:microsoft.com/office/officeart/2005/8/layout/vList5"/>
    <dgm:cxn modelId="{EA681F49-C3D7-4B2D-BB8B-561B033D3491}" type="presParOf" srcId="{1E786BAD-BA9B-4DC9-A5ED-DB77B3DDC633}" destId="{3355B719-D9DA-4772-BDC8-2FB06806DE23}" srcOrd="0" destOrd="0" presId="urn:microsoft.com/office/officeart/2005/8/layout/vList5"/>
    <dgm:cxn modelId="{D23422BE-764C-4A9F-9CE3-634F403E142F}" type="presParOf" srcId="{1E786BAD-BA9B-4DC9-A5ED-DB77B3DDC633}" destId="{B7384D2F-FC24-4836-8425-790550F14161}" srcOrd="1" destOrd="0" presId="urn:microsoft.com/office/officeart/2005/8/layout/vList5"/>
    <dgm:cxn modelId="{2CA820C3-B90E-43ED-B328-2509573F1DC6}" type="presParOf" srcId="{380809AE-B2BA-4C55-844A-BAE53F792601}" destId="{E53DA06B-211C-4B39-8FB1-3305DF3902E5}" srcOrd="3" destOrd="0" presId="urn:microsoft.com/office/officeart/2005/8/layout/vList5"/>
    <dgm:cxn modelId="{DC839142-2B8A-4509-AECF-539BEA9312E5}" type="presParOf" srcId="{380809AE-B2BA-4C55-844A-BAE53F792601}" destId="{24D6B3F2-91C6-495A-8AEE-4C8B4F4BBD00}" srcOrd="4" destOrd="0" presId="urn:microsoft.com/office/officeart/2005/8/layout/vList5"/>
    <dgm:cxn modelId="{051B9E03-0C60-4041-97C0-AD6591921C4E}" type="presParOf" srcId="{24D6B3F2-91C6-495A-8AEE-4C8B4F4BBD00}" destId="{8636EDA0-18DE-474E-8CB1-731A8C0EA325}" srcOrd="0" destOrd="0" presId="urn:microsoft.com/office/officeart/2005/8/layout/vList5"/>
    <dgm:cxn modelId="{5084F76D-C622-4BD6-B3DF-8A8C6A56DCED}" type="presParOf" srcId="{24D6B3F2-91C6-495A-8AEE-4C8B4F4BBD00}" destId="{A62BDE59-74DB-494B-85E3-E65D6F01B27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3D2EE-0DC0-4493-997B-2888C2468659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25441B2-2F19-47BB-8FEB-B810B317E693}">
      <dgm:prSet phldrT="[Testo]" custT="1"/>
      <dgm:spPr/>
      <dgm:t>
        <a:bodyPr/>
        <a:lstStyle/>
        <a:p>
          <a:r>
            <a:rPr lang="en-US" sz="1200" b="1" noProof="0" dirty="0" smtClean="0"/>
            <a:t>Between </a:t>
          </a:r>
          <a:r>
            <a:rPr lang="en-US" sz="1200" b="1" noProof="0" dirty="0" err="1" smtClean="0"/>
            <a:t>differrent</a:t>
          </a:r>
          <a:r>
            <a:rPr lang="en-US" sz="1200" b="1" noProof="0" dirty="0" smtClean="0"/>
            <a:t> government institutions</a:t>
          </a:r>
          <a:endParaRPr lang="en-US" sz="1200" b="1" noProof="0" dirty="0"/>
        </a:p>
      </dgm:t>
    </dgm:pt>
    <dgm:pt modelId="{D0D546DD-49AF-440A-BC78-AED93E585806}" type="parTrans" cxnId="{08ED9698-5F33-46B0-AFAB-4D66FE4E1C4B}">
      <dgm:prSet/>
      <dgm:spPr/>
      <dgm:t>
        <a:bodyPr/>
        <a:lstStyle/>
        <a:p>
          <a:endParaRPr lang="en-US" sz="1800" b="1" noProof="0"/>
        </a:p>
      </dgm:t>
    </dgm:pt>
    <dgm:pt modelId="{7E1E9098-2EB6-4ECA-9CA4-2E893666E541}" type="sibTrans" cxnId="{08ED9698-5F33-46B0-AFAB-4D66FE4E1C4B}">
      <dgm:prSet/>
      <dgm:spPr/>
      <dgm:t>
        <a:bodyPr/>
        <a:lstStyle/>
        <a:p>
          <a:endParaRPr lang="en-US" sz="1800" b="1" noProof="0"/>
        </a:p>
      </dgm:t>
    </dgm:pt>
    <dgm:pt modelId="{F15FE215-9A90-43D7-9EB4-348678C1F22B}">
      <dgm:prSet phldrT="[Testo]" custT="1"/>
      <dgm:spPr/>
      <dgm:t>
        <a:bodyPr/>
        <a:lstStyle/>
        <a:p>
          <a:r>
            <a:rPr lang="en-US" sz="1200" b="1" noProof="0" dirty="0" smtClean="0"/>
            <a:t>Between different </a:t>
          </a:r>
          <a:r>
            <a:rPr lang="en-US" sz="1200" b="1" noProof="0" smtClean="0"/>
            <a:t>areas national </a:t>
          </a:r>
          <a:r>
            <a:rPr lang="en-US" sz="1200" b="1" noProof="0" dirty="0" smtClean="0"/>
            <a:t>and European </a:t>
          </a:r>
          <a:endParaRPr lang="en-US" sz="1200" b="1" noProof="0" dirty="0"/>
        </a:p>
      </dgm:t>
    </dgm:pt>
    <dgm:pt modelId="{4C9D6C72-C226-4E94-817F-56541CBA4466}" type="parTrans" cxnId="{415BB059-10EC-4AD0-90CC-B84B1FEC6ADD}">
      <dgm:prSet/>
      <dgm:spPr/>
      <dgm:t>
        <a:bodyPr/>
        <a:lstStyle/>
        <a:p>
          <a:endParaRPr lang="en-US" sz="1800" b="1" noProof="0"/>
        </a:p>
      </dgm:t>
    </dgm:pt>
    <dgm:pt modelId="{67E9F2A2-ED70-453E-8119-526A4A74BB45}" type="sibTrans" cxnId="{415BB059-10EC-4AD0-90CC-B84B1FEC6ADD}">
      <dgm:prSet/>
      <dgm:spPr/>
      <dgm:t>
        <a:bodyPr/>
        <a:lstStyle/>
        <a:p>
          <a:endParaRPr lang="en-US" sz="1800" b="1" noProof="0"/>
        </a:p>
      </dgm:t>
    </dgm:pt>
    <dgm:pt modelId="{7B261BE1-6885-48A4-9830-E1C9B2D15B1A}">
      <dgm:prSet phldrT="[Testo]" custT="1"/>
      <dgm:spPr/>
      <dgm:t>
        <a:bodyPr/>
        <a:lstStyle/>
        <a:p>
          <a:r>
            <a:rPr lang="en-US" sz="1200" b="1" noProof="0" dirty="0" smtClean="0"/>
            <a:t>Between </a:t>
          </a:r>
          <a:r>
            <a:rPr lang="en-US" sz="1200" b="1" noProof="0" dirty="0" err="1" smtClean="0"/>
            <a:t>differents</a:t>
          </a:r>
          <a:r>
            <a:rPr lang="en-US" sz="1200" b="1" noProof="0" dirty="0" smtClean="0"/>
            <a:t> economic activity and different business sectors</a:t>
          </a:r>
          <a:endParaRPr lang="en-US" sz="1200" b="1" noProof="0" dirty="0"/>
        </a:p>
      </dgm:t>
    </dgm:pt>
    <dgm:pt modelId="{3CBF8301-CE09-431E-9A55-F065356F0340}" type="parTrans" cxnId="{9678948B-1F2B-4AAB-B88E-6C955C25F428}">
      <dgm:prSet/>
      <dgm:spPr/>
      <dgm:t>
        <a:bodyPr/>
        <a:lstStyle/>
        <a:p>
          <a:endParaRPr lang="en-US" sz="1800" b="1" noProof="0"/>
        </a:p>
      </dgm:t>
    </dgm:pt>
    <dgm:pt modelId="{2EE83844-A7CD-427E-B752-A6731501D9D1}" type="sibTrans" cxnId="{9678948B-1F2B-4AAB-B88E-6C955C25F428}">
      <dgm:prSet/>
      <dgm:spPr/>
      <dgm:t>
        <a:bodyPr/>
        <a:lstStyle/>
        <a:p>
          <a:endParaRPr lang="en-US" sz="1800" b="1" noProof="0"/>
        </a:p>
      </dgm:t>
    </dgm:pt>
    <dgm:pt modelId="{C1441DE1-140C-483A-AE32-6000FAD93607}">
      <dgm:prSet phldrT="[Testo]" custT="1"/>
      <dgm:spPr/>
      <dgm:t>
        <a:bodyPr/>
        <a:lstStyle/>
        <a:p>
          <a:r>
            <a:rPr lang="en-US" sz="1200" b="1" noProof="0" dirty="0" smtClean="0"/>
            <a:t>In the same  business sector in order to enforce the chain of value</a:t>
          </a:r>
          <a:endParaRPr lang="en-US" sz="1200" b="1" noProof="0" dirty="0"/>
        </a:p>
      </dgm:t>
    </dgm:pt>
    <dgm:pt modelId="{3B25C45E-1955-4907-8B25-E5749161DD34}" type="parTrans" cxnId="{6AB0B851-F95A-4DF4-BBB7-202B7F58245C}">
      <dgm:prSet/>
      <dgm:spPr/>
      <dgm:t>
        <a:bodyPr/>
        <a:lstStyle/>
        <a:p>
          <a:endParaRPr lang="en-US" sz="1800" b="1" noProof="0"/>
        </a:p>
      </dgm:t>
    </dgm:pt>
    <dgm:pt modelId="{BC569995-937A-42E5-8191-5230EF1C6F63}" type="sibTrans" cxnId="{6AB0B851-F95A-4DF4-BBB7-202B7F58245C}">
      <dgm:prSet/>
      <dgm:spPr/>
      <dgm:t>
        <a:bodyPr/>
        <a:lstStyle/>
        <a:p>
          <a:endParaRPr lang="en-US" sz="1800" b="1" noProof="0"/>
        </a:p>
      </dgm:t>
    </dgm:pt>
    <dgm:pt modelId="{124EA45C-BCC7-4941-A1FA-488A6C561EFA}">
      <dgm:prSet phldrT="[Testo]" custT="1"/>
      <dgm:spPr/>
      <dgm:t>
        <a:bodyPr/>
        <a:lstStyle/>
        <a:p>
          <a:r>
            <a:rPr lang="en-US" sz="1200" b="1" noProof="0" dirty="0" smtClean="0"/>
            <a:t>Between public </a:t>
          </a:r>
          <a:r>
            <a:rPr lang="en-US" sz="1200" b="1" noProof="0" smtClean="0"/>
            <a:t>and private</a:t>
          </a:r>
          <a:r>
            <a:rPr lang="en-US" sz="1200" b="1" noProof="0" dirty="0" smtClean="0"/>
            <a:t/>
          </a:r>
          <a:br>
            <a:rPr lang="en-US" sz="1200" b="1" noProof="0" dirty="0" smtClean="0"/>
          </a:br>
          <a:endParaRPr lang="en-US" sz="1200" b="1" noProof="0" dirty="0" smtClean="0"/>
        </a:p>
        <a:p>
          <a:r>
            <a:rPr lang="en-US" sz="1200" b="1" noProof="0" dirty="0" smtClean="0"/>
            <a:t>bottom-up</a:t>
          </a:r>
          <a:endParaRPr lang="en-US" sz="1200" b="1" noProof="0" dirty="0"/>
        </a:p>
      </dgm:t>
    </dgm:pt>
    <dgm:pt modelId="{E5542199-5980-4B95-97A3-A9B30A8F4F88}" type="parTrans" cxnId="{09698F60-8FB4-4205-9B66-8DA1A8E0DD79}">
      <dgm:prSet/>
      <dgm:spPr/>
      <dgm:t>
        <a:bodyPr/>
        <a:lstStyle/>
        <a:p>
          <a:endParaRPr lang="en-US" sz="1800" b="1" noProof="0"/>
        </a:p>
      </dgm:t>
    </dgm:pt>
    <dgm:pt modelId="{4F4457AB-E397-4C1B-B93F-288C183A3859}" type="sibTrans" cxnId="{09698F60-8FB4-4205-9B66-8DA1A8E0DD79}">
      <dgm:prSet/>
      <dgm:spPr/>
      <dgm:t>
        <a:bodyPr/>
        <a:lstStyle/>
        <a:p>
          <a:endParaRPr lang="en-US" sz="1800" b="1" noProof="0"/>
        </a:p>
      </dgm:t>
    </dgm:pt>
    <dgm:pt modelId="{24F27B73-58DC-4992-A096-6D3DC8141D80}">
      <dgm:prSet phldrT="[Testo]" custT="1"/>
      <dgm:spPr/>
      <dgm:t>
        <a:bodyPr/>
        <a:lstStyle/>
        <a:p>
          <a:r>
            <a:rPr lang="en-US" sz="1200" b="1" noProof="0" smtClean="0"/>
            <a:t>National </a:t>
          </a:r>
          <a:r>
            <a:rPr lang="en-US" sz="1200" b="1" noProof="0" dirty="0" smtClean="0"/>
            <a:t>and </a:t>
          </a:r>
          <a:r>
            <a:rPr lang="en-US" sz="1200" b="1" noProof="0" dirty="0" err="1" smtClean="0"/>
            <a:t>Internazional</a:t>
          </a:r>
          <a:r>
            <a:rPr lang="en-US" sz="1200" b="1" noProof="0" dirty="0" smtClean="0"/>
            <a:t> </a:t>
          </a:r>
        </a:p>
        <a:p>
          <a:r>
            <a:rPr lang="en-US" sz="1200" b="1" noProof="0" dirty="0" smtClean="0"/>
            <a:t>exchange of best practice</a:t>
          </a:r>
          <a:endParaRPr lang="en-US" sz="1200" b="1" noProof="0" dirty="0"/>
        </a:p>
      </dgm:t>
    </dgm:pt>
    <dgm:pt modelId="{59EBA005-6E1D-43D4-9FB6-02264985BE04}" type="parTrans" cxnId="{5787782D-A2EC-4320-B83C-442276B7DC13}">
      <dgm:prSet/>
      <dgm:spPr/>
      <dgm:t>
        <a:bodyPr/>
        <a:lstStyle/>
        <a:p>
          <a:endParaRPr lang="en-US" sz="1800" b="1" noProof="0"/>
        </a:p>
      </dgm:t>
    </dgm:pt>
    <dgm:pt modelId="{9036474E-11B0-4E2C-9587-CDAD82D2E348}" type="sibTrans" cxnId="{5787782D-A2EC-4320-B83C-442276B7DC13}">
      <dgm:prSet/>
      <dgm:spPr/>
      <dgm:t>
        <a:bodyPr/>
        <a:lstStyle/>
        <a:p>
          <a:endParaRPr lang="en-US" sz="1800" b="1" noProof="0"/>
        </a:p>
      </dgm:t>
    </dgm:pt>
    <dgm:pt modelId="{EABD9E79-15EF-4B3B-9D66-0D2FFA3CAF2F}" type="pres">
      <dgm:prSet presAssocID="{5DA3D2EE-0DC0-4493-997B-2888C24686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1EA50C-8B54-4BF8-9D47-59853740FC31}" type="pres">
      <dgm:prSet presAssocID="{F25441B2-2F19-47BB-8FEB-B810B317E693}" presName="dummy" presStyleCnt="0"/>
      <dgm:spPr/>
      <dgm:t>
        <a:bodyPr/>
        <a:lstStyle/>
        <a:p>
          <a:endParaRPr lang="en-US"/>
        </a:p>
      </dgm:t>
    </dgm:pt>
    <dgm:pt modelId="{4BF88509-3323-4194-8C22-1FFB146B81E0}" type="pres">
      <dgm:prSet presAssocID="{F25441B2-2F19-47BB-8FEB-B810B317E693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DC706E-61D8-4A05-8E1F-171C3685963F}" type="pres">
      <dgm:prSet presAssocID="{7E1E9098-2EB6-4ECA-9CA4-2E893666E541}" presName="sibTrans" presStyleLbl="node1" presStyleIdx="0" presStyleCnt="6"/>
      <dgm:spPr/>
      <dgm:t>
        <a:bodyPr/>
        <a:lstStyle/>
        <a:p>
          <a:endParaRPr lang="it-IT"/>
        </a:p>
      </dgm:t>
    </dgm:pt>
    <dgm:pt modelId="{16DE4AE2-A803-414F-BC05-161581ABE332}" type="pres">
      <dgm:prSet presAssocID="{F15FE215-9A90-43D7-9EB4-348678C1F22B}" presName="dummy" presStyleCnt="0"/>
      <dgm:spPr/>
      <dgm:t>
        <a:bodyPr/>
        <a:lstStyle/>
        <a:p>
          <a:endParaRPr lang="en-US"/>
        </a:p>
      </dgm:t>
    </dgm:pt>
    <dgm:pt modelId="{1842889B-B46C-4BBD-A36D-C1E3CBF8B1F1}" type="pres">
      <dgm:prSet presAssocID="{F15FE215-9A90-43D7-9EB4-348678C1F22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8F23D2-455C-4E20-B543-6A3021C24785}" type="pres">
      <dgm:prSet presAssocID="{67E9F2A2-ED70-453E-8119-526A4A74BB45}" presName="sibTrans" presStyleLbl="node1" presStyleIdx="1" presStyleCnt="6"/>
      <dgm:spPr/>
      <dgm:t>
        <a:bodyPr/>
        <a:lstStyle/>
        <a:p>
          <a:endParaRPr lang="it-IT"/>
        </a:p>
      </dgm:t>
    </dgm:pt>
    <dgm:pt modelId="{889D1A79-9C4F-4398-9574-870BB05E3E54}" type="pres">
      <dgm:prSet presAssocID="{7B261BE1-6885-48A4-9830-E1C9B2D15B1A}" presName="dummy" presStyleCnt="0"/>
      <dgm:spPr/>
      <dgm:t>
        <a:bodyPr/>
        <a:lstStyle/>
        <a:p>
          <a:endParaRPr lang="en-US"/>
        </a:p>
      </dgm:t>
    </dgm:pt>
    <dgm:pt modelId="{E6216976-4FBB-476F-9116-2569129CB537}" type="pres">
      <dgm:prSet presAssocID="{7B261BE1-6885-48A4-9830-E1C9B2D15B1A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62CA90-F237-419B-B8B1-B6897547BAEB}" type="pres">
      <dgm:prSet presAssocID="{2EE83844-A7CD-427E-B752-A6731501D9D1}" presName="sibTrans" presStyleLbl="node1" presStyleIdx="2" presStyleCnt="6"/>
      <dgm:spPr/>
      <dgm:t>
        <a:bodyPr/>
        <a:lstStyle/>
        <a:p>
          <a:endParaRPr lang="it-IT"/>
        </a:p>
      </dgm:t>
    </dgm:pt>
    <dgm:pt modelId="{334D1A85-4890-4CF9-B8AA-FFF7E988CCC1}" type="pres">
      <dgm:prSet presAssocID="{C1441DE1-140C-483A-AE32-6000FAD93607}" presName="dummy" presStyleCnt="0"/>
      <dgm:spPr/>
      <dgm:t>
        <a:bodyPr/>
        <a:lstStyle/>
        <a:p>
          <a:endParaRPr lang="en-US"/>
        </a:p>
      </dgm:t>
    </dgm:pt>
    <dgm:pt modelId="{179B1ADF-C0CA-4F6D-86BB-ED6321001D1C}" type="pres">
      <dgm:prSet presAssocID="{C1441DE1-140C-483A-AE32-6000FAD93607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DDEF01-3527-4F25-95F4-864CA6884157}" type="pres">
      <dgm:prSet presAssocID="{BC569995-937A-42E5-8191-5230EF1C6F63}" presName="sibTrans" presStyleLbl="node1" presStyleIdx="3" presStyleCnt="6"/>
      <dgm:spPr/>
      <dgm:t>
        <a:bodyPr/>
        <a:lstStyle/>
        <a:p>
          <a:endParaRPr lang="it-IT"/>
        </a:p>
      </dgm:t>
    </dgm:pt>
    <dgm:pt modelId="{E0588DD4-5F79-4B58-A5CD-38C9B493C8D0}" type="pres">
      <dgm:prSet presAssocID="{124EA45C-BCC7-4941-A1FA-488A6C561EFA}" presName="dummy" presStyleCnt="0"/>
      <dgm:spPr/>
      <dgm:t>
        <a:bodyPr/>
        <a:lstStyle/>
        <a:p>
          <a:endParaRPr lang="en-US"/>
        </a:p>
      </dgm:t>
    </dgm:pt>
    <dgm:pt modelId="{94EA0E51-2C49-4BDF-A80A-94A6A211F8B8}" type="pres">
      <dgm:prSet presAssocID="{124EA45C-BCC7-4941-A1FA-488A6C561EFA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A98247-A899-4F7F-8F89-72D0C4C78615}" type="pres">
      <dgm:prSet presAssocID="{4F4457AB-E397-4C1B-B93F-288C183A3859}" presName="sibTrans" presStyleLbl="node1" presStyleIdx="4" presStyleCnt="6"/>
      <dgm:spPr/>
      <dgm:t>
        <a:bodyPr/>
        <a:lstStyle/>
        <a:p>
          <a:endParaRPr lang="it-IT"/>
        </a:p>
      </dgm:t>
    </dgm:pt>
    <dgm:pt modelId="{9839D438-8521-4E69-867B-73AB709C57AC}" type="pres">
      <dgm:prSet presAssocID="{24F27B73-58DC-4992-A096-6D3DC8141D80}" presName="dummy" presStyleCnt="0"/>
      <dgm:spPr/>
      <dgm:t>
        <a:bodyPr/>
        <a:lstStyle/>
        <a:p>
          <a:endParaRPr lang="en-US"/>
        </a:p>
      </dgm:t>
    </dgm:pt>
    <dgm:pt modelId="{D6456530-3291-486B-9741-F6FAE82D3FA3}" type="pres">
      <dgm:prSet presAssocID="{24F27B73-58DC-4992-A096-6D3DC8141D80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1CB5FC-FD16-4030-822E-940982182DF8}" type="pres">
      <dgm:prSet presAssocID="{9036474E-11B0-4E2C-9587-CDAD82D2E348}" presName="sibTrans" presStyleLbl="node1" presStyleIdx="5" presStyleCnt="6" custScaleX="129233"/>
      <dgm:spPr/>
      <dgm:t>
        <a:bodyPr/>
        <a:lstStyle/>
        <a:p>
          <a:endParaRPr lang="it-IT"/>
        </a:p>
      </dgm:t>
    </dgm:pt>
  </dgm:ptLst>
  <dgm:cxnLst>
    <dgm:cxn modelId="{23FAC7A6-1D89-485F-8501-66BB8A23236C}" type="presOf" srcId="{BC569995-937A-42E5-8191-5230EF1C6F63}" destId="{01DDEF01-3527-4F25-95F4-864CA6884157}" srcOrd="0" destOrd="0" presId="urn:microsoft.com/office/officeart/2005/8/layout/cycle1"/>
    <dgm:cxn modelId="{3BAF3D0B-29DA-400B-816B-6A0E7FD48807}" type="presOf" srcId="{7B261BE1-6885-48A4-9830-E1C9B2D15B1A}" destId="{E6216976-4FBB-476F-9116-2569129CB537}" srcOrd="0" destOrd="0" presId="urn:microsoft.com/office/officeart/2005/8/layout/cycle1"/>
    <dgm:cxn modelId="{44BAED7D-F6B4-45DD-80AC-898795D78EB6}" type="presOf" srcId="{124EA45C-BCC7-4941-A1FA-488A6C561EFA}" destId="{94EA0E51-2C49-4BDF-A80A-94A6A211F8B8}" srcOrd="0" destOrd="0" presId="urn:microsoft.com/office/officeart/2005/8/layout/cycle1"/>
    <dgm:cxn modelId="{FCB15E3A-5F35-453F-9890-4CC76CE29BCB}" type="presOf" srcId="{2EE83844-A7CD-427E-B752-A6731501D9D1}" destId="{3A62CA90-F237-419B-B8B1-B6897547BAEB}" srcOrd="0" destOrd="0" presId="urn:microsoft.com/office/officeart/2005/8/layout/cycle1"/>
    <dgm:cxn modelId="{415BB059-10EC-4AD0-90CC-B84B1FEC6ADD}" srcId="{5DA3D2EE-0DC0-4493-997B-2888C2468659}" destId="{F15FE215-9A90-43D7-9EB4-348678C1F22B}" srcOrd="1" destOrd="0" parTransId="{4C9D6C72-C226-4E94-817F-56541CBA4466}" sibTransId="{67E9F2A2-ED70-453E-8119-526A4A74BB45}"/>
    <dgm:cxn modelId="{08ED9698-5F33-46B0-AFAB-4D66FE4E1C4B}" srcId="{5DA3D2EE-0DC0-4493-997B-2888C2468659}" destId="{F25441B2-2F19-47BB-8FEB-B810B317E693}" srcOrd="0" destOrd="0" parTransId="{D0D546DD-49AF-440A-BC78-AED93E585806}" sibTransId="{7E1E9098-2EB6-4ECA-9CA4-2E893666E541}"/>
    <dgm:cxn modelId="{05FE29CD-8682-4506-9D64-1E41D1103F48}" type="presOf" srcId="{67E9F2A2-ED70-453E-8119-526A4A74BB45}" destId="{328F23D2-455C-4E20-B543-6A3021C24785}" srcOrd="0" destOrd="0" presId="urn:microsoft.com/office/officeart/2005/8/layout/cycle1"/>
    <dgm:cxn modelId="{6AB0B851-F95A-4DF4-BBB7-202B7F58245C}" srcId="{5DA3D2EE-0DC0-4493-997B-2888C2468659}" destId="{C1441DE1-140C-483A-AE32-6000FAD93607}" srcOrd="3" destOrd="0" parTransId="{3B25C45E-1955-4907-8B25-E5749161DD34}" sibTransId="{BC569995-937A-42E5-8191-5230EF1C6F63}"/>
    <dgm:cxn modelId="{0AD659A5-171A-4C1D-99F7-C0DA9BB17492}" type="presOf" srcId="{F15FE215-9A90-43D7-9EB4-348678C1F22B}" destId="{1842889B-B46C-4BBD-A36D-C1E3CBF8B1F1}" srcOrd="0" destOrd="0" presId="urn:microsoft.com/office/officeart/2005/8/layout/cycle1"/>
    <dgm:cxn modelId="{5787782D-A2EC-4320-B83C-442276B7DC13}" srcId="{5DA3D2EE-0DC0-4493-997B-2888C2468659}" destId="{24F27B73-58DC-4992-A096-6D3DC8141D80}" srcOrd="5" destOrd="0" parTransId="{59EBA005-6E1D-43D4-9FB6-02264985BE04}" sibTransId="{9036474E-11B0-4E2C-9587-CDAD82D2E348}"/>
    <dgm:cxn modelId="{E65B2698-8511-4961-9634-7D089B393674}" type="presOf" srcId="{9036474E-11B0-4E2C-9587-CDAD82D2E348}" destId="{101CB5FC-FD16-4030-822E-940982182DF8}" srcOrd="0" destOrd="0" presId="urn:microsoft.com/office/officeart/2005/8/layout/cycle1"/>
    <dgm:cxn modelId="{9678948B-1F2B-4AAB-B88E-6C955C25F428}" srcId="{5DA3D2EE-0DC0-4493-997B-2888C2468659}" destId="{7B261BE1-6885-48A4-9830-E1C9B2D15B1A}" srcOrd="2" destOrd="0" parTransId="{3CBF8301-CE09-431E-9A55-F065356F0340}" sibTransId="{2EE83844-A7CD-427E-B752-A6731501D9D1}"/>
    <dgm:cxn modelId="{8053155B-E714-4CD3-ABE2-ECD2DAE74EA8}" type="presOf" srcId="{C1441DE1-140C-483A-AE32-6000FAD93607}" destId="{179B1ADF-C0CA-4F6D-86BB-ED6321001D1C}" srcOrd="0" destOrd="0" presId="urn:microsoft.com/office/officeart/2005/8/layout/cycle1"/>
    <dgm:cxn modelId="{09698F60-8FB4-4205-9B66-8DA1A8E0DD79}" srcId="{5DA3D2EE-0DC0-4493-997B-2888C2468659}" destId="{124EA45C-BCC7-4941-A1FA-488A6C561EFA}" srcOrd="4" destOrd="0" parTransId="{E5542199-5980-4B95-97A3-A9B30A8F4F88}" sibTransId="{4F4457AB-E397-4C1B-B93F-288C183A3859}"/>
    <dgm:cxn modelId="{0598140C-5EE5-4A3D-97AE-5F06E6E8C749}" type="presOf" srcId="{24F27B73-58DC-4992-A096-6D3DC8141D80}" destId="{D6456530-3291-486B-9741-F6FAE82D3FA3}" srcOrd="0" destOrd="0" presId="urn:microsoft.com/office/officeart/2005/8/layout/cycle1"/>
    <dgm:cxn modelId="{0DA3E5B3-0657-48E7-8F76-1324D50CB3CF}" type="presOf" srcId="{F25441B2-2F19-47BB-8FEB-B810B317E693}" destId="{4BF88509-3323-4194-8C22-1FFB146B81E0}" srcOrd="0" destOrd="0" presId="urn:microsoft.com/office/officeart/2005/8/layout/cycle1"/>
    <dgm:cxn modelId="{01769A06-6485-49FF-853A-A92966734989}" type="presOf" srcId="{4F4457AB-E397-4C1B-B93F-288C183A3859}" destId="{FAA98247-A899-4F7F-8F89-72D0C4C78615}" srcOrd="0" destOrd="0" presId="urn:microsoft.com/office/officeart/2005/8/layout/cycle1"/>
    <dgm:cxn modelId="{2D19DF29-63B0-491A-8D92-4F72A311A1A0}" type="presOf" srcId="{5DA3D2EE-0DC0-4493-997B-2888C2468659}" destId="{EABD9E79-15EF-4B3B-9D66-0D2FFA3CAF2F}" srcOrd="0" destOrd="0" presId="urn:microsoft.com/office/officeart/2005/8/layout/cycle1"/>
    <dgm:cxn modelId="{48E6BE40-777F-460B-98FF-E67668B461A4}" type="presOf" srcId="{7E1E9098-2EB6-4ECA-9CA4-2E893666E541}" destId="{EDDC706E-61D8-4A05-8E1F-171C3685963F}" srcOrd="0" destOrd="0" presId="urn:microsoft.com/office/officeart/2005/8/layout/cycle1"/>
    <dgm:cxn modelId="{1D247F29-7664-4E27-93BA-FB7064AA954E}" type="presParOf" srcId="{EABD9E79-15EF-4B3B-9D66-0D2FFA3CAF2F}" destId="{791EA50C-8B54-4BF8-9D47-59853740FC31}" srcOrd="0" destOrd="0" presId="urn:microsoft.com/office/officeart/2005/8/layout/cycle1"/>
    <dgm:cxn modelId="{8AF45255-E2C1-437B-BF96-FB0A1F0564B1}" type="presParOf" srcId="{EABD9E79-15EF-4B3B-9D66-0D2FFA3CAF2F}" destId="{4BF88509-3323-4194-8C22-1FFB146B81E0}" srcOrd="1" destOrd="0" presId="urn:microsoft.com/office/officeart/2005/8/layout/cycle1"/>
    <dgm:cxn modelId="{E520CD6A-1D86-460D-9315-F40AFA0D2516}" type="presParOf" srcId="{EABD9E79-15EF-4B3B-9D66-0D2FFA3CAF2F}" destId="{EDDC706E-61D8-4A05-8E1F-171C3685963F}" srcOrd="2" destOrd="0" presId="urn:microsoft.com/office/officeart/2005/8/layout/cycle1"/>
    <dgm:cxn modelId="{3B051762-7244-4E96-AC80-F738986C4CFC}" type="presParOf" srcId="{EABD9E79-15EF-4B3B-9D66-0D2FFA3CAF2F}" destId="{16DE4AE2-A803-414F-BC05-161581ABE332}" srcOrd="3" destOrd="0" presId="urn:microsoft.com/office/officeart/2005/8/layout/cycle1"/>
    <dgm:cxn modelId="{DA6309F1-CCF7-49E8-9C10-8E6A9F1CCBB8}" type="presParOf" srcId="{EABD9E79-15EF-4B3B-9D66-0D2FFA3CAF2F}" destId="{1842889B-B46C-4BBD-A36D-C1E3CBF8B1F1}" srcOrd="4" destOrd="0" presId="urn:microsoft.com/office/officeart/2005/8/layout/cycle1"/>
    <dgm:cxn modelId="{0E32F1B2-DD86-45F3-B326-F74AED647428}" type="presParOf" srcId="{EABD9E79-15EF-4B3B-9D66-0D2FFA3CAF2F}" destId="{328F23D2-455C-4E20-B543-6A3021C24785}" srcOrd="5" destOrd="0" presId="urn:microsoft.com/office/officeart/2005/8/layout/cycle1"/>
    <dgm:cxn modelId="{ADE233FF-C9D7-468B-8E27-DAD5C5ACE972}" type="presParOf" srcId="{EABD9E79-15EF-4B3B-9D66-0D2FFA3CAF2F}" destId="{889D1A79-9C4F-4398-9574-870BB05E3E54}" srcOrd="6" destOrd="0" presId="urn:microsoft.com/office/officeart/2005/8/layout/cycle1"/>
    <dgm:cxn modelId="{3235059F-05E0-4198-8F67-7A812E58020A}" type="presParOf" srcId="{EABD9E79-15EF-4B3B-9D66-0D2FFA3CAF2F}" destId="{E6216976-4FBB-476F-9116-2569129CB537}" srcOrd="7" destOrd="0" presId="urn:microsoft.com/office/officeart/2005/8/layout/cycle1"/>
    <dgm:cxn modelId="{1660AC0C-ABAE-4F6E-902F-BE5600C2F346}" type="presParOf" srcId="{EABD9E79-15EF-4B3B-9D66-0D2FFA3CAF2F}" destId="{3A62CA90-F237-419B-B8B1-B6897547BAEB}" srcOrd="8" destOrd="0" presId="urn:microsoft.com/office/officeart/2005/8/layout/cycle1"/>
    <dgm:cxn modelId="{61062DBE-18F3-4CAA-B49D-66C75872875A}" type="presParOf" srcId="{EABD9E79-15EF-4B3B-9D66-0D2FFA3CAF2F}" destId="{334D1A85-4890-4CF9-B8AA-FFF7E988CCC1}" srcOrd="9" destOrd="0" presId="urn:microsoft.com/office/officeart/2005/8/layout/cycle1"/>
    <dgm:cxn modelId="{DD688C25-5384-4DD1-A079-B8DD0D726659}" type="presParOf" srcId="{EABD9E79-15EF-4B3B-9D66-0D2FFA3CAF2F}" destId="{179B1ADF-C0CA-4F6D-86BB-ED6321001D1C}" srcOrd="10" destOrd="0" presId="urn:microsoft.com/office/officeart/2005/8/layout/cycle1"/>
    <dgm:cxn modelId="{9F83D0CC-4E78-479B-BDC4-977A589A6FB4}" type="presParOf" srcId="{EABD9E79-15EF-4B3B-9D66-0D2FFA3CAF2F}" destId="{01DDEF01-3527-4F25-95F4-864CA6884157}" srcOrd="11" destOrd="0" presId="urn:microsoft.com/office/officeart/2005/8/layout/cycle1"/>
    <dgm:cxn modelId="{E9504EC9-29D5-44D9-B444-48732341D509}" type="presParOf" srcId="{EABD9E79-15EF-4B3B-9D66-0D2FFA3CAF2F}" destId="{E0588DD4-5F79-4B58-A5CD-38C9B493C8D0}" srcOrd="12" destOrd="0" presId="urn:microsoft.com/office/officeart/2005/8/layout/cycle1"/>
    <dgm:cxn modelId="{78545F86-4F66-4152-8B7D-FB2225681E7D}" type="presParOf" srcId="{EABD9E79-15EF-4B3B-9D66-0D2FFA3CAF2F}" destId="{94EA0E51-2C49-4BDF-A80A-94A6A211F8B8}" srcOrd="13" destOrd="0" presId="urn:microsoft.com/office/officeart/2005/8/layout/cycle1"/>
    <dgm:cxn modelId="{5693A3D5-4969-41DE-AC15-02EB194E2899}" type="presParOf" srcId="{EABD9E79-15EF-4B3B-9D66-0D2FFA3CAF2F}" destId="{FAA98247-A899-4F7F-8F89-72D0C4C78615}" srcOrd="14" destOrd="0" presId="urn:microsoft.com/office/officeart/2005/8/layout/cycle1"/>
    <dgm:cxn modelId="{7EC6E79F-12ED-488D-A6CD-1FD1300A7C6F}" type="presParOf" srcId="{EABD9E79-15EF-4B3B-9D66-0D2FFA3CAF2F}" destId="{9839D438-8521-4E69-867B-73AB709C57AC}" srcOrd="15" destOrd="0" presId="urn:microsoft.com/office/officeart/2005/8/layout/cycle1"/>
    <dgm:cxn modelId="{7D961A64-6FD8-44DB-957D-A67B8523F837}" type="presParOf" srcId="{EABD9E79-15EF-4B3B-9D66-0D2FFA3CAF2F}" destId="{D6456530-3291-486B-9741-F6FAE82D3FA3}" srcOrd="16" destOrd="0" presId="urn:microsoft.com/office/officeart/2005/8/layout/cycle1"/>
    <dgm:cxn modelId="{5F6F5F7E-2A12-43FB-B374-1AC86A2C7242}" type="presParOf" srcId="{EABD9E79-15EF-4B3B-9D66-0D2FFA3CAF2F}" destId="{101CB5FC-FD16-4030-822E-940982182DF8}" srcOrd="17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58057-6128-47C5-9999-3B0D0B89FB64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9E2C00C4-66B5-46E1-82E3-DDE33162CFE3}">
      <dgm:prSet phldrT="[Testo]"/>
      <dgm:spPr/>
      <dgm:t>
        <a:bodyPr/>
        <a:lstStyle/>
        <a:p>
          <a:r>
            <a:rPr lang="it-IT" smtClean="0"/>
            <a:t>National </a:t>
          </a:r>
          <a:r>
            <a:rPr lang="it-IT" dirty="0" err="1" smtClean="0"/>
            <a:t>Rural</a:t>
          </a:r>
          <a:r>
            <a:rPr lang="it-IT" dirty="0" smtClean="0"/>
            <a:t> Network</a:t>
          </a:r>
          <a:endParaRPr lang="it-IT" dirty="0"/>
        </a:p>
      </dgm:t>
    </dgm:pt>
    <dgm:pt modelId="{60962A63-F918-43B8-AE3C-ABA6D6A4DB79}" type="parTrans" cxnId="{3FA25561-9940-4E55-BBF9-9380C7723DFD}">
      <dgm:prSet/>
      <dgm:spPr/>
      <dgm:t>
        <a:bodyPr/>
        <a:lstStyle/>
        <a:p>
          <a:endParaRPr lang="it-IT"/>
        </a:p>
      </dgm:t>
    </dgm:pt>
    <dgm:pt modelId="{2E2DDA0A-5569-45AA-8397-5D249793C8B1}" type="sibTrans" cxnId="{3FA25561-9940-4E55-BBF9-9380C7723DFD}">
      <dgm:prSet/>
      <dgm:spPr/>
      <dgm:t>
        <a:bodyPr/>
        <a:lstStyle/>
        <a:p>
          <a:endParaRPr lang="it-IT"/>
        </a:p>
      </dgm:t>
    </dgm:pt>
    <dgm:pt modelId="{BA914B4F-6D38-4DCF-86E1-07C3D50464D0}">
      <dgm:prSet phldrT="[Testo]"/>
      <dgm:spPr/>
      <dgm:t>
        <a:bodyPr/>
        <a:lstStyle/>
        <a:p>
          <a:r>
            <a:rPr lang="it-IT" dirty="0" err="1" smtClean="0"/>
            <a:t>Regional</a:t>
          </a:r>
          <a:r>
            <a:rPr lang="it-IT" dirty="0" smtClean="0"/>
            <a:t> </a:t>
          </a:r>
          <a:br>
            <a:rPr lang="it-IT" dirty="0" smtClean="0"/>
          </a:br>
          <a:r>
            <a:rPr lang="it-IT" dirty="0" err="1" smtClean="0"/>
            <a:t>antennas</a:t>
          </a:r>
          <a:endParaRPr lang="it-IT" dirty="0"/>
        </a:p>
      </dgm:t>
    </dgm:pt>
    <dgm:pt modelId="{412B8B57-2253-4AA3-9680-807DBE5C6ADD}" type="parTrans" cxnId="{21B265C0-F2C4-45D5-9626-9616903475DD}">
      <dgm:prSet/>
      <dgm:spPr/>
      <dgm:t>
        <a:bodyPr/>
        <a:lstStyle/>
        <a:p>
          <a:endParaRPr lang="it-IT"/>
        </a:p>
      </dgm:t>
    </dgm:pt>
    <dgm:pt modelId="{80126788-7EB1-4412-B071-B86D03966C67}" type="sibTrans" cxnId="{21B265C0-F2C4-45D5-9626-9616903475DD}">
      <dgm:prSet/>
      <dgm:spPr/>
      <dgm:t>
        <a:bodyPr/>
        <a:lstStyle/>
        <a:p>
          <a:endParaRPr lang="it-IT"/>
        </a:p>
      </dgm:t>
    </dgm:pt>
    <dgm:pt modelId="{99C2716D-C0F9-47FD-8739-AC3C1121D280}">
      <dgm:prSet phldrT="[Testo]"/>
      <dgm:spPr/>
      <dgm:t>
        <a:bodyPr/>
        <a:lstStyle/>
        <a:p>
          <a:endParaRPr lang="en-US" dirty="0" smtClean="0"/>
        </a:p>
        <a:p>
          <a:r>
            <a:rPr lang="en-US" dirty="0" smtClean="0"/>
            <a:t>Authority management of regional-RDP and monitoring </a:t>
          </a:r>
          <a:r>
            <a:rPr lang="en-US" smtClean="0"/>
            <a:t>and evaluation</a:t>
          </a:r>
          <a:endParaRPr lang="it-IT" dirty="0"/>
        </a:p>
      </dgm:t>
    </dgm:pt>
    <dgm:pt modelId="{313ED3F1-C201-4FF5-8FB9-880837F4D0AC}" type="parTrans" cxnId="{24964DC9-EBE4-4379-859B-63542F6B614B}">
      <dgm:prSet/>
      <dgm:spPr/>
      <dgm:t>
        <a:bodyPr/>
        <a:lstStyle/>
        <a:p>
          <a:endParaRPr lang="it-IT"/>
        </a:p>
      </dgm:t>
    </dgm:pt>
    <dgm:pt modelId="{142F07AD-B08C-4276-97A3-A10F9D3EAF9A}" type="sibTrans" cxnId="{24964DC9-EBE4-4379-859B-63542F6B614B}">
      <dgm:prSet/>
      <dgm:spPr/>
      <dgm:t>
        <a:bodyPr/>
        <a:lstStyle/>
        <a:p>
          <a:endParaRPr lang="it-IT"/>
        </a:p>
      </dgm:t>
    </dgm:pt>
    <dgm:pt modelId="{BC798056-E14D-492E-AD9A-5576DE69167E}" type="pres">
      <dgm:prSet presAssocID="{5D058057-6128-47C5-9999-3B0D0B89FB64}" presName="Name0" presStyleCnt="0">
        <dgm:presLayoutVars>
          <dgm:dir/>
          <dgm:resizeHandles val="exact"/>
        </dgm:presLayoutVars>
      </dgm:prSet>
      <dgm:spPr/>
    </dgm:pt>
    <dgm:pt modelId="{33963AFE-721C-4CDE-9274-E579CB4CDC2E}" type="pres">
      <dgm:prSet presAssocID="{5D058057-6128-47C5-9999-3B0D0B89FB64}" presName="fgShape" presStyleLbl="fgShp" presStyleIdx="0" presStyleCnt="1" custScaleY="127446"/>
      <dgm:spPr>
        <a:solidFill>
          <a:srgbClr val="FF0000"/>
        </a:solidFill>
      </dgm:spPr>
    </dgm:pt>
    <dgm:pt modelId="{86AE5EC4-FBF6-4B12-BBDE-B6069B58D826}" type="pres">
      <dgm:prSet presAssocID="{5D058057-6128-47C5-9999-3B0D0B89FB64}" presName="linComp" presStyleCnt="0"/>
      <dgm:spPr/>
    </dgm:pt>
    <dgm:pt modelId="{0455B6F6-93D9-43A1-92FB-44347DD0700C}" type="pres">
      <dgm:prSet presAssocID="{9E2C00C4-66B5-46E1-82E3-DDE33162CFE3}" presName="compNode" presStyleCnt="0"/>
      <dgm:spPr/>
    </dgm:pt>
    <dgm:pt modelId="{F5B13D8F-0D32-4126-926E-72E7F089A18F}" type="pres">
      <dgm:prSet presAssocID="{9E2C00C4-66B5-46E1-82E3-DDE33162CFE3}" presName="bkgdShape" presStyleLbl="node1" presStyleIdx="0" presStyleCnt="3"/>
      <dgm:spPr/>
      <dgm:t>
        <a:bodyPr/>
        <a:lstStyle/>
        <a:p>
          <a:endParaRPr lang="it-IT"/>
        </a:p>
      </dgm:t>
    </dgm:pt>
    <dgm:pt modelId="{F472D84E-788A-495D-A2F0-4F63158AFCFC}" type="pres">
      <dgm:prSet presAssocID="{9E2C00C4-66B5-46E1-82E3-DDE33162CFE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275E72-1394-4DFF-8D8B-21AAAE5E3A97}" type="pres">
      <dgm:prSet presAssocID="{9E2C00C4-66B5-46E1-82E3-DDE33162CFE3}" presName="invisiNode" presStyleLbl="node1" presStyleIdx="0" presStyleCnt="3"/>
      <dgm:spPr/>
    </dgm:pt>
    <dgm:pt modelId="{16B563AE-E4DC-43C5-A030-382C48554028}" type="pres">
      <dgm:prSet presAssocID="{9E2C00C4-66B5-46E1-82E3-DDE33162CFE3}" presName="imagNode" presStyleLbl="fgImgPlace1" presStyleIdx="0" presStyleCnt="3" custScaleX="9690" custScaleY="6479"/>
      <dgm:spPr>
        <a:prstGeom prst="flowChartConnector">
          <a:avLst/>
        </a:prstGeom>
      </dgm:spPr>
    </dgm:pt>
    <dgm:pt modelId="{B69D548F-F9FA-451A-88AB-1C84AA4EE44B}" type="pres">
      <dgm:prSet presAssocID="{2E2DDA0A-5569-45AA-8397-5D249793C8B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3EFDD9EE-0BAB-4E52-890D-B75B0E29527D}" type="pres">
      <dgm:prSet presAssocID="{BA914B4F-6D38-4DCF-86E1-07C3D50464D0}" presName="compNode" presStyleCnt="0"/>
      <dgm:spPr/>
    </dgm:pt>
    <dgm:pt modelId="{CC563F97-00CE-466F-93ED-CB7FE078FE5D}" type="pres">
      <dgm:prSet presAssocID="{BA914B4F-6D38-4DCF-86E1-07C3D50464D0}" presName="bkgdShape" presStyleLbl="node1" presStyleIdx="1" presStyleCnt="3"/>
      <dgm:spPr/>
      <dgm:t>
        <a:bodyPr/>
        <a:lstStyle/>
        <a:p>
          <a:endParaRPr lang="it-IT"/>
        </a:p>
      </dgm:t>
    </dgm:pt>
    <dgm:pt modelId="{93E15994-6CE0-4BDF-BB3A-86BEF45CA562}" type="pres">
      <dgm:prSet presAssocID="{BA914B4F-6D38-4DCF-86E1-07C3D50464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D803A6-B1CC-467F-B591-B85290EC998C}" type="pres">
      <dgm:prSet presAssocID="{BA914B4F-6D38-4DCF-86E1-07C3D50464D0}" presName="invisiNode" presStyleLbl="node1" presStyleIdx="1" presStyleCnt="3"/>
      <dgm:spPr/>
    </dgm:pt>
    <dgm:pt modelId="{B9CAB8A7-652D-41F1-A167-2E18FB2AE35F}" type="pres">
      <dgm:prSet presAssocID="{BA914B4F-6D38-4DCF-86E1-07C3D50464D0}" presName="imagNode" presStyleLbl="fgImgPlace1" presStyleIdx="1" presStyleCnt="3" custFlipVert="1" custFlipHor="1" custScaleX="10180" custScaleY="3700" custLinFactNeighborX="0" custLinFactNeighborY="-25449"/>
      <dgm:spPr>
        <a:prstGeom prst="roundRect">
          <a:avLst/>
        </a:prstGeom>
      </dgm:spPr>
    </dgm:pt>
    <dgm:pt modelId="{2AB03DEB-4DF9-455E-9062-FBF73C1D7473}" type="pres">
      <dgm:prSet presAssocID="{80126788-7EB1-4412-B071-B86D03966C6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E9F1F9D-2FF6-4FE1-A9C6-71EECB758E97}" type="pres">
      <dgm:prSet presAssocID="{99C2716D-C0F9-47FD-8739-AC3C1121D280}" presName="compNode" presStyleCnt="0"/>
      <dgm:spPr/>
    </dgm:pt>
    <dgm:pt modelId="{069E7082-41AE-41CA-9974-FB165238B705}" type="pres">
      <dgm:prSet presAssocID="{99C2716D-C0F9-47FD-8739-AC3C1121D280}" presName="bkgdShape" presStyleLbl="node1" presStyleIdx="2" presStyleCnt="3"/>
      <dgm:spPr/>
      <dgm:t>
        <a:bodyPr/>
        <a:lstStyle/>
        <a:p>
          <a:endParaRPr lang="it-IT"/>
        </a:p>
      </dgm:t>
    </dgm:pt>
    <dgm:pt modelId="{30A13781-A49E-4308-A7AE-DD84D79C841C}" type="pres">
      <dgm:prSet presAssocID="{99C2716D-C0F9-47FD-8739-AC3C1121D28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CDAF34-1286-4C7E-B93C-1C21BE99776F}" type="pres">
      <dgm:prSet presAssocID="{99C2716D-C0F9-47FD-8739-AC3C1121D280}" presName="invisiNode" presStyleLbl="node1" presStyleIdx="2" presStyleCnt="3"/>
      <dgm:spPr/>
    </dgm:pt>
    <dgm:pt modelId="{2049BBDB-4627-4145-BF09-26C0C7A4B07B}" type="pres">
      <dgm:prSet presAssocID="{99C2716D-C0F9-47FD-8739-AC3C1121D280}" presName="imagNode" presStyleLbl="fgImgPlace1" presStyleIdx="2" presStyleCnt="3" custScaleX="9690" custScaleY="16659" custLinFactNeighborX="-490" custLinFactNeighborY="-33191"/>
      <dgm:spPr>
        <a:prstGeom prst="roundRect">
          <a:avLst/>
        </a:prstGeom>
      </dgm:spPr>
    </dgm:pt>
  </dgm:ptLst>
  <dgm:cxnLst>
    <dgm:cxn modelId="{E0896CD8-2224-4A67-81EA-5ABE271BDB31}" type="presOf" srcId="{99C2716D-C0F9-47FD-8739-AC3C1121D280}" destId="{069E7082-41AE-41CA-9974-FB165238B705}" srcOrd="0" destOrd="0" presId="urn:microsoft.com/office/officeart/2005/8/layout/hList7"/>
    <dgm:cxn modelId="{21B265C0-F2C4-45D5-9626-9616903475DD}" srcId="{5D058057-6128-47C5-9999-3B0D0B89FB64}" destId="{BA914B4F-6D38-4DCF-86E1-07C3D50464D0}" srcOrd="1" destOrd="0" parTransId="{412B8B57-2253-4AA3-9680-807DBE5C6ADD}" sibTransId="{80126788-7EB1-4412-B071-B86D03966C67}"/>
    <dgm:cxn modelId="{F77FBC41-B7B5-4A3A-8ED8-38150AF7A146}" type="presOf" srcId="{99C2716D-C0F9-47FD-8739-AC3C1121D280}" destId="{30A13781-A49E-4308-A7AE-DD84D79C841C}" srcOrd="1" destOrd="0" presId="urn:microsoft.com/office/officeart/2005/8/layout/hList7"/>
    <dgm:cxn modelId="{24964DC9-EBE4-4379-859B-63542F6B614B}" srcId="{5D058057-6128-47C5-9999-3B0D0B89FB64}" destId="{99C2716D-C0F9-47FD-8739-AC3C1121D280}" srcOrd="2" destOrd="0" parTransId="{313ED3F1-C201-4FF5-8FB9-880837F4D0AC}" sibTransId="{142F07AD-B08C-4276-97A3-A10F9D3EAF9A}"/>
    <dgm:cxn modelId="{8B8A0DBE-CDF9-4484-81A9-AE39BE0861E3}" type="presOf" srcId="{9E2C00C4-66B5-46E1-82E3-DDE33162CFE3}" destId="{F472D84E-788A-495D-A2F0-4F63158AFCFC}" srcOrd="1" destOrd="0" presId="urn:microsoft.com/office/officeart/2005/8/layout/hList7"/>
    <dgm:cxn modelId="{235277F4-C8D3-4D1A-B6DD-F713532E216D}" type="presOf" srcId="{80126788-7EB1-4412-B071-B86D03966C67}" destId="{2AB03DEB-4DF9-455E-9062-FBF73C1D7473}" srcOrd="0" destOrd="0" presId="urn:microsoft.com/office/officeart/2005/8/layout/hList7"/>
    <dgm:cxn modelId="{1B6BADA2-968D-4292-8591-B5F15EA85D0A}" type="presOf" srcId="{5D058057-6128-47C5-9999-3B0D0B89FB64}" destId="{BC798056-E14D-492E-AD9A-5576DE69167E}" srcOrd="0" destOrd="0" presId="urn:microsoft.com/office/officeart/2005/8/layout/hList7"/>
    <dgm:cxn modelId="{E30E2245-F859-47C0-8883-36DD34EA2FD5}" type="presOf" srcId="{9E2C00C4-66B5-46E1-82E3-DDE33162CFE3}" destId="{F5B13D8F-0D32-4126-926E-72E7F089A18F}" srcOrd="0" destOrd="0" presId="urn:microsoft.com/office/officeart/2005/8/layout/hList7"/>
    <dgm:cxn modelId="{D91CBF82-4000-4A6D-8ABB-EBC7B8CD872C}" type="presOf" srcId="{BA914B4F-6D38-4DCF-86E1-07C3D50464D0}" destId="{93E15994-6CE0-4BDF-BB3A-86BEF45CA562}" srcOrd="1" destOrd="0" presId="urn:microsoft.com/office/officeart/2005/8/layout/hList7"/>
    <dgm:cxn modelId="{302B7637-D611-41F5-AC06-4C141B776C26}" type="presOf" srcId="{2E2DDA0A-5569-45AA-8397-5D249793C8B1}" destId="{B69D548F-F9FA-451A-88AB-1C84AA4EE44B}" srcOrd="0" destOrd="0" presId="urn:microsoft.com/office/officeart/2005/8/layout/hList7"/>
    <dgm:cxn modelId="{4EAD47CF-AAAB-4DD4-9122-C1FDCEE90281}" type="presOf" srcId="{BA914B4F-6D38-4DCF-86E1-07C3D50464D0}" destId="{CC563F97-00CE-466F-93ED-CB7FE078FE5D}" srcOrd="0" destOrd="0" presId="urn:microsoft.com/office/officeart/2005/8/layout/hList7"/>
    <dgm:cxn modelId="{3FA25561-9940-4E55-BBF9-9380C7723DFD}" srcId="{5D058057-6128-47C5-9999-3B0D0B89FB64}" destId="{9E2C00C4-66B5-46E1-82E3-DDE33162CFE3}" srcOrd="0" destOrd="0" parTransId="{60962A63-F918-43B8-AE3C-ABA6D6A4DB79}" sibTransId="{2E2DDA0A-5569-45AA-8397-5D249793C8B1}"/>
    <dgm:cxn modelId="{FF606CDC-ED72-4DD3-AA99-729AA67839CE}" type="presParOf" srcId="{BC798056-E14D-492E-AD9A-5576DE69167E}" destId="{33963AFE-721C-4CDE-9274-E579CB4CDC2E}" srcOrd="0" destOrd="0" presId="urn:microsoft.com/office/officeart/2005/8/layout/hList7"/>
    <dgm:cxn modelId="{A8CE003E-8252-412D-AD9C-E3D808B877FF}" type="presParOf" srcId="{BC798056-E14D-492E-AD9A-5576DE69167E}" destId="{86AE5EC4-FBF6-4B12-BBDE-B6069B58D826}" srcOrd="1" destOrd="0" presId="urn:microsoft.com/office/officeart/2005/8/layout/hList7"/>
    <dgm:cxn modelId="{714B4A2C-48D7-4E52-A7CE-132A670CB175}" type="presParOf" srcId="{86AE5EC4-FBF6-4B12-BBDE-B6069B58D826}" destId="{0455B6F6-93D9-43A1-92FB-44347DD0700C}" srcOrd="0" destOrd="0" presId="urn:microsoft.com/office/officeart/2005/8/layout/hList7"/>
    <dgm:cxn modelId="{ED85541D-5E21-43AC-A8CC-C8FEF1A1F98A}" type="presParOf" srcId="{0455B6F6-93D9-43A1-92FB-44347DD0700C}" destId="{F5B13D8F-0D32-4126-926E-72E7F089A18F}" srcOrd="0" destOrd="0" presId="urn:microsoft.com/office/officeart/2005/8/layout/hList7"/>
    <dgm:cxn modelId="{9AAB5FF4-AFB3-4E62-BA85-50B1AF8F7CB1}" type="presParOf" srcId="{0455B6F6-93D9-43A1-92FB-44347DD0700C}" destId="{F472D84E-788A-495D-A2F0-4F63158AFCFC}" srcOrd="1" destOrd="0" presId="urn:microsoft.com/office/officeart/2005/8/layout/hList7"/>
    <dgm:cxn modelId="{9AF78B3B-467B-472C-9F3F-9BED2BCD97F6}" type="presParOf" srcId="{0455B6F6-93D9-43A1-92FB-44347DD0700C}" destId="{34275E72-1394-4DFF-8D8B-21AAAE5E3A97}" srcOrd="2" destOrd="0" presId="urn:microsoft.com/office/officeart/2005/8/layout/hList7"/>
    <dgm:cxn modelId="{439A5A3C-7A02-4F7C-8575-F1D30AF6F260}" type="presParOf" srcId="{0455B6F6-93D9-43A1-92FB-44347DD0700C}" destId="{16B563AE-E4DC-43C5-A030-382C48554028}" srcOrd="3" destOrd="0" presId="urn:microsoft.com/office/officeart/2005/8/layout/hList7"/>
    <dgm:cxn modelId="{5C508CE7-9154-4824-835F-754C0D733F33}" type="presParOf" srcId="{86AE5EC4-FBF6-4B12-BBDE-B6069B58D826}" destId="{B69D548F-F9FA-451A-88AB-1C84AA4EE44B}" srcOrd="1" destOrd="0" presId="urn:microsoft.com/office/officeart/2005/8/layout/hList7"/>
    <dgm:cxn modelId="{7AE9A921-FEBC-4A4A-AD53-00AC43286064}" type="presParOf" srcId="{86AE5EC4-FBF6-4B12-BBDE-B6069B58D826}" destId="{3EFDD9EE-0BAB-4E52-890D-B75B0E29527D}" srcOrd="2" destOrd="0" presId="urn:microsoft.com/office/officeart/2005/8/layout/hList7"/>
    <dgm:cxn modelId="{7EE221D7-A887-4683-B470-92553A3114AE}" type="presParOf" srcId="{3EFDD9EE-0BAB-4E52-890D-B75B0E29527D}" destId="{CC563F97-00CE-466F-93ED-CB7FE078FE5D}" srcOrd="0" destOrd="0" presId="urn:microsoft.com/office/officeart/2005/8/layout/hList7"/>
    <dgm:cxn modelId="{9DC63E28-1FD4-48B3-98AF-EA02489A1678}" type="presParOf" srcId="{3EFDD9EE-0BAB-4E52-890D-B75B0E29527D}" destId="{93E15994-6CE0-4BDF-BB3A-86BEF45CA562}" srcOrd="1" destOrd="0" presId="urn:microsoft.com/office/officeart/2005/8/layout/hList7"/>
    <dgm:cxn modelId="{13B2D6CF-C045-4466-88E6-0C276409615F}" type="presParOf" srcId="{3EFDD9EE-0BAB-4E52-890D-B75B0E29527D}" destId="{58D803A6-B1CC-467F-B591-B85290EC998C}" srcOrd="2" destOrd="0" presId="urn:microsoft.com/office/officeart/2005/8/layout/hList7"/>
    <dgm:cxn modelId="{0B9C41E5-7D7C-4D6C-8900-D2361F0103CE}" type="presParOf" srcId="{3EFDD9EE-0BAB-4E52-890D-B75B0E29527D}" destId="{B9CAB8A7-652D-41F1-A167-2E18FB2AE35F}" srcOrd="3" destOrd="0" presId="urn:microsoft.com/office/officeart/2005/8/layout/hList7"/>
    <dgm:cxn modelId="{87E70742-6C2A-4220-9C75-3D27BA4EBB77}" type="presParOf" srcId="{86AE5EC4-FBF6-4B12-BBDE-B6069B58D826}" destId="{2AB03DEB-4DF9-455E-9062-FBF73C1D7473}" srcOrd="3" destOrd="0" presId="urn:microsoft.com/office/officeart/2005/8/layout/hList7"/>
    <dgm:cxn modelId="{26FB9886-099A-4BF2-8968-EBDE5A23588D}" type="presParOf" srcId="{86AE5EC4-FBF6-4B12-BBDE-B6069B58D826}" destId="{8E9F1F9D-2FF6-4FE1-A9C6-71EECB758E97}" srcOrd="4" destOrd="0" presId="urn:microsoft.com/office/officeart/2005/8/layout/hList7"/>
    <dgm:cxn modelId="{8D01AB9F-9E94-4700-8E6B-BF3B057D4836}" type="presParOf" srcId="{8E9F1F9D-2FF6-4FE1-A9C6-71EECB758E97}" destId="{069E7082-41AE-41CA-9974-FB165238B705}" srcOrd="0" destOrd="0" presId="urn:microsoft.com/office/officeart/2005/8/layout/hList7"/>
    <dgm:cxn modelId="{F4C4CE4E-362A-4191-AC60-601B39928F8C}" type="presParOf" srcId="{8E9F1F9D-2FF6-4FE1-A9C6-71EECB758E97}" destId="{30A13781-A49E-4308-A7AE-DD84D79C841C}" srcOrd="1" destOrd="0" presId="urn:microsoft.com/office/officeart/2005/8/layout/hList7"/>
    <dgm:cxn modelId="{E681C62D-3E76-4F80-9A61-902EFA9BF5A3}" type="presParOf" srcId="{8E9F1F9D-2FF6-4FE1-A9C6-71EECB758E97}" destId="{F7CDAF34-1286-4C7E-B93C-1C21BE99776F}" srcOrd="2" destOrd="0" presId="urn:microsoft.com/office/officeart/2005/8/layout/hList7"/>
    <dgm:cxn modelId="{5AFCAD34-EF09-4B49-818E-D15B4FFF1FAD}" type="presParOf" srcId="{8E9F1F9D-2FF6-4FE1-A9C6-71EECB758E97}" destId="{2049BBDB-4627-4145-BF09-26C0C7A4B07B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9B15D-4130-42B1-B885-7A1D1A6D6F1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EADD0D-9007-4EA0-8D3C-D5DDD5524961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i="0" dirty="0" smtClean="0"/>
            <a:t>Land </a:t>
          </a:r>
          <a:r>
            <a:rPr lang="fr-FR" sz="2400" b="1" i="0" smtClean="0"/>
            <a:t/>
          </a:r>
          <a:br>
            <a:rPr lang="fr-FR" sz="2400" b="1" i="0" smtClean="0"/>
          </a:br>
          <a:r>
            <a:rPr lang="fr-FR" sz="2400" b="1" i="0" smtClean="0"/>
            <a:t>utilisation</a:t>
          </a:r>
          <a:endParaRPr lang="en-US" sz="2400" b="1" i="0" dirty="0"/>
        </a:p>
      </dgm:t>
    </dgm:pt>
    <dgm:pt modelId="{E089315F-74A8-4B4F-AE4F-247BF9573E9D}" type="parTrans" cxnId="{29CF4012-4D78-438E-A6AF-55E97E77DE53}">
      <dgm:prSet/>
      <dgm:spPr/>
      <dgm:t>
        <a:bodyPr/>
        <a:lstStyle/>
        <a:p>
          <a:endParaRPr lang="en-US" sz="1200"/>
        </a:p>
      </dgm:t>
    </dgm:pt>
    <dgm:pt modelId="{F82A5DCD-1DD9-45D8-9BA4-3FEF98EC01F8}" type="sibTrans" cxnId="{29CF4012-4D78-438E-A6AF-55E97E77DE53}">
      <dgm:prSet/>
      <dgm:spPr/>
      <dgm:t>
        <a:bodyPr/>
        <a:lstStyle/>
        <a:p>
          <a:endParaRPr lang="en-US" sz="1200"/>
        </a:p>
      </dgm:t>
    </dgm:pt>
    <dgm:pt modelId="{4D39DA04-27C3-46E5-B091-8951BC939296}">
      <dgm:prSet phldrT="[Testo]" custT="1"/>
      <dgm:spPr/>
      <dgm:t>
        <a:bodyPr/>
        <a:lstStyle/>
        <a:p>
          <a:pPr algn="just"/>
          <a:r>
            <a:rPr lang="fr-FR" sz="1400" dirty="0" smtClean="0"/>
            <a:t>The </a:t>
          </a:r>
          <a:r>
            <a:rPr lang="fr-FR" sz="1400" dirty="0" err="1" smtClean="0"/>
            <a:t>utilised</a:t>
          </a:r>
          <a:r>
            <a:rPr lang="fr-FR" sz="1400" dirty="0" smtClean="0"/>
            <a:t> agricultural area </a:t>
          </a:r>
          <a:r>
            <a:rPr lang="fr-FR" sz="1400" dirty="0" err="1" smtClean="0"/>
            <a:t>covers</a:t>
          </a:r>
          <a:r>
            <a:rPr lang="fr-FR" sz="1400" dirty="0" smtClean="0"/>
            <a:t> </a:t>
          </a:r>
          <a:r>
            <a:rPr lang="en-GB" sz="1400" dirty="0" smtClean="0"/>
            <a:t>60% </a:t>
          </a:r>
          <a:r>
            <a:rPr lang="fr-FR" sz="1400" dirty="0" smtClean="0"/>
            <a:t>of the </a:t>
          </a:r>
          <a:r>
            <a:rPr lang="fr-FR" sz="1400" dirty="0" err="1" smtClean="0"/>
            <a:t>territory</a:t>
          </a:r>
          <a:r>
            <a:rPr lang="fr-FR" sz="1400" dirty="0" smtClean="0"/>
            <a:t> and </a:t>
          </a:r>
          <a:r>
            <a:rPr lang="fr-FR" sz="1400" dirty="0" err="1" smtClean="0"/>
            <a:t>forests</a:t>
          </a:r>
          <a:r>
            <a:rPr lang="fr-FR" sz="1400" dirty="0" smtClean="0"/>
            <a:t> 28%.		 </a:t>
          </a:r>
          <a:endParaRPr lang="en-US" sz="1400" dirty="0"/>
        </a:p>
      </dgm:t>
    </dgm:pt>
    <dgm:pt modelId="{FA982793-8808-4B48-B56E-70B814417946}" type="parTrans" cxnId="{365DD187-5677-42D6-8615-5D5E2608ECED}">
      <dgm:prSet/>
      <dgm:spPr/>
      <dgm:t>
        <a:bodyPr/>
        <a:lstStyle/>
        <a:p>
          <a:endParaRPr lang="en-US" sz="1200"/>
        </a:p>
      </dgm:t>
    </dgm:pt>
    <dgm:pt modelId="{B9E31652-0D39-4DD8-A19D-4645DE5587B2}" type="sibTrans" cxnId="{365DD187-5677-42D6-8615-5D5E2608ECED}">
      <dgm:prSet/>
      <dgm:spPr/>
      <dgm:t>
        <a:bodyPr/>
        <a:lstStyle/>
        <a:p>
          <a:endParaRPr lang="en-US" sz="1200"/>
        </a:p>
      </dgm:t>
    </dgm:pt>
    <dgm:pt modelId="{F6EAB829-17B3-4898-83CA-EC785B46B1E6}">
      <dgm:prSet phldrT="[Tes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i="0" smtClean="0"/>
            <a:t>Holding </a:t>
          </a:r>
          <a:br>
            <a:rPr lang="fr-BE" sz="2400" b="1" i="0" smtClean="0"/>
          </a:br>
          <a:r>
            <a:rPr lang="fr-BE" sz="2400" b="1" i="0" smtClean="0"/>
            <a:t>dimens</a:t>
          </a:r>
          <a:endParaRPr lang="en-US" sz="2400" b="1" i="0" dirty="0"/>
        </a:p>
      </dgm:t>
    </dgm:pt>
    <dgm:pt modelId="{88B3CFAA-A5BD-4966-A372-ED3937C29BE9}" type="parTrans" cxnId="{47917EA6-D323-4347-8181-8171C11AAC49}">
      <dgm:prSet/>
      <dgm:spPr/>
      <dgm:t>
        <a:bodyPr/>
        <a:lstStyle/>
        <a:p>
          <a:endParaRPr lang="en-US" sz="1200"/>
        </a:p>
      </dgm:t>
    </dgm:pt>
    <dgm:pt modelId="{A492CA9A-BB63-4AB8-ABB9-7C72AE6EDB66}" type="sibTrans" cxnId="{47917EA6-D323-4347-8181-8171C11AAC49}">
      <dgm:prSet/>
      <dgm:spPr/>
      <dgm:t>
        <a:bodyPr/>
        <a:lstStyle/>
        <a:p>
          <a:endParaRPr lang="en-US" sz="1200"/>
        </a:p>
      </dgm:t>
    </dgm:pt>
    <dgm:pt modelId="{11B9CFD6-9761-443A-9740-B1FEF1AE9F8B}">
      <dgm:prSet phldrT="[Tes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 smtClean="0"/>
            <a:t>The </a:t>
          </a:r>
          <a:r>
            <a:rPr lang="fr-FR" sz="1600" dirty="0" err="1" smtClean="0"/>
            <a:t>average</a:t>
          </a:r>
          <a:r>
            <a:rPr lang="fr-FR" sz="1600" dirty="0" smtClean="0"/>
            <a:t> surface of the agricultural holdings </a:t>
          </a:r>
          <a:r>
            <a:rPr lang="fr-FR" sz="1600" dirty="0" err="1" smtClean="0"/>
            <a:t>is</a:t>
          </a:r>
          <a:r>
            <a:rPr lang="fr-FR" sz="1600" dirty="0" smtClean="0"/>
            <a:t> </a:t>
          </a:r>
          <a:br>
            <a:rPr lang="fr-FR" sz="1600" dirty="0" smtClean="0"/>
          </a:br>
          <a:r>
            <a:rPr lang="fr-FR" sz="1600" dirty="0" smtClean="0"/>
            <a:t>12.3 ha (IT: 6.7 ha; EU: 16 ha).</a:t>
          </a:r>
        </a:p>
      </dgm:t>
    </dgm:pt>
    <dgm:pt modelId="{408CAA42-36E4-4077-A7CD-42A163769B80}" type="parTrans" cxnId="{C0F4B4F0-6CFD-4430-BAFF-F41CE2175BC5}">
      <dgm:prSet/>
      <dgm:spPr/>
      <dgm:t>
        <a:bodyPr/>
        <a:lstStyle/>
        <a:p>
          <a:endParaRPr lang="en-US" sz="1200"/>
        </a:p>
      </dgm:t>
    </dgm:pt>
    <dgm:pt modelId="{F7C7763D-7D0D-4D0C-B0D8-51504246472A}" type="sibTrans" cxnId="{C0F4B4F0-6CFD-4430-BAFF-F41CE2175BC5}">
      <dgm:prSet/>
      <dgm:spPr/>
      <dgm:t>
        <a:bodyPr/>
        <a:lstStyle/>
        <a:p>
          <a:endParaRPr lang="en-US" sz="1200"/>
        </a:p>
      </dgm:t>
    </dgm:pt>
    <dgm:pt modelId="{01A41326-5AF5-432A-AA2C-DFCF5D8D91CA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i="0" smtClean="0"/>
            <a:t>Value </a:t>
          </a:r>
          <a:br>
            <a:rPr lang="fr-FR" sz="2400" b="1" i="0" smtClean="0"/>
          </a:br>
          <a:r>
            <a:rPr lang="fr-FR" sz="2400" b="1" i="0" smtClean="0"/>
            <a:t>added</a:t>
          </a:r>
          <a:endParaRPr lang="en-US" sz="2400" b="1" i="0" dirty="0"/>
        </a:p>
      </dgm:t>
    </dgm:pt>
    <dgm:pt modelId="{5943A7AE-1142-4C0C-B493-A22C9BCBC8FF}" type="parTrans" cxnId="{715E512D-4694-4C1C-B5B6-52C0B11B38B8}">
      <dgm:prSet/>
      <dgm:spPr/>
      <dgm:t>
        <a:bodyPr/>
        <a:lstStyle/>
        <a:p>
          <a:endParaRPr lang="en-US" sz="1200"/>
        </a:p>
      </dgm:t>
    </dgm:pt>
    <dgm:pt modelId="{1BAE0015-1C88-464C-BBA7-165A0F4C6467}" type="sibTrans" cxnId="{715E512D-4694-4C1C-B5B6-52C0B11B38B8}">
      <dgm:prSet/>
      <dgm:spPr/>
      <dgm:t>
        <a:bodyPr/>
        <a:lstStyle/>
        <a:p>
          <a:endParaRPr lang="en-US" sz="1200"/>
        </a:p>
      </dgm:t>
    </dgm:pt>
    <dgm:pt modelId="{C7B2C007-8502-4A76-A50D-C59DBE10EE05}">
      <dgm:prSet phldrT="[Testo]" custT="1"/>
      <dgm:spPr/>
      <dgm:t>
        <a:bodyPr/>
        <a:lstStyle/>
        <a:p>
          <a:pPr algn="just"/>
          <a:r>
            <a:rPr lang="fr-FR" sz="1600" dirty="0" smtClean="0"/>
            <a:t>The </a:t>
          </a:r>
          <a:r>
            <a:rPr lang="en-GB" sz="1600" dirty="0" smtClean="0"/>
            <a:t>primary sector represents 3.2% of the regional value added and food industry 3.9%. In the 2008 the V.A  of 1° primary sector (about 2.115 million ) represented 9,7% of the national </a:t>
          </a:r>
          <a:endParaRPr lang="en-US" sz="1600" dirty="0"/>
        </a:p>
      </dgm:t>
    </dgm:pt>
    <dgm:pt modelId="{344E3228-46C7-4448-864C-1ECD9F19D5C1}" type="parTrans" cxnId="{2B5D2F82-C70D-43CF-BCC2-6E9D404C5A23}">
      <dgm:prSet/>
      <dgm:spPr/>
      <dgm:t>
        <a:bodyPr/>
        <a:lstStyle/>
        <a:p>
          <a:endParaRPr lang="en-US" sz="1200"/>
        </a:p>
      </dgm:t>
    </dgm:pt>
    <dgm:pt modelId="{33EEA721-507A-4866-BF22-FFE6BF42CA50}" type="sibTrans" cxnId="{2B5D2F82-C70D-43CF-BCC2-6E9D404C5A23}">
      <dgm:prSet/>
      <dgm:spPr/>
      <dgm:t>
        <a:bodyPr/>
        <a:lstStyle/>
        <a:p>
          <a:endParaRPr lang="en-US" sz="1200"/>
        </a:p>
      </dgm:t>
    </dgm:pt>
    <dgm:pt modelId="{86707356-5BB1-4E06-A28F-44BE912F44A9}">
      <dgm:prSet custT="1"/>
      <dgm:spPr/>
      <dgm:t>
        <a:bodyPr/>
        <a:lstStyle/>
        <a:p>
          <a:pPr algn="just"/>
          <a:r>
            <a:rPr lang="fr-FR" sz="1400" dirty="0" smtClean="0"/>
            <a:t>UAA  - </a:t>
          </a:r>
          <a:r>
            <a:rPr lang="en-US" sz="1400" dirty="0" err="1" smtClean="0"/>
            <a:t>utilised</a:t>
          </a:r>
          <a:r>
            <a:rPr lang="en-US" sz="1400" dirty="0" smtClean="0"/>
            <a:t> agricultural area -</a:t>
          </a:r>
          <a:r>
            <a:rPr lang="fr-FR" sz="1400" dirty="0" smtClean="0"/>
            <a:t>1,074,552 ha</a:t>
          </a:r>
          <a:br>
            <a:rPr lang="fr-FR" sz="1400" dirty="0" smtClean="0"/>
          </a:br>
          <a:r>
            <a:rPr lang="fr-FR" sz="1400" dirty="0" smtClean="0"/>
            <a:t>arable land (77.6%) , permanent </a:t>
          </a:r>
          <a:r>
            <a:rPr lang="fr-FR" sz="1400" dirty="0" err="1" smtClean="0"/>
            <a:t>crops</a:t>
          </a:r>
          <a:r>
            <a:rPr lang="fr-FR" sz="1400" dirty="0" smtClean="0"/>
            <a:t> (13.6%) permanent </a:t>
          </a:r>
          <a:r>
            <a:rPr lang="fr-FR" sz="1400" dirty="0" err="1" smtClean="0"/>
            <a:t>pastures</a:t>
          </a:r>
          <a:r>
            <a:rPr lang="fr-FR" sz="1400" dirty="0" smtClean="0"/>
            <a:t> (8.7%)			</a:t>
          </a:r>
        </a:p>
      </dgm:t>
    </dgm:pt>
    <dgm:pt modelId="{8AC21C7A-6A94-4BAA-A12E-9C8935C6AA4C}" type="parTrans" cxnId="{BA26D569-930C-445A-BFFF-56C169935FEA}">
      <dgm:prSet/>
      <dgm:spPr/>
      <dgm:t>
        <a:bodyPr/>
        <a:lstStyle/>
        <a:p>
          <a:endParaRPr lang="en-US" sz="1200"/>
        </a:p>
      </dgm:t>
    </dgm:pt>
    <dgm:pt modelId="{36B862C8-7840-4867-9E62-896CE67E8914}" type="sibTrans" cxnId="{BA26D569-930C-445A-BFFF-56C169935FEA}">
      <dgm:prSet/>
      <dgm:spPr/>
      <dgm:t>
        <a:bodyPr/>
        <a:lstStyle/>
        <a:p>
          <a:endParaRPr lang="en-US" sz="1200"/>
        </a:p>
      </dgm:t>
    </dgm:pt>
    <dgm:pt modelId="{1E2BFBD7-5513-444A-9738-BC016C32948A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400" b="1" i="0" dirty="0" err="1" smtClean="0"/>
            <a:t>Employment</a:t>
          </a:r>
          <a:endParaRPr lang="en-US" sz="2400" b="1" i="0" dirty="0"/>
        </a:p>
      </dgm:t>
    </dgm:pt>
    <dgm:pt modelId="{6CF60812-4400-4B4A-B272-26DEFDD102E1}" type="parTrans" cxnId="{D14465F4-436F-47B3-9DAF-13A4F8B98D44}">
      <dgm:prSet/>
      <dgm:spPr/>
      <dgm:t>
        <a:bodyPr/>
        <a:lstStyle/>
        <a:p>
          <a:endParaRPr lang="en-US" sz="1200"/>
        </a:p>
      </dgm:t>
    </dgm:pt>
    <dgm:pt modelId="{4AE1EED1-851D-4E53-BE5D-36C52C9610F9}" type="sibTrans" cxnId="{D14465F4-436F-47B3-9DAF-13A4F8B98D44}">
      <dgm:prSet/>
      <dgm:spPr/>
      <dgm:t>
        <a:bodyPr/>
        <a:lstStyle/>
        <a:p>
          <a:endParaRPr lang="en-US" sz="1200"/>
        </a:p>
      </dgm:t>
    </dgm:pt>
    <dgm:pt modelId="{CB5CEBDE-D8C9-4E36-8852-23A57197B5E8}">
      <dgm:prSet phldrT="[Tes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i="1" dirty="0" smtClean="0"/>
        </a:p>
        <a:p>
          <a:pPr marL="0" marR="0" indent="0" algn="just" defTabSz="120015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Employment in the primary sector respects 5.5% of the regional total.</a:t>
          </a:r>
        </a:p>
        <a:p>
          <a:pPr algn="just" defTabSz="1200150">
            <a:lnSpc>
              <a:spcPct val="90000"/>
            </a:lnSpc>
            <a:spcAft>
              <a:spcPct val="35000"/>
            </a:spcAft>
          </a:pPr>
          <a:endParaRPr lang="en-US" sz="1600" dirty="0"/>
        </a:p>
      </dgm:t>
    </dgm:pt>
    <dgm:pt modelId="{100E3F38-C269-4360-8E39-8611E76B80F4}" type="parTrans" cxnId="{CEE43AE7-BF11-45DF-B792-9C11CA45C088}">
      <dgm:prSet/>
      <dgm:spPr/>
      <dgm:t>
        <a:bodyPr/>
        <a:lstStyle/>
        <a:p>
          <a:endParaRPr lang="en-US" sz="1200"/>
        </a:p>
      </dgm:t>
    </dgm:pt>
    <dgm:pt modelId="{1A1C8DB9-8EA7-4B4B-9765-4451085791B5}" type="sibTrans" cxnId="{CEE43AE7-BF11-45DF-B792-9C11CA45C088}">
      <dgm:prSet/>
      <dgm:spPr/>
      <dgm:t>
        <a:bodyPr/>
        <a:lstStyle/>
        <a:p>
          <a:endParaRPr lang="en-US" sz="1200"/>
        </a:p>
      </dgm:t>
    </dgm:pt>
    <dgm:pt modelId="{877F9625-3BBB-4F11-A5BE-0B2F564ED909}" type="pres">
      <dgm:prSet presAssocID="{C2F9B15D-4130-42B1-B885-7A1D1A6D6F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02A6E-740F-4666-93BE-004EF88A2671}" type="pres">
      <dgm:prSet presAssocID="{22EADD0D-9007-4EA0-8D3C-D5DDD5524961}" presName="linNode" presStyleCnt="0"/>
      <dgm:spPr/>
    </dgm:pt>
    <dgm:pt modelId="{CC10766E-F825-4AD0-A5E3-D96AF318C20D}" type="pres">
      <dgm:prSet presAssocID="{22EADD0D-9007-4EA0-8D3C-D5DDD552496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8D5D-8B87-4636-99B9-9464B993FAEC}" type="pres">
      <dgm:prSet presAssocID="{22EADD0D-9007-4EA0-8D3C-D5DDD5524961}" presName="descendantText" presStyleLbl="alignAccFollowNode1" presStyleIdx="0" presStyleCnt="4" custScaleY="11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809B8-9729-4DD1-A279-6E3442460146}" type="pres">
      <dgm:prSet presAssocID="{F82A5DCD-1DD9-45D8-9BA4-3FEF98EC01F8}" presName="sp" presStyleCnt="0"/>
      <dgm:spPr/>
    </dgm:pt>
    <dgm:pt modelId="{57BF861A-30A9-496D-B386-87E17B3B5166}" type="pres">
      <dgm:prSet presAssocID="{F6EAB829-17B3-4898-83CA-EC785B46B1E6}" presName="linNode" presStyleCnt="0"/>
      <dgm:spPr/>
    </dgm:pt>
    <dgm:pt modelId="{6BBBC91F-834B-40E7-B060-96E01C4C3967}" type="pres">
      <dgm:prSet presAssocID="{F6EAB829-17B3-4898-83CA-EC785B46B1E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7DC6E-B2ED-4E62-8B1C-31300AFE245A}" type="pres">
      <dgm:prSet presAssocID="{F6EAB829-17B3-4898-83CA-EC785B46B1E6}" presName="descendantText" presStyleLbl="alignAccFollowNode1" presStyleIdx="1" presStyleCnt="4" custScaleY="11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B9995-251E-4C30-8119-966F041D4185}" type="pres">
      <dgm:prSet presAssocID="{A492CA9A-BB63-4AB8-ABB9-7C72AE6EDB66}" presName="sp" presStyleCnt="0"/>
      <dgm:spPr/>
    </dgm:pt>
    <dgm:pt modelId="{09B689A3-143A-4BC3-856C-4515239AF677}" type="pres">
      <dgm:prSet presAssocID="{01A41326-5AF5-432A-AA2C-DFCF5D8D91CA}" presName="linNode" presStyleCnt="0"/>
      <dgm:spPr/>
    </dgm:pt>
    <dgm:pt modelId="{D838C1ED-73BD-4326-96E2-4EA906DDF7CD}" type="pres">
      <dgm:prSet presAssocID="{01A41326-5AF5-432A-AA2C-DFCF5D8D91C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3F544-F370-4C86-924A-7401AB1FBE1C}" type="pres">
      <dgm:prSet presAssocID="{01A41326-5AF5-432A-AA2C-DFCF5D8D91CA}" presName="descendantText" presStyleLbl="alignAccFollowNode1" presStyleIdx="2" presStyleCnt="4" custScaleY="11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03EC6-8BA8-44D2-ADCF-C8B685875D44}" type="pres">
      <dgm:prSet presAssocID="{1BAE0015-1C88-464C-BBA7-165A0F4C6467}" presName="sp" presStyleCnt="0"/>
      <dgm:spPr/>
    </dgm:pt>
    <dgm:pt modelId="{9C743593-8A5D-40E7-9179-746A9B281326}" type="pres">
      <dgm:prSet presAssocID="{1E2BFBD7-5513-444A-9738-BC016C32948A}" presName="linNode" presStyleCnt="0"/>
      <dgm:spPr/>
    </dgm:pt>
    <dgm:pt modelId="{F2680513-61A1-4241-A78A-B69A2F1DF932}" type="pres">
      <dgm:prSet presAssocID="{1E2BFBD7-5513-444A-9738-BC016C32948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80711-F434-4A40-8BF4-7C710FF4DF0D}" type="pres">
      <dgm:prSet presAssocID="{1E2BFBD7-5513-444A-9738-BC016C32948A}" presName="descendantText" presStyleLbl="alignAccFollowNode1" presStyleIdx="3" presStyleCnt="4" custScaleY="11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04FF8-24CF-4FD9-B700-C20C02EF6827}" type="presOf" srcId="{C2F9B15D-4130-42B1-B885-7A1D1A6D6F19}" destId="{877F9625-3BBB-4F11-A5BE-0B2F564ED909}" srcOrd="0" destOrd="0" presId="urn:microsoft.com/office/officeart/2005/8/layout/vList5"/>
    <dgm:cxn modelId="{D14465F4-436F-47B3-9DAF-13A4F8B98D44}" srcId="{C2F9B15D-4130-42B1-B885-7A1D1A6D6F19}" destId="{1E2BFBD7-5513-444A-9738-BC016C32948A}" srcOrd="3" destOrd="0" parTransId="{6CF60812-4400-4B4A-B272-26DEFDD102E1}" sibTransId="{4AE1EED1-851D-4E53-BE5D-36C52C9610F9}"/>
    <dgm:cxn modelId="{FAA4CAD8-BE9E-4A5A-923E-9E5EA8486A59}" type="presOf" srcId="{01A41326-5AF5-432A-AA2C-DFCF5D8D91CA}" destId="{D838C1ED-73BD-4326-96E2-4EA906DDF7CD}" srcOrd="0" destOrd="0" presId="urn:microsoft.com/office/officeart/2005/8/layout/vList5"/>
    <dgm:cxn modelId="{47917EA6-D323-4347-8181-8171C11AAC49}" srcId="{C2F9B15D-4130-42B1-B885-7A1D1A6D6F19}" destId="{F6EAB829-17B3-4898-83CA-EC785B46B1E6}" srcOrd="1" destOrd="0" parTransId="{88B3CFAA-A5BD-4966-A372-ED3937C29BE9}" sibTransId="{A492CA9A-BB63-4AB8-ABB9-7C72AE6EDB66}"/>
    <dgm:cxn modelId="{365DD187-5677-42D6-8615-5D5E2608ECED}" srcId="{22EADD0D-9007-4EA0-8D3C-D5DDD5524961}" destId="{4D39DA04-27C3-46E5-B091-8951BC939296}" srcOrd="0" destOrd="0" parTransId="{FA982793-8808-4B48-B56E-70B814417946}" sibTransId="{B9E31652-0D39-4DD8-A19D-4645DE5587B2}"/>
    <dgm:cxn modelId="{715E512D-4694-4C1C-B5B6-52C0B11B38B8}" srcId="{C2F9B15D-4130-42B1-B885-7A1D1A6D6F19}" destId="{01A41326-5AF5-432A-AA2C-DFCF5D8D91CA}" srcOrd="2" destOrd="0" parTransId="{5943A7AE-1142-4C0C-B493-A22C9BCBC8FF}" sibTransId="{1BAE0015-1C88-464C-BBA7-165A0F4C6467}"/>
    <dgm:cxn modelId="{F0C553F0-082D-499F-AF9C-D932053807F9}" type="presOf" srcId="{1E2BFBD7-5513-444A-9738-BC016C32948A}" destId="{F2680513-61A1-4241-A78A-B69A2F1DF932}" srcOrd="0" destOrd="0" presId="urn:microsoft.com/office/officeart/2005/8/layout/vList5"/>
    <dgm:cxn modelId="{2B5D2F82-C70D-43CF-BCC2-6E9D404C5A23}" srcId="{01A41326-5AF5-432A-AA2C-DFCF5D8D91CA}" destId="{C7B2C007-8502-4A76-A50D-C59DBE10EE05}" srcOrd="0" destOrd="0" parTransId="{344E3228-46C7-4448-864C-1ECD9F19D5C1}" sibTransId="{33EEA721-507A-4866-BF22-FFE6BF42CA50}"/>
    <dgm:cxn modelId="{CEE43AE7-BF11-45DF-B792-9C11CA45C088}" srcId="{1E2BFBD7-5513-444A-9738-BC016C32948A}" destId="{CB5CEBDE-D8C9-4E36-8852-23A57197B5E8}" srcOrd="0" destOrd="0" parTransId="{100E3F38-C269-4360-8E39-8611E76B80F4}" sibTransId="{1A1C8DB9-8EA7-4B4B-9765-4451085791B5}"/>
    <dgm:cxn modelId="{D82383C0-7684-49AA-9369-34E3735D8D9F}" type="presOf" srcId="{86707356-5BB1-4E06-A28F-44BE912F44A9}" destId="{A6278D5D-8B87-4636-99B9-9464B993FAEC}" srcOrd="0" destOrd="1" presId="urn:microsoft.com/office/officeart/2005/8/layout/vList5"/>
    <dgm:cxn modelId="{10D0B44B-0FA3-41D5-8C8E-5D610CB4DB8B}" type="presOf" srcId="{4D39DA04-27C3-46E5-B091-8951BC939296}" destId="{A6278D5D-8B87-4636-99B9-9464B993FAEC}" srcOrd="0" destOrd="0" presId="urn:microsoft.com/office/officeart/2005/8/layout/vList5"/>
    <dgm:cxn modelId="{A4FAFA79-212D-4B21-B38A-467355A7F58E}" type="presOf" srcId="{22EADD0D-9007-4EA0-8D3C-D5DDD5524961}" destId="{CC10766E-F825-4AD0-A5E3-D96AF318C20D}" srcOrd="0" destOrd="0" presId="urn:microsoft.com/office/officeart/2005/8/layout/vList5"/>
    <dgm:cxn modelId="{598AFB30-5126-4707-9DAA-BA06B5AB5BDF}" type="presOf" srcId="{C7B2C007-8502-4A76-A50D-C59DBE10EE05}" destId="{2B23F544-F370-4C86-924A-7401AB1FBE1C}" srcOrd="0" destOrd="0" presId="urn:microsoft.com/office/officeart/2005/8/layout/vList5"/>
    <dgm:cxn modelId="{BA26D569-930C-445A-BFFF-56C169935FEA}" srcId="{22EADD0D-9007-4EA0-8D3C-D5DDD5524961}" destId="{86707356-5BB1-4E06-A28F-44BE912F44A9}" srcOrd="1" destOrd="0" parTransId="{8AC21C7A-6A94-4BAA-A12E-9C8935C6AA4C}" sibTransId="{36B862C8-7840-4867-9E62-896CE67E8914}"/>
    <dgm:cxn modelId="{C0F4B4F0-6CFD-4430-BAFF-F41CE2175BC5}" srcId="{F6EAB829-17B3-4898-83CA-EC785B46B1E6}" destId="{11B9CFD6-9761-443A-9740-B1FEF1AE9F8B}" srcOrd="0" destOrd="0" parTransId="{408CAA42-36E4-4077-A7CD-42A163769B80}" sibTransId="{F7C7763D-7D0D-4D0C-B0D8-51504246472A}"/>
    <dgm:cxn modelId="{6DF3E59B-4329-4671-8E09-344F0F993464}" type="presOf" srcId="{F6EAB829-17B3-4898-83CA-EC785B46B1E6}" destId="{6BBBC91F-834B-40E7-B060-96E01C4C3967}" srcOrd="0" destOrd="0" presId="urn:microsoft.com/office/officeart/2005/8/layout/vList5"/>
    <dgm:cxn modelId="{C4A5B4A6-9A00-4DC9-89B7-CDC3F1F506F2}" type="presOf" srcId="{11B9CFD6-9761-443A-9740-B1FEF1AE9F8B}" destId="{0917DC6E-B2ED-4E62-8B1C-31300AFE245A}" srcOrd="0" destOrd="0" presId="urn:microsoft.com/office/officeart/2005/8/layout/vList5"/>
    <dgm:cxn modelId="{29CF4012-4D78-438E-A6AF-55E97E77DE53}" srcId="{C2F9B15D-4130-42B1-B885-7A1D1A6D6F19}" destId="{22EADD0D-9007-4EA0-8D3C-D5DDD5524961}" srcOrd="0" destOrd="0" parTransId="{E089315F-74A8-4B4F-AE4F-247BF9573E9D}" sibTransId="{F82A5DCD-1DD9-45D8-9BA4-3FEF98EC01F8}"/>
    <dgm:cxn modelId="{77E0C8DE-D88A-4A63-A80F-90E511BFFDB9}" type="presOf" srcId="{CB5CEBDE-D8C9-4E36-8852-23A57197B5E8}" destId="{B9580711-F434-4A40-8BF4-7C710FF4DF0D}" srcOrd="0" destOrd="0" presId="urn:microsoft.com/office/officeart/2005/8/layout/vList5"/>
    <dgm:cxn modelId="{F21F5578-3CB3-49A3-95CB-FE1262967331}" type="presParOf" srcId="{877F9625-3BBB-4F11-A5BE-0B2F564ED909}" destId="{B0802A6E-740F-4666-93BE-004EF88A2671}" srcOrd="0" destOrd="0" presId="urn:microsoft.com/office/officeart/2005/8/layout/vList5"/>
    <dgm:cxn modelId="{E7A9308E-8431-4230-8EF5-B2EDFAEB470F}" type="presParOf" srcId="{B0802A6E-740F-4666-93BE-004EF88A2671}" destId="{CC10766E-F825-4AD0-A5E3-D96AF318C20D}" srcOrd="0" destOrd="0" presId="urn:microsoft.com/office/officeart/2005/8/layout/vList5"/>
    <dgm:cxn modelId="{447640C1-E85A-406E-8A5B-A6D8E0CF64BB}" type="presParOf" srcId="{B0802A6E-740F-4666-93BE-004EF88A2671}" destId="{A6278D5D-8B87-4636-99B9-9464B993FAEC}" srcOrd="1" destOrd="0" presId="urn:microsoft.com/office/officeart/2005/8/layout/vList5"/>
    <dgm:cxn modelId="{9A589E54-C72F-4FEC-BC74-DC954DF75081}" type="presParOf" srcId="{877F9625-3BBB-4F11-A5BE-0B2F564ED909}" destId="{444809B8-9729-4DD1-A279-6E3442460146}" srcOrd="1" destOrd="0" presId="urn:microsoft.com/office/officeart/2005/8/layout/vList5"/>
    <dgm:cxn modelId="{A225C42C-F275-4272-9E38-C6E14ABB761F}" type="presParOf" srcId="{877F9625-3BBB-4F11-A5BE-0B2F564ED909}" destId="{57BF861A-30A9-496D-B386-87E17B3B5166}" srcOrd="2" destOrd="0" presId="urn:microsoft.com/office/officeart/2005/8/layout/vList5"/>
    <dgm:cxn modelId="{2B277AF7-EF48-4D51-AA5D-C8FD532C2396}" type="presParOf" srcId="{57BF861A-30A9-496D-B386-87E17B3B5166}" destId="{6BBBC91F-834B-40E7-B060-96E01C4C3967}" srcOrd="0" destOrd="0" presId="urn:microsoft.com/office/officeart/2005/8/layout/vList5"/>
    <dgm:cxn modelId="{FA371F63-0C6D-4B2A-8A89-247877A5C0C6}" type="presParOf" srcId="{57BF861A-30A9-496D-B386-87E17B3B5166}" destId="{0917DC6E-B2ED-4E62-8B1C-31300AFE245A}" srcOrd="1" destOrd="0" presId="urn:microsoft.com/office/officeart/2005/8/layout/vList5"/>
    <dgm:cxn modelId="{CB860029-F9EE-4E6E-AC68-5D15152CA8B5}" type="presParOf" srcId="{877F9625-3BBB-4F11-A5BE-0B2F564ED909}" destId="{EBCB9995-251E-4C30-8119-966F041D4185}" srcOrd="3" destOrd="0" presId="urn:microsoft.com/office/officeart/2005/8/layout/vList5"/>
    <dgm:cxn modelId="{D10BEAB2-48C9-4DC8-B3C7-E60E13C0345A}" type="presParOf" srcId="{877F9625-3BBB-4F11-A5BE-0B2F564ED909}" destId="{09B689A3-143A-4BC3-856C-4515239AF677}" srcOrd="4" destOrd="0" presId="urn:microsoft.com/office/officeart/2005/8/layout/vList5"/>
    <dgm:cxn modelId="{90EAFD4F-9AB8-430B-B7A0-E847C6584C71}" type="presParOf" srcId="{09B689A3-143A-4BC3-856C-4515239AF677}" destId="{D838C1ED-73BD-4326-96E2-4EA906DDF7CD}" srcOrd="0" destOrd="0" presId="urn:microsoft.com/office/officeart/2005/8/layout/vList5"/>
    <dgm:cxn modelId="{A55C4501-A20A-474E-9ADE-0987BD16059C}" type="presParOf" srcId="{09B689A3-143A-4BC3-856C-4515239AF677}" destId="{2B23F544-F370-4C86-924A-7401AB1FBE1C}" srcOrd="1" destOrd="0" presId="urn:microsoft.com/office/officeart/2005/8/layout/vList5"/>
    <dgm:cxn modelId="{D3931658-376D-4E15-9D00-25545D483F4C}" type="presParOf" srcId="{877F9625-3BBB-4F11-A5BE-0B2F564ED909}" destId="{EBD03EC6-8BA8-44D2-ADCF-C8B685875D44}" srcOrd="5" destOrd="0" presId="urn:microsoft.com/office/officeart/2005/8/layout/vList5"/>
    <dgm:cxn modelId="{ADCB8076-8D0D-4DE4-A0C9-4D66872182FB}" type="presParOf" srcId="{877F9625-3BBB-4F11-A5BE-0B2F564ED909}" destId="{9C743593-8A5D-40E7-9179-746A9B281326}" srcOrd="6" destOrd="0" presId="urn:microsoft.com/office/officeart/2005/8/layout/vList5"/>
    <dgm:cxn modelId="{665F1CC9-DAE3-4919-B954-B4F069295ACD}" type="presParOf" srcId="{9C743593-8A5D-40E7-9179-746A9B281326}" destId="{F2680513-61A1-4241-A78A-B69A2F1DF932}" srcOrd="0" destOrd="0" presId="urn:microsoft.com/office/officeart/2005/8/layout/vList5"/>
    <dgm:cxn modelId="{15E15641-CD68-41B7-9C64-EDBAAD2B30EE}" type="presParOf" srcId="{9C743593-8A5D-40E7-9179-746A9B281326}" destId="{B9580711-F434-4A40-8BF4-7C710FF4DF0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392EB-FB11-44DC-B537-CC03F3129488}">
      <dsp:nvSpPr>
        <dsp:cNvPr id="0" name=""/>
        <dsp:cNvSpPr/>
      </dsp:nvSpPr>
      <dsp:spPr>
        <a:xfrm rot="5400000">
          <a:off x="4829476" y="-1984201"/>
          <a:ext cx="736704" cy="4892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smtClean="0"/>
            <a:t>Improvement</a:t>
          </a:r>
          <a:r>
            <a:rPr lang="en-US" sz="2200" kern="1200" smtClean="0"/>
            <a:t> of governance</a:t>
          </a:r>
          <a:endParaRPr lang="en-US" sz="2200" kern="1200"/>
        </a:p>
      </dsp:txBody>
      <dsp:txXfrm rot="5400000">
        <a:off x="4829476" y="-1984201"/>
        <a:ext cx="736704" cy="4892074"/>
      </dsp:txXfrm>
    </dsp:sp>
    <dsp:sp modelId="{9E870927-2E87-4DF1-B3C3-B00FBC99E9B5}">
      <dsp:nvSpPr>
        <dsp:cNvPr id="0" name=""/>
        <dsp:cNvSpPr/>
      </dsp:nvSpPr>
      <dsp:spPr>
        <a:xfrm>
          <a:off x="0" y="1395"/>
          <a:ext cx="2751791" cy="92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900" kern="1200" smtClean="0"/>
            <a:t>1</a:t>
          </a:r>
          <a:endParaRPr lang="it-IT" sz="4900" kern="1200"/>
        </a:p>
      </dsp:txBody>
      <dsp:txXfrm>
        <a:off x="0" y="1395"/>
        <a:ext cx="2751791" cy="920880"/>
      </dsp:txXfrm>
    </dsp:sp>
    <dsp:sp modelId="{B7384D2F-FC24-4836-8425-790550F14161}">
      <dsp:nvSpPr>
        <dsp:cNvPr id="0" name=""/>
        <dsp:cNvSpPr/>
      </dsp:nvSpPr>
      <dsp:spPr>
        <a:xfrm rot="5400000">
          <a:off x="4829476" y="-1017277"/>
          <a:ext cx="736704" cy="4892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Reinforcement of planning and management activity</a:t>
          </a:r>
          <a:endParaRPr lang="en-US" sz="2200" kern="1200" noProof="0" dirty="0"/>
        </a:p>
      </dsp:txBody>
      <dsp:txXfrm rot="5400000">
        <a:off x="4829476" y="-1017277"/>
        <a:ext cx="736704" cy="4892074"/>
      </dsp:txXfrm>
    </dsp:sp>
    <dsp:sp modelId="{3355B719-D9DA-4772-BDC8-2FB06806DE23}">
      <dsp:nvSpPr>
        <dsp:cNvPr id="0" name=""/>
        <dsp:cNvSpPr/>
      </dsp:nvSpPr>
      <dsp:spPr>
        <a:xfrm>
          <a:off x="0" y="968319"/>
          <a:ext cx="2751791" cy="92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900" kern="1200" smtClean="0"/>
            <a:t>2</a:t>
          </a:r>
          <a:endParaRPr lang="it-IT" sz="4900" kern="1200"/>
        </a:p>
      </dsp:txBody>
      <dsp:txXfrm>
        <a:off x="0" y="968319"/>
        <a:ext cx="2751791" cy="920880"/>
      </dsp:txXfrm>
    </dsp:sp>
    <dsp:sp modelId="{A62BDE59-74DB-494B-85E3-E65D6F01B270}">
      <dsp:nvSpPr>
        <dsp:cNvPr id="0" name=""/>
        <dsp:cNvSpPr/>
      </dsp:nvSpPr>
      <dsp:spPr>
        <a:xfrm rot="5400000">
          <a:off x="4829476" y="-50352"/>
          <a:ext cx="736704" cy="4892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Diffusion</a:t>
          </a:r>
          <a:r>
            <a:rPr lang="en-US" sz="2200" kern="1200" dirty="0" smtClean="0"/>
            <a:t> of best practice and knowledge</a:t>
          </a:r>
        </a:p>
      </dsp:txBody>
      <dsp:txXfrm rot="5400000">
        <a:off x="4829476" y="-50352"/>
        <a:ext cx="736704" cy="4892074"/>
      </dsp:txXfrm>
    </dsp:sp>
    <dsp:sp modelId="{8636EDA0-18DE-474E-8CB1-731A8C0EA325}">
      <dsp:nvSpPr>
        <dsp:cNvPr id="0" name=""/>
        <dsp:cNvSpPr/>
      </dsp:nvSpPr>
      <dsp:spPr>
        <a:xfrm>
          <a:off x="0" y="1935244"/>
          <a:ext cx="2751791" cy="92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900" kern="1200" smtClean="0"/>
            <a:t>3</a:t>
          </a:r>
          <a:endParaRPr lang="it-IT" sz="4900" kern="1200"/>
        </a:p>
      </dsp:txBody>
      <dsp:txXfrm>
        <a:off x="0" y="1935244"/>
        <a:ext cx="2751791" cy="92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F88509-3323-4194-8C22-1FFB146B81E0}">
      <dsp:nvSpPr>
        <dsp:cNvPr id="0" name=""/>
        <dsp:cNvSpPr/>
      </dsp:nvSpPr>
      <dsp:spPr>
        <a:xfrm>
          <a:off x="4515948" y="13018"/>
          <a:ext cx="1183191" cy="118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Between </a:t>
          </a:r>
          <a:r>
            <a:rPr lang="en-US" sz="1200" b="1" kern="1200" noProof="0" dirty="0" err="1" smtClean="0"/>
            <a:t>differrent</a:t>
          </a:r>
          <a:r>
            <a:rPr lang="en-US" sz="1200" b="1" kern="1200" noProof="0" dirty="0" smtClean="0"/>
            <a:t> government institutions</a:t>
          </a:r>
          <a:endParaRPr lang="en-US" sz="1200" b="1" kern="1200" noProof="0" dirty="0"/>
        </a:p>
      </dsp:txBody>
      <dsp:txXfrm>
        <a:off x="4515948" y="13018"/>
        <a:ext cx="1183191" cy="1183191"/>
      </dsp:txXfrm>
    </dsp:sp>
    <dsp:sp modelId="{EDDC706E-61D8-4A05-8E1F-171C3685963F}">
      <dsp:nvSpPr>
        <dsp:cNvPr id="0" name=""/>
        <dsp:cNvSpPr/>
      </dsp:nvSpPr>
      <dsp:spPr>
        <a:xfrm>
          <a:off x="893603" y="616"/>
          <a:ext cx="5785221" cy="5785221"/>
        </a:xfrm>
        <a:prstGeom prst="circularArrow">
          <a:avLst>
            <a:gd name="adj1" fmla="val 3988"/>
            <a:gd name="adj2" fmla="val 250171"/>
            <a:gd name="adj3" fmla="val 20573665"/>
            <a:gd name="adj4" fmla="val 18982464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42889B-B46C-4BBD-A36D-C1E3CBF8B1F1}">
      <dsp:nvSpPr>
        <dsp:cNvPr id="0" name=""/>
        <dsp:cNvSpPr/>
      </dsp:nvSpPr>
      <dsp:spPr>
        <a:xfrm>
          <a:off x="5837279" y="2301631"/>
          <a:ext cx="1183191" cy="118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Between different </a:t>
          </a:r>
          <a:r>
            <a:rPr lang="en-US" sz="1200" b="1" kern="1200" noProof="0" smtClean="0"/>
            <a:t>areas national </a:t>
          </a:r>
          <a:r>
            <a:rPr lang="en-US" sz="1200" b="1" kern="1200" noProof="0" dirty="0" smtClean="0"/>
            <a:t>and European </a:t>
          </a:r>
          <a:endParaRPr lang="en-US" sz="1200" b="1" kern="1200" noProof="0" dirty="0"/>
        </a:p>
      </dsp:txBody>
      <dsp:txXfrm>
        <a:off x="5837279" y="2301631"/>
        <a:ext cx="1183191" cy="1183191"/>
      </dsp:txXfrm>
    </dsp:sp>
    <dsp:sp modelId="{328F23D2-455C-4E20-B543-6A3021C24785}">
      <dsp:nvSpPr>
        <dsp:cNvPr id="0" name=""/>
        <dsp:cNvSpPr/>
      </dsp:nvSpPr>
      <dsp:spPr>
        <a:xfrm>
          <a:off x="893603" y="616"/>
          <a:ext cx="5785221" cy="5785221"/>
        </a:xfrm>
        <a:prstGeom prst="circularArrow">
          <a:avLst>
            <a:gd name="adj1" fmla="val 3988"/>
            <a:gd name="adj2" fmla="val 250171"/>
            <a:gd name="adj3" fmla="val 2367365"/>
            <a:gd name="adj4" fmla="val 776164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216976-4FBB-476F-9116-2569129CB537}">
      <dsp:nvSpPr>
        <dsp:cNvPr id="0" name=""/>
        <dsp:cNvSpPr/>
      </dsp:nvSpPr>
      <dsp:spPr>
        <a:xfrm>
          <a:off x="4515948" y="4590243"/>
          <a:ext cx="1183191" cy="118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Between </a:t>
          </a:r>
          <a:r>
            <a:rPr lang="en-US" sz="1200" b="1" kern="1200" noProof="0" dirty="0" err="1" smtClean="0"/>
            <a:t>differents</a:t>
          </a:r>
          <a:r>
            <a:rPr lang="en-US" sz="1200" b="1" kern="1200" noProof="0" dirty="0" smtClean="0"/>
            <a:t> economic activity and different business sectors</a:t>
          </a:r>
          <a:endParaRPr lang="en-US" sz="1200" b="1" kern="1200" noProof="0" dirty="0"/>
        </a:p>
      </dsp:txBody>
      <dsp:txXfrm>
        <a:off x="4515948" y="4590243"/>
        <a:ext cx="1183191" cy="1183191"/>
      </dsp:txXfrm>
    </dsp:sp>
    <dsp:sp modelId="{3A62CA90-F237-419B-B8B1-B6897547BAEB}">
      <dsp:nvSpPr>
        <dsp:cNvPr id="0" name=""/>
        <dsp:cNvSpPr/>
      </dsp:nvSpPr>
      <dsp:spPr>
        <a:xfrm>
          <a:off x="893603" y="616"/>
          <a:ext cx="5785221" cy="5785221"/>
        </a:xfrm>
        <a:prstGeom prst="circularArrow">
          <a:avLst>
            <a:gd name="adj1" fmla="val 3988"/>
            <a:gd name="adj2" fmla="val 250171"/>
            <a:gd name="adj3" fmla="val 6111614"/>
            <a:gd name="adj4" fmla="val 4438215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9B1ADF-C0CA-4F6D-86BB-ED6321001D1C}">
      <dsp:nvSpPr>
        <dsp:cNvPr id="0" name=""/>
        <dsp:cNvSpPr/>
      </dsp:nvSpPr>
      <dsp:spPr>
        <a:xfrm>
          <a:off x="1873287" y="4590243"/>
          <a:ext cx="1183191" cy="118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In the same  business sector in order to enforce the chain of value</a:t>
          </a:r>
          <a:endParaRPr lang="en-US" sz="1200" b="1" kern="1200" noProof="0" dirty="0"/>
        </a:p>
      </dsp:txBody>
      <dsp:txXfrm>
        <a:off x="1873287" y="4590243"/>
        <a:ext cx="1183191" cy="1183191"/>
      </dsp:txXfrm>
    </dsp:sp>
    <dsp:sp modelId="{01DDEF01-3527-4F25-95F4-864CA6884157}">
      <dsp:nvSpPr>
        <dsp:cNvPr id="0" name=""/>
        <dsp:cNvSpPr/>
      </dsp:nvSpPr>
      <dsp:spPr>
        <a:xfrm>
          <a:off x="893603" y="616"/>
          <a:ext cx="5785221" cy="5785221"/>
        </a:xfrm>
        <a:prstGeom prst="circularArrow">
          <a:avLst>
            <a:gd name="adj1" fmla="val 3988"/>
            <a:gd name="adj2" fmla="val 250171"/>
            <a:gd name="adj3" fmla="val 9773665"/>
            <a:gd name="adj4" fmla="val 8182464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EA0E51-2C49-4BDF-A80A-94A6A211F8B8}">
      <dsp:nvSpPr>
        <dsp:cNvPr id="0" name=""/>
        <dsp:cNvSpPr/>
      </dsp:nvSpPr>
      <dsp:spPr>
        <a:xfrm>
          <a:off x="551956" y="2301631"/>
          <a:ext cx="1183191" cy="118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Between public </a:t>
          </a:r>
          <a:r>
            <a:rPr lang="en-US" sz="1200" b="1" kern="1200" noProof="0" smtClean="0"/>
            <a:t>and private</a:t>
          </a:r>
          <a:r>
            <a:rPr lang="en-US" sz="1200" b="1" kern="1200" noProof="0" dirty="0" smtClean="0"/>
            <a:t/>
          </a:r>
          <a:br>
            <a:rPr lang="en-US" sz="1200" b="1" kern="1200" noProof="0" dirty="0" smtClean="0"/>
          </a:br>
          <a:endParaRPr lang="en-US" sz="1200" b="1" kern="1200" noProof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bottom-up</a:t>
          </a:r>
          <a:endParaRPr lang="en-US" sz="1200" b="1" kern="1200" noProof="0" dirty="0"/>
        </a:p>
      </dsp:txBody>
      <dsp:txXfrm>
        <a:off x="551956" y="2301631"/>
        <a:ext cx="1183191" cy="1183191"/>
      </dsp:txXfrm>
    </dsp:sp>
    <dsp:sp modelId="{FAA98247-A899-4F7F-8F89-72D0C4C78615}">
      <dsp:nvSpPr>
        <dsp:cNvPr id="0" name=""/>
        <dsp:cNvSpPr/>
      </dsp:nvSpPr>
      <dsp:spPr>
        <a:xfrm>
          <a:off x="893603" y="616"/>
          <a:ext cx="5785221" cy="5785221"/>
        </a:xfrm>
        <a:prstGeom prst="circularArrow">
          <a:avLst>
            <a:gd name="adj1" fmla="val 3988"/>
            <a:gd name="adj2" fmla="val 250171"/>
            <a:gd name="adj3" fmla="val 13167365"/>
            <a:gd name="adj4" fmla="val 11576164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456530-3291-486B-9741-F6FAE82D3FA3}">
      <dsp:nvSpPr>
        <dsp:cNvPr id="0" name=""/>
        <dsp:cNvSpPr/>
      </dsp:nvSpPr>
      <dsp:spPr>
        <a:xfrm>
          <a:off x="1873287" y="13018"/>
          <a:ext cx="1183191" cy="118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smtClean="0"/>
            <a:t>National </a:t>
          </a:r>
          <a:r>
            <a:rPr lang="en-US" sz="1200" b="1" kern="1200" noProof="0" dirty="0" smtClean="0"/>
            <a:t>and </a:t>
          </a:r>
          <a:r>
            <a:rPr lang="en-US" sz="1200" b="1" kern="1200" noProof="0" dirty="0" err="1" smtClean="0"/>
            <a:t>Internazional</a:t>
          </a:r>
          <a:r>
            <a:rPr lang="en-US" sz="1200" b="1" kern="1200" noProof="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exchange of best practice</a:t>
          </a:r>
          <a:endParaRPr lang="en-US" sz="1200" b="1" kern="1200" noProof="0" dirty="0"/>
        </a:p>
      </dsp:txBody>
      <dsp:txXfrm>
        <a:off x="1873287" y="13018"/>
        <a:ext cx="1183191" cy="1183191"/>
      </dsp:txXfrm>
    </dsp:sp>
    <dsp:sp modelId="{101CB5FC-FD16-4030-822E-940982182DF8}">
      <dsp:nvSpPr>
        <dsp:cNvPr id="0" name=""/>
        <dsp:cNvSpPr/>
      </dsp:nvSpPr>
      <dsp:spPr>
        <a:xfrm>
          <a:off x="48006" y="616"/>
          <a:ext cx="7476415" cy="5785221"/>
        </a:xfrm>
        <a:prstGeom prst="circularArrow">
          <a:avLst>
            <a:gd name="adj1" fmla="val 3988"/>
            <a:gd name="adj2" fmla="val 250171"/>
            <a:gd name="adj3" fmla="val 16911614"/>
            <a:gd name="adj4" fmla="val 15238215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B13D8F-0D32-4126-926E-72E7F089A18F}">
      <dsp:nvSpPr>
        <dsp:cNvPr id="0" name=""/>
        <dsp:cNvSpPr/>
      </dsp:nvSpPr>
      <dsp:spPr>
        <a:xfrm>
          <a:off x="1919" y="0"/>
          <a:ext cx="2986980" cy="48577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/>
            <a:t>National </a:t>
          </a:r>
          <a:r>
            <a:rPr lang="it-IT" sz="2100" kern="1200" dirty="0" err="1" smtClean="0"/>
            <a:t>Rural</a:t>
          </a:r>
          <a:r>
            <a:rPr lang="it-IT" sz="2100" kern="1200" dirty="0" smtClean="0"/>
            <a:t> Network</a:t>
          </a:r>
          <a:endParaRPr lang="it-IT" sz="2100" kern="1200" dirty="0"/>
        </a:p>
      </dsp:txBody>
      <dsp:txXfrm>
        <a:off x="1919" y="1943104"/>
        <a:ext cx="2986980" cy="1943104"/>
      </dsp:txXfrm>
    </dsp:sp>
    <dsp:sp modelId="{16B563AE-E4DC-43C5-A030-382C48554028}">
      <dsp:nvSpPr>
        <dsp:cNvPr id="0" name=""/>
        <dsp:cNvSpPr/>
      </dsp:nvSpPr>
      <dsp:spPr>
        <a:xfrm>
          <a:off x="1417035" y="1047879"/>
          <a:ext cx="156748" cy="104806"/>
        </a:xfrm>
        <a:prstGeom prst="flowChartConnector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63F97-00CE-466F-93ED-CB7FE078FE5D}">
      <dsp:nvSpPr>
        <dsp:cNvPr id="0" name=""/>
        <dsp:cNvSpPr/>
      </dsp:nvSpPr>
      <dsp:spPr>
        <a:xfrm>
          <a:off x="3078509" y="0"/>
          <a:ext cx="2986980" cy="48577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Regional</a:t>
          </a:r>
          <a:r>
            <a:rPr lang="it-IT" sz="2100" kern="1200" dirty="0" smtClean="0"/>
            <a:t> </a:t>
          </a:r>
          <a:br>
            <a:rPr lang="it-IT" sz="2100" kern="1200" dirty="0" smtClean="0"/>
          </a:br>
          <a:r>
            <a:rPr lang="it-IT" sz="2100" kern="1200" dirty="0" err="1" smtClean="0"/>
            <a:t>antennas</a:t>
          </a:r>
          <a:endParaRPr lang="it-IT" sz="2100" kern="1200" dirty="0"/>
        </a:p>
      </dsp:txBody>
      <dsp:txXfrm>
        <a:off x="3078509" y="1943104"/>
        <a:ext cx="2986980" cy="1943104"/>
      </dsp:txXfrm>
    </dsp:sp>
    <dsp:sp modelId="{B9CAB8A7-652D-41F1-A167-2E18FB2AE35F}">
      <dsp:nvSpPr>
        <dsp:cNvPr id="0" name=""/>
        <dsp:cNvSpPr/>
      </dsp:nvSpPr>
      <dsp:spPr>
        <a:xfrm flipH="1" flipV="1">
          <a:off x="4489662" y="658684"/>
          <a:ext cx="164675" cy="59852"/>
        </a:xfrm>
        <a:prstGeom prst="roundRect">
          <a:avLst/>
        </a:prstGeom>
        <a:solidFill>
          <a:schemeClr val="accent2">
            <a:tint val="50000"/>
            <a:alpha val="90000"/>
            <a:hueOff val="0"/>
            <a:satOff val="-1036"/>
            <a:lumOff val="6729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E7082-41AE-41CA-9974-FB165238B705}">
      <dsp:nvSpPr>
        <dsp:cNvPr id="0" name=""/>
        <dsp:cNvSpPr/>
      </dsp:nvSpPr>
      <dsp:spPr>
        <a:xfrm>
          <a:off x="6155099" y="0"/>
          <a:ext cx="2986980" cy="48577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Authority management of regional-RDP and monitoring </a:t>
          </a:r>
          <a:r>
            <a:rPr lang="en-US" sz="2100" kern="1200" smtClean="0"/>
            <a:t>and evaluation</a:t>
          </a:r>
          <a:endParaRPr lang="it-IT" sz="2100" kern="1200" dirty="0"/>
        </a:p>
      </dsp:txBody>
      <dsp:txXfrm>
        <a:off x="6155099" y="1943104"/>
        <a:ext cx="2986980" cy="1943104"/>
      </dsp:txXfrm>
    </dsp:sp>
    <dsp:sp modelId="{2049BBDB-4627-4145-BF09-26C0C7A4B07B}">
      <dsp:nvSpPr>
        <dsp:cNvPr id="0" name=""/>
        <dsp:cNvSpPr/>
      </dsp:nvSpPr>
      <dsp:spPr>
        <a:xfrm>
          <a:off x="7562289" y="428632"/>
          <a:ext cx="156748" cy="269481"/>
        </a:xfrm>
        <a:prstGeom prst="roundRect">
          <a:avLst/>
        </a:prstGeom>
        <a:solidFill>
          <a:schemeClr val="accent2">
            <a:tint val="50000"/>
            <a:alpha val="90000"/>
            <a:hueOff val="0"/>
            <a:satOff val="-2072"/>
            <a:lumOff val="13457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63AFE-721C-4CDE-9274-E579CB4CDC2E}">
      <dsp:nvSpPr>
        <dsp:cNvPr id="0" name=""/>
        <dsp:cNvSpPr/>
      </dsp:nvSpPr>
      <dsp:spPr>
        <a:xfrm>
          <a:off x="365759" y="3786213"/>
          <a:ext cx="8412480" cy="928653"/>
        </a:xfrm>
        <a:prstGeom prst="left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278D5D-8B87-4636-99B9-9464B993FAEC}">
      <dsp:nvSpPr>
        <dsp:cNvPr id="0" name=""/>
        <dsp:cNvSpPr/>
      </dsp:nvSpPr>
      <dsp:spPr>
        <a:xfrm rot="5400000">
          <a:off x="5528019" y="-2258715"/>
          <a:ext cx="1185533" cy="57607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The </a:t>
          </a:r>
          <a:r>
            <a:rPr lang="fr-FR" sz="1400" kern="1200" dirty="0" err="1" smtClean="0"/>
            <a:t>utilised</a:t>
          </a:r>
          <a:r>
            <a:rPr lang="fr-FR" sz="1400" kern="1200" dirty="0" smtClean="0"/>
            <a:t> agricultural area </a:t>
          </a:r>
          <a:r>
            <a:rPr lang="fr-FR" sz="1400" kern="1200" dirty="0" err="1" smtClean="0"/>
            <a:t>covers</a:t>
          </a:r>
          <a:r>
            <a:rPr lang="fr-FR" sz="1400" kern="1200" dirty="0" smtClean="0"/>
            <a:t> </a:t>
          </a:r>
          <a:r>
            <a:rPr lang="en-GB" sz="1400" kern="1200" dirty="0" smtClean="0"/>
            <a:t>60% </a:t>
          </a:r>
          <a:r>
            <a:rPr lang="fr-FR" sz="1400" kern="1200" dirty="0" smtClean="0"/>
            <a:t>of the </a:t>
          </a:r>
          <a:r>
            <a:rPr lang="fr-FR" sz="1400" kern="1200" dirty="0" err="1" smtClean="0"/>
            <a:t>territory</a:t>
          </a:r>
          <a:r>
            <a:rPr lang="fr-FR" sz="1400" kern="1200" dirty="0" smtClean="0"/>
            <a:t> and </a:t>
          </a:r>
          <a:r>
            <a:rPr lang="fr-FR" sz="1400" kern="1200" dirty="0" err="1" smtClean="0"/>
            <a:t>forests</a:t>
          </a:r>
          <a:r>
            <a:rPr lang="fr-FR" sz="1400" kern="1200" dirty="0" smtClean="0"/>
            <a:t> 28%.		 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UAA  - </a:t>
          </a:r>
          <a:r>
            <a:rPr lang="en-US" sz="1400" kern="1200" dirty="0" err="1" smtClean="0"/>
            <a:t>utilised</a:t>
          </a:r>
          <a:r>
            <a:rPr lang="en-US" sz="1400" kern="1200" dirty="0" smtClean="0"/>
            <a:t> agricultural area -</a:t>
          </a:r>
          <a:r>
            <a:rPr lang="fr-FR" sz="1400" kern="1200" dirty="0" smtClean="0"/>
            <a:t>1,074,552 ha</a:t>
          </a:r>
          <a:br>
            <a:rPr lang="fr-FR" sz="1400" kern="1200" dirty="0" smtClean="0"/>
          </a:br>
          <a:r>
            <a:rPr lang="fr-FR" sz="1400" kern="1200" dirty="0" smtClean="0"/>
            <a:t>arable land (77.6%) , permanent </a:t>
          </a:r>
          <a:r>
            <a:rPr lang="fr-FR" sz="1400" kern="1200" dirty="0" err="1" smtClean="0"/>
            <a:t>crops</a:t>
          </a:r>
          <a:r>
            <a:rPr lang="fr-FR" sz="1400" kern="1200" dirty="0" smtClean="0"/>
            <a:t> (13.6%) permanent </a:t>
          </a:r>
          <a:r>
            <a:rPr lang="fr-FR" sz="1400" kern="1200" dirty="0" err="1" smtClean="0"/>
            <a:t>pastures</a:t>
          </a:r>
          <a:r>
            <a:rPr lang="fr-FR" sz="1400" kern="1200" dirty="0" smtClean="0"/>
            <a:t> (8.7%)			</a:t>
          </a:r>
        </a:p>
      </dsp:txBody>
      <dsp:txXfrm rot="5400000">
        <a:off x="5528019" y="-2258715"/>
        <a:ext cx="1185533" cy="5760739"/>
      </dsp:txXfrm>
    </dsp:sp>
    <dsp:sp modelId="{CC10766E-F825-4AD0-A5E3-D96AF318C20D}">
      <dsp:nvSpPr>
        <dsp:cNvPr id="0" name=""/>
        <dsp:cNvSpPr/>
      </dsp:nvSpPr>
      <dsp:spPr>
        <a:xfrm>
          <a:off x="0" y="2574"/>
          <a:ext cx="3240416" cy="1238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i="0" kern="1200" dirty="0" smtClean="0"/>
            <a:t>Land </a:t>
          </a:r>
          <a:r>
            <a:rPr lang="fr-FR" sz="2400" b="1" i="0" kern="1200" smtClean="0"/>
            <a:t/>
          </a:r>
          <a:br>
            <a:rPr lang="fr-FR" sz="2400" b="1" i="0" kern="1200" smtClean="0"/>
          </a:br>
          <a:r>
            <a:rPr lang="fr-FR" sz="2400" b="1" i="0" kern="1200" smtClean="0"/>
            <a:t>utilisation</a:t>
          </a:r>
          <a:endParaRPr lang="en-US" sz="2400" b="1" i="0" kern="1200" dirty="0"/>
        </a:p>
      </dsp:txBody>
      <dsp:txXfrm>
        <a:off x="0" y="2574"/>
        <a:ext cx="3240416" cy="1238159"/>
      </dsp:txXfrm>
    </dsp:sp>
    <dsp:sp modelId="{0917DC6E-B2ED-4E62-8B1C-31300AFE245A}">
      <dsp:nvSpPr>
        <dsp:cNvPr id="0" name=""/>
        <dsp:cNvSpPr/>
      </dsp:nvSpPr>
      <dsp:spPr>
        <a:xfrm rot="5400000">
          <a:off x="5528019" y="-958647"/>
          <a:ext cx="1185533" cy="57607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600" kern="1200" dirty="0" smtClean="0"/>
            <a:t>The </a:t>
          </a:r>
          <a:r>
            <a:rPr lang="fr-FR" sz="1600" kern="1200" dirty="0" err="1" smtClean="0"/>
            <a:t>average</a:t>
          </a:r>
          <a:r>
            <a:rPr lang="fr-FR" sz="1600" kern="1200" dirty="0" smtClean="0"/>
            <a:t> surface of the agricultural holdings </a:t>
          </a:r>
          <a:r>
            <a:rPr lang="fr-FR" sz="1600" kern="1200" dirty="0" err="1" smtClean="0"/>
            <a:t>is</a:t>
          </a:r>
          <a:r>
            <a:rPr lang="fr-FR" sz="1600" kern="1200" dirty="0" smtClean="0"/>
            <a:t> </a:t>
          </a:r>
          <a:br>
            <a:rPr lang="fr-FR" sz="1600" kern="1200" dirty="0" smtClean="0"/>
          </a:br>
          <a:r>
            <a:rPr lang="fr-FR" sz="1600" kern="1200" dirty="0" smtClean="0"/>
            <a:t>12.3 ha (IT: 6.7 ha; EU: 16 ha).</a:t>
          </a:r>
        </a:p>
      </dsp:txBody>
      <dsp:txXfrm rot="5400000">
        <a:off x="5528019" y="-958647"/>
        <a:ext cx="1185533" cy="5760739"/>
      </dsp:txXfrm>
    </dsp:sp>
    <dsp:sp modelId="{6BBBC91F-834B-40E7-B060-96E01C4C3967}">
      <dsp:nvSpPr>
        <dsp:cNvPr id="0" name=""/>
        <dsp:cNvSpPr/>
      </dsp:nvSpPr>
      <dsp:spPr>
        <a:xfrm>
          <a:off x="0" y="1302642"/>
          <a:ext cx="3240416" cy="1238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i="0" kern="1200" smtClean="0"/>
            <a:t>Holding </a:t>
          </a:r>
          <a:br>
            <a:rPr lang="fr-BE" sz="2400" b="1" i="0" kern="1200" smtClean="0"/>
          </a:br>
          <a:r>
            <a:rPr lang="fr-BE" sz="2400" b="1" i="0" kern="1200" smtClean="0"/>
            <a:t>dimens</a:t>
          </a:r>
          <a:endParaRPr lang="en-US" sz="2400" b="1" i="0" kern="1200" dirty="0"/>
        </a:p>
      </dsp:txBody>
      <dsp:txXfrm>
        <a:off x="0" y="1302642"/>
        <a:ext cx="3240416" cy="1238159"/>
      </dsp:txXfrm>
    </dsp:sp>
    <dsp:sp modelId="{2B23F544-F370-4C86-924A-7401AB1FBE1C}">
      <dsp:nvSpPr>
        <dsp:cNvPr id="0" name=""/>
        <dsp:cNvSpPr/>
      </dsp:nvSpPr>
      <dsp:spPr>
        <a:xfrm rot="5400000">
          <a:off x="5528019" y="341420"/>
          <a:ext cx="1185533" cy="57607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The </a:t>
          </a:r>
          <a:r>
            <a:rPr lang="en-GB" sz="1600" kern="1200" dirty="0" smtClean="0"/>
            <a:t>primary sector represents 3.2% of the regional value added and food industry 3.9</a:t>
          </a:r>
          <a:r>
            <a:rPr lang="en-GB" sz="1600" kern="1200" dirty="0" smtClean="0"/>
            <a:t>%. In the 2008 the V.A  of 1° primary sector (about 2.115 million ) represented 9,7% of the national </a:t>
          </a:r>
          <a:endParaRPr lang="en-US" sz="1600" kern="1200" dirty="0"/>
        </a:p>
      </dsp:txBody>
      <dsp:txXfrm rot="5400000">
        <a:off x="5528019" y="341420"/>
        <a:ext cx="1185533" cy="5760739"/>
      </dsp:txXfrm>
    </dsp:sp>
    <dsp:sp modelId="{D838C1ED-73BD-4326-96E2-4EA906DDF7CD}">
      <dsp:nvSpPr>
        <dsp:cNvPr id="0" name=""/>
        <dsp:cNvSpPr/>
      </dsp:nvSpPr>
      <dsp:spPr>
        <a:xfrm>
          <a:off x="0" y="2602709"/>
          <a:ext cx="3240416" cy="1238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i="0" kern="1200" smtClean="0"/>
            <a:t>Value </a:t>
          </a:r>
          <a:br>
            <a:rPr lang="fr-FR" sz="2400" b="1" i="0" kern="1200" smtClean="0"/>
          </a:br>
          <a:r>
            <a:rPr lang="fr-FR" sz="2400" b="1" i="0" kern="1200" smtClean="0"/>
            <a:t>added</a:t>
          </a:r>
          <a:endParaRPr lang="en-US" sz="2400" b="1" i="0" kern="1200" dirty="0"/>
        </a:p>
      </dsp:txBody>
      <dsp:txXfrm>
        <a:off x="0" y="2602709"/>
        <a:ext cx="3240416" cy="1238159"/>
      </dsp:txXfrm>
    </dsp:sp>
    <dsp:sp modelId="{B9580711-F434-4A40-8BF4-7C710FF4DF0D}">
      <dsp:nvSpPr>
        <dsp:cNvPr id="0" name=""/>
        <dsp:cNvSpPr/>
      </dsp:nvSpPr>
      <dsp:spPr>
        <a:xfrm rot="5400000">
          <a:off x="5528019" y="1641487"/>
          <a:ext cx="1185533" cy="57607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600" i="1" kern="1200" dirty="0" smtClean="0"/>
        </a:p>
        <a:p>
          <a:pPr marL="0" marR="0" lvl="1" indent="0" algn="just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Char char="••"/>
            <a:tabLst/>
            <a:defRPr/>
          </a:pPr>
          <a:r>
            <a:rPr lang="en-GB" sz="1600" kern="1200" dirty="0" smtClean="0"/>
            <a:t>Employment in the primary sector respects 5.5% of the regional total.</a:t>
          </a:r>
        </a:p>
        <a:p>
          <a:pPr lvl="1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en-US" sz="1600" kern="1200" dirty="0"/>
        </a:p>
      </dsp:txBody>
      <dsp:txXfrm rot="5400000">
        <a:off x="5528019" y="1641487"/>
        <a:ext cx="1185533" cy="5760739"/>
      </dsp:txXfrm>
    </dsp:sp>
    <dsp:sp modelId="{F2680513-61A1-4241-A78A-B69A2F1DF932}">
      <dsp:nvSpPr>
        <dsp:cNvPr id="0" name=""/>
        <dsp:cNvSpPr/>
      </dsp:nvSpPr>
      <dsp:spPr>
        <a:xfrm>
          <a:off x="0" y="3902777"/>
          <a:ext cx="3240416" cy="1238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400" b="1" i="0" kern="1200" dirty="0" err="1" smtClean="0"/>
            <a:t>Employment</a:t>
          </a:r>
          <a:endParaRPr lang="en-US" sz="2400" b="1" i="0" kern="1200" dirty="0"/>
        </a:p>
      </dsp:txBody>
      <dsp:txXfrm>
        <a:off x="0" y="3902777"/>
        <a:ext cx="3240416" cy="123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2BDA66C-C889-4979-A22C-B9251ADBBB3F}" type="datetimeFigureOut">
              <a:rPr lang="it-IT"/>
              <a:pPr>
                <a:defRPr/>
              </a:pPr>
              <a:t>28/10/2009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0D27172-DFCC-4378-B9E0-87B91F5BBE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1B43B5-5E7B-40AA-A4B4-0AD1A26A0CA1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53543-FBB6-4DE6-A729-1DB30530DFFE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04AF5B-7170-42FF-8025-819848C1BCD8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89CB3-C486-40E4-A7CD-CDE53DA9361C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B55A9-4462-49FF-A9A4-6EA3359EB191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27172-DFCC-4378-B9E0-87B91F5BBE18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B6D238-E804-467D-A6EC-1A5FC5E5CA81}" type="slidenum">
              <a:rPr lang="it-IT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35B8EB-4F22-4970-BE66-C6A9FE5D2368}" type="slidenum">
              <a:rPr lang="it-IT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106DC9-F51F-4166-B5DA-5F7278774EFD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B9626F-FA1A-437D-AA1B-2D69B70B3126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D7836-F97D-4B1C-A37E-9FF92CF52522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9AF3D-6F8F-4D9A-9DCF-B9240E81BBF2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3447F-6F7B-4212-A422-FA7E5F3728E4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108527-3B34-4C10-94FC-A77623328FA3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C70CF-09BD-4A58-90E7-998DBD7CCEBD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3081-C696-4D7F-B722-FDF65B06D44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0793-0EC4-4BBE-9F00-801C72403C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A0EA-CF29-41C8-B2FC-E45DB2A791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C8041-E1B0-48FD-84AF-41FDE96CC2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0EFA-E4A5-45E6-8AF5-7627F394EB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2A4818-354D-403B-AD5C-620ADC5DC9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B49D-1E05-44A4-A66F-B439A7A312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99C7-EA60-417B-A22D-B955ADB9E56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7ABE-6D0B-488D-88CB-91DB0723217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7D16-E558-4A10-A207-D7FE8B32DD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FBF3-9923-4255-B9DE-77AF41D928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7559-4F87-4724-A745-AF8A5AB59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AF54-4C83-43DA-B699-C28B2E0F84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8DA3-B7C7-48F1-89ED-2B9AF96290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417D676-1206-4073-9139-4A6D33EA83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5.gif"/><Relationship Id="rId3" Type="http://schemas.openxmlformats.org/officeDocument/2006/relationships/diagramData" Target="../diagrams/data3.xml"/><Relationship Id="rId7" Type="http://schemas.openxmlformats.org/officeDocument/2006/relationships/image" Target="../media/image8.jpeg"/><Relationship Id="rId12" Type="http://schemas.openxmlformats.org/officeDocument/2006/relationships/image" Target="../media/image4.jpeg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Relationship Id="rId1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3.jpeg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4.wm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3.jpeg"/><Relationship Id="rId9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9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gi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 t="58646"/>
          <a:stretch>
            <a:fillRect/>
          </a:stretch>
        </p:blipFill>
        <p:spPr bwMode="auto">
          <a:xfrm>
            <a:off x="34925" y="4000504"/>
            <a:ext cx="9109075" cy="285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79388" y="1125538"/>
            <a:ext cx="8785225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 cstate="print"/>
          <a:srcRect l="3957" t="64983" r="55734" b="25648"/>
          <a:stretch>
            <a:fillRect/>
          </a:stretch>
        </p:blipFill>
        <p:spPr bwMode="auto">
          <a:xfrm>
            <a:off x="250825" y="5013325"/>
            <a:ext cx="3671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260469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National </a:t>
            </a:r>
            <a:r>
              <a:rPr lang="it-IT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Network </a:t>
            </a:r>
            <a:r>
              <a:rPr lang="it-IT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of</a:t>
            </a:r>
            <a:r>
              <a:rPr lang="it-IT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 algn="ctr">
              <a:defRPr/>
            </a:pPr>
            <a:r>
              <a:rPr lang="it-IT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Rural</a:t>
            </a:r>
            <a:r>
              <a:rPr lang="it-IT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it-IT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Areas</a:t>
            </a:r>
            <a:endParaRPr lang="it-IT" sz="40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271462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/>
              <a:t>The Emilia Romagna </a:t>
            </a:r>
            <a:r>
              <a:rPr lang="it-IT" sz="3200" err="1"/>
              <a:t>Region</a:t>
            </a:r>
            <a:r>
              <a:rPr lang="it-IT" sz="3200"/>
              <a:t> </a:t>
            </a:r>
            <a:r>
              <a:rPr lang="it-IT" sz="3200" err="1"/>
              <a:t>experience</a:t>
            </a:r>
            <a:r>
              <a:rPr lang="it-IT" sz="3200"/>
              <a:t/>
            </a:r>
            <a:br>
              <a:rPr lang="it-IT" sz="3200"/>
            </a:br>
            <a:r>
              <a:rPr lang="it-IT" sz="1200"/>
              <a:t> </a:t>
            </a:r>
          </a:p>
          <a:p>
            <a:pPr algn="ctr"/>
            <a:r>
              <a:rPr lang="it-IT">
                <a:solidFill>
                  <a:schemeClr val="hlink"/>
                </a:solidFill>
              </a:rPr>
              <a:t>Roberto </a:t>
            </a:r>
            <a:r>
              <a:rPr lang="it-IT" smtClean="0">
                <a:solidFill>
                  <a:schemeClr val="hlink"/>
                </a:solidFill>
              </a:rPr>
              <a:t>Gigante, NNR - Emilia Romagna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57158" y="4357694"/>
            <a:ext cx="3889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</a:rPr>
              <a:t>Wroclaw</a:t>
            </a:r>
            <a:r>
              <a:rPr lang="it-IT" sz="2800" b="1" dirty="0">
                <a:solidFill>
                  <a:schemeClr val="bg1"/>
                </a:solidFill>
              </a:rPr>
              <a:t>, </a:t>
            </a:r>
            <a:endParaRPr lang="it-IT" sz="2800" b="1" dirty="0" smtClean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23-24th </a:t>
            </a:r>
            <a:r>
              <a:rPr lang="it-IT" sz="2800" b="1" dirty="0" err="1">
                <a:solidFill>
                  <a:schemeClr val="bg1"/>
                </a:solidFill>
              </a:rPr>
              <a:t>October</a:t>
            </a:r>
            <a:r>
              <a:rPr lang="it-IT" sz="2800" b="1" dirty="0">
                <a:solidFill>
                  <a:schemeClr val="bg1"/>
                </a:solidFill>
              </a:rPr>
              <a:t> 2009</a:t>
            </a:r>
            <a:endParaRPr lang="it-IT" sz="1100" b="1" dirty="0">
              <a:solidFill>
                <a:schemeClr val="bg1"/>
              </a:solidFill>
            </a:endParaRPr>
          </a:p>
        </p:txBody>
      </p:sp>
      <p:pic>
        <p:nvPicPr>
          <p:cNvPr id="2061" name="Picture 13" descr="Logo Rete Rurale Nazion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2063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2065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6" cstate="print"/>
          <a:srcRect t="7558"/>
          <a:stretch>
            <a:fillRect/>
          </a:stretch>
        </p:blipFill>
        <p:spPr bwMode="auto">
          <a:xfrm>
            <a:off x="8268202" y="-24"/>
            <a:ext cx="875830" cy="1071570"/>
          </a:xfrm>
          <a:prstGeom prst="rect">
            <a:avLst/>
          </a:prstGeom>
          <a:noFill/>
        </p:spPr>
      </p:pic>
      <p:pic>
        <p:nvPicPr>
          <p:cNvPr id="2066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7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2067" name="Picture 19" descr="C:\Users\Roby\Desktop\logo_minister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7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1 20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649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Regional positions of NRN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61"/>
            <a:ext cx="9144000" cy="395445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program of NRN </a:t>
            </a:r>
            <a:r>
              <a:rPr lang="en-US" sz="2800" smtClean="0"/>
              <a:t>foresee that </a:t>
            </a:r>
            <a:r>
              <a:rPr lang="en-US" sz="2800" dirty="0" smtClean="0"/>
              <a:t>the activity will be realize:</a:t>
            </a:r>
          </a:p>
          <a:p>
            <a:pPr eaLnBrk="1" hangingPunct="1"/>
            <a:r>
              <a:rPr lang="en-US" sz="2800" smtClean="0"/>
              <a:t>At </a:t>
            </a:r>
            <a:r>
              <a:rPr lang="en-US" sz="2800" dirty="0" smtClean="0"/>
              <a:t>the central level by the </a:t>
            </a:r>
            <a:r>
              <a:rPr lang="en-US" sz="2800" smtClean="0"/>
              <a:t>different thematic </a:t>
            </a:r>
            <a:r>
              <a:rPr lang="en-US" sz="2800" dirty="0" smtClean="0"/>
              <a:t>Task Force organized by </a:t>
            </a:r>
            <a:r>
              <a:rPr lang="en-US" sz="2800" smtClean="0"/>
              <a:t>the National </a:t>
            </a:r>
            <a:r>
              <a:rPr lang="en-US" sz="2800" dirty="0" smtClean="0"/>
              <a:t>Unity </a:t>
            </a:r>
            <a:r>
              <a:rPr lang="en-US" sz="2800" smtClean="0"/>
              <a:t>of Animation and coordination </a:t>
            </a:r>
            <a:r>
              <a:rPr lang="en-US" sz="2800" dirty="0" smtClean="0"/>
              <a:t>(“UNAC”)</a:t>
            </a:r>
          </a:p>
          <a:p>
            <a:pPr eaLnBrk="1" hangingPunct="1"/>
            <a:r>
              <a:rPr lang="en-US" sz="2800" smtClean="0"/>
              <a:t>At </a:t>
            </a:r>
            <a:r>
              <a:rPr lang="en-US" sz="2800" dirty="0" smtClean="0"/>
              <a:t>regional level trough different regional position (“regional antennas”) constitute to every single region in the Authority of management of regional-RDP</a:t>
            </a:r>
          </a:p>
        </p:txBody>
      </p:sp>
      <p:pic>
        <p:nvPicPr>
          <p:cNvPr id="11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12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13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4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5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6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1 16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/>
          <p:cNvSpPr/>
          <p:nvPr/>
        </p:nvSpPr>
        <p:spPr>
          <a:xfrm>
            <a:off x="214282" y="1142984"/>
            <a:ext cx="8786874" cy="1857388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“Direction cabin”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coordination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all activity done by Network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14282" y="5143512"/>
            <a:ext cx="8786874" cy="1428719"/>
          </a:xfrm>
          <a:prstGeom prst="round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b"/>
          <a:lstStyle/>
          <a:p>
            <a:pPr>
              <a:defRPr/>
            </a:pPr>
            <a:r>
              <a:rPr lang="en-US" sz="3200" b="1" dirty="0" smtClean="0"/>
              <a:t>Regional Position (regional antennas)</a:t>
            </a:r>
            <a:br>
              <a:rPr lang="en-US" sz="3200" b="1" dirty="0" smtClean="0"/>
            </a:br>
            <a:endParaRPr lang="en-US" sz="1200" b="1" dirty="0" smtClean="0"/>
          </a:p>
          <a:p>
            <a:pPr>
              <a:defRPr/>
            </a:pPr>
            <a:r>
              <a:rPr lang="en-US" sz="2000" dirty="0" smtClean="0"/>
              <a:t>More regional antennas of Rural Network constitute an interface regional </a:t>
            </a:r>
            <a:br>
              <a:rPr lang="en-US" sz="2000" dirty="0" smtClean="0"/>
            </a:br>
            <a:r>
              <a:rPr lang="en-US" sz="2000" dirty="0" smtClean="0"/>
              <a:t>and local (to intercept different requests of local level)</a:t>
            </a:r>
            <a:endParaRPr lang="en-US" dirty="0" smtClean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85720" y="2571703"/>
            <a:ext cx="2857520" cy="2143109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it-IT" sz="3600" b="1" dirty="0">
                <a:solidFill>
                  <a:schemeClr val="bg1"/>
                </a:solidFill>
              </a:rPr>
              <a:t>UNAC</a:t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Unità Nazionale di 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Animazione e </a:t>
            </a:r>
            <a:endParaRPr lang="it-IT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b="1" dirty="0" smtClean="0">
                <a:solidFill>
                  <a:schemeClr val="bg1"/>
                </a:solidFill>
              </a:rPr>
              <a:t>coordinamento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286116" y="2571703"/>
            <a:ext cx="2796748" cy="22145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it-IT" sz="3600" b="1" dirty="0">
                <a:solidFill>
                  <a:schemeClr val="bg1"/>
                </a:solidFill>
              </a:rPr>
              <a:t>INEA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Istituto Nazionale di 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Economia Agraria</a:t>
            </a: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500034" y="4429091"/>
            <a:ext cx="2428869" cy="990124"/>
          </a:xfrm>
          <a:prstGeom prst="downArrowCallou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Programming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functional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11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12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3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4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5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6143636" y="2571703"/>
            <a:ext cx="2796748" cy="22145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REGION</a:t>
            </a:r>
            <a:r>
              <a:rPr lang="it-IT" sz="3600" b="1" dirty="0">
                <a:solidFill>
                  <a:schemeClr val="bg1"/>
                </a:solidFill>
              </a:rPr>
              <a:t/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Authority </a:t>
            </a:r>
            <a:r>
              <a:rPr lang="it-IT" sz="2000" b="1" dirty="0" err="1" smtClean="0">
                <a:solidFill>
                  <a:schemeClr val="bg1"/>
                </a:solidFill>
              </a:rPr>
              <a:t>of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management 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err="1" smtClean="0">
                <a:solidFill>
                  <a:schemeClr val="bg1"/>
                </a:solidFill>
              </a:rPr>
              <a:t>of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regional</a:t>
            </a:r>
            <a:r>
              <a:rPr lang="it-IT" sz="2000" b="1" dirty="0" smtClean="0">
                <a:solidFill>
                  <a:schemeClr val="bg1"/>
                </a:solidFill>
              </a:rPr>
              <a:t> RDP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3500453" y="4429091"/>
            <a:ext cx="2428869" cy="990124"/>
          </a:xfrm>
          <a:prstGeom prst="downArrowCallou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Operating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6357973" y="4429091"/>
            <a:ext cx="2428869" cy="990124"/>
          </a:xfrm>
          <a:prstGeom prst="downArrowCallou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 contact</a:t>
            </a:r>
            <a:r>
              <a:rPr lang="en-US" smtClean="0">
                <a:solidFill>
                  <a:schemeClr val="bg1"/>
                </a:solidFill>
              </a:rPr>
              <a:t>, coordination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Emilia Romagna Regional Rural network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0" y="1857364"/>
          <a:ext cx="914400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143116"/>
            <a:ext cx="23887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www.tallonediachille.it/loghi/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143116"/>
            <a:ext cx="2623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www.inea.it/public/images_articoli/1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2214554"/>
            <a:ext cx="17748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ogo Rete Rurale Naziona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8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9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12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0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13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1" name="Picture 19" descr="C:\Users\Roby\Desktop\logo_ministero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2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57224" y="592933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INFORMATIONS, BEST PRACTICE EXCHANGE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12" cstate="print"/>
          <a:srcRect t="7558"/>
          <a:stretch>
            <a:fillRect/>
          </a:stretch>
        </p:blipFill>
        <p:spPr bwMode="auto">
          <a:xfrm>
            <a:off x="7072330" y="2857496"/>
            <a:ext cx="928694" cy="1136248"/>
          </a:xfrm>
          <a:prstGeom prst="rect">
            <a:avLst/>
          </a:prstGeom>
          <a:noFill/>
        </p:spPr>
      </p:pic>
      <p:pic>
        <p:nvPicPr>
          <p:cNvPr id="110594" name="Picture 2" descr="Logo Rete Rurale Nazional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349" y="3071810"/>
            <a:ext cx="2664945" cy="928694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65049"/>
            <a:ext cx="3990975" cy="5892975"/>
          </a:xfrm>
          <a:noFill/>
          <a:ln/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3226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61445" name="Picture 5" descr="aree_rur_testopsr v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06" r="4515"/>
          <a:stretch>
            <a:fillRect/>
          </a:stretch>
        </p:blipFill>
        <p:spPr bwMode="auto">
          <a:xfrm>
            <a:off x="3100741" y="2357430"/>
            <a:ext cx="6043259" cy="4214842"/>
          </a:xfrm>
          <a:prstGeom prst="rect">
            <a:avLst/>
          </a:prstGeom>
          <a:noFill/>
        </p:spPr>
      </p:pic>
      <p:pic>
        <p:nvPicPr>
          <p:cNvPr id="7" name="Picture 13" descr="Logo Rete Rurale Nazion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8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9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7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0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8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1" name="Picture 19" descr="C:\Users\Roby\Desktop\logo_minister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2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608013"/>
          </a:xfrm>
        </p:spPr>
        <p:txBody>
          <a:bodyPr/>
          <a:lstStyle/>
          <a:p>
            <a:r>
              <a:rPr lang="en-US" sz="3200" dirty="0" smtClean="0"/>
              <a:t>General </a:t>
            </a:r>
            <a:r>
              <a:rPr lang="en-US" sz="3200" dirty="0" err="1" smtClean="0"/>
              <a:t>overwiev</a:t>
            </a:r>
            <a:r>
              <a:rPr lang="en-US" sz="3200" dirty="0" smtClean="0"/>
              <a:t> of Emilia Romagna Region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1643042" y="2786058"/>
            <a:ext cx="2143140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214942" y="22859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areas in Regional RDP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2984"/>
            <a:ext cx="9144000" cy="369851"/>
          </a:xfrm>
          <a:noFill/>
          <a:ln/>
        </p:spPr>
        <p:txBody>
          <a:bodyPr/>
          <a:lstStyle/>
          <a:p>
            <a:r>
              <a:rPr lang="it-IT" sz="2800" dirty="0" err="1" smtClean="0"/>
              <a:t>Division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economic</a:t>
            </a:r>
            <a:r>
              <a:rPr lang="it-IT" sz="2800" dirty="0" smtClean="0"/>
              <a:t> </a:t>
            </a:r>
            <a:r>
              <a:rPr lang="it-IT" sz="2800" dirty="0" err="1" smtClean="0"/>
              <a:t>resources</a:t>
            </a:r>
            <a:r>
              <a:rPr lang="it-IT" sz="2800" dirty="0" smtClean="0"/>
              <a:t> in Italy - EAFRD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8316913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357158" y="4786322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" name="Picture 13" descr="Logo Rete Rurale Nazion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7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8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6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9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7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0" name="Picture 19" descr="C:\Users\Roby\Desktop\logo_minister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1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1 11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571604" y="4786322"/>
            <a:ext cx="6715172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212852"/>
            <a:ext cx="9144000" cy="5048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Caracteristics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of our Region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85720" y="2214554"/>
            <a:ext cx="8358246" cy="4392612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GB" sz="2000" b="1" dirty="0" smtClean="0"/>
              <a:t>Socio-economic context:</a:t>
            </a:r>
          </a:p>
          <a:p>
            <a:r>
              <a:rPr lang="en-GB" sz="2000" dirty="0" smtClean="0"/>
              <a:t>Total population = 4.1 million inhabitants.</a:t>
            </a:r>
          </a:p>
          <a:p>
            <a:r>
              <a:rPr lang="en-GB" sz="2000" dirty="0" smtClean="0"/>
              <a:t>Population density =  187.6 in hab./km2.</a:t>
            </a:r>
          </a:p>
          <a:p>
            <a:r>
              <a:rPr lang="en-GB" sz="2000" dirty="0" smtClean="0"/>
              <a:t>Per capita GDP (</a:t>
            </a:r>
            <a:r>
              <a:rPr lang="en-GB" sz="2000" dirty="0" err="1" smtClean="0"/>
              <a:t>pps</a:t>
            </a:r>
            <a:r>
              <a:rPr lang="en-GB" sz="2000" dirty="0" smtClean="0"/>
              <a:t>) = 139% </a:t>
            </a:r>
            <a:r>
              <a:rPr lang="en-US" sz="2000" dirty="0" smtClean="0"/>
              <a:t>of EU-25 average.</a:t>
            </a:r>
            <a:endParaRPr lang="en-GB" sz="2000" dirty="0" smtClean="0"/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GB" sz="2000" b="1" dirty="0" smtClean="0"/>
              <a:t>Rural areas: </a:t>
            </a:r>
          </a:p>
          <a:p>
            <a:r>
              <a:rPr lang="fr-FR" sz="2000" dirty="0" smtClean="0"/>
              <a:t>The 3 typologies of rural area </a:t>
            </a:r>
            <a:r>
              <a:rPr lang="en-GB" sz="2000" dirty="0" smtClean="0"/>
              <a:t>defined</a:t>
            </a:r>
            <a:r>
              <a:rPr lang="fr-FR" sz="2000" dirty="0" smtClean="0"/>
              <a:t> by the NSP are </a:t>
            </a:r>
            <a:r>
              <a:rPr lang="en-GB" sz="2000" dirty="0" smtClean="0"/>
              <a:t>present.</a:t>
            </a:r>
          </a:p>
          <a:p>
            <a:r>
              <a:rPr lang="en-GB" sz="2000" dirty="0" smtClean="0"/>
              <a:t>84% of the population and 98% of the territory.</a:t>
            </a:r>
          </a:p>
          <a:p>
            <a:r>
              <a:rPr lang="en-GB" sz="2000" dirty="0" smtClean="0"/>
              <a:t>Population density = 161.3 </a:t>
            </a:r>
            <a:r>
              <a:rPr lang="en-GB" sz="2000" dirty="0" err="1" smtClean="0"/>
              <a:t>inhab</a:t>
            </a:r>
            <a:r>
              <a:rPr lang="en-GB" sz="2000" dirty="0" smtClean="0"/>
              <a:t>./km2.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10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11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2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3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4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1 14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85720" y="1071546"/>
            <a:ext cx="8429684" cy="500066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400" b="1" dirty="0" smtClean="0"/>
              <a:t>Importance of the agricultural, </a:t>
            </a:r>
            <a:r>
              <a:rPr lang="fr-FR" sz="2400" b="1" dirty="0" err="1" smtClean="0"/>
              <a:t>forestry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food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sector</a:t>
            </a:r>
            <a:r>
              <a:rPr lang="fr-FR" sz="2400" b="1" dirty="0" smtClean="0"/>
              <a:t>:</a:t>
            </a:r>
            <a:endParaRPr lang="fr-F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	</a:t>
            </a:r>
            <a:endParaRPr lang="fr-FR" sz="1050" dirty="0" smtClean="0"/>
          </a:p>
          <a:p>
            <a:pPr>
              <a:buFont typeface="Wingdings" pitchFamily="2" charset="2"/>
              <a:buNone/>
            </a:pPr>
            <a:endParaRPr lang="fr-FR" sz="1050" dirty="0" smtClean="0"/>
          </a:p>
          <a:p>
            <a:endParaRPr lang="en-GB" sz="2000" dirty="0" smtClean="0"/>
          </a:p>
          <a:p>
            <a:pPr>
              <a:buFont typeface="Wingdings" pitchFamily="2" charset="2"/>
              <a:buNone/>
            </a:pPr>
            <a:endParaRPr lang="en-GB" sz="105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</p:txBody>
      </p:sp>
      <p:graphicFrame>
        <p:nvGraphicFramePr>
          <p:cNvPr id="23" name="Diagramma 22"/>
          <p:cNvGraphicFramePr/>
          <p:nvPr/>
        </p:nvGraphicFramePr>
        <p:xfrm>
          <a:off x="0" y="1714488"/>
          <a:ext cx="9001156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4282" y="1123938"/>
            <a:ext cx="892971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2400" b="1" smtClean="0">
                <a:latin typeface="+mn-lt"/>
              </a:rPr>
              <a:t>Strategy</a:t>
            </a:r>
            <a:endParaRPr lang="it-IT" sz="2400" b="1" dirty="0">
              <a:latin typeface="+mn-lt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1835173"/>
            <a:ext cx="9144000" cy="2886944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90500" indent="-190500" algn="just" eaLnBrk="0" hangingPunct="0">
              <a:spcAft>
                <a:spcPts val="600"/>
              </a:spcAft>
              <a:buFontTx/>
              <a:buChar char="•"/>
            </a:pPr>
            <a:r>
              <a:rPr lang="en-US" b="1" dirty="0" smtClean="0">
                <a:latin typeface="+mn-lt"/>
              </a:rPr>
              <a:t>Favor organization and aggregations of chain </a:t>
            </a:r>
          </a:p>
          <a:p>
            <a:pPr marL="190500" indent="-190500" eaLnBrk="0" hangingPunct="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b="1" dirty="0" smtClean="0">
                <a:latin typeface="+mn-lt"/>
              </a:rPr>
              <a:t>Favor the environmental rule of agriculture, sustainability of productions model and protect the biodiversity </a:t>
            </a:r>
          </a:p>
          <a:p>
            <a:pPr marL="190500" indent="-190500" eaLnBrk="0" hangingPunct="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b="1" dirty="0" smtClean="0">
                <a:latin typeface="+mn-lt"/>
              </a:rPr>
              <a:t>Favor food safety, food quality and protect the distinction of products origin  (13 DOP and 11 </a:t>
            </a:r>
            <a:r>
              <a:rPr lang="en-US" b="1" dirty="0" err="1" smtClean="0">
                <a:latin typeface="+mn-lt"/>
              </a:rPr>
              <a:t>Gi</a:t>
            </a:r>
            <a:r>
              <a:rPr lang="en-US" b="1" dirty="0" smtClean="0">
                <a:latin typeface="+mn-lt"/>
              </a:rPr>
              <a:t>)</a:t>
            </a:r>
          </a:p>
          <a:p>
            <a:pPr marL="190500" indent="-190500" eaLnBrk="0" hangingPunct="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b="1" dirty="0" smtClean="0">
                <a:latin typeface="+mn-lt"/>
              </a:rPr>
              <a:t>Favor the production of renewable energy </a:t>
            </a:r>
          </a:p>
          <a:p>
            <a:pPr marL="190500" indent="-190500" eaLnBrk="0" hangingPunct="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b="1" dirty="0" smtClean="0">
                <a:latin typeface="+mn-lt"/>
              </a:rPr>
              <a:t>Favor the </a:t>
            </a:r>
            <a:r>
              <a:rPr lang="en-US" b="1" dirty="0" err="1" smtClean="0">
                <a:latin typeface="+mn-lt"/>
              </a:rPr>
              <a:t>multifunctionality</a:t>
            </a:r>
            <a:r>
              <a:rPr lang="en-US" b="1" dirty="0" smtClean="0">
                <a:latin typeface="+mn-lt"/>
              </a:rPr>
              <a:t> of rural farms </a:t>
            </a:r>
          </a:p>
          <a:p>
            <a:pPr marL="190500" indent="-190500" eaLnBrk="0" hangingPunct="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b="1" dirty="0" smtClean="0">
                <a:latin typeface="+mn-lt"/>
              </a:rPr>
              <a:t>Promote development of rural areas, and protection of environment 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14282" y="4857760"/>
            <a:ext cx="8643998" cy="1006429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2700" indent="-12700" algn="just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The needed to focus the interventions to the specific targets detected before and to definite areas requires a selectivity choice in order to have a </a:t>
            </a:r>
            <a:r>
              <a:rPr lang="en-US" b="1" smtClean="0">
                <a:latin typeface="+mn-lt"/>
              </a:rPr>
              <a:t>better  allocation </a:t>
            </a:r>
            <a:r>
              <a:rPr lang="en-US" b="1" dirty="0" smtClean="0">
                <a:latin typeface="+mn-lt"/>
              </a:rPr>
              <a:t>of public resources.</a:t>
            </a:r>
            <a:endParaRPr lang="it-IT" b="1" dirty="0" smtClean="0">
              <a:latin typeface="+mn-lt"/>
            </a:endParaRPr>
          </a:p>
        </p:txBody>
      </p:sp>
      <p:pic>
        <p:nvPicPr>
          <p:cNvPr id="6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7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8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9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0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1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1 11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57158" y="2000240"/>
            <a:ext cx="8501122" cy="45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6096000" algn="l"/>
              </a:tabLst>
            </a:pPr>
            <a:r>
              <a:rPr lang="en-US" b="1" dirty="0" smtClean="0">
                <a:latin typeface="+mn-lt"/>
              </a:rPr>
              <a:t>Three macro objective:</a:t>
            </a:r>
          </a:p>
          <a:p>
            <a:pPr marL="571500" lvl="1" indent="-381000" eaLnBrk="0" hangingPunct="0">
              <a:lnSpc>
                <a:spcPct val="120000"/>
              </a:lnSpc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1) 	Improving the competitiveness of agriculture and forestry through support to restructuring of the sector </a:t>
            </a:r>
          </a:p>
          <a:p>
            <a:pPr marL="571500" lvl="1" indent="-381000" eaLnBrk="0" hangingPunct="0">
              <a:lnSpc>
                <a:spcPct val="120000"/>
              </a:lnSpc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2) 	Improvement of the environment and rural development through support to the management of the territory</a:t>
            </a:r>
          </a:p>
          <a:p>
            <a:pPr marL="571500" lvl="1" indent="-381000" eaLnBrk="0" hangingPunct="0">
              <a:lnSpc>
                <a:spcPct val="120000"/>
              </a:lnSpc>
              <a:buAutoNum type="arabicParenR" startAt="3"/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Improvement of the quality of life in rural areas and promoting </a:t>
            </a:r>
            <a:r>
              <a:rPr lang="en-US" smtClean="0">
                <a:latin typeface="+mn-lt"/>
              </a:rPr>
              <a:t>the diversification </a:t>
            </a:r>
            <a:r>
              <a:rPr lang="en-US" dirty="0" smtClean="0">
                <a:latin typeface="+mn-lt"/>
              </a:rPr>
              <a:t>of economic activities. </a:t>
            </a:r>
          </a:p>
          <a:p>
            <a:pPr marL="571500" lvl="1" indent="-381000" eaLnBrk="0" hangingPunct="0">
              <a:lnSpc>
                <a:spcPct val="120000"/>
              </a:lnSpc>
              <a:tabLst>
                <a:tab pos="6096000" algn="l"/>
              </a:tabLst>
            </a:pPr>
            <a:endParaRPr lang="en-US" dirty="0" smtClean="0">
              <a:latin typeface="+mn-lt"/>
            </a:endParaRPr>
          </a:p>
          <a:p>
            <a:pPr eaLnBrk="0" hangingPunct="0">
              <a:lnSpc>
                <a:spcPct val="120000"/>
              </a:lnSpc>
              <a:tabLst>
                <a:tab pos="6096000" algn="l"/>
              </a:tabLst>
            </a:pPr>
            <a:r>
              <a:rPr lang="en-US" b="1" dirty="0" smtClean="0">
                <a:latin typeface="+mn-lt"/>
              </a:rPr>
              <a:t>Four priority axes :</a:t>
            </a:r>
          </a:p>
          <a:p>
            <a:pPr marL="571500" lvl="1" indent="-381000" eaLnBrk="0" hangingPunct="0">
              <a:lnSpc>
                <a:spcPct val="110000"/>
              </a:lnSpc>
              <a:spcBef>
                <a:spcPct val="50000"/>
              </a:spcBef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Axes 1 improvement of competitiveness of the agricultural and forestry sectors</a:t>
            </a:r>
          </a:p>
          <a:p>
            <a:pPr marL="571500" lvl="1" indent="-381000" eaLnBrk="0" hangingPunct="0">
              <a:lnSpc>
                <a:spcPct val="130000"/>
              </a:lnSpc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Axes 2 territory management</a:t>
            </a:r>
          </a:p>
          <a:p>
            <a:pPr marL="571500" lvl="1" indent="-381000" eaLnBrk="0" hangingPunct="0">
              <a:lnSpc>
                <a:spcPct val="130000"/>
              </a:lnSpc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Axes </a:t>
            </a:r>
            <a:r>
              <a:rPr lang="en-US" smtClean="0">
                <a:latin typeface="+mn-lt"/>
              </a:rPr>
              <a:t>3 diversification </a:t>
            </a:r>
            <a:r>
              <a:rPr lang="en-US" dirty="0" smtClean="0">
                <a:latin typeface="+mn-lt"/>
              </a:rPr>
              <a:t>of the rural economy and quality of life </a:t>
            </a:r>
          </a:p>
          <a:p>
            <a:pPr marL="571500" lvl="1" indent="-381000" eaLnBrk="0" hangingPunct="0">
              <a:lnSpc>
                <a:spcPct val="130000"/>
              </a:lnSpc>
              <a:tabLst>
                <a:tab pos="6096000" algn="l"/>
              </a:tabLst>
            </a:pPr>
            <a:r>
              <a:rPr lang="en-US" dirty="0" smtClean="0">
                <a:latin typeface="+mn-lt"/>
              </a:rPr>
              <a:t>Axes 4 leader approach</a:t>
            </a:r>
            <a:endParaRPr lang="en-US" b="1" dirty="0">
              <a:latin typeface="+mn-lt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285860"/>
            <a:ext cx="5638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smtClean="0">
                <a:latin typeface="+mn-lt"/>
              </a:rPr>
              <a:t>Objective for Axes</a:t>
            </a:r>
            <a:endParaRPr lang="en-US" sz="2400" b="1">
              <a:latin typeface="+mn-lt"/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1428736"/>
            <a:ext cx="8643966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smtClean="0">
                <a:latin typeface="+mn-lt"/>
              </a:rPr>
              <a:t>Summary of different measures activated</a:t>
            </a:r>
            <a:endParaRPr lang="en-US" sz="2800">
              <a:latin typeface="+mn-lt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57158" y="2000240"/>
            <a:ext cx="8286808" cy="46104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1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Axes 1 –  9 measures  on 14 scheduled </a:t>
            </a:r>
          </a:p>
          <a:p>
            <a:pPr marL="266700" indent="-266700" eaLnBrk="0" hangingPunct="0">
              <a:lnSpc>
                <a:spcPct val="1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Axes 2 – 8 measures  on 13 scheduled </a:t>
            </a:r>
          </a:p>
          <a:p>
            <a:pPr marL="266700" indent="-266700" eaLnBrk="0" hangingPunct="0">
              <a:lnSpc>
                <a:spcPct val="1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Axes 3 – 7 measures  on 8 scheduled</a:t>
            </a:r>
          </a:p>
          <a:p>
            <a:pPr marL="266700" indent="-266700" eaLnBrk="0" hangingPunct="0">
              <a:lnSpc>
                <a:spcPct val="1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Axes 4 – LEADER : 5 measures  on 5 scheduled</a:t>
            </a:r>
          </a:p>
          <a:p>
            <a:pPr marL="266700" indent="-266700" eaLnBrk="0" hangingPunct="0">
              <a:lnSpc>
                <a:spcPct val="1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Technical assistance </a:t>
            </a:r>
          </a:p>
          <a:p>
            <a:pPr marL="266700" indent="-266700" eaLnBrk="0" hangingPunct="0">
              <a:lnSpc>
                <a:spcPct val="140000"/>
              </a:lnSpc>
              <a:buFont typeface="Wingdings" pitchFamily="2" charset="2"/>
              <a:buChar char="§"/>
            </a:pPr>
            <a:endParaRPr lang="en-US" dirty="0" smtClean="0">
              <a:latin typeface="+mn-lt"/>
            </a:endParaRPr>
          </a:p>
          <a:p>
            <a:pPr marL="266700" indent="-266700" eaLnBrk="0" hangingPunct="0">
              <a:lnSpc>
                <a:spcPct val="140000"/>
              </a:lnSpc>
            </a:pPr>
            <a:r>
              <a:rPr lang="en-US" dirty="0" smtClean="0">
                <a:latin typeface="+mn-lt"/>
              </a:rPr>
              <a:t>29 measures  proposed on 41 scheduled against of 14 activated in the last RDP program of 2000-2006.</a:t>
            </a:r>
          </a:p>
          <a:p>
            <a:pPr marL="266700" indent="-266700" eaLnBrk="0" hangingPunct="0">
              <a:lnSpc>
                <a:spcPct val="140000"/>
              </a:lnSpc>
            </a:pPr>
            <a:r>
              <a:rPr lang="en-US" dirty="0" smtClean="0">
                <a:latin typeface="+mn-lt"/>
              </a:rPr>
              <a:t>+ </a:t>
            </a:r>
            <a:r>
              <a:rPr lang="en-US" dirty="0" smtClean="0">
                <a:solidFill>
                  <a:srgbClr val="FF3300"/>
                </a:solidFill>
                <a:latin typeface="+mn-lt"/>
              </a:rPr>
              <a:t>1 with Health Check reform  = </a:t>
            </a:r>
            <a:r>
              <a:rPr lang="en-US" sz="2000" dirty="0" smtClean="0">
                <a:solidFill>
                  <a:srgbClr val="FF3300"/>
                </a:solidFill>
                <a:latin typeface="+mn-lt"/>
              </a:rPr>
              <a:t>TOTAL OF 30</a:t>
            </a:r>
            <a:endParaRPr lang="en-US" sz="2000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6499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err="1" smtClean="0"/>
              <a:t>Why</a:t>
            </a:r>
            <a:r>
              <a:rPr lang="it-IT" sz="4000" smtClean="0"/>
              <a:t> the </a:t>
            </a:r>
            <a:r>
              <a:rPr lang="it-IT" sz="4000" err="1" smtClean="0"/>
              <a:t>Rural</a:t>
            </a:r>
            <a:r>
              <a:rPr lang="it-IT" sz="4000" smtClean="0"/>
              <a:t> Network </a:t>
            </a:r>
            <a:r>
              <a:rPr lang="it-IT" sz="4000" err="1" smtClean="0"/>
              <a:t>was</a:t>
            </a:r>
            <a:r>
              <a:rPr lang="it-IT" sz="4000" smtClean="0"/>
              <a:t> </a:t>
            </a:r>
            <a:r>
              <a:rPr lang="it-IT" sz="4000" err="1" smtClean="0"/>
              <a:t>made</a:t>
            </a:r>
            <a:r>
              <a:rPr lang="it-IT" sz="4000" smtClean="0"/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4555"/>
            <a:ext cx="9144000" cy="414340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Necessity to support the information process in order to fill up the dispersion of rural operators in the country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Presence of several subject very different from them (directly or indirectly) connected to the rural development.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Encourage the support of employments offer in order to reduce the abandoning process in the rural areas, in particularly of young people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Demand to satisfy specific necessity of different Italian regions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Increase the value of bests Italian rural areas, but at the same time come out possible critical situation of governance system</a:t>
            </a: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1285860"/>
            <a:ext cx="65357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smtClean="0">
                <a:latin typeface="+mn-lt"/>
              </a:rPr>
              <a:t>Cross thematic </a:t>
            </a:r>
            <a:r>
              <a:rPr lang="en-US" sz="2800" dirty="0" smtClean="0">
                <a:latin typeface="+mn-lt"/>
              </a:rPr>
              <a:t>priority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14282" y="2143116"/>
            <a:ext cx="8501122" cy="29700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84138" algn="just" eaLnBrk="0" hangingPunct="0">
              <a:spcAft>
                <a:spcPts val="600"/>
              </a:spcAft>
            </a:pPr>
            <a:r>
              <a:rPr lang="en-US" dirty="0" smtClean="0">
                <a:latin typeface="+mn-lt"/>
              </a:rPr>
              <a:t>The Regional Rural Development Program will assume </a:t>
            </a:r>
            <a:r>
              <a:rPr lang="en-US" smtClean="0">
                <a:latin typeface="+mn-lt"/>
              </a:rPr>
              <a:t>some thematic </a:t>
            </a:r>
            <a:r>
              <a:rPr lang="en-US" dirty="0" smtClean="0">
                <a:latin typeface="+mn-lt"/>
              </a:rPr>
              <a:t>priority cross the axes and also cross the areas defined before:</a:t>
            </a:r>
          </a:p>
          <a:p>
            <a:pPr marL="84138" algn="just" eaLnBrk="0" hangingPunct="0">
              <a:spcAft>
                <a:spcPts val="600"/>
              </a:spcAft>
            </a:pPr>
            <a:endParaRPr lang="en-US" dirty="0" smtClean="0">
              <a:latin typeface="+mn-lt"/>
            </a:endParaRPr>
          </a:p>
          <a:p>
            <a:pPr marL="633413" lvl="1" indent="-268288" algn="just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+mn-lt"/>
              </a:rPr>
              <a:t>Aids and favor to young entrepreneur </a:t>
            </a:r>
          </a:p>
          <a:p>
            <a:pPr marL="633413" lvl="1" indent="-268288" algn="just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+mn-lt"/>
              </a:rPr>
              <a:t>Improve the value of agricultural products made by biological process;</a:t>
            </a:r>
          </a:p>
          <a:p>
            <a:pPr marL="633413" lvl="1" indent="-268288" algn="just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+mn-lt"/>
              </a:rPr>
              <a:t>Promotion of quality products - OGM free ;</a:t>
            </a:r>
          </a:p>
          <a:p>
            <a:pPr marL="633413" lvl="1" indent="-268288" algn="just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+mn-lt"/>
              </a:rPr>
              <a:t>Improve and support and the development of chain for the production of  renewable energy</a:t>
            </a:r>
            <a:endParaRPr lang="en-US" dirty="0">
              <a:latin typeface="+mn-lt"/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1500174"/>
            <a:ext cx="57610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 smtClean="0">
                <a:latin typeface="+mn-lt"/>
              </a:rPr>
              <a:t>Territorial priority</a:t>
            </a:r>
            <a:endParaRPr lang="en-US" sz="2800" dirty="0">
              <a:latin typeface="+mn-lt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14282" y="2285992"/>
            <a:ext cx="8328055" cy="35548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900113" indent="-900113" algn="just">
              <a:spcBef>
                <a:spcPct val="50000"/>
              </a:spcBef>
              <a:buClr>
                <a:schemeClr val="folHlink"/>
              </a:buClr>
              <a:buSzPct val="125000"/>
            </a:pPr>
            <a:r>
              <a:rPr lang="it-IT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Axes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dirty="0"/>
              <a:t>: </a:t>
            </a:r>
            <a:r>
              <a:rPr lang="en-US" dirty="0" smtClean="0"/>
              <a:t>differentiate the percentage of appropriation for holdings in less-</a:t>
            </a:r>
            <a:r>
              <a:rPr lang="en-US" dirty="0" err="1" smtClean="0"/>
              <a:t>favoured</a:t>
            </a:r>
            <a:r>
              <a:rPr lang="en-US" dirty="0" smtClean="0"/>
              <a:t> areas ( areas with overall issues of development and part of intermediate rural areas)</a:t>
            </a:r>
            <a:r>
              <a:rPr lang="it-IT" dirty="0" smtClean="0"/>
              <a:t>;</a:t>
            </a:r>
            <a:endParaRPr lang="it-IT" dirty="0"/>
          </a:p>
          <a:p>
            <a:pPr marL="900113" indent="-900113" algn="just">
              <a:spcBef>
                <a:spcPct val="50000"/>
              </a:spcBef>
              <a:buClr>
                <a:schemeClr val="folHlink"/>
              </a:buClr>
              <a:buSzPct val="125000"/>
            </a:pPr>
            <a:r>
              <a:rPr lang="it-IT" b="1" dirty="0" err="1" smtClean="0"/>
              <a:t>Axes</a:t>
            </a:r>
            <a:r>
              <a:rPr lang="it-IT" b="1" dirty="0" smtClean="0"/>
              <a:t> 2:</a:t>
            </a:r>
            <a:r>
              <a:rPr lang="it-IT" dirty="0"/>
              <a:t> </a:t>
            </a:r>
            <a:r>
              <a:rPr lang="en-US" dirty="0" smtClean="0"/>
              <a:t>the application of special allowances for the less-favoured areas (all areas with overall issues of development and part of intermediate rural areas)</a:t>
            </a:r>
            <a:endParaRPr lang="it-IT" dirty="0"/>
          </a:p>
          <a:p>
            <a:pPr marL="900113" indent="-900113" algn="just">
              <a:spcBef>
                <a:spcPct val="50000"/>
              </a:spcBef>
              <a:buClr>
                <a:schemeClr val="folHlink"/>
              </a:buClr>
              <a:buSzPct val="125000"/>
            </a:pPr>
            <a:r>
              <a:rPr lang="it-IT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Axes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dirty="0"/>
              <a:t>: </a:t>
            </a:r>
            <a:r>
              <a:rPr lang="en-US" dirty="0" smtClean="0"/>
              <a:t>focus the interventions in intermediate areas with a greater degree of </a:t>
            </a:r>
            <a:r>
              <a:rPr lang="en-US" dirty="0" err="1" smtClean="0"/>
              <a:t>rurality</a:t>
            </a:r>
            <a:r>
              <a:rPr lang="en-US" dirty="0" smtClean="0"/>
              <a:t> (areas with overall development issues and intermediate rural areas)</a:t>
            </a:r>
            <a:endParaRPr lang="it-IT" dirty="0"/>
          </a:p>
          <a:p>
            <a:pPr marL="900113" indent="-900113" algn="just">
              <a:spcBef>
                <a:spcPct val="50000"/>
              </a:spcBef>
              <a:buClr>
                <a:schemeClr val="folHlink"/>
              </a:buClr>
              <a:buSzPct val="125000"/>
            </a:pPr>
            <a:r>
              <a:rPr lang="it-IT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Axes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it-IT" dirty="0"/>
              <a:t>: </a:t>
            </a:r>
            <a:r>
              <a:rPr lang="en-US" dirty="0" smtClean="0"/>
              <a:t>territories selected for the Leader initiatives: areas with overall development issues and intermediate rural areas</a:t>
            </a:r>
            <a:endParaRPr lang="it-IT" b="1" dirty="0"/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571472" y="5357826"/>
            <a:ext cx="8572560" cy="1285884"/>
          </a:xfrm>
          <a:prstGeom prst="roundRect">
            <a:avLst>
              <a:gd name="adj" fmla="val 74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tangolo arrotondato 37"/>
          <p:cNvSpPr/>
          <p:nvPr/>
        </p:nvSpPr>
        <p:spPr>
          <a:xfrm>
            <a:off x="571472" y="1071546"/>
            <a:ext cx="8572560" cy="4143404"/>
          </a:xfrm>
          <a:prstGeom prst="roundRect">
            <a:avLst>
              <a:gd name="adj" fmla="val 74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ttangolo arrotondato 64"/>
          <p:cNvSpPr/>
          <p:nvPr/>
        </p:nvSpPr>
        <p:spPr>
          <a:xfrm>
            <a:off x="1214414" y="2857496"/>
            <a:ext cx="5786478" cy="22860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571736" y="357166"/>
            <a:ext cx="635798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Governance scheme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89"/>
            <a:ext cx="1009142" cy="442945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8551"/>
            <a:ext cx="1395025" cy="300053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1500166" y="500042"/>
            <a:ext cx="428628" cy="524422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571472" y="571480"/>
            <a:ext cx="800134" cy="514361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500042"/>
            <a:ext cx="800136" cy="405783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7711" y="142852"/>
            <a:ext cx="852521" cy="22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arrotondato 10"/>
          <p:cNvSpPr/>
          <p:nvPr/>
        </p:nvSpPr>
        <p:spPr>
          <a:xfrm>
            <a:off x="1214414" y="1183928"/>
            <a:ext cx="7786742" cy="1244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ttangolo arrotondato 11"/>
          <p:cNvSpPr/>
          <p:nvPr/>
        </p:nvSpPr>
        <p:spPr>
          <a:xfrm>
            <a:off x="2887982" y="1183928"/>
            <a:ext cx="4508114" cy="3112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RDP</a:t>
            </a:r>
            <a:endParaRPr lang="en-US" sz="2000" b="1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500166" y="1643050"/>
            <a:ext cx="2254057" cy="72621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Thematic priority for  axes and measures enabled</a:t>
            </a:r>
            <a:endParaRPr lang="en-US" sz="14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4000496" y="1643050"/>
            <a:ext cx="2254057" cy="72621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Cross priority in coherence with cohesion policy and other </a:t>
            </a:r>
            <a:endParaRPr lang="en-US" sz="1400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6572264" y="1643050"/>
            <a:ext cx="2254057" cy="72621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Definition of over-provincial interventions</a:t>
            </a:r>
            <a:endParaRPr lang="en-US" sz="1400" dirty="0"/>
          </a:p>
        </p:txBody>
      </p:sp>
      <p:cxnSp>
        <p:nvCxnSpPr>
          <p:cNvPr id="17" name="Connettore 4 16"/>
          <p:cNvCxnSpPr>
            <a:stCxn id="12" idx="1"/>
            <a:endCxn id="13" idx="0"/>
          </p:cNvCxnSpPr>
          <p:nvPr/>
        </p:nvCxnSpPr>
        <p:spPr>
          <a:xfrm rot="10800000" flipV="1">
            <a:off x="2627196" y="1339546"/>
            <a:ext cx="260787" cy="30350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2" idx="3"/>
            <a:endCxn id="15" idx="0"/>
          </p:cNvCxnSpPr>
          <p:nvPr/>
        </p:nvCxnSpPr>
        <p:spPr>
          <a:xfrm>
            <a:off x="7396096" y="1339546"/>
            <a:ext cx="303197" cy="30350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2" idx="2"/>
            <a:endCxn id="14" idx="0"/>
          </p:cNvCxnSpPr>
          <p:nvPr/>
        </p:nvCxnSpPr>
        <p:spPr>
          <a:xfrm rot="5400000">
            <a:off x="5060839" y="1561849"/>
            <a:ext cx="147887" cy="14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arrotondato 39"/>
          <p:cNvSpPr/>
          <p:nvPr/>
        </p:nvSpPr>
        <p:spPr>
          <a:xfrm>
            <a:off x="1500166" y="3000372"/>
            <a:ext cx="5357850" cy="428628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Provincial RDP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2071670" y="3571876"/>
            <a:ext cx="4783240" cy="35719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Coherence with: regional low 2/2004, cohesion policy, integration of interventions of different axes</a:t>
            </a:r>
            <a:endParaRPr lang="en-US" sz="1400" dirty="0"/>
          </a:p>
        </p:txBody>
      </p:sp>
      <p:sp>
        <p:nvSpPr>
          <p:cNvPr id="45" name="Rettangolo arrotondato 44"/>
          <p:cNvSpPr/>
          <p:nvPr/>
        </p:nvSpPr>
        <p:spPr>
          <a:xfrm>
            <a:off x="2071670" y="4071942"/>
            <a:ext cx="4783240" cy="35719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Thematic priority for axes at local level</a:t>
            </a:r>
            <a:endParaRPr lang="en-US" sz="1400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2071670" y="4572008"/>
            <a:ext cx="4783240" cy="35719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Directive for the LAP (LAG programs)</a:t>
            </a:r>
            <a:endParaRPr lang="en-US" sz="1400" dirty="0"/>
          </a:p>
        </p:txBody>
      </p:sp>
      <p:sp>
        <p:nvSpPr>
          <p:cNvPr id="52" name="Freccia in giù 51"/>
          <p:cNvSpPr/>
          <p:nvPr/>
        </p:nvSpPr>
        <p:spPr>
          <a:xfrm>
            <a:off x="3786182" y="2500306"/>
            <a:ext cx="714380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ttore 4 53"/>
          <p:cNvCxnSpPr>
            <a:stCxn id="40" idx="1"/>
            <a:endCxn id="41" idx="1"/>
          </p:cNvCxnSpPr>
          <p:nvPr/>
        </p:nvCxnSpPr>
        <p:spPr>
          <a:xfrm rot="10800000" flipH="1" flipV="1">
            <a:off x="1500166" y="3214685"/>
            <a:ext cx="571504" cy="535785"/>
          </a:xfrm>
          <a:prstGeom prst="bentConnector3">
            <a:avLst>
              <a:gd name="adj1" fmla="val -4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4 56"/>
          <p:cNvCxnSpPr>
            <a:stCxn id="40" idx="1"/>
            <a:endCxn id="45" idx="1"/>
          </p:cNvCxnSpPr>
          <p:nvPr/>
        </p:nvCxnSpPr>
        <p:spPr>
          <a:xfrm rot="10800000" flipH="1" flipV="1">
            <a:off x="1500166" y="3214685"/>
            <a:ext cx="571504" cy="1035851"/>
          </a:xfrm>
          <a:prstGeom prst="bentConnector3">
            <a:avLst>
              <a:gd name="adj1" fmla="val -4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stCxn id="40" idx="1"/>
            <a:endCxn id="46" idx="1"/>
          </p:cNvCxnSpPr>
          <p:nvPr/>
        </p:nvCxnSpPr>
        <p:spPr>
          <a:xfrm rot="10800000" flipH="1" flipV="1">
            <a:off x="1500166" y="3214685"/>
            <a:ext cx="571504" cy="1535917"/>
          </a:xfrm>
          <a:prstGeom prst="bentConnector3">
            <a:avLst>
              <a:gd name="adj1" fmla="val -4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arrotondato 72"/>
          <p:cNvSpPr/>
          <p:nvPr/>
        </p:nvSpPr>
        <p:spPr>
          <a:xfrm>
            <a:off x="857224" y="5800101"/>
            <a:ext cx="3500462" cy="686635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Provincial documents – by axes and by territorial authority (Provincial and Mountains Community)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Rettangolo arrotondato 73"/>
          <p:cNvSpPr/>
          <p:nvPr/>
        </p:nvSpPr>
        <p:spPr>
          <a:xfrm>
            <a:off x="4643438" y="5786454"/>
            <a:ext cx="2143140" cy="7143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Regional documents - realization for axes</a:t>
            </a:r>
            <a:endParaRPr lang="en-US" sz="1400" dirty="0"/>
          </a:p>
        </p:txBody>
      </p:sp>
      <p:sp>
        <p:nvSpPr>
          <p:cNvPr id="75" name="Rettangolo arrotondato 74"/>
          <p:cNvSpPr/>
          <p:nvPr/>
        </p:nvSpPr>
        <p:spPr>
          <a:xfrm>
            <a:off x="7174262" y="5800125"/>
            <a:ext cx="1928826" cy="700283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Documents for LAP realization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ettangolo arrotondato 75"/>
          <p:cNvSpPr/>
          <p:nvPr/>
        </p:nvSpPr>
        <p:spPr>
          <a:xfrm>
            <a:off x="7500958" y="3500438"/>
            <a:ext cx="1285884" cy="642942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LAP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program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9" name="Connettore 2 78"/>
          <p:cNvCxnSpPr>
            <a:stCxn id="76" idx="2"/>
            <a:endCxn id="75" idx="0"/>
          </p:cNvCxnSpPr>
          <p:nvPr/>
        </p:nvCxnSpPr>
        <p:spPr>
          <a:xfrm rot="5400000">
            <a:off x="7312916" y="4969140"/>
            <a:ext cx="1656745" cy="52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/>
          <p:cNvCxnSpPr>
            <a:stCxn id="74" idx="3"/>
            <a:endCxn id="75" idx="1"/>
          </p:cNvCxnSpPr>
          <p:nvPr/>
        </p:nvCxnSpPr>
        <p:spPr>
          <a:xfrm>
            <a:off x="6786578" y="6143644"/>
            <a:ext cx="387684" cy="662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>
            <a:stCxn id="74" idx="1"/>
            <a:endCxn id="73" idx="3"/>
          </p:cNvCxnSpPr>
          <p:nvPr/>
        </p:nvCxnSpPr>
        <p:spPr>
          <a:xfrm rot="10800000">
            <a:off x="4357686" y="6143420"/>
            <a:ext cx="285752" cy="2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4 89"/>
          <p:cNvCxnSpPr>
            <a:endCxn id="74" idx="0"/>
          </p:cNvCxnSpPr>
          <p:nvPr/>
        </p:nvCxnSpPr>
        <p:spPr>
          <a:xfrm rot="5400000">
            <a:off x="4857740" y="3286112"/>
            <a:ext cx="3357610" cy="1643074"/>
          </a:xfrm>
          <a:prstGeom prst="bentConnector3">
            <a:avLst>
              <a:gd name="adj1" fmla="val 90648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/>
          <p:cNvCxnSpPr/>
          <p:nvPr/>
        </p:nvCxnSpPr>
        <p:spPr>
          <a:xfrm rot="5400000">
            <a:off x="2071670" y="5500702"/>
            <a:ext cx="4286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 rot="5400000">
            <a:off x="4572794" y="5500702"/>
            <a:ext cx="427834" cy="7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2 116"/>
          <p:cNvCxnSpPr>
            <a:endCxn id="76" idx="0"/>
          </p:cNvCxnSpPr>
          <p:nvPr/>
        </p:nvCxnSpPr>
        <p:spPr>
          <a:xfrm rot="5400000">
            <a:off x="7679554" y="3036092"/>
            <a:ext cx="92869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16200000">
            <a:off x="-786698" y="2590099"/>
            <a:ext cx="213156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Programming </a:t>
            </a:r>
          </a:p>
          <a:p>
            <a:pPr algn="ctr" eaLnBrk="0" hangingPunct="0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step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16200000">
            <a:off x="-542451" y="5846315"/>
            <a:ext cx="164307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Implementation</a:t>
            </a:r>
            <a:b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step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16200000" flipH="1">
            <a:off x="6929454" y="5072074"/>
            <a:ext cx="714380" cy="7143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2984"/>
            <a:ext cx="9144000" cy="620712"/>
          </a:xfrm>
        </p:spPr>
        <p:txBody>
          <a:bodyPr/>
          <a:lstStyle/>
          <a:p>
            <a:pPr algn="l"/>
            <a:r>
              <a:rPr lang="en-US" sz="2400" dirty="0" smtClean="0"/>
              <a:t>Rural areas: as detailed in the Province RDP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211934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73732" name="Picture 4" descr="Zonizzazione_PRIP_PSR_corretta_big"/>
          <p:cNvPicPr>
            <a:picLocks noChangeAspect="1" noChangeArrowheads="1"/>
          </p:cNvPicPr>
          <p:nvPr/>
        </p:nvPicPr>
        <p:blipFill>
          <a:blip r:embed="rId3" cstate="print"/>
          <a:srcRect t="9076"/>
          <a:stretch>
            <a:fillRect/>
          </a:stretch>
        </p:blipFill>
        <p:spPr bwMode="auto">
          <a:xfrm>
            <a:off x="1142976" y="1753370"/>
            <a:ext cx="6786610" cy="5104630"/>
          </a:xfrm>
          <a:prstGeom prst="rect">
            <a:avLst/>
          </a:prstGeom>
          <a:noFill/>
        </p:spPr>
      </p:pic>
      <p:pic>
        <p:nvPicPr>
          <p:cNvPr id="5" name="Picture 13" descr="Logo Rete Rurale Nazion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6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7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6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8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7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9" name="Picture 19" descr="C:\Users\Roby\Desktop\logo_minister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0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500174"/>
            <a:ext cx="5638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2800" dirty="0" err="1" smtClean="0">
                <a:latin typeface="+mn-lt"/>
              </a:rPr>
              <a:t>Governance</a:t>
            </a:r>
            <a:endParaRPr lang="it-IT" sz="2800" dirty="0">
              <a:latin typeface="+mn-lt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14282" y="2357430"/>
            <a:ext cx="8572560" cy="39549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dirty="0" smtClean="0">
                <a:latin typeface="+mn-lt"/>
              </a:rPr>
              <a:t>Introduction of management conjoint responsibility, through: the allocation of the large part of resources at the provincial level:</a:t>
            </a:r>
            <a:endParaRPr lang="it-IT" dirty="0" smtClean="0">
              <a:latin typeface="+mn-lt"/>
            </a:endParaRPr>
          </a:p>
          <a:p>
            <a:pPr algn="just" eaLnBrk="0" hangingPunct="0">
              <a:spcAft>
                <a:spcPts val="600"/>
              </a:spcAft>
              <a:buFont typeface="Symbol" pitchFamily="18" charset="2"/>
              <a:buNone/>
            </a:pPr>
            <a:endParaRPr lang="it-IT" dirty="0" smtClean="0">
              <a:latin typeface="+mn-lt"/>
            </a:endParaRPr>
          </a:p>
          <a:p>
            <a:pPr marL="6350" lvl="1" indent="-6350" algn="just" eaLnBrk="0" hangingPunct="0">
              <a:spcAft>
                <a:spcPts val="600"/>
              </a:spcAft>
            </a:pPr>
            <a:r>
              <a:rPr lang="en-US" dirty="0" smtClean="0">
                <a:latin typeface="+mn-lt"/>
              </a:rPr>
              <a:t>definition of mechanism of “premium” compensation in the allocation of resources between territorial bodies in order to achieve the full use of financial resources allocated to rural development.</a:t>
            </a:r>
            <a:endParaRPr lang="it-IT" dirty="0">
              <a:latin typeface="+mn-lt"/>
            </a:endParaRPr>
          </a:p>
          <a:p>
            <a:pPr lvl="1" indent="-266700" algn="just" eaLnBrk="0" hangingPunct="0">
              <a:spcAft>
                <a:spcPts val="600"/>
              </a:spcAft>
              <a:buFont typeface="Symbol" pitchFamily="18" charset="2"/>
              <a:buChar char="·"/>
            </a:pPr>
            <a:endParaRPr lang="it-IT" dirty="0">
              <a:latin typeface="+mn-lt"/>
            </a:endParaRPr>
          </a:p>
          <a:p>
            <a:pPr algn="just"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dirty="0" smtClean="0">
                <a:latin typeface="+mn-lt"/>
              </a:rPr>
              <a:t>In overall terms, the allotment of resources provides: </a:t>
            </a:r>
          </a:p>
          <a:p>
            <a:pPr algn="just"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dirty="0" smtClean="0">
                <a:latin typeface="+mn-lt"/>
              </a:rPr>
              <a:t>the 71 % of the total resources of the RDP will be allocated (assigned) to the provinces for the financing of the PRIP;</a:t>
            </a:r>
          </a:p>
          <a:p>
            <a:pPr algn="just"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dirty="0" smtClean="0">
                <a:latin typeface="+mn-lt"/>
              </a:rPr>
              <a:t> the 24 % reserved to the region for interventions of over-provincial nature;</a:t>
            </a:r>
          </a:p>
          <a:p>
            <a:pPr algn="just" eaLnBrk="0" hangingPunct="0">
              <a:spcAft>
                <a:spcPts val="600"/>
              </a:spcAft>
              <a:buFont typeface="Symbol" pitchFamily="18" charset="2"/>
              <a:buNone/>
            </a:pPr>
            <a:r>
              <a:rPr lang="en-US" dirty="0" smtClean="0">
                <a:latin typeface="+mn-lt"/>
              </a:rPr>
              <a:t> the 5 % allocated to the LAG.</a:t>
            </a:r>
            <a:endParaRPr lang="it-IT" dirty="0">
              <a:latin typeface="+mn-lt"/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3603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800" dirty="0" smtClean="0">
                <a:solidFill>
                  <a:schemeClr val="tx2"/>
                </a:solidFill>
              </a:rPr>
              <a:t>Financial table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75779" name="Group 3"/>
          <p:cNvGraphicFramePr>
            <a:graphicFrameLocks noGrp="1"/>
          </p:cNvGraphicFramePr>
          <p:nvPr/>
        </p:nvGraphicFramePr>
        <p:xfrm>
          <a:off x="0" y="1497410"/>
          <a:ext cx="9144000" cy="517487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890750"/>
                <a:gridCol w="2125980"/>
                <a:gridCol w="947651"/>
                <a:gridCol w="2017915"/>
                <a:gridCol w="1161704"/>
              </a:tblGrid>
              <a:tr h="45774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Assi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Risorse totali attuali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Risorse totali post  health check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168.500.000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206.861.258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42,8%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06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174.738.500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42,5%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196.829.531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40,7%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1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42.900.000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10,43%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52.540.342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10,9%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1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21.000.000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5,11%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23.241.370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4,8%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1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4.112.500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 4.112.500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0,9%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06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411.251.000 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483.585.000 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85117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46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Importi in spesa pubblica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727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Assi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Risorse </a:t>
                      </a: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totali attuali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Risorse totali post </a:t>
                      </a:r>
                      <a:r>
                        <a:rPr kumimoji="0" lang="it-IT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check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204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382.954.545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447.272.097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42,3%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319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397.132.955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42,5%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434.580.393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41,1%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1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97.500.000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10,4%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113.611.801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10,8%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06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Axes</a:t>
                      </a: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47.727.273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5,1%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51.532.970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4,9%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11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9.346.591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 9.346.591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0,9%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0567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934.661.364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1.056.343.852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100,00%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288942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85" name="Text Box 109"/>
          <p:cNvSpPr txBox="1">
            <a:spLocks noChangeArrowheads="1"/>
          </p:cNvSpPr>
          <p:nvPr/>
        </p:nvSpPr>
        <p:spPr bwMode="auto">
          <a:xfrm>
            <a:off x="6215074" y="3643314"/>
            <a:ext cx="2786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0" indent="-685800" algn="just">
              <a:spcBef>
                <a:spcPct val="50000"/>
              </a:spcBef>
              <a:buClr>
                <a:schemeClr val="folHlink"/>
              </a:buClr>
              <a:buSzPct val="125000"/>
            </a:pPr>
            <a:r>
              <a:rPr lang="it-IT" sz="1400" b="1" dirty="0" smtClean="0">
                <a:solidFill>
                  <a:srgbClr val="339966"/>
                </a:solidFill>
              </a:rPr>
              <a:t>Include   + </a:t>
            </a:r>
            <a:r>
              <a:rPr lang="it-IT" sz="1400" b="1" dirty="0">
                <a:solidFill>
                  <a:srgbClr val="339966"/>
                </a:solidFill>
              </a:rPr>
              <a:t>72,3 </a:t>
            </a:r>
            <a:r>
              <a:rPr lang="it-IT" sz="1400" b="1" dirty="0" err="1" smtClean="0">
                <a:solidFill>
                  <a:srgbClr val="339966"/>
                </a:solidFill>
              </a:rPr>
              <a:t>M.euro</a:t>
            </a:r>
            <a:endParaRPr lang="it-IT" sz="1400" b="1" dirty="0">
              <a:solidFill>
                <a:srgbClr val="339966"/>
              </a:solidFill>
            </a:endParaRPr>
          </a:p>
        </p:txBody>
      </p:sp>
      <p:sp>
        <p:nvSpPr>
          <p:cNvPr id="75886" name="Text Box 110"/>
          <p:cNvSpPr txBox="1">
            <a:spLocks noChangeArrowheads="1"/>
          </p:cNvSpPr>
          <p:nvPr/>
        </p:nvSpPr>
        <p:spPr bwMode="auto">
          <a:xfrm>
            <a:off x="5929322" y="6286520"/>
            <a:ext cx="32146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0" indent="-685800" algn="just">
              <a:spcBef>
                <a:spcPct val="50000"/>
              </a:spcBef>
              <a:buClr>
                <a:schemeClr val="folHlink"/>
              </a:buClr>
              <a:buSzPct val="125000"/>
            </a:pPr>
            <a:r>
              <a:rPr lang="it-IT" sz="1400" b="1" dirty="0" smtClean="0">
                <a:solidFill>
                  <a:srgbClr val="339966"/>
                </a:solidFill>
              </a:rPr>
              <a:t>Include   + </a:t>
            </a:r>
            <a:r>
              <a:rPr lang="it-IT" sz="1400" b="1" dirty="0">
                <a:solidFill>
                  <a:srgbClr val="339966"/>
                </a:solidFill>
              </a:rPr>
              <a:t>121,8 </a:t>
            </a:r>
            <a:r>
              <a:rPr lang="it-IT" sz="1400" b="1" dirty="0" err="1" smtClean="0">
                <a:solidFill>
                  <a:srgbClr val="339966"/>
                </a:solidFill>
              </a:rPr>
              <a:t>M.euro</a:t>
            </a:r>
            <a:endParaRPr lang="it-IT" sz="1400" b="1" dirty="0">
              <a:solidFill>
                <a:srgbClr val="339966"/>
              </a:solidFill>
            </a:endParaRPr>
          </a:p>
        </p:txBody>
      </p:sp>
      <p:pic>
        <p:nvPicPr>
          <p:cNvPr id="111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112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113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14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15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16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7" name="Connettore 1 116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5" grpId="0"/>
      <p:bldP spid="758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13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14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5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6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7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1 17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0" y="128586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RDP – organizational model  in the programming step: </a:t>
            </a:r>
            <a:endParaRPr lang="en-US" sz="2000" b="1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357158" y="2000240"/>
            <a:ext cx="8429684" cy="42862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Policy Maker</a:t>
            </a:r>
            <a:endParaRPr lang="en-US"/>
          </a:p>
        </p:txBody>
      </p:sp>
      <p:sp>
        <p:nvSpPr>
          <p:cNvPr id="20" name="Rettangolo arrotondato 19"/>
          <p:cNvSpPr/>
          <p:nvPr/>
        </p:nvSpPr>
        <p:spPr>
          <a:xfrm>
            <a:off x="285720" y="2786058"/>
            <a:ext cx="2286016" cy="9286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Thematich working groups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428992" y="2786058"/>
            <a:ext cx="2286016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of coordination </a:t>
            </a:r>
            <a:endParaRPr lang="en-US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6429388" y="2786058"/>
            <a:ext cx="2286016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Consulted subjects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428596" y="4071942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Agroenviromental and forests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5143504" y="4071942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428596" y="4572008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Competivity of farms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5143504" y="4572008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Mountain 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28596" y="5072074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5143504" y="5072074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Agricultural consult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428596" y="5572140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5143504" y="5572140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Environmentalists consumers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Connettore 4 31"/>
          <p:cNvCxnSpPr>
            <a:stCxn id="20" idx="1"/>
            <a:endCxn id="23" idx="1"/>
          </p:cNvCxnSpPr>
          <p:nvPr/>
        </p:nvCxnSpPr>
        <p:spPr>
          <a:xfrm rot="10800000" flipH="1" flipV="1">
            <a:off x="285720" y="3250405"/>
            <a:ext cx="142876" cy="1000132"/>
          </a:xfrm>
          <a:prstGeom prst="bentConnector3">
            <a:avLst>
              <a:gd name="adj1" fmla="val -1599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20" idx="1"/>
            <a:endCxn id="25" idx="1"/>
          </p:cNvCxnSpPr>
          <p:nvPr/>
        </p:nvCxnSpPr>
        <p:spPr>
          <a:xfrm rot="10800000" flipH="1" flipV="1">
            <a:off x="285720" y="3250405"/>
            <a:ext cx="142876" cy="1500198"/>
          </a:xfrm>
          <a:prstGeom prst="bentConnector3">
            <a:avLst>
              <a:gd name="adj1" fmla="val -1599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>
            <a:stCxn id="20" idx="1"/>
            <a:endCxn id="27" idx="1"/>
          </p:cNvCxnSpPr>
          <p:nvPr/>
        </p:nvCxnSpPr>
        <p:spPr>
          <a:xfrm rot="10800000" flipH="1" flipV="1">
            <a:off x="285720" y="3250405"/>
            <a:ext cx="142876" cy="2000264"/>
          </a:xfrm>
          <a:prstGeom prst="bentConnector3">
            <a:avLst>
              <a:gd name="adj1" fmla="val -1599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4 39"/>
          <p:cNvCxnSpPr>
            <a:stCxn id="20" idx="1"/>
            <a:endCxn id="29" idx="1"/>
          </p:cNvCxnSpPr>
          <p:nvPr/>
        </p:nvCxnSpPr>
        <p:spPr>
          <a:xfrm rot="10800000" flipH="1" flipV="1">
            <a:off x="285720" y="3250405"/>
            <a:ext cx="142876" cy="2500330"/>
          </a:xfrm>
          <a:prstGeom prst="bentConnector3">
            <a:avLst>
              <a:gd name="adj1" fmla="val -1599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22" idx="3"/>
            <a:endCxn id="30" idx="3"/>
          </p:cNvCxnSpPr>
          <p:nvPr/>
        </p:nvCxnSpPr>
        <p:spPr>
          <a:xfrm flipH="1">
            <a:off x="8501090" y="3250405"/>
            <a:ext cx="214314" cy="2500330"/>
          </a:xfrm>
          <a:prstGeom prst="bentConnector3">
            <a:avLst>
              <a:gd name="adj1" fmla="val -1066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4 49"/>
          <p:cNvCxnSpPr>
            <a:stCxn id="22" idx="3"/>
            <a:endCxn id="28" idx="3"/>
          </p:cNvCxnSpPr>
          <p:nvPr/>
        </p:nvCxnSpPr>
        <p:spPr>
          <a:xfrm flipH="1">
            <a:off x="8501090" y="3250405"/>
            <a:ext cx="214314" cy="2000264"/>
          </a:xfrm>
          <a:prstGeom prst="bentConnector3">
            <a:avLst>
              <a:gd name="adj1" fmla="val -1066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22" idx="3"/>
            <a:endCxn id="26" idx="3"/>
          </p:cNvCxnSpPr>
          <p:nvPr/>
        </p:nvCxnSpPr>
        <p:spPr>
          <a:xfrm flipH="1">
            <a:off x="8501090" y="3250405"/>
            <a:ext cx="214314" cy="1500198"/>
          </a:xfrm>
          <a:prstGeom prst="bentConnector3">
            <a:avLst>
              <a:gd name="adj1" fmla="val -1066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4 55"/>
          <p:cNvCxnSpPr>
            <a:stCxn id="22" idx="3"/>
            <a:endCxn id="24" idx="3"/>
          </p:cNvCxnSpPr>
          <p:nvPr/>
        </p:nvCxnSpPr>
        <p:spPr>
          <a:xfrm flipH="1">
            <a:off x="8501090" y="3250405"/>
            <a:ext cx="214314" cy="1000132"/>
          </a:xfrm>
          <a:prstGeom prst="bentConnector3">
            <a:avLst>
              <a:gd name="adj1" fmla="val -1066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20" idx="3"/>
            <a:endCxn id="21" idx="1"/>
          </p:cNvCxnSpPr>
          <p:nvPr/>
        </p:nvCxnSpPr>
        <p:spPr>
          <a:xfrm>
            <a:off x="2571736" y="3250405"/>
            <a:ext cx="857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21" idx="3"/>
            <a:endCxn id="22" idx="1"/>
          </p:cNvCxnSpPr>
          <p:nvPr/>
        </p:nvCxnSpPr>
        <p:spPr>
          <a:xfrm>
            <a:off x="5715008" y="3250405"/>
            <a:ext cx="71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20" idx="0"/>
            <a:endCxn id="19" idx="2"/>
          </p:cNvCxnSpPr>
          <p:nvPr/>
        </p:nvCxnSpPr>
        <p:spPr>
          <a:xfrm rot="5400000" flipH="1" flipV="1">
            <a:off x="2821769" y="1035827"/>
            <a:ext cx="357190" cy="3143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22" idx="0"/>
            <a:endCxn id="19" idx="2"/>
          </p:cNvCxnSpPr>
          <p:nvPr/>
        </p:nvCxnSpPr>
        <p:spPr>
          <a:xfrm rot="16200000" flipV="1">
            <a:off x="5893603" y="1107265"/>
            <a:ext cx="357190" cy="3000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21" idx="0"/>
            <a:endCxn id="19" idx="2"/>
          </p:cNvCxnSpPr>
          <p:nvPr/>
        </p:nvCxnSpPr>
        <p:spPr>
          <a:xfrm rot="5400000" flipH="1" flipV="1">
            <a:off x="4393405" y="2607463"/>
            <a:ext cx="357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785787" y="3373427"/>
            <a:ext cx="2786081" cy="1484333"/>
            <a:chOff x="911" y="2360"/>
            <a:chExt cx="2154" cy="693"/>
          </a:xfrm>
          <a:noFill/>
        </p:grpSpPr>
        <p:sp>
          <p:nvSpPr>
            <p:cNvPr id="81934" name="Freeform 14"/>
            <p:cNvSpPr>
              <a:spLocks/>
            </p:cNvSpPr>
            <p:nvPr/>
          </p:nvSpPr>
          <p:spPr bwMode="auto">
            <a:xfrm>
              <a:off x="918" y="2366"/>
              <a:ext cx="2140" cy="681"/>
            </a:xfrm>
            <a:prstGeom prst="rect">
              <a:avLst/>
            </a:prstGeom>
            <a:grpFill/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81935" name="Freeform 15"/>
            <p:cNvSpPr>
              <a:spLocks noEditPoints="1"/>
            </p:cNvSpPr>
            <p:nvPr/>
          </p:nvSpPr>
          <p:spPr bwMode="auto">
            <a:xfrm>
              <a:off x="911" y="2360"/>
              <a:ext cx="2154" cy="693"/>
            </a:xfrm>
            <a:prstGeom prst="rect">
              <a:avLst/>
            </a:prstGeom>
            <a:grpFill/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000">
                <a:solidFill>
                  <a:schemeClr val="tx1"/>
                </a:solidFill>
              </a:endParaRPr>
            </a:p>
          </p:txBody>
        </p:sp>
      </p:grp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865161" y="3595683"/>
            <a:ext cx="35266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857224" y="3502020"/>
            <a:ext cx="2519362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eaLnBrk="0" hangingPunct="0"/>
            <a:r>
              <a:rPr lang="it-IT" sz="1000" b="1" dirty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Monitoring</a:t>
            </a:r>
            <a:r>
              <a:rPr lang="it-IT" sz="1400" b="1" dirty="0">
                <a:solidFill>
                  <a:schemeClr val="tx1"/>
                </a:solidFill>
              </a:rPr>
              <a:t> and </a:t>
            </a:r>
            <a:r>
              <a:rPr lang="it-IT" sz="1400" b="1" dirty="0" err="1" smtClean="0">
                <a:solidFill>
                  <a:schemeClr val="tx1"/>
                </a:solidFill>
              </a:rPr>
              <a:t>evaluation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group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949418" y="4065696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998630" y="4065696"/>
            <a:ext cx="594715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4 persons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949418" y="4206983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998630" y="4206983"/>
            <a:ext cx="2011769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</a:t>
            </a:r>
            <a:r>
              <a:rPr lang="it-IT" sz="1000" smtClean="0">
                <a:solidFill>
                  <a:schemeClr val="tx1"/>
                </a:solidFill>
              </a:rPr>
              <a:t>coordination </a:t>
            </a:r>
            <a:r>
              <a:rPr lang="it-IT" sz="1000" err="1">
                <a:solidFill>
                  <a:schemeClr val="tx1"/>
                </a:solidFill>
              </a:rPr>
              <a:t>of</a:t>
            </a:r>
            <a:r>
              <a:rPr lang="it-IT" sz="1000">
                <a:solidFill>
                  <a:schemeClr val="tx1"/>
                </a:solidFill>
              </a:rPr>
              <a:t> </a:t>
            </a:r>
            <a:r>
              <a:rPr lang="it-IT" sz="1000" smtClean="0">
                <a:solidFill>
                  <a:schemeClr val="tx1"/>
                </a:solidFill>
              </a:rPr>
              <a:t>evaluation </a:t>
            </a:r>
            <a:r>
              <a:rPr lang="it-IT" sz="1000" dirty="0" err="1">
                <a:solidFill>
                  <a:schemeClr val="tx1"/>
                </a:solidFill>
              </a:rPr>
              <a:t>activities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949418" y="4348271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998630" y="4348271"/>
            <a:ext cx="2098331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producing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of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err="1">
                <a:solidFill>
                  <a:schemeClr val="tx1"/>
                </a:solidFill>
              </a:rPr>
              <a:t>monitoring</a:t>
            </a:r>
            <a:r>
              <a:rPr lang="it-IT" sz="1000">
                <a:solidFill>
                  <a:schemeClr val="tx1"/>
                </a:solidFill>
              </a:rPr>
              <a:t> </a:t>
            </a:r>
            <a:r>
              <a:rPr lang="it-IT" sz="1000" smtClean="0">
                <a:solidFill>
                  <a:schemeClr val="tx1"/>
                </a:solidFill>
              </a:rPr>
              <a:t>informations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949418" y="4489558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998630" y="4489558"/>
            <a:ext cx="2287486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verifyng</a:t>
            </a:r>
            <a:r>
              <a:rPr lang="it-IT" sz="1000" dirty="0">
                <a:solidFill>
                  <a:schemeClr val="tx1"/>
                </a:solidFill>
              </a:rPr>
              <a:t> the </a:t>
            </a:r>
            <a:r>
              <a:rPr lang="it-IT" sz="1000" dirty="0" err="1">
                <a:solidFill>
                  <a:schemeClr val="tx1"/>
                </a:solidFill>
              </a:rPr>
              <a:t>quality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of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 smtClean="0">
                <a:solidFill>
                  <a:schemeClr val="tx1"/>
                </a:solidFill>
              </a:rPr>
              <a:t>evaluation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reports</a:t>
            </a:r>
            <a:endParaRPr lang="it-IT" sz="2000" dirty="0">
              <a:solidFill>
                <a:schemeClr val="tx1"/>
              </a:solidFill>
            </a:endParaRPr>
          </a:p>
        </p:txBody>
      </p:sp>
      <p:grpSp>
        <p:nvGrpSpPr>
          <p:cNvPr id="81946" name="Group 26"/>
          <p:cNvGrpSpPr>
            <a:grpSpLocks/>
          </p:cNvGrpSpPr>
          <p:nvPr/>
        </p:nvGrpSpPr>
        <p:grpSpPr bwMode="auto">
          <a:xfrm>
            <a:off x="785787" y="5143512"/>
            <a:ext cx="2786082" cy="1500198"/>
            <a:chOff x="868" y="3048"/>
            <a:chExt cx="4551" cy="886"/>
          </a:xfrm>
          <a:noFill/>
        </p:grpSpPr>
        <p:sp>
          <p:nvSpPr>
            <p:cNvPr id="81947" name="Freeform 27"/>
            <p:cNvSpPr>
              <a:spLocks/>
            </p:cNvSpPr>
            <p:nvPr/>
          </p:nvSpPr>
          <p:spPr bwMode="auto">
            <a:xfrm>
              <a:off x="875" y="3055"/>
              <a:ext cx="4537" cy="873"/>
            </a:xfrm>
            <a:prstGeom prst="snip2DiagRect">
              <a:avLst/>
            </a:prstGeom>
            <a:grpFill/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81948" name="Freeform 28"/>
            <p:cNvSpPr>
              <a:spLocks noEditPoints="1"/>
            </p:cNvSpPr>
            <p:nvPr/>
          </p:nvSpPr>
          <p:spPr bwMode="auto">
            <a:xfrm>
              <a:off x="868" y="3048"/>
              <a:ext cx="4551" cy="886"/>
            </a:xfrm>
            <a:prstGeom prst="snip2DiagRect">
              <a:avLst/>
            </a:prstGeom>
            <a:grpFill/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000">
                <a:solidFill>
                  <a:schemeClr val="tx1"/>
                </a:solidFill>
              </a:endParaRPr>
            </a:p>
          </p:txBody>
        </p:sp>
      </p:grp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928662" y="5286388"/>
            <a:ext cx="2205732" cy="2154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400" b="1" dirty="0" err="1" smtClean="0">
                <a:solidFill>
                  <a:schemeClr val="tx1"/>
                </a:solidFill>
              </a:rPr>
              <a:t>Evaluation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steering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group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893736" y="5749946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888974" y="5745183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942949" y="5746771"/>
            <a:ext cx="35266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936599" y="5742008"/>
            <a:ext cx="35266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974699" y="5745183"/>
            <a:ext cx="1729641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Formed by 16 regional experts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5" name="Rectangle 35"/>
          <p:cNvSpPr>
            <a:spLocks noChangeArrowheads="1"/>
          </p:cNvSpPr>
          <p:nvPr/>
        </p:nvSpPr>
        <p:spPr bwMode="auto">
          <a:xfrm>
            <a:off x="888974" y="5886471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936599" y="5886471"/>
            <a:ext cx="214481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Supporting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Monitoring</a:t>
            </a:r>
            <a:r>
              <a:rPr lang="it-IT" sz="1000" dirty="0">
                <a:solidFill>
                  <a:schemeClr val="tx1"/>
                </a:solidFill>
              </a:rPr>
              <a:t> and </a:t>
            </a:r>
            <a:r>
              <a:rPr lang="it-IT" sz="1000" dirty="0" err="1" smtClean="0">
                <a:solidFill>
                  <a:schemeClr val="tx1"/>
                </a:solidFill>
              </a:rPr>
              <a:t>evaluation</a:t>
            </a:r>
            <a:endParaRPr lang="it-IT" sz="100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group</a:t>
            </a:r>
            <a:r>
              <a:rPr lang="it-IT" sz="1000" dirty="0">
                <a:solidFill>
                  <a:schemeClr val="tx1"/>
                </a:solidFill>
              </a:rPr>
              <a:t> in </a:t>
            </a:r>
            <a:r>
              <a:rPr lang="it-IT" sz="1000" dirty="0" err="1">
                <a:solidFill>
                  <a:schemeClr val="tx1"/>
                </a:solidFill>
              </a:rPr>
              <a:t>verifyng</a:t>
            </a:r>
            <a:r>
              <a:rPr lang="it-IT" sz="1000" dirty="0">
                <a:solidFill>
                  <a:schemeClr val="tx1"/>
                </a:solidFill>
              </a:rPr>
              <a:t> the </a:t>
            </a:r>
            <a:r>
              <a:rPr lang="it-IT" sz="1000" dirty="0" err="1">
                <a:solidFill>
                  <a:schemeClr val="tx1"/>
                </a:solidFill>
              </a:rPr>
              <a:t>quality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of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endParaRPr lang="it-IT" sz="100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it-IT" sz="1000" dirty="0" err="1" smtClean="0">
                <a:solidFill>
                  <a:schemeClr val="tx1"/>
                </a:solidFill>
              </a:rPr>
              <a:t>evaluation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reports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1957" name="Rectangle 37"/>
          <p:cNvSpPr>
            <a:spLocks noChangeArrowheads="1"/>
          </p:cNvSpPr>
          <p:nvPr/>
        </p:nvSpPr>
        <p:spPr bwMode="auto">
          <a:xfrm>
            <a:off x="3714744" y="3373427"/>
            <a:ext cx="3214710" cy="1484333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3857620" y="3500438"/>
            <a:ext cx="2039020" cy="2154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400" b="1" dirty="0">
                <a:solidFill>
                  <a:schemeClr val="tx1"/>
                </a:solidFill>
              </a:rPr>
              <a:t>Management </a:t>
            </a:r>
            <a:r>
              <a:rPr lang="it-IT" sz="1400" b="1" dirty="0" err="1">
                <a:solidFill>
                  <a:schemeClr val="tx1"/>
                </a:solidFill>
              </a:rPr>
              <a:t>committee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81959" name="Rectangle 39"/>
          <p:cNvSpPr>
            <a:spLocks noChangeArrowheads="1"/>
          </p:cNvSpPr>
          <p:nvPr/>
        </p:nvSpPr>
        <p:spPr bwMode="auto">
          <a:xfrm>
            <a:off x="4062432" y="4276833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60" name="Rectangle 40"/>
          <p:cNvSpPr>
            <a:spLocks noChangeArrowheads="1"/>
          </p:cNvSpPr>
          <p:nvPr/>
        </p:nvSpPr>
        <p:spPr bwMode="auto">
          <a:xfrm>
            <a:off x="4110057" y="4276833"/>
            <a:ext cx="35266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61" name="Rectangle 41"/>
          <p:cNvSpPr>
            <a:spLocks noChangeArrowheads="1"/>
          </p:cNvSpPr>
          <p:nvPr/>
        </p:nvSpPr>
        <p:spPr bwMode="auto">
          <a:xfrm>
            <a:off x="3894133" y="4114901"/>
            <a:ext cx="186589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dirty="0" err="1">
                <a:solidFill>
                  <a:schemeClr val="tx1"/>
                </a:solidFill>
              </a:rPr>
              <a:t>Formed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by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measures</a:t>
            </a:r>
            <a:r>
              <a:rPr lang="it-IT" sz="1000" dirty="0">
                <a:solidFill>
                  <a:schemeClr val="tx1"/>
                </a:solidFill>
              </a:rPr>
              <a:t> and </a:t>
            </a:r>
            <a:endParaRPr lang="it-IT" sz="100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it-IT" sz="1000" dirty="0" err="1" smtClean="0">
                <a:solidFill>
                  <a:schemeClr val="tx1"/>
                </a:solidFill>
              </a:rPr>
              <a:t>transversal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themes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responsibles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1962" name="Rectangle 42"/>
          <p:cNvSpPr>
            <a:spLocks noChangeArrowheads="1"/>
          </p:cNvSpPr>
          <p:nvPr/>
        </p:nvSpPr>
        <p:spPr bwMode="auto">
          <a:xfrm>
            <a:off x="4062432" y="4560996"/>
            <a:ext cx="44884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•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63" name="Rectangle 43"/>
          <p:cNvSpPr>
            <a:spLocks noChangeArrowheads="1"/>
          </p:cNvSpPr>
          <p:nvPr/>
        </p:nvSpPr>
        <p:spPr bwMode="auto">
          <a:xfrm>
            <a:off x="4110057" y="4560996"/>
            <a:ext cx="35266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>
                <a:solidFill>
                  <a:schemeClr val="tx1"/>
                </a:solidFill>
              </a:rPr>
              <a:t> 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64" name="Rectangle 44"/>
          <p:cNvSpPr>
            <a:spLocks noChangeArrowheads="1"/>
          </p:cNvSpPr>
          <p:nvPr/>
        </p:nvSpPr>
        <p:spPr bwMode="auto">
          <a:xfrm>
            <a:off x="3857620" y="4496006"/>
            <a:ext cx="2246328" cy="153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eaLnBrk="0" hangingPunct="0"/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err="1">
                <a:solidFill>
                  <a:schemeClr val="tx1"/>
                </a:solidFill>
              </a:rPr>
              <a:t>Follows</a:t>
            </a:r>
            <a:r>
              <a:rPr lang="it-IT" sz="1000" dirty="0">
                <a:solidFill>
                  <a:schemeClr val="tx1"/>
                </a:solidFill>
              </a:rPr>
              <a:t> the management </a:t>
            </a:r>
            <a:r>
              <a:rPr lang="it-IT" sz="1000" dirty="0" err="1">
                <a:solidFill>
                  <a:schemeClr val="tx1"/>
                </a:solidFill>
              </a:rPr>
              <a:t>of</a:t>
            </a:r>
            <a:r>
              <a:rPr lang="it-IT" sz="1000" dirty="0">
                <a:solidFill>
                  <a:schemeClr val="tx1"/>
                </a:solidFill>
              </a:rPr>
              <a:t> RDP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1967" name="Rectangle 47"/>
          <p:cNvSpPr>
            <a:spLocks noChangeArrowheads="1"/>
          </p:cNvSpPr>
          <p:nvPr/>
        </p:nvSpPr>
        <p:spPr bwMode="auto">
          <a:xfrm>
            <a:off x="2357422" y="857232"/>
            <a:ext cx="5786478" cy="654368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Monitoring commission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70" name="Rectangle 50"/>
          <p:cNvSpPr>
            <a:spLocks noChangeArrowheads="1"/>
          </p:cNvSpPr>
          <p:nvPr/>
        </p:nvSpPr>
        <p:spPr bwMode="auto">
          <a:xfrm>
            <a:off x="2357422" y="2040251"/>
            <a:ext cx="2714644" cy="817245"/>
          </a:xfrm>
          <a:prstGeom prst="roundRect">
            <a:avLst/>
          </a:prstGeom>
          <a:noFill/>
          <a:ln>
            <a:solidFill>
              <a:srgbClr val="00B0F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</a:t>
            </a:r>
          </a:p>
          <a:p>
            <a:pPr algn="ctr" eaLnBrk="0" hangingPunct="0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4057626" y="3133734"/>
            <a:ext cx="23813" cy="4714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75" name="Rectangle 55"/>
          <p:cNvSpPr>
            <a:spLocks noChangeArrowheads="1"/>
          </p:cNvSpPr>
          <p:nvPr/>
        </p:nvSpPr>
        <p:spPr bwMode="auto">
          <a:xfrm>
            <a:off x="3613118" y="4330808"/>
            <a:ext cx="339725" cy="206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429256" y="2074303"/>
            <a:ext cx="3286148" cy="783193"/>
          </a:xfrm>
          <a:prstGeom prst="roundRect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AGREA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Autority</a:t>
            </a:r>
            <a:r>
              <a:rPr lang="en-US" sz="1600" dirty="0" smtClean="0">
                <a:solidFill>
                  <a:schemeClr val="tx1"/>
                </a:solidFill>
              </a:rPr>
              <a:t> for payment and control)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979" name="Line 59"/>
          <p:cNvSpPr>
            <a:spLocks noChangeShapeType="1"/>
          </p:cNvSpPr>
          <p:nvPr/>
        </p:nvSpPr>
        <p:spPr bwMode="auto">
          <a:xfrm>
            <a:off x="5887431" y="2911484"/>
            <a:ext cx="288925" cy="0"/>
          </a:xfrm>
          <a:prstGeom prst="line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81980" name="Line 60"/>
          <p:cNvSpPr>
            <a:spLocks noChangeShapeType="1"/>
          </p:cNvSpPr>
          <p:nvPr/>
        </p:nvSpPr>
        <p:spPr bwMode="auto">
          <a:xfrm>
            <a:off x="4165576" y="3127384"/>
            <a:ext cx="1225550" cy="649287"/>
          </a:xfrm>
          <a:prstGeom prst="line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sz="2000">
              <a:solidFill>
                <a:schemeClr val="tx1"/>
              </a:solidFill>
            </a:endParaRPr>
          </a:p>
        </p:txBody>
      </p:sp>
      <p:cxnSp>
        <p:nvCxnSpPr>
          <p:cNvPr id="73" name="Connettore 1 72"/>
          <p:cNvCxnSpPr>
            <a:stCxn id="81978" idx="1"/>
            <a:endCxn id="81970" idx="3"/>
          </p:cNvCxnSpPr>
          <p:nvPr/>
        </p:nvCxnSpPr>
        <p:spPr>
          <a:xfrm rot="10800000">
            <a:off x="5072066" y="2448874"/>
            <a:ext cx="357190" cy="17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arrotondato 74"/>
          <p:cNvSpPr/>
          <p:nvPr/>
        </p:nvSpPr>
        <p:spPr>
          <a:xfrm>
            <a:off x="214282" y="1928802"/>
            <a:ext cx="428596" cy="49291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Regional antennas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Connettore 1 76"/>
          <p:cNvCxnSpPr>
            <a:stCxn id="81935" idx="0"/>
            <a:endCxn id="81970" idx="2"/>
          </p:cNvCxnSpPr>
          <p:nvPr/>
        </p:nvCxnSpPr>
        <p:spPr>
          <a:xfrm rot="5400000" flipH="1" flipV="1">
            <a:off x="2688821" y="2347504"/>
            <a:ext cx="515931" cy="1535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81970" idx="2"/>
          </p:cNvCxnSpPr>
          <p:nvPr/>
        </p:nvCxnSpPr>
        <p:spPr>
          <a:xfrm rot="16200000" flipH="1">
            <a:off x="4260456" y="2311783"/>
            <a:ext cx="515931" cy="1607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ccia in giù 82"/>
          <p:cNvSpPr/>
          <p:nvPr/>
        </p:nvSpPr>
        <p:spPr>
          <a:xfrm>
            <a:off x="3143240" y="1500174"/>
            <a:ext cx="714380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ccia in giù 85"/>
          <p:cNvSpPr/>
          <p:nvPr/>
        </p:nvSpPr>
        <p:spPr>
          <a:xfrm>
            <a:off x="6929454" y="1500174"/>
            <a:ext cx="714380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2786018" y="0"/>
            <a:ext cx="635798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 scheme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8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57166"/>
            <a:ext cx="1009142" cy="442945"/>
          </a:xfrm>
          <a:prstGeom prst="rect">
            <a:avLst/>
          </a:prstGeom>
          <a:noFill/>
        </p:spPr>
      </p:pic>
      <p:pic>
        <p:nvPicPr>
          <p:cNvPr id="89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0"/>
            <a:ext cx="1395025" cy="300053"/>
          </a:xfrm>
          <a:prstGeom prst="rect">
            <a:avLst/>
          </a:prstGeom>
          <a:noFill/>
        </p:spPr>
      </p:pic>
      <p:pic>
        <p:nvPicPr>
          <p:cNvPr id="90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1214414" y="428604"/>
            <a:ext cx="642942" cy="786633"/>
          </a:xfrm>
          <a:prstGeom prst="rect">
            <a:avLst/>
          </a:prstGeom>
          <a:noFill/>
        </p:spPr>
      </p:pic>
      <p:pic>
        <p:nvPicPr>
          <p:cNvPr id="91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428728" y="0"/>
            <a:ext cx="800134" cy="514361"/>
          </a:xfrm>
          <a:prstGeom prst="rect">
            <a:avLst/>
          </a:prstGeom>
          <a:noFill/>
        </p:spPr>
      </p:pic>
      <p:pic>
        <p:nvPicPr>
          <p:cNvPr id="92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0"/>
            <a:ext cx="800136" cy="405783"/>
          </a:xfrm>
          <a:prstGeom prst="rect">
            <a:avLst/>
          </a:prstGeom>
          <a:noFill/>
        </p:spPr>
      </p:pic>
      <p:pic>
        <p:nvPicPr>
          <p:cNvPr id="93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09" y="928670"/>
            <a:ext cx="852521" cy="22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7" name="Group 13"/>
          <p:cNvGrpSpPr>
            <a:grpSpLocks/>
          </p:cNvGrpSpPr>
          <p:nvPr/>
        </p:nvGrpSpPr>
        <p:grpSpPr bwMode="auto">
          <a:xfrm>
            <a:off x="7072331" y="3357563"/>
            <a:ext cx="1857388" cy="1071570"/>
            <a:chOff x="911" y="2360"/>
            <a:chExt cx="2154" cy="693"/>
          </a:xfrm>
          <a:noFill/>
        </p:grpSpPr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918" y="2366"/>
              <a:ext cx="2140" cy="681"/>
            </a:xfrm>
            <a:prstGeom prst="rect">
              <a:avLst/>
            </a:prstGeom>
            <a:grpFill/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119" name="Freeform 15"/>
            <p:cNvSpPr>
              <a:spLocks noEditPoints="1"/>
            </p:cNvSpPr>
            <p:nvPr/>
          </p:nvSpPr>
          <p:spPr bwMode="auto">
            <a:xfrm>
              <a:off x="911" y="2360"/>
              <a:ext cx="2154" cy="693"/>
            </a:xfrm>
            <a:prstGeom prst="rect">
              <a:avLst/>
            </a:prstGeom>
            <a:grpFill/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2000">
                <a:solidFill>
                  <a:schemeClr val="tx1"/>
                </a:solidFill>
              </a:endParaRPr>
            </a:p>
          </p:txBody>
        </p:sp>
      </p:grpSp>
      <p:sp>
        <p:nvSpPr>
          <p:cNvPr id="120" name="Rectangle 38"/>
          <p:cNvSpPr>
            <a:spLocks noChangeArrowheads="1"/>
          </p:cNvSpPr>
          <p:nvPr/>
        </p:nvSpPr>
        <p:spPr bwMode="auto">
          <a:xfrm>
            <a:off x="7215206" y="3500438"/>
            <a:ext cx="1109278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400" b="1" dirty="0" smtClean="0">
                <a:solidFill>
                  <a:schemeClr val="tx1"/>
                </a:solidFill>
              </a:rPr>
              <a:t>LAG</a:t>
            </a:r>
          </a:p>
          <a:p>
            <a:pPr eaLnBrk="0" hangingPunct="0"/>
            <a:endParaRPr lang="it-IT" sz="1400" b="1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it-IT" sz="1400" b="1" dirty="0" smtClean="0">
                <a:solidFill>
                  <a:schemeClr val="tx1"/>
                </a:solidFill>
              </a:rPr>
              <a:t>PROVINCES </a:t>
            </a:r>
            <a:endParaRPr lang="it-IT" sz="2000" b="1" dirty="0">
              <a:solidFill>
                <a:schemeClr val="tx1"/>
              </a:solidFill>
            </a:endParaRPr>
          </a:p>
        </p:txBody>
      </p:sp>
      <p:cxnSp>
        <p:nvCxnSpPr>
          <p:cNvPr id="125" name="Connettore 1 124"/>
          <p:cNvCxnSpPr>
            <a:stCxn id="81970" idx="2"/>
            <a:endCxn id="119" idx="0"/>
          </p:cNvCxnSpPr>
          <p:nvPr/>
        </p:nvCxnSpPr>
        <p:spPr>
          <a:xfrm rot="16200000" flipH="1">
            <a:off x="5607851" y="964388"/>
            <a:ext cx="500067" cy="4286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81935" idx="2"/>
            <a:endCxn id="81948" idx="3"/>
          </p:cNvCxnSpPr>
          <p:nvPr/>
        </p:nvCxnSpPr>
        <p:spPr>
          <a:xfrm rot="5400000">
            <a:off x="2035952" y="5000636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sellaDiTesto 132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6499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Finally, why building the Network?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To go over the isolation of rural development with other sectors, and favor a bottom up approach.</a:t>
            </a:r>
          </a:p>
          <a:p>
            <a:pPr eaLnBrk="1" hangingPunct="1"/>
            <a:r>
              <a:rPr lang="en-US" dirty="0" smtClean="0"/>
              <a:t>Realize a large-scale model be up to spill over knowledge on rural development, and highlight the positive effects on territory</a:t>
            </a:r>
          </a:p>
          <a:p>
            <a:pPr eaLnBrk="1" hangingPunct="1"/>
            <a:r>
              <a:rPr lang="en-US" dirty="0" smtClean="0"/>
              <a:t>To amplify effects and enhance the performance of join interventions</a:t>
            </a: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65"/>
            <a:ext cx="9144000" cy="5143535"/>
          </a:xfrm>
          <a:ln>
            <a:noFill/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Thank you for </a:t>
            </a:r>
            <a:r>
              <a:rPr lang="en-US" sz="4800" b="1" smtClean="0">
                <a:solidFill>
                  <a:srgbClr val="0070C0"/>
                </a:solidFill>
              </a:rPr>
              <a:t>your attention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algn="ctr" eaLnBrk="1" hangingPunct="1">
              <a:buNone/>
            </a:pPr>
            <a:endParaRPr lang="en-US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</a:pPr>
            <a:endParaRPr lang="en-US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www.reterurale.it</a:t>
            </a:r>
          </a:p>
          <a:p>
            <a:pPr algn="ctr" eaLnBrk="1" hangingPunct="1">
              <a:buNone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www.ermesagricoltura.it</a:t>
            </a:r>
          </a:p>
          <a:p>
            <a:pPr algn="ctr" eaLnBrk="1" hangingPunct="1">
              <a:buNone/>
            </a:pP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RGigante@Regione.Emilia-Romagna.it</a:t>
            </a:r>
          </a:p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TSchipani@Regione.Emilia-Romagna.it</a:t>
            </a:r>
          </a:p>
          <a:p>
            <a:pPr algn="ctr" eaLnBrk="1" hangingPunct="1">
              <a:buNone/>
            </a:pP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pPr eaLnBrk="1" hangingPunct="1"/>
            <a:r>
              <a:rPr lang="it-IT" sz="3200" b="1" smtClean="0"/>
              <a:t>The National </a:t>
            </a:r>
            <a:r>
              <a:rPr lang="it-IT" sz="3200" b="1" dirty="0" err="1" smtClean="0"/>
              <a:t>Rural</a:t>
            </a:r>
            <a:r>
              <a:rPr lang="it-IT" sz="3200" b="1" dirty="0" smtClean="0"/>
              <a:t> Network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4554"/>
            <a:ext cx="9144000" cy="4525963"/>
          </a:xfrm>
        </p:spPr>
        <p:txBody>
          <a:bodyPr/>
          <a:lstStyle/>
          <a:p>
            <a:pPr eaLnBrk="1" hangingPunct="1"/>
            <a:r>
              <a:rPr lang="it-IT" sz="2800" dirty="0" err="1" smtClean="0"/>
              <a:t>All</a:t>
            </a:r>
            <a:r>
              <a:rPr lang="it-IT" sz="2800" dirty="0" smtClean="0"/>
              <a:t> </a:t>
            </a:r>
            <a:r>
              <a:rPr lang="it-IT" sz="2800" smtClean="0"/>
              <a:t>the states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European</a:t>
            </a:r>
            <a:r>
              <a:rPr lang="it-IT" sz="2800" dirty="0" smtClean="0"/>
              <a:t> Community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supply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smtClean="0"/>
              <a:t>a National </a:t>
            </a:r>
            <a:r>
              <a:rPr lang="it-IT" sz="2800" dirty="0" err="1" smtClean="0"/>
              <a:t>Rural</a:t>
            </a:r>
            <a:r>
              <a:rPr lang="it-IT" sz="2800" dirty="0" smtClean="0"/>
              <a:t> Network </a:t>
            </a:r>
            <a:r>
              <a:rPr lang="it-IT" sz="2800" dirty="0" err="1" smtClean="0"/>
              <a:t>connected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the </a:t>
            </a:r>
            <a:r>
              <a:rPr lang="it-IT" sz="2800" dirty="0" err="1" smtClean="0"/>
              <a:t>European</a:t>
            </a:r>
            <a:r>
              <a:rPr lang="it-IT" sz="2800" dirty="0" smtClean="0"/>
              <a:t> </a:t>
            </a:r>
            <a:r>
              <a:rPr lang="it-IT" sz="2800" dirty="0" err="1" smtClean="0"/>
              <a:t>one</a:t>
            </a:r>
            <a:endParaRPr lang="it-IT" sz="2800" dirty="0" smtClean="0"/>
          </a:p>
          <a:p>
            <a:pPr eaLnBrk="1" hangingPunct="1"/>
            <a:r>
              <a:rPr lang="it-IT" sz="2800" dirty="0" smtClean="0"/>
              <a:t>The network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perform</a:t>
            </a:r>
            <a:r>
              <a:rPr lang="it-IT" sz="2800" dirty="0" smtClean="0"/>
              <a:t> </a:t>
            </a:r>
            <a:r>
              <a:rPr lang="it-IT" sz="2800" dirty="0" err="1" smtClean="0"/>
              <a:t>differents</a:t>
            </a:r>
            <a:r>
              <a:rPr lang="it-IT" sz="2800" dirty="0" smtClean="0"/>
              <a:t> </a:t>
            </a:r>
            <a:r>
              <a:rPr lang="it-IT" sz="2800" dirty="0" err="1" smtClean="0"/>
              <a:t>duties</a:t>
            </a:r>
            <a:r>
              <a:rPr lang="it-IT" sz="2800" dirty="0" smtClean="0"/>
              <a:t>:</a:t>
            </a:r>
          </a:p>
          <a:p>
            <a:pPr lvl="1" eaLnBrk="1" hangingPunct="1"/>
            <a:r>
              <a:rPr lang="it-IT" sz="2400" dirty="0" err="1" smtClean="0"/>
              <a:t>Detect</a:t>
            </a:r>
            <a:r>
              <a:rPr lang="it-IT" sz="2400" dirty="0" smtClean="0"/>
              <a:t> and transfer best </a:t>
            </a:r>
            <a:r>
              <a:rPr lang="it-IT" sz="2400" dirty="0" err="1" smtClean="0"/>
              <a:t>bractice</a:t>
            </a:r>
            <a:r>
              <a:rPr lang="it-IT" sz="2400" dirty="0" smtClean="0"/>
              <a:t> (in the </a:t>
            </a:r>
            <a:r>
              <a:rPr lang="it-IT" sz="2400" dirty="0" err="1" smtClean="0"/>
              <a:t>region</a:t>
            </a:r>
            <a:r>
              <a:rPr lang="it-IT" sz="2400" dirty="0" smtClean="0"/>
              <a:t>, in the </a:t>
            </a:r>
            <a:r>
              <a:rPr lang="it-IT" sz="2400" dirty="0" err="1" smtClean="0"/>
              <a:t>Country</a:t>
            </a:r>
            <a:r>
              <a:rPr lang="it-IT" sz="2400" dirty="0" smtClean="0"/>
              <a:t>, and in </a:t>
            </a:r>
            <a:r>
              <a:rPr lang="it-IT" sz="2400" dirty="0" err="1" smtClean="0"/>
              <a:t>Europe</a:t>
            </a:r>
            <a:r>
              <a:rPr lang="it-IT" sz="2400" dirty="0" smtClean="0"/>
              <a:t>)</a:t>
            </a:r>
          </a:p>
          <a:p>
            <a:pPr lvl="1" eaLnBrk="1" hangingPunct="1"/>
            <a:r>
              <a:rPr lang="it-IT" sz="2400" dirty="0" err="1" smtClean="0"/>
              <a:t>Organize</a:t>
            </a:r>
            <a:r>
              <a:rPr lang="it-IT" sz="2400" dirty="0" smtClean="0"/>
              <a:t> and </a:t>
            </a:r>
            <a:r>
              <a:rPr lang="it-IT" sz="2400" dirty="0" err="1" smtClean="0"/>
              <a:t>exchange</a:t>
            </a:r>
            <a:r>
              <a:rPr lang="it-IT" sz="2400" dirty="0" smtClean="0"/>
              <a:t> </a:t>
            </a:r>
            <a:r>
              <a:rPr lang="it-IT" sz="2400" dirty="0" err="1" smtClean="0"/>
              <a:t>experiences</a:t>
            </a:r>
            <a:r>
              <a:rPr lang="it-IT" sz="2400" dirty="0" smtClean="0"/>
              <a:t> </a:t>
            </a:r>
          </a:p>
          <a:p>
            <a:pPr lvl="1" eaLnBrk="1" hangingPunct="1"/>
            <a:r>
              <a:rPr lang="it-IT" sz="2400" smtClean="0"/>
              <a:t>Set formation </a:t>
            </a:r>
            <a:r>
              <a:rPr lang="it-IT" sz="2400" dirty="0" err="1" smtClean="0"/>
              <a:t>programs</a:t>
            </a:r>
            <a:endParaRPr lang="it-IT" sz="2400" dirty="0" smtClean="0"/>
          </a:p>
          <a:p>
            <a:pPr lvl="1" eaLnBrk="1" hangingPunct="1"/>
            <a:r>
              <a:rPr lang="it-IT" sz="2400" dirty="0" smtClean="0"/>
              <a:t>In the </a:t>
            </a:r>
            <a:r>
              <a:rPr lang="it-IT" sz="2400" dirty="0" err="1" smtClean="0"/>
              <a:t>large</a:t>
            </a:r>
            <a:r>
              <a:rPr lang="it-IT" sz="2400" dirty="0" smtClean="0"/>
              <a:t>, the network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know</a:t>
            </a:r>
            <a:r>
              <a:rPr lang="it-IT" sz="2400" dirty="0" smtClean="0"/>
              <a:t> and spread the </a:t>
            </a:r>
            <a:r>
              <a:rPr lang="it-IT" sz="2400" dirty="0" err="1" smtClean="0"/>
              <a:t>risult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new</a:t>
            </a:r>
            <a:r>
              <a:rPr lang="it-IT" sz="2400" dirty="0" smtClean="0"/>
              <a:t> policy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Rural</a:t>
            </a:r>
            <a:r>
              <a:rPr lang="it-IT" sz="2400" dirty="0" smtClean="0"/>
              <a:t> </a:t>
            </a:r>
            <a:r>
              <a:rPr lang="it-IT" sz="2400" dirty="0" err="1" smtClean="0"/>
              <a:t>Development</a:t>
            </a:r>
            <a:endParaRPr lang="it-IT" sz="2400" dirty="0" smtClean="0"/>
          </a:p>
        </p:txBody>
      </p:sp>
      <p:pic>
        <p:nvPicPr>
          <p:cNvPr id="11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12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13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14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15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6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1 16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457200" y="10604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Which is </a:t>
            </a:r>
            <a:r>
              <a:rPr lang="en-US" smtClean="0"/>
              <a:t>the strategy</a:t>
            </a:r>
            <a:r>
              <a:rPr lang="en-US" dirty="0" smtClean="0"/>
              <a:t>?</a:t>
            </a:r>
          </a:p>
        </p:txBody>
      </p:sp>
      <p:sp>
        <p:nvSpPr>
          <p:cNvPr id="5123" name="Segnaposto contenuto 5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328738"/>
          </a:xfrm>
        </p:spPr>
        <p:txBody>
          <a:bodyPr/>
          <a:lstStyle/>
          <a:p>
            <a:pPr algn="just" eaLnBrk="1" hangingPunct="1"/>
            <a:r>
              <a:rPr lang="en-US" sz="2000" dirty="0" smtClean="0"/>
              <a:t>The analysis of </a:t>
            </a:r>
            <a:r>
              <a:rPr lang="en-US" sz="2000" smtClean="0"/>
              <a:t>critical situation </a:t>
            </a:r>
            <a:r>
              <a:rPr lang="en-US" sz="2000" dirty="0" smtClean="0"/>
              <a:t>and the require of intervention pull out three  global </a:t>
            </a:r>
            <a:r>
              <a:rPr lang="en-US" sz="2000" smtClean="0"/>
              <a:t>objective that </a:t>
            </a:r>
            <a:r>
              <a:rPr lang="en-US" sz="2000" dirty="0" smtClean="0"/>
              <a:t>the Rural Network Program intend to follow: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785786" y="3786190"/>
          <a:ext cx="7643866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3" descr="Logo Rete Rurale Naziona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6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7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9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8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10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9" name="Picture 19" descr="C:\Users\Roby\Desktop\logo_minister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0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4422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program </a:t>
            </a:r>
            <a:r>
              <a:rPr lang="en-US" sz="3600" smtClean="0"/>
              <a:t>of National </a:t>
            </a:r>
            <a:r>
              <a:rPr lang="en-US" sz="3600" dirty="0" smtClean="0"/>
              <a:t>Rural Network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8868"/>
            <a:ext cx="9144000" cy="1036638"/>
          </a:xfrm>
        </p:spPr>
        <p:txBody>
          <a:bodyPr/>
          <a:lstStyle/>
          <a:p>
            <a:pPr indent="12700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For a country like Italy, characterize by a </a:t>
            </a:r>
            <a:r>
              <a:rPr lang="en-US" sz="1800" smtClean="0"/>
              <a:t>strong administrative decentralization </a:t>
            </a:r>
            <a:r>
              <a:rPr lang="en-US" sz="1800" dirty="0" smtClean="0"/>
              <a:t>system, but with a growing request of a </a:t>
            </a:r>
            <a:r>
              <a:rPr lang="en-US" sz="1800" smtClean="0"/>
              <a:t>bottom-up partecipation </a:t>
            </a:r>
            <a:r>
              <a:rPr lang="en-US" sz="1800" dirty="0" smtClean="0"/>
              <a:t>to the rural development, the decision to use </a:t>
            </a:r>
            <a:r>
              <a:rPr lang="en-US" sz="1800" smtClean="0"/>
              <a:t>the National </a:t>
            </a:r>
            <a:r>
              <a:rPr lang="en-US" sz="1800" dirty="0" smtClean="0"/>
              <a:t>Rural Network is base on: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714752"/>
            <a:ext cx="9144000" cy="2735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Action system and support to the </a:t>
            </a:r>
            <a:r>
              <a:rPr lang="en-US" sz="2000" smtClean="0"/>
              <a:t>regional administrative </a:t>
            </a:r>
            <a:r>
              <a:rPr lang="en-US" sz="2000" dirty="0" smtClean="0"/>
              <a:t>services in order to help management of Rural Development Program and improve performance, efficiency, </a:t>
            </a:r>
            <a:r>
              <a:rPr lang="en-US" sz="2000" smtClean="0"/>
              <a:t>and integration </a:t>
            </a:r>
            <a:r>
              <a:rPr lang="en-US" sz="2000" dirty="0" smtClean="0"/>
              <a:t>with other policy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Specific actions to enforce planning and management ability of different subjects involved in the RDP accomplishment (for examples: LAG, other middle subject  occupied in the Leader approach, ex.…)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Activity </a:t>
            </a:r>
            <a:r>
              <a:rPr lang="en-US" sz="2000" smtClean="0"/>
              <a:t>of location</a:t>
            </a:r>
            <a:r>
              <a:rPr lang="en-US" sz="2000" dirty="0" smtClean="0"/>
              <a:t>, analyzing, portability and transfer of best practice </a:t>
            </a:r>
            <a:r>
              <a:rPr lang="en-US" sz="2000" smtClean="0"/>
              <a:t>and innovations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Support to the promotional services for local </a:t>
            </a:r>
            <a:r>
              <a:rPr lang="en-US" sz="2000" smtClean="0"/>
              <a:t>rural operator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  <p:pic>
        <p:nvPicPr>
          <p:cNvPr id="5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6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7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8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9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0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Objective connected to the Priority of intervention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0975" y="2024053"/>
            <a:ext cx="3924300" cy="3405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/>
              <a:t>Evolution of rural area </a:t>
            </a:r>
            <a:r>
              <a:rPr lang="en-US" sz="1400" dirty="0" err="1" smtClean="0"/>
              <a:t>caracteristics</a:t>
            </a:r>
            <a:endParaRPr lang="en-US" sz="14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0975" y="2698740"/>
            <a:ext cx="3924300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/>
              <a:t>System of programming and management of Rural Development Policy </a:t>
            </a:r>
            <a:endParaRPr lang="en-US" sz="1400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0975" y="3679815"/>
            <a:ext cx="3924300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/>
              <a:t>Leader approach and other connected governance  </a:t>
            </a:r>
            <a:endParaRPr lang="en-US" sz="1400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0975" y="4425940"/>
            <a:ext cx="3924300" cy="3397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smtClean="0"/>
              <a:t>Cooperation</a:t>
            </a:r>
            <a:endParaRPr lang="en-US" sz="1400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0975" y="5222865"/>
            <a:ext cx="3924300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smtClean="0"/>
              <a:t>Territorial animation </a:t>
            </a:r>
            <a:r>
              <a:rPr lang="en-US" sz="1400" dirty="0" smtClean="0"/>
              <a:t>and diffusion of best practice </a:t>
            </a:r>
            <a:r>
              <a:rPr lang="en-US" sz="1400" smtClean="0"/>
              <a:t>and informations</a:t>
            </a:r>
            <a:endParaRPr lang="en-US" sz="1400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80975" y="6181715"/>
            <a:ext cx="3924300" cy="3397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smtClean="0"/>
              <a:t>Enviromental Themes </a:t>
            </a:r>
            <a:endParaRPr lang="en-US" sz="140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35553" y="2071678"/>
            <a:ext cx="3924300" cy="105568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 b="1" smtClean="0"/>
          </a:p>
          <a:p>
            <a:pPr algn="ctr">
              <a:spcBef>
                <a:spcPct val="50000"/>
              </a:spcBef>
              <a:defRPr/>
            </a:pPr>
            <a:r>
              <a:rPr lang="en-US" sz="1400" b="1" smtClean="0"/>
              <a:t>Improvement of governance</a:t>
            </a:r>
          </a:p>
          <a:p>
            <a:pPr algn="ctr">
              <a:spcBef>
                <a:spcPct val="50000"/>
              </a:spcBef>
              <a:defRPr/>
            </a:pPr>
            <a:endParaRPr lang="en-US" sz="1400" b="1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000628" y="3498840"/>
            <a:ext cx="3924300" cy="129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 b="1" smtClean="0"/>
          </a:p>
          <a:p>
            <a:pPr algn="ctr">
              <a:spcBef>
                <a:spcPct val="50000"/>
              </a:spcBef>
              <a:defRPr/>
            </a:pPr>
            <a:r>
              <a:rPr lang="en-US" sz="1400" b="1" smtClean="0"/>
              <a:t>Enforcement of planning and management capability</a:t>
            </a:r>
          </a:p>
          <a:p>
            <a:pPr algn="ctr">
              <a:spcBef>
                <a:spcPct val="50000"/>
              </a:spcBef>
              <a:defRPr/>
            </a:pPr>
            <a:endParaRPr lang="en-US" sz="1400" b="1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000628" y="5227628"/>
            <a:ext cx="3924300" cy="129397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 b="1" smtClean="0"/>
          </a:p>
          <a:p>
            <a:pPr algn="ctr">
              <a:spcBef>
                <a:spcPct val="50000"/>
              </a:spcBef>
              <a:defRPr/>
            </a:pPr>
            <a:r>
              <a:rPr lang="en-US" sz="1400" b="1" smtClean="0"/>
              <a:t>Diffusion of best practice and knowlegment</a:t>
            </a:r>
          </a:p>
          <a:p>
            <a:pPr algn="ctr">
              <a:spcBef>
                <a:spcPct val="50000"/>
              </a:spcBef>
              <a:defRPr/>
            </a:pPr>
            <a:endParaRPr lang="en-US" sz="1400" b="1"/>
          </a:p>
        </p:txBody>
      </p:sp>
      <p:cxnSp>
        <p:nvCxnSpPr>
          <p:cNvPr id="19469" name="AutoShape 13"/>
          <p:cNvCxnSpPr>
            <a:cxnSpLocks noChangeShapeType="1"/>
          </p:cNvCxnSpPr>
          <p:nvPr/>
        </p:nvCxnSpPr>
        <p:spPr bwMode="auto">
          <a:xfrm>
            <a:off x="4105275" y="2312978"/>
            <a:ext cx="935038" cy="263525"/>
          </a:xfrm>
          <a:prstGeom prst="straightConnector1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0" name="AutoShape 14"/>
          <p:cNvCxnSpPr>
            <a:cxnSpLocks noChangeShapeType="1"/>
          </p:cNvCxnSpPr>
          <p:nvPr/>
        </p:nvCxnSpPr>
        <p:spPr bwMode="auto">
          <a:xfrm>
            <a:off x="4105275" y="2312978"/>
            <a:ext cx="900113" cy="3540125"/>
          </a:xfrm>
          <a:prstGeom prst="straightConnector1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4" name="AutoShape 18"/>
          <p:cNvCxnSpPr>
            <a:cxnSpLocks noChangeShapeType="1"/>
          </p:cNvCxnSpPr>
          <p:nvPr/>
        </p:nvCxnSpPr>
        <p:spPr bwMode="auto">
          <a:xfrm flipV="1">
            <a:off x="4105275" y="2576503"/>
            <a:ext cx="935038" cy="411162"/>
          </a:xfrm>
          <a:prstGeom prst="straightConnector1">
            <a:avLst/>
          </a:prstGeom>
          <a:ln>
            <a:solidFill>
              <a:srgbClr val="92D05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5" name="AutoShape 19"/>
          <p:cNvCxnSpPr>
            <a:cxnSpLocks noChangeShapeType="1"/>
          </p:cNvCxnSpPr>
          <p:nvPr/>
        </p:nvCxnSpPr>
        <p:spPr bwMode="auto">
          <a:xfrm>
            <a:off x="4105275" y="2987665"/>
            <a:ext cx="900113" cy="1136650"/>
          </a:xfrm>
          <a:prstGeom prst="straightConnector1">
            <a:avLst/>
          </a:prstGeom>
          <a:ln>
            <a:solidFill>
              <a:srgbClr val="92D05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6" name="AutoShape 20"/>
          <p:cNvCxnSpPr>
            <a:cxnSpLocks noChangeShapeType="1"/>
          </p:cNvCxnSpPr>
          <p:nvPr/>
        </p:nvCxnSpPr>
        <p:spPr bwMode="auto">
          <a:xfrm>
            <a:off x="4105275" y="2987665"/>
            <a:ext cx="900113" cy="2865438"/>
          </a:xfrm>
          <a:prstGeom prst="straightConnector1">
            <a:avLst/>
          </a:prstGeom>
          <a:ln>
            <a:solidFill>
              <a:srgbClr val="92D05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7" name="AutoShape 21"/>
          <p:cNvCxnSpPr>
            <a:cxnSpLocks noChangeShapeType="1"/>
          </p:cNvCxnSpPr>
          <p:nvPr/>
        </p:nvCxnSpPr>
        <p:spPr bwMode="auto">
          <a:xfrm flipV="1">
            <a:off x="4105275" y="2576503"/>
            <a:ext cx="935038" cy="1273175"/>
          </a:xfrm>
          <a:prstGeom prst="straightConnector1">
            <a:avLst/>
          </a:prstGeom>
          <a:ln>
            <a:solidFill>
              <a:srgbClr val="00B0F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8" name="AutoShape 22"/>
          <p:cNvCxnSpPr>
            <a:cxnSpLocks noChangeShapeType="1"/>
          </p:cNvCxnSpPr>
          <p:nvPr/>
        </p:nvCxnSpPr>
        <p:spPr bwMode="auto">
          <a:xfrm>
            <a:off x="4105275" y="3849678"/>
            <a:ext cx="900113" cy="274637"/>
          </a:xfrm>
          <a:prstGeom prst="straightConnector1">
            <a:avLst/>
          </a:prstGeom>
          <a:ln>
            <a:solidFill>
              <a:srgbClr val="00B0F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79" name="AutoShape 23"/>
          <p:cNvCxnSpPr>
            <a:cxnSpLocks noChangeShapeType="1"/>
          </p:cNvCxnSpPr>
          <p:nvPr/>
        </p:nvCxnSpPr>
        <p:spPr bwMode="auto">
          <a:xfrm flipV="1">
            <a:off x="4105275" y="4124315"/>
            <a:ext cx="900113" cy="471488"/>
          </a:xfrm>
          <a:prstGeom prst="straightConnector1">
            <a:avLst/>
          </a:prstGeom>
          <a:ln>
            <a:solidFill>
              <a:srgbClr val="FFC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80" name="AutoShape 24"/>
          <p:cNvCxnSpPr>
            <a:cxnSpLocks noChangeShapeType="1"/>
          </p:cNvCxnSpPr>
          <p:nvPr/>
        </p:nvCxnSpPr>
        <p:spPr bwMode="auto">
          <a:xfrm>
            <a:off x="4105275" y="5511790"/>
            <a:ext cx="900113" cy="34131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81" name="AutoShape 25"/>
          <p:cNvCxnSpPr>
            <a:cxnSpLocks noChangeShapeType="1"/>
          </p:cNvCxnSpPr>
          <p:nvPr/>
        </p:nvCxnSpPr>
        <p:spPr bwMode="auto">
          <a:xfrm flipV="1">
            <a:off x="4105275" y="2576503"/>
            <a:ext cx="935038" cy="3775075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82" name="AutoShape 26"/>
          <p:cNvCxnSpPr>
            <a:cxnSpLocks noChangeShapeType="1"/>
          </p:cNvCxnSpPr>
          <p:nvPr/>
        </p:nvCxnSpPr>
        <p:spPr bwMode="auto">
          <a:xfrm flipV="1">
            <a:off x="4105275" y="4124315"/>
            <a:ext cx="900113" cy="2227263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483" name="AutoShape 27"/>
          <p:cNvCxnSpPr>
            <a:cxnSpLocks noChangeShapeType="1"/>
          </p:cNvCxnSpPr>
          <p:nvPr/>
        </p:nvCxnSpPr>
        <p:spPr bwMode="auto">
          <a:xfrm flipV="1">
            <a:off x="4105275" y="5853103"/>
            <a:ext cx="900113" cy="498475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2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2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2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2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2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2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ttore 1 2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16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program of </a:t>
            </a:r>
            <a:r>
              <a:rPr lang="en-US" sz="3200" err="1" smtClean="0"/>
              <a:t>italian</a:t>
            </a:r>
            <a:r>
              <a:rPr lang="en-US" sz="3200" smtClean="0"/>
              <a:t> national </a:t>
            </a:r>
            <a:r>
              <a:rPr lang="en-US" sz="3200" dirty="0" smtClean="0"/>
              <a:t>rural network</a:t>
            </a:r>
          </a:p>
        </p:txBody>
      </p:sp>
      <p:sp>
        <p:nvSpPr>
          <p:cNvPr id="8195" name="Rectangle 48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129236"/>
            <a:ext cx="8280400" cy="17287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Network cover all the country with Regional Position </a:t>
            </a:r>
            <a:r>
              <a:rPr lang="en-US" sz="2800" smtClean="0"/>
              <a:t>of National </a:t>
            </a:r>
            <a:r>
              <a:rPr lang="en-US" sz="2800" dirty="0" smtClean="0"/>
              <a:t>Rural Network </a:t>
            </a:r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>
            <p:ph type="clipArt" sz="half" idx="2"/>
          </p:nvPr>
        </p:nvGraphicFramePr>
        <p:xfrm>
          <a:off x="500034" y="2000240"/>
          <a:ext cx="8218487" cy="2755900"/>
        </p:xfrm>
        <a:graphic>
          <a:graphicData uri="http://schemas.openxmlformats.org/drawingml/2006/table">
            <a:tbl>
              <a:tblPr/>
              <a:tblGrid>
                <a:gridCol w="2054225"/>
                <a:gridCol w="2055812"/>
                <a:gridCol w="2054225"/>
                <a:gridCol w="2054225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quote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of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 </a:t>
                      </a: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National 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Rural 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12.437.964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6.218.982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Implementation 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NRN 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70.481.801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35.240.900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82.919.766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41.459.883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6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7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8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9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0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2143108" y="1071546"/>
          <a:ext cx="757242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Segnaposto contenuto 7"/>
          <p:cNvSpPr>
            <a:spLocks noGrp="1"/>
          </p:cNvSpPr>
          <p:nvPr>
            <p:ph idx="1"/>
          </p:nvPr>
        </p:nvSpPr>
        <p:spPr>
          <a:xfrm>
            <a:off x="0" y="1500174"/>
            <a:ext cx="2428860" cy="492922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dirty="0" smtClean="0"/>
              <a:t>Though a full and </a:t>
            </a:r>
            <a:r>
              <a:rPr lang="en-US" sz="1800" smtClean="0"/>
              <a:t>wide democratic participation </a:t>
            </a:r>
            <a:r>
              <a:rPr lang="en-US" sz="1800" dirty="0" smtClean="0"/>
              <a:t>of all institutional partners, involved in social-economics and environmental themes, included the NGO, the Rural Network have to establish </a:t>
            </a:r>
            <a:r>
              <a:rPr lang="en-US" sz="1800" smtClean="0"/>
              <a:t>a relationship </a:t>
            </a:r>
            <a:r>
              <a:rPr lang="en-US" sz="1800" dirty="0" smtClean="0"/>
              <a:t>with all the subject, </a:t>
            </a:r>
            <a:r>
              <a:rPr lang="en-US" sz="1800" smtClean="0"/>
              <a:t>and consolidate </a:t>
            </a:r>
            <a:r>
              <a:rPr lang="en-US" sz="1800" dirty="0" smtClean="0"/>
              <a:t>reports:</a:t>
            </a:r>
          </a:p>
        </p:txBody>
      </p:sp>
      <p:pic>
        <p:nvPicPr>
          <p:cNvPr id="5" name="Picture 13" descr="Logo Rete Rurale Naziona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6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7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9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8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10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9" name="Picture 19" descr="C:\Users\Roby\Desktop\logo_minister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10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action plan of NRR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392909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action plan, trough a setting up of </a:t>
            </a:r>
            <a:r>
              <a:rPr lang="en-US" sz="2000" smtClean="0"/>
              <a:t>different thematic </a:t>
            </a:r>
            <a:r>
              <a:rPr lang="en-US" sz="2000" dirty="0" smtClean="0"/>
              <a:t>networks, will focus </a:t>
            </a:r>
            <a:r>
              <a:rPr lang="en-US" sz="2000" smtClean="0"/>
              <a:t>on obligatory </a:t>
            </a:r>
            <a:r>
              <a:rPr lang="en-US" sz="2000" dirty="0" smtClean="0"/>
              <a:t>measures but also on specific requirements of the regions: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Tx/>
              <a:buAutoNum type="arabicPeriod"/>
            </a:pPr>
            <a:r>
              <a:rPr lang="en-US" sz="2000" dirty="0" smtClean="0"/>
              <a:t>Monitoring </a:t>
            </a:r>
            <a:r>
              <a:rPr lang="en-US" sz="2000" smtClean="0"/>
              <a:t>and evaluation </a:t>
            </a:r>
            <a:r>
              <a:rPr lang="en-US" sz="2000" dirty="0" smtClean="0"/>
              <a:t>of RDP </a:t>
            </a:r>
          </a:p>
          <a:p>
            <a:pPr eaLnBrk="1" hangingPunct="1">
              <a:buFontTx/>
              <a:buAutoNum type="arabicPeriod"/>
            </a:pPr>
            <a:r>
              <a:rPr lang="en-US" sz="2000" dirty="0" smtClean="0"/>
              <a:t>Leader approach</a:t>
            </a:r>
          </a:p>
          <a:p>
            <a:pPr eaLnBrk="1" hangingPunct="1">
              <a:buFontTx/>
              <a:buAutoNum type="arabicPeriod"/>
            </a:pPr>
            <a:r>
              <a:rPr lang="en-US" sz="2000" smtClean="0"/>
              <a:t>Cooperation</a:t>
            </a:r>
            <a:endParaRPr lang="en-US" sz="2000" dirty="0" smtClean="0"/>
          </a:p>
          <a:p>
            <a:pPr eaLnBrk="1" hangingPunct="1">
              <a:buFontTx/>
              <a:buAutoNum type="arabicPeriod"/>
            </a:pPr>
            <a:r>
              <a:rPr lang="en-US" sz="2000" dirty="0" smtClean="0"/>
              <a:t>Agro environmental </a:t>
            </a:r>
          </a:p>
          <a:p>
            <a:pPr eaLnBrk="1" hangingPunct="1">
              <a:buFontTx/>
              <a:buAutoNum type="arabicPeriod"/>
            </a:pPr>
            <a:r>
              <a:rPr lang="en-US" sz="2000" dirty="0" smtClean="0"/>
              <a:t>Quality and diffusion </a:t>
            </a:r>
            <a:r>
              <a:rPr lang="en-US" sz="2000" smtClean="0"/>
              <a:t>of innovation</a:t>
            </a:r>
            <a:endParaRPr lang="en-US" sz="2000" dirty="0" smtClean="0"/>
          </a:p>
          <a:p>
            <a:pPr eaLnBrk="1" hangingPunct="1">
              <a:buFontTx/>
              <a:buAutoNum type="arabicPeriod"/>
            </a:pPr>
            <a:r>
              <a:rPr lang="en-US" sz="2000" smtClean="0"/>
              <a:t>Other strategic </a:t>
            </a:r>
            <a:r>
              <a:rPr lang="en-US" sz="2000" dirty="0" smtClean="0"/>
              <a:t>theme identify by the Network</a:t>
            </a:r>
            <a:endParaRPr lang="en-US" sz="2400" dirty="0" smtClean="0"/>
          </a:p>
        </p:txBody>
      </p:sp>
      <p:pic>
        <p:nvPicPr>
          <p:cNvPr id="4" name="Picture 13" descr="Logo Rete Rurale Naz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390"/>
            <a:ext cx="1681833" cy="738210"/>
          </a:xfrm>
          <a:prstGeom prst="rect">
            <a:avLst/>
          </a:prstGeom>
          <a:noFill/>
        </p:spPr>
      </p:pic>
      <p:pic>
        <p:nvPicPr>
          <p:cNvPr id="5" name="Picture 15" descr="http://www.biblioaid.it/images/sponsor/logo_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099" y="197500"/>
            <a:ext cx="2324935" cy="500066"/>
          </a:xfrm>
          <a:prstGeom prst="rect">
            <a:avLst/>
          </a:prstGeom>
          <a:noFill/>
        </p:spPr>
      </p:pic>
      <p:pic>
        <p:nvPicPr>
          <p:cNvPr id="6" name="Picture 17" descr="http://www.ermesagricoltura.it/wcm/ermesagricoltura/servizi_imprese/piano_regionale/s_prsr_2007_2013/s_pia_com/logo_PSR.jpg"/>
          <p:cNvPicPr>
            <a:picLocks noChangeAspect="1" noChangeArrowheads="1"/>
          </p:cNvPicPr>
          <p:nvPr/>
        </p:nvPicPr>
        <p:blipFill>
          <a:blip r:embed="rId5" cstate="print"/>
          <a:srcRect t="7558"/>
          <a:stretch>
            <a:fillRect/>
          </a:stretch>
        </p:blipFill>
        <p:spPr bwMode="auto">
          <a:xfrm>
            <a:off x="8358246" y="-24"/>
            <a:ext cx="714348" cy="873998"/>
          </a:xfrm>
          <a:prstGeom prst="rect">
            <a:avLst/>
          </a:prstGeom>
          <a:noFill/>
        </p:spPr>
      </p:pic>
      <p:pic>
        <p:nvPicPr>
          <p:cNvPr id="7" name="Picture 18" descr="C:\Users\Roby\Desktop\logo_Unione_Europea.gif"/>
          <p:cNvPicPr>
            <a:picLocks noChangeAspect="1" noChangeArrowheads="1"/>
          </p:cNvPicPr>
          <p:nvPr/>
        </p:nvPicPr>
        <p:blipFill>
          <a:blip r:embed="rId6" cstate="print"/>
          <a:srcRect t="15096"/>
          <a:stretch>
            <a:fillRect/>
          </a:stretch>
        </p:blipFill>
        <p:spPr bwMode="auto">
          <a:xfrm>
            <a:off x="1571604" y="71390"/>
            <a:ext cx="1333500" cy="857232"/>
          </a:xfrm>
          <a:prstGeom prst="rect">
            <a:avLst/>
          </a:prstGeom>
          <a:noFill/>
        </p:spPr>
      </p:pic>
      <p:pic>
        <p:nvPicPr>
          <p:cNvPr id="8" name="Picture 19" descr="C:\Users\Roby\Desktop\logo_minister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72" y="71390"/>
            <a:ext cx="1333500" cy="676275"/>
          </a:xfrm>
          <a:prstGeom prst="rect">
            <a:avLst/>
          </a:prstGeom>
          <a:noFill/>
        </p:spPr>
      </p:pic>
      <p:pic>
        <p:nvPicPr>
          <p:cNvPr id="9" name="Picture 2" descr="http://basilicata.podis.it/atlanteforestale/Images/IN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75706"/>
            <a:ext cx="1420812" cy="3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1000036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643306" y="6581025"/>
            <a:ext cx="54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Roberto </a:t>
            </a:r>
            <a:r>
              <a:rPr lang="en-US" sz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Gigante</a:t>
            </a:r>
            <a:r>
              <a:rPr lang="en-US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– I.N.E.A. – Emilia Romagna Region</a:t>
            </a:r>
            <a:endParaRPr lang="en-US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2014</Words>
  <Application>Microsoft Office PowerPoint</Application>
  <PresentationFormat>Pokaz na ekranie (4:3)</PresentationFormat>
  <Paragraphs>389</Paragraphs>
  <Slides>29</Slides>
  <Notes>29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Struttura predefinita</vt:lpstr>
      <vt:lpstr>Slajd 1</vt:lpstr>
      <vt:lpstr>Why the Rural Network was made?</vt:lpstr>
      <vt:lpstr>The National Rural Network</vt:lpstr>
      <vt:lpstr>Which is the strategy?</vt:lpstr>
      <vt:lpstr>The program of National Rural Network</vt:lpstr>
      <vt:lpstr>Objective connected to the Priority of intervention</vt:lpstr>
      <vt:lpstr>The program of italian national rural network</vt:lpstr>
      <vt:lpstr>Slajd 8</vt:lpstr>
      <vt:lpstr>The action plan of NRR</vt:lpstr>
      <vt:lpstr>Regional positions of NRN</vt:lpstr>
      <vt:lpstr>Slajd 11</vt:lpstr>
      <vt:lpstr>Emilia Romagna Regional Rural network</vt:lpstr>
      <vt:lpstr>General overwiev of Emilia Romagna Region</vt:lpstr>
      <vt:lpstr>Division of economic resources in Italy - EAFRD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Rural areas: as detailed in the Province RDP</vt:lpstr>
      <vt:lpstr>Slajd 24</vt:lpstr>
      <vt:lpstr>Slajd 25</vt:lpstr>
      <vt:lpstr>Slajd 26</vt:lpstr>
      <vt:lpstr>Slajd 27</vt:lpstr>
      <vt:lpstr>Finally, why building the Network?</vt:lpstr>
      <vt:lpstr>Slajd 29</vt:lpstr>
    </vt:vector>
  </TitlesOfParts>
  <Company>RER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 Rurale Nazionale</dc:title>
  <dc:creator>RER</dc:creator>
  <cp:lastModifiedBy>aterlecka</cp:lastModifiedBy>
  <cp:revision>183</cp:revision>
  <dcterms:created xsi:type="dcterms:W3CDTF">2009-09-28T09:59:29Z</dcterms:created>
  <dcterms:modified xsi:type="dcterms:W3CDTF">2009-10-28T07:42:37Z</dcterms:modified>
</cp:coreProperties>
</file>