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7" r:id="rId5"/>
    <p:sldId id="275" r:id="rId6"/>
    <p:sldId id="278" r:id="rId7"/>
    <p:sldId id="276" r:id="rId8"/>
    <p:sldId id="279" r:id="rId9"/>
    <p:sldId id="269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1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93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kst tytułowy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102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0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21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kst tytułowy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3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39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kst tytułowy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8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9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73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83" name="Symbol zastępczy obrazu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313"/>
          <p:cNvSpPr txBox="1"/>
          <p:nvPr/>
        </p:nvSpPr>
        <p:spPr>
          <a:xfrm>
            <a:off x="324042" y="2830641"/>
            <a:ext cx="5080955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3200" dirty="0"/>
              <a:t>Uwagi województwa dolnośląskiego do projektu KSRR 2030</a:t>
            </a:r>
            <a:endParaRPr sz="3200" dirty="0"/>
          </a:p>
        </p:txBody>
      </p:sp>
      <p:sp>
        <p:nvSpPr>
          <p:cNvPr id="118" name="Straight Connector 315"/>
          <p:cNvSpPr/>
          <p:nvPr/>
        </p:nvSpPr>
        <p:spPr>
          <a:xfrm>
            <a:off x="-1" y="4371864"/>
            <a:ext cx="6120002" cy="1"/>
          </a:xfrm>
          <a:prstGeom prst="line">
            <a:avLst/>
          </a:prstGeom>
          <a:ln w="57150">
            <a:solidFill>
              <a:srgbClr val="FCD02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" name="TextBox 314"/>
          <p:cNvSpPr txBox="1"/>
          <p:nvPr/>
        </p:nvSpPr>
        <p:spPr>
          <a:xfrm>
            <a:off x="7318712" y="6150531"/>
            <a:ext cx="53055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1200" b="1" spc="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DEPARTAMENT G</a:t>
            </a:r>
            <a:r>
              <a:rPr lang="pl-PL" dirty="0"/>
              <a:t>OSPODARKI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2" animBg="1" advAuto="0"/>
      <p:bldP spid="118" grpId="3" animBg="1" advAuto="0"/>
      <p:bldP spid="119" grpId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50"/>
          <p:cNvSpPr txBox="1"/>
          <p:nvPr/>
        </p:nvSpPr>
        <p:spPr>
          <a:xfrm>
            <a:off x="2694138" y="1211280"/>
            <a:ext cx="537947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dirty="0"/>
              <a:t>Zestawienie uwag do projektu KSRR 2030</a:t>
            </a:r>
            <a:endParaRPr dirty="0"/>
          </a:p>
        </p:txBody>
      </p:sp>
      <p:sp>
        <p:nvSpPr>
          <p:cNvPr id="122" name="TextBox 51"/>
          <p:cNvSpPr txBox="1"/>
          <p:nvPr/>
        </p:nvSpPr>
        <p:spPr>
          <a:xfrm>
            <a:off x="596397" y="1877556"/>
            <a:ext cx="9435109" cy="3093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200000"/>
              </a:lnSpc>
              <a:defRPr sz="1400" b="1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l-PL" sz="1600" dirty="0"/>
              <a:t>Województwo dolnośląskiego i jego jednostki organizacyjne zgłosiły łącznie </a:t>
            </a:r>
            <a:r>
              <a:rPr lang="pl-PL" sz="2000" dirty="0">
                <a:solidFill>
                  <a:srgbClr val="FF0000"/>
                </a:solidFill>
              </a:rPr>
              <a:t>55</a:t>
            </a:r>
            <a:r>
              <a:rPr lang="pl-PL" sz="1600" dirty="0"/>
              <a:t> uwag do projektu Krajowej Strategii Rozwoju Regionalnego 2030. </a:t>
            </a:r>
          </a:p>
          <a:p>
            <a:pPr algn="ctr">
              <a:lnSpc>
                <a:spcPct val="200000"/>
              </a:lnSpc>
              <a:defRPr sz="1400" b="1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l-PL" sz="1600" dirty="0"/>
          </a:p>
          <a:p>
            <a:pPr algn="ctr">
              <a:lnSpc>
                <a:spcPct val="200000"/>
              </a:lnSpc>
              <a:defRPr sz="1400" b="1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l-PL" sz="1600" dirty="0"/>
              <a:t>Wśród uwag były zarówno drobne uwagi redakcyjne czy porządkujące, jak również uwagi merytoryczne odnoszące się do zapisów dokumentu i proponujące konkretne zmiany bądź uzupełnienia.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1" animBg="1" advAuto="0"/>
      <p:bldP spid="122" grpId="4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50"/>
          <p:cNvSpPr txBox="1"/>
          <p:nvPr/>
        </p:nvSpPr>
        <p:spPr>
          <a:xfrm>
            <a:off x="3258197" y="302619"/>
            <a:ext cx="490865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dirty="0"/>
              <a:t>Wybrane uwagi do projektu KSRR 2030</a:t>
            </a:r>
            <a:endParaRPr dirty="0"/>
          </a:p>
        </p:txBody>
      </p:sp>
      <p:sp>
        <p:nvSpPr>
          <p:cNvPr id="131" name="Straight Connector 52"/>
          <p:cNvSpPr/>
          <p:nvPr/>
        </p:nvSpPr>
        <p:spPr>
          <a:xfrm>
            <a:off x="1217029" y="2034775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61411" y="990249"/>
          <a:ext cx="11484863" cy="560955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163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3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7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47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Treść uwagi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Propozycja konkretnego zapisu zmiany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Uzasadnienie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7600"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/>
                        <a:t>Proponowany w projekcie KSRR2030 zasięg terytorialny programu 2020+ odnosi się wyłącznie do grupy gmin zagrożonych trwałą marginalizacją oraz arbitralnie przyjmuje, że wszystkie subregiony wchodzące w skład PO Polska Wschodnia spełniają kryteria OSI obligatoryjnych (co nie jest prawdą w kontekście przyjętych wskaźników liczby i powierzchni gmin zmarginalizowanych w subregionie na poziomie powyżej 30%).</a:t>
                      </a:r>
                    </a:p>
                    <a:p>
                      <a:pPr algn="just"/>
                      <a:r>
                        <a:rPr lang="pl-PL" sz="1400" dirty="0"/>
                        <a:t>Ponadto analiza ww. obszarów, na której opiera się delimitacja Programu, wykonana na potrzeby SOR w 2016 roku opiera się na już nieaktualnych danych statystycznych.</a:t>
                      </a:r>
                    </a:p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/>
                        <a:t>Proponuje się więc zmianę delimitacji zasięgu programu 2020+ w KSRR2030 tak aby uwzględniała ona faktycznie subregiony o kumulacji negatywnych zjawisk społeczno-gospodarczych zidentyfikowanych jako obligatoryjne OSI.</a:t>
                      </a:r>
                    </a:p>
                    <a:p>
                      <a:pPr algn="just"/>
                      <a:r>
                        <a:rPr lang="pl-PL" sz="1400" dirty="0"/>
                        <a:t>Można tego dokonać w oparciu o 3 cechy (tylko subregiony spełniające jeden lub więcej  z poniższych warunków wchodzą w zasięg Programu):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l-PL" sz="1400" baseline="0" dirty="0"/>
                        <a:t> </a:t>
                      </a:r>
                      <a:r>
                        <a:rPr lang="pl-PL" sz="1400" dirty="0"/>
                        <a:t>wskaźnik udziału liczby gmin zmarginalizowanych w ogólnej  liczbie gmin subregionu &gt;30%, lub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l-PL" sz="1400" baseline="0" dirty="0"/>
                        <a:t> </a:t>
                      </a:r>
                      <a:r>
                        <a:rPr lang="pl-PL" sz="1400" dirty="0"/>
                        <a:t>wskaźnik udziału powierzchni gmin zmarginalizowanych w powierzchni subregionu &gt;30%, lub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l-PL" sz="1400" baseline="0" dirty="0"/>
                        <a:t> </a:t>
                      </a:r>
                      <a:r>
                        <a:rPr lang="pl-PL" sz="1400" dirty="0"/>
                        <a:t>wskaźnik udziału ludności zamieszkującej miasta średnie tracące funkcje społeczno-gospodarcze oraz gminy zagrożone trwałą marginalizacją w ogólnej liczbie ludności subregionu &gt;30%.</a:t>
                      </a:r>
                    </a:p>
                    <a:p>
                      <a:pPr algn="just"/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/>
                        <a:t>W ramach rozdziału „Dokumenty programowe polityki regionalnej” KSRR2030 proponuje się Ponadregionalny program skierowany do najsłabszych gospodarczo obszarów  (Program 2020+). Szczególnym adresatem interwencji w tym Programie mają być terytoria uznane jako OSI obligatoryjne czyli obszary zagrożone trwałą marginalizacją i miasta średnie tracące funkcje społeczno-gospodarcze. Tym samym delimitacja zasięgu terytorialnego Programu powinna uwzględniać oba typy obszarów, na których kumulują się negatywne zjawiska.</a:t>
                      </a:r>
                    </a:p>
                    <a:p>
                      <a:pPr algn="just"/>
                      <a:r>
                        <a:rPr lang="pl-PL" sz="1400" dirty="0"/>
                        <a:t>Jednocześnie istotne jest, aby Program 2020+ nie był realizowany poprzez ZIT, które reprezentują odmienny mechanizm realizacji polityki regionalnej. Program 2020+ powinien być programem krajowym dedykowanym na likwidowanie barier rozwojowych obszarów strategicznej interwencji.</a:t>
                      </a:r>
                    </a:p>
                    <a:p>
                      <a:pPr algn="just"/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animBg="1" advAuto="0"/>
      <p:bldP spid="131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50"/>
          <p:cNvSpPr txBox="1"/>
          <p:nvPr/>
        </p:nvSpPr>
        <p:spPr>
          <a:xfrm>
            <a:off x="3258197" y="302619"/>
            <a:ext cx="490865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dirty="0"/>
              <a:t>KSRR 2030 – </a:t>
            </a:r>
            <a:r>
              <a:rPr lang="pl-PL" dirty="0" err="1"/>
              <a:t>str</a:t>
            </a:r>
            <a:r>
              <a:rPr lang="pl-PL" dirty="0"/>
              <a:t> 98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8D7BD37-5392-467F-A99D-97175D73D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377" y="996370"/>
            <a:ext cx="7406243" cy="55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2362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50"/>
          <p:cNvSpPr txBox="1"/>
          <p:nvPr/>
        </p:nvSpPr>
        <p:spPr>
          <a:xfrm>
            <a:off x="2980292" y="356406"/>
            <a:ext cx="494450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dirty="0"/>
              <a:t>Wybrane uwagi do projektu KSRR 2030</a:t>
            </a:r>
            <a:endParaRPr dirty="0"/>
          </a:p>
        </p:txBody>
      </p:sp>
      <p:sp>
        <p:nvSpPr>
          <p:cNvPr id="131" name="Straight Connector 52"/>
          <p:cNvSpPr/>
          <p:nvPr/>
        </p:nvSpPr>
        <p:spPr>
          <a:xfrm>
            <a:off x="1217029" y="2034775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55095" y="1104093"/>
          <a:ext cx="10094976" cy="467041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81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6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Treść uwagi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Propozycja konkretnego zapisu zmiany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6848">
                <a:tc>
                  <a:txBody>
                    <a:bodyPr/>
                    <a:lstStyle/>
                    <a:p>
                      <a:pPr algn="just"/>
                      <a:r>
                        <a:rPr lang="pl-PL" dirty="0"/>
                        <a:t>Obszary strategicznej interwencji – obligatoryjne i fakultatywne. OSI obligatoryjne zostały </a:t>
                      </a:r>
                      <a:r>
                        <a:rPr lang="pl-PL" dirty="0" err="1"/>
                        <a:t>zdelimitowane</a:t>
                      </a:r>
                      <a:r>
                        <a:rPr lang="pl-PL" dirty="0"/>
                        <a:t> na podstawie nieaktualnych już danych wg opracowania przygotowanego na potrzeby SOR (głównie dane z lat 2013-2014). Jednocześnie wymóg uwzględnienia OSI obligatoryjnych w poszczególnych strategiach rozwoju może powodować nieefektywność działań, może niewystarczająco zwiększać konkurencyjności regionów.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/>
                        <a:t>Dobrym rozwiązaniem dla delimitacji OSI byłoby zaproponowanie w KSRR katalogu kryteriów/metodyki wyznaczania obszarów, na podstawie których dokonywana byłaby delimitacja obszarów strategicznej w poszczególnych strategiach rozwoju, na podstawie regularnie aktualizowanych danych. </a:t>
                      </a:r>
                    </a:p>
                    <a:p>
                      <a:pPr algn="just"/>
                      <a:r>
                        <a:rPr lang="pl-PL" dirty="0"/>
                        <a:t>Ponadto powinna być możliwość wyznaczania OSI obligatoryjnych (a nie tylko fakultatywnych) na etapie kreowania poszczególnych strategii rozwoju.</a:t>
                      </a:r>
                    </a:p>
                    <a:p>
                      <a:pPr algn="just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 advAuto="0"/>
      <p:bldP spid="131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50"/>
          <p:cNvSpPr txBox="1"/>
          <p:nvPr/>
        </p:nvSpPr>
        <p:spPr>
          <a:xfrm>
            <a:off x="2980292" y="356406"/>
            <a:ext cx="494450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dirty="0"/>
              <a:t>KSRR 2030</a:t>
            </a:r>
            <a:endParaRPr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B9F10BA-4B1F-43E7-9512-8C47403E50A9}"/>
              </a:ext>
            </a:extLst>
          </p:cNvPr>
          <p:cNvSpPr/>
          <p:nvPr/>
        </p:nvSpPr>
        <p:spPr>
          <a:xfrm>
            <a:off x="572655" y="1247621"/>
            <a:ext cx="108989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</a:rPr>
              <a:t>Fragment KSRR str. 38-39:</a:t>
            </a:r>
          </a:p>
          <a:p>
            <a:r>
              <a:rPr lang="pl-PL" dirty="0">
                <a:latin typeface="Calibri" panose="020F0502020204030204" pitchFamily="34" charset="0"/>
              </a:rPr>
              <a:t>„Odpowiedni wybór atutów regionalnych i lokalnych, które dadzą najlepsze możliwości rozwojowe obszarów, wpływa na kształtowanie przewagi konkurencyjnej danego terytorium. Dla polityki rozwoju oznacza to </a:t>
            </a:r>
            <a:r>
              <a:rPr lang="pl-PL" b="1" dirty="0">
                <a:latin typeface="Calibri" panose="020F0502020204030204" pitchFamily="34" charset="0"/>
              </a:rPr>
              <a:t>odejście od wspierania całego kraju czy regionów w jednolity sposób na rzecz większego różnicowania interwencji w zależności od problemów i potencjałów poszczególnych obszarów</a:t>
            </a:r>
            <a:r>
              <a:rPr lang="pl-PL" dirty="0">
                <a:latin typeface="Calibri" panose="020F0502020204030204" pitchFamily="34" charset="0"/>
              </a:rPr>
              <a:t>. Wymaga to dobrej diagnozy terytoriów oraz występujących powiązań funkcjonalnych, w celu identyfikacji potencjałów, które później przełożą się na ich rozwój, jak również określenia obszarów, które powinny być wsparte, aby zapobiec ich peryferyjności. Takie podejście przekłada się na bardziej precyzyjne wyznaczenie </a:t>
            </a:r>
            <a:r>
              <a:rPr lang="pl-PL" b="1" dirty="0">
                <a:latin typeface="Calibri" panose="020F0502020204030204" pitchFamily="34" charset="0"/>
              </a:rPr>
              <a:t>39 obszarów strategicznej interwencji </a:t>
            </a:r>
            <a:r>
              <a:rPr lang="pl-PL" dirty="0">
                <a:latin typeface="Calibri" panose="020F0502020204030204" pitchFamily="34" charset="0"/>
              </a:rPr>
              <a:t>(OSI) z punktu widzenia priorytetów polityki rozwoju, jak również na tworzenie instrumentów terytorialnych dopasowanych do ich specyficznych potrzeb rozwojowych. OSI w KSRR nie będą pokrywać obszaru całego kraju, lecz będą to dwa główne typy terytoriów: </a:t>
            </a:r>
            <a:r>
              <a:rPr lang="pl-PL" b="1" dirty="0">
                <a:latin typeface="Calibri" panose="020F0502020204030204" pitchFamily="34" charset="0"/>
              </a:rPr>
              <a:t>obszary zagrożone trwałą marginalizacją </a:t>
            </a:r>
            <a:r>
              <a:rPr lang="pl-PL" dirty="0">
                <a:latin typeface="Calibri" panose="020F0502020204030204" pitchFamily="34" charset="0"/>
              </a:rPr>
              <a:t>oraz </a:t>
            </a:r>
            <a:r>
              <a:rPr lang="pl-PL" b="1" dirty="0">
                <a:latin typeface="Calibri" panose="020F0502020204030204" pitchFamily="34" charset="0"/>
              </a:rPr>
              <a:t>miasta średnie tracące funkcje społeczno-gospodarcze</a:t>
            </a:r>
            <a:r>
              <a:rPr lang="pl-PL" dirty="0">
                <a:latin typeface="Calibri" panose="020F0502020204030204" pitchFamily="34" charset="0"/>
              </a:rPr>
              <a:t>. OSI te stanowią tzw. </a:t>
            </a:r>
            <a:r>
              <a:rPr lang="pl-PL" b="1" dirty="0">
                <a:latin typeface="Calibri" panose="020F0502020204030204" pitchFamily="34" charset="0"/>
              </a:rPr>
              <a:t>OSI obligatoryjne </a:t>
            </a:r>
            <a:r>
              <a:rPr lang="pl-PL" dirty="0">
                <a:latin typeface="Calibri" panose="020F0502020204030204" pitchFamily="34" charset="0"/>
              </a:rPr>
              <a:t>i wspierane będą z poziomu kraju i regionu za pomocą specjalnie dedykowanych instrumentów. </a:t>
            </a:r>
            <a:r>
              <a:rPr lang="pl-PL" b="1" dirty="0">
                <a:latin typeface="Calibri" panose="020F0502020204030204" pitchFamily="34" charset="0"/>
              </a:rPr>
              <a:t>OSI fakultatywne </a:t>
            </a:r>
            <a:r>
              <a:rPr lang="pl-PL" dirty="0">
                <a:latin typeface="Calibri" panose="020F0502020204030204" pitchFamily="34" charset="0"/>
              </a:rPr>
              <a:t>to wschodnia Polska, Śląsk oraz wskazywane na poziomie regionalnym lub lokalnym inne obszary, takie jak subregiony, miejskie obszary funkcjonalne, obszary przygraniczne, obszary poprzemysłowe, obszary zdegradowane.”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618178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50"/>
          <p:cNvSpPr txBox="1"/>
          <p:nvPr/>
        </p:nvSpPr>
        <p:spPr>
          <a:xfrm>
            <a:off x="3096832" y="248830"/>
            <a:ext cx="509690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dirty="0"/>
              <a:t>Wybrane uwagi do projektu KSRR 2030</a:t>
            </a:r>
            <a:endParaRPr dirty="0"/>
          </a:p>
        </p:txBody>
      </p:sp>
      <p:sp>
        <p:nvSpPr>
          <p:cNvPr id="131" name="Straight Connector 52"/>
          <p:cNvSpPr/>
          <p:nvPr/>
        </p:nvSpPr>
        <p:spPr>
          <a:xfrm>
            <a:off x="1217029" y="2034775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1058" y="1007275"/>
          <a:ext cx="11484863" cy="483500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840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3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1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Treść uwagi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Propozycja konkretnego zapisu zmiany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Uzasadnienie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6848">
                <a:tc>
                  <a:txBody>
                    <a:bodyPr/>
                    <a:lstStyle/>
                    <a:p>
                      <a:pPr algn="just"/>
                      <a:r>
                        <a:rPr lang="pl-PL" dirty="0"/>
                        <a:t>Zmiana przedziałów  wskaźnika Produktu Krajowego Brutto per capita w Polsce na takie, które będą spójne z unijnymi zasadami. W celu lepszego zobrazowania sytuacji poszczególnych subregionów wartością końcową jednego z przedziałów powinna być wartość 75% średniego PKB per capita w UE. Przedstawienie subregionów w oparciu o zmienione wartości przedziałów pozwoli na zobrazowanie realnej sytuacji w zróżnicowaniu w rozwoju poszczególnych województw, ponieważ przekroczenie przez województwo wartości tego wskaźnika powoduje zakwalifikowanie go do grupy tzw. obszarów przejściowych.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/>
                        <a:t>PKB per capita w PPS według podregionów, 2015 r. </a:t>
                      </a:r>
                    </a:p>
                    <a:p>
                      <a:pPr algn="just"/>
                      <a:endParaRPr lang="pl-PL" dirty="0"/>
                    </a:p>
                    <a:p>
                      <a:pPr algn="just"/>
                      <a:r>
                        <a:rPr lang="pl-PL" dirty="0"/>
                        <a:t>1) powyżej  90 [%, UE – 100%]</a:t>
                      </a:r>
                    </a:p>
                    <a:p>
                      <a:pPr algn="just"/>
                      <a:r>
                        <a:rPr lang="pl-PL" dirty="0"/>
                        <a:t>2) 76 – 90</a:t>
                      </a:r>
                    </a:p>
                    <a:p>
                      <a:pPr algn="just"/>
                      <a:r>
                        <a:rPr lang="pl-PL" dirty="0"/>
                        <a:t>3) 56 – 75</a:t>
                      </a:r>
                    </a:p>
                    <a:p>
                      <a:pPr algn="just"/>
                      <a:r>
                        <a:rPr lang="pl-PL" dirty="0"/>
                        <a:t>4) 36 - 55</a:t>
                      </a:r>
                    </a:p>
                    <a:p>
                      <a:pPr algn="just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/>
                        <a:t>Zmiana zapisów konieczna jest ze względu na weryfikację danych przez </a:t>
                      </a:r>
                      <a:r>
                        <a:rPr lang="pl-PL" dirty="0" err="1"/>
                        <a:t>Eurostat</a:t>
                      </a:r>
                      <a:r>
                        <a:rPr lang="pl-PL" dirty="0"/>
                        <a:t>. Ponadto obecny podział budzi wątpliwości, gdzie należy zakwalifikować wartości graniczne (50, 60 i 80, które mieszczą się w dwóch przedziałach).</a:t>
                      </a:r>
                    </a:p>
                    <a:p>
                      <a:pPr algn="just"/>
                      <a:r>
                        <a:rPr lang="pl-PL" dirty="0"/>
                        <a:t>Zmiana przedziałów wartości wskaźnika PKB per capita wynika z dostosowania metodologii do zasad Polityki Spójności Unii Europejskiej, która dzieli regiony według poniższych zasad:</a:t>
                      </a:r>
                    </a:p>
                    <a:p>
                      <a:pPr algn="just"/>
                      <a:r>
                        <a:rPr lang="pl-PL" dirty="0"/>
                        <a:t>1) regiony słabiej rozwinięte (PKB na mieszkańca &lt; 75% średniej w krajach UE-27)</a:t>
                      </a:r>
                    </a:p>
                    <a:p>
                      <a:pPr algn="just"/>
                      <a:r>
                        <a:rPr lang="pl-PL" dirty="0"/>
                        <a:t>2) regiony w okresie przejściowym (PKB na mieszkańca między 75% a 90% średniej w krajach UE-27)</a:t>
                      </a:r>
                    </a:p>
                    <a:p>
                      <a:pPr algn="just"/>
                      <a:r>
                        <a:rPr lang="pl-PL" dirty="0"/>
                        <a:t>3) regiony lepiej rozwinięte (PKB na mieszkańca &gt;= 90% średniej w krajach UE-27).</a:t>
                      </a:r>
                    </a:p>
                    <a:p>
                      <a:pPr algn="just"/>
                      <a:r>
                        <a:rPr lang="pl-PL" dirty="0"/>
                        <a:t>Powyższe przedziały powodują, iż województwo dolnośląskie z PKB per capita na poziomie 76% średniej unijnej staje się regionem w okresie przejściowym. Średnie PKB per capita nie uwzględnia ogromnego zróżnicowania wewnątrz regionu. Kierując się zasadą, iż „rozwój odpowiedzialny to również rozwój zrównoważony terytorialnie, który rozwija i efektywnie wykorzystuje miejscowe zasoby i potencjały wszystkich terytoriów, a w szczególności wspomaga rozwój tych obszarów, które mają mniejszą odporność na zjawiska kryzysowe, nie mogą w pełni rozwinąć swojego potencjału rozwojowego lub utraciły funkcje społeczno-gospodarcze” należy w sposób szczególny podejść do województwa dolnośląskiego, które dzięki sukcesowi podregionu Miasto Wrocław oraz podregionowi legnicko – głogowskiego klasyfikuje się do regionów przejściowych, pomimo że podregiony  wałbrzyski i jeleniogórski mają wspomniany wskaźnik odpowiednio na poziomie 50% i 55%.</a:t>
                      </a:r>
                    </a:p>
                    <a:p>
                      <a:pPr algn="just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 advAuto="0"/>
      <p:bldP spid="131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50"/>
          <p:cNvSpPr txBox="1"/>
          <p:nvPr/>
        </p:nvSpPr>
        <p:spPr>
          <a:xfrm>
            <a:off x="3096832" y="248830"/>
            <a:ext cx="509690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dirty="0"/>
              <a:t>KSRR 2030 – str. 33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38EC897-2E45-4FD1-A274-BC1D2B760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09" y="757381"/>
            <a:ext cx="7376200" cy="56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7893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rostokąt"/>
          <p:cNvSpPr/>
          <p:nvPr/>
        </p:nvSpPr>
        <p:spPr>
          <a:xfrm>
            <a:off x="-13494" y="-16173"/>
            <a:ext cx="12218988" cy="6890346"/>
          </a:xfrm>
          <a:prstGeom prst="rect">
            <a:avLst/>
          </a:prstGeom>
          <a:solidFill>
            <a:srgbClr val="000000">
              <a:alpha val="65484"/>
            </a:srgbClr>
          </a:solidFill>
          <a:ln w="12700">
            <a:solidFill>
              <a:schemeClr val="accent1">
                <a:alpha val="65484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16" name="TextBox 50"/>
          <p:cNvSpPr txBox="1"/>
          <p:nvPr/>
        </p:nvSpPr>
        <p:spPr>
          <a:xfrm>
            <a:off x="1106668" y="2017704"/>
            <a:ext cx="7400519" cy="733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Dziękujemy za uwagę</a:t>
            </a:r>
          </a:p>
        </p:txBody>
      </p:sp>
      <p:sp>
        <p:nvSpPr>
          <p:cNvPr id="617" name="TextBox 51"/>
          <p:cNvSpPr txBox="1"/>
          <p:nvPr/>
        </p:nvSpPr>
        <p:spPr>
          <a:xfrm>
            <a:off x="1106668" y="3179333"/>
            <a:ext cx="4836933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l-PL" dirty="0"/>
              <a:t>Jolanta Żabska-Cichoń</a:t>
            </a:r>
            <a:r>
              <a:rPr dirty="0"/>
              <a:t> / </a:t>
            </a:r>
            <a:r>
              <a:rPr lang="pl-PL"/>
              <a:t>29 </a:t>
            </a:r>
            <a:r>
              <a:rPr lang="pl-PL" dirty="0"/>
              <a:t>marca 2019 r.</a:t>
            </a:r>
            <a:endParaRPr dirty="0"/>
          </a:p>
          <a:p>
            <a:pPr>
              <a:lnSpc>
                <a:spcPct val="150000"/>
              </a:lnSpc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lnSpc>
                <a:spcPct val="150000"/>
              </a:lnSpc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Urząd </a:t>
            </a:r>
            <a:r>
              <a:rPr dirty="0" err="1"/>
              <a:t>Marszałkowski</a:t>
            </a:r>
            <a:r>
              <a:rPr dirty="0"/>
              <a:t> </a:t>
            </a:r>
            <a:r>
              <a:rPr dirty="0" err="1"/>
              <a:t>Województwa</a:t>
            </a:r>
            <a:r>
              <a:rPr dirty="0"/>
              <a:t> </a:t>
            </a:r>
            <a:r>
              <a:rPr dirty="0" err="1"/>
              <a:t>Dolnośląskiego</a:t>
            </a:r>
            <a:endParaRPr dirty="0"/>
          </a:p>
          <a:p>
            <a:pPr>
              <a:lnSpc>
                <a:spcPct val="150000"/>
              </a:lnSpc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Juliusza</a:t>
            </a:r>
            <a:r>
              <a:rPr dirty="0"/>
              <a:t> </a:t>
            </a:r>
            <a:r>
              <a:rPr dirty="0" err="1"/>
              <a:t>Słowackiego</a:t>
            </a:r>
            <a:r>
              <a:rPr dirty="0"/>
              <a:t> 12-14, </a:t>
            </a:r>
            <a:r>
              <a:rPr lang="pl-PL" dirty="0"/>
              <a:t>50</a:t>
            </a:r>
            <a:r>
              <a:rPr dirty="0"/>
              <a:t>-4</a:t>
            </a:r>
            <a:r>
              <a:rPr lang="pl-PL" dirty="0"/>
              <a:t>11</a:t>
            </a:r>
            <a:r>
              <a:rPr dirty="0"/>
              <a:t> </a:t>
            </a:r>
            <a:r>
              <a:rPr dirty="0" err="1"/>
              <a:t>Wrocław</a:t>
            </a:r>
            <a:endParaRPr dirty="0"/>
          </a:p>
        </p:txBody>
      </p:sp>
      <p:sp>
        <p:nvSpPr>
          <p:cNvPr id="618" name="Straight Connector 52"/>
          <p:cNvSpPr/>
          <p:nvPr/>
        </p:nvSpPr>
        <p:spPr>
          <a:xfrm>
            <a:off x="1217029" y="3079805"/>
            <a:ext cx="1293118" cy="130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" grpId="1" animBg="1" advAuto="0"/>
      <p:bldP spid="617" grpId="3" animBg="1" advAuto="0"/>
      <p:bldP spid="618" grpId="2" animBg="1" advAuto="0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1110</Words>
  <Application>Microsoft Office PowerPoint</Application>
  <PresentationFormat>Panoramiczny</PresentationFormat>
  <Paragraphs>52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Libner-Zoniuk</dc:creator>
  <cp:lastModifiedBy>Jolanta Żabska-Cichoń</cp:lastModifiedBy>
  <cp:revision>65</cp:revision>
  <dcterms:modified xsi:type="dcterms:W3CDTF">2019-03-29T06:50:53Z</dcterms:modified>
</cp:coreProperties>
</file>