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handoutMasterIdLst>
    <p:handoutMasterId r:id="rId31"/>
  </p:handoutMasterIdLst>
  <p:sldIdLst>
    <p:sldId id="257" r:id="rId2"/>
    <p:sldId id="327" r:id="rId3"/>
    <p:sldId id="313" r:id="rId4"/>
    <p:sldId id="386" r:id="rId5"/>
    <p:sldId id="314" r:id="rId6"/>
    <p:sldId id="315" r:id="rId7"/>
    <p:sldId id="317" r:id="rId8"/>
    <p:sldId id="388" r:id="rId9"/>
    <p:sldId id="319" r:id="rId10"/>
    <p:sldId id="329" r:id="rId11"/>
    <p:sldId id="320" r:id="rId12"/>
    <p:sldId id="321" r:id="rId13"/>
    <p:sldId id="390" r:id="rId14"/>
    <p:sldId id="370" r:id="rId15"/>
    <p:sldId id="381" r:id="rId16"/>
    <p:sldId id="385" r:id="rId17"/>
    <p:sldId id="318" r:id="rId18"/>
    <p:sldId id="369" r:id="rId19"/>
    <p:sldId id="376" r:id="rId20"/>
    <p:sldId id="322" r:id="rId21"/>
    <p:sldId id="377" r:id="rId22"/>
    <p:sldId id="324" r:id="rId23"/>
    <p:sldId id="372" r:id="rId24"/>
    <p:sldId id="373" r:id="rId25"/>
    <p:sldId id="374" r:id="rId26"/>
    <p:sldId id="375" r:id="rId27"/>
    <p:sldId id="389" r:id="rId28"/>
    <p:sldId id="296" r:id="rId29"/>
  </p:sldIdLst>
  <p:sldSz cx="9144000" cy="5715000" type="screen16x10"/>
  <p:notesSz cx="9926638" cy="6797675"/>
  <p:embeddedFontLst>
    <p:embeddedFont>
      <p:font typeface="Calibri" panose="020F0502020204030204" pitchFamily="34" charset="0"/>
      <p:regular r:id="rId32"/>
      <p:bold r:id="rId33"/>
      <p:italic r:id="rId34"/>
      <p:boldItalic r:id="rId35"/>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B"/>
    <a:srgbClr val="00377B"/>
    <a:srgbClr val="8DD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94700" autoAdjust="0"/>
  </p:normalViewPr>
  <p:slideViewPr>
    <p:cSldViewPr>
      <p:cViewPr varScale="1">
        <p:scale>
          <a:sx n="42" d="100"/>
          <a:sy n="42" d="100"/>
        </p:scale>
        <p:origin x="926" y="43"/>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3" y="0"/>
            <a:ext cx="4302625" cy="34021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5621698" y="0"/>
            <a:ext cx="4302625" cy="340210"/>
          </a:xfrm>
          <a:prstGeom prst="rect">
            <a:avLst/>
          </a:prstGeom>
        </p:spPr>
        <p:txBody>
          <a:bodyPr vert="horz" lIns="91440" tIns="45720" rIns="91440" bIns="45720" rtlCol="0"/>
          <a:lstStyle>
            <a:lvl1pPr algn="r">
              <a:defRPr sz="1200"/>
            </a:lvl1pPr>
          </a:lstStyle>
          <a:p>
            <a:fld id="{2F0187CD-C9A5-49C8-BECD-C528D951253E}" type="datetimeFigureOut">
              <a:rPr lang="pl-PL" smtClean="0"/>
              <a:pPr/>
              <a:t>2019-03-28</a:t>
            </a:fld>
            <a:endParaRPr lang="pl-PL"/>
          </a:p>
        </p:txBody>
      </p:sp>
      <p:sp>
        <p:nvSpPr>
          <p:cNvPr id="4" name="Symbol zastępczy stopki 3"/>
          <p:cNvSpPr>
            <a:spLocks noGrp="1"/>
          </p:cNvSpPr>
          <p:nvPr>
            <p:ph type="ftr" sz="quarter" idx="2"/>
          </p:nvPr>
        </p:nvSpPr>
        <p:spPr>
          <a:xfrm>
            <a:off x="3" y="6456378"/>
            <a:ext cx="4302625" cy="34021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5621698" y="6456378"/>
            <a:ext cx="4302625" cy="340210"/>
          </a:xfrm>
          <a:prstGeom prst="rect">
            <a:avLst/>
          </a:prstGeom>
        </p:spPr>
        <p:txBody>
          <a:bodyPr vert="horz" lIns="91440" tIns="45720" rIns="91440" bIns="45720" rtlCol="0" anchor="b"/>
          <a:lstStyle>
            <a:lvl1pPr algn="r">
              <a:defRPr sz="1200"/>
            </a:lvl1pPr>
          </a:lstStyle>
          <a:p>
            <a:fld id="{DD71E6F3-AD53-4641-A6AE-E9372615CFAE}" type="slidenum">
              <a:rPr lang="pl-PL" smtClean="0"/>
              <a:pPr/>
              <a:t>‹#›</a:t>
            </a:fld>
            <a:endParaRPr lang="pl-PL"/>
          </a:p>
        </p:txBody>
      </p:sp>
    </p:spTree>
    <p:extLst>
      <p:ext uri="{BB962C8B-B14F-4D97-AF65-F5344CB8AC3E}">
        <p14:creationId xmlns:p14="http://schemas.microsoft.com/office/powerpoint/2010/main" val="3074352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5" y="0"/>
            <a:ext cx="4301543" cy="339884"/>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5622803" y="0"/>
            <a:ext cx="4301543" cy="339884"/>
          </a:xfrm>
          <a:prstGeom prst="rect">
            <a:avLst/>
          </a:prstGeom>
        </p:spPr>
        <p:txBody>
          <a:bodyPr vert="horz" lIns="91440" tIns="45720" rIns="91440" bIns="45720" rtlCol="0"/>
          <a:lstStyle>
            <a:lvl1pPr algn="r">
              <a:defRPr sz="1200"/>
            </a:lvl1pPr>
          </a:lstStyle>
          <a:p>
            <a:fld id="{C9579DDD-380F-403F-B3FC-D68476AC5C64}" type="datetimeFigureOut">
              <a:rPr lang="pl-PL" smtClean="0"/>
              <a:pPr/>
              <a:t>2019-03-28</a:t>
            </a:fld>
            <a:endParaRPr lang="pl-PL"/>
          </a:p>
        </p:txBody>
      </p:sp>
      <p:sp>
        <p:nvSpPr>
          <p:cNvPr id="4" name="Symbol zastępczy obrazu slajdu 3"/>
          <p:cNvSpPr>
            <a:spLocks noGrp="1" noRot="1" noChangeAspect="1"/>
          </p:cNvSpPr>
          <p:nvPr>
            <p:ph type="sldImg" idx="2"/>
          </p:nvPr>
        </p:nvSpPr>
        <p:spPr>
          <a:xfrm>
            <a:off x="2922588" y="509588"/>
            <a:ext cx="4081462" cy="2551112"/>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992664" y="3228896"/>
            <a:ext cx="7941310" cy="3058954"/>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5" y="6456612"/>
            <a:ext cx="4301543" cy="339884"/>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5622803" y="6456612"/>
            <a:ext cx="4301543" cy="339884"/>
          </a:xfrm>
          <a:prstGeom prst="rect">
            <a:avLst/>
          </a:prstGeom>
        </p:spPr>
        <p:txBody>
          <a:bodyPr vert="horz" lIns="91440" tIns="45720" rIns="91440" bIns="45720" rtlCol="0" anchor="b"/>
          <a:lstStyle>
            <a:lvl1pPr algn="r">
              <a:defRPr sz="1200"/>
            </a:lvl1pPr>
          </a:lstStyle>
          <a:p>
            <a:fld id="{D45254C6-F2C5-4E28-8FE5-53A5CE6F002F}" type="slidenum">
              <a:rPr lang="pl-PL" smtClean="0"/>
              <a:pPr/>
              <a:t>‹#›</a:t>
            </a:fld>
            <a:endParaRPr lang="pl-PL"/>
          </a:p>
        </p:txBody>
      </p:sp>
    </p:spTree>
    <p:extLst>
      <p:ext uri="{BB962C8B-B14F-4D97-AF65-F5344CB8AC3E}">
        <p14:creationId xmlns:p14="http://schemas.microsoft.com/office/powerpoint/2010/main" val="544877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D45254C6-F2C5-4E28-8FE5-53A5CE6F002F}" type="slidenum">
              <a:rPr lang="pl-PL" smtClean="0"/>
              <a:pPr/>
              <a:t>1</a:t>
            </a:fld>
            <a:endParaRPr lang="pl-PL"/>
          </a:p>
        </p:txBody>
      </p:sp>
    </p:spTree>
    <p:extLst>
      <p:ext uri="{BB962C8B-B14F-4D97-AF65-F5344CB8AC3E}">
        <p14:creationId xmlns:p14="http://schemas.microsoft.com/office/powerpoint/2010/main" val="2948649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RZGW">
    <p:spTree>
      <p:nvGrpSpPr>
        <p:cNvPr id="1" name=""/>
        <p:cNvGrpSpPr/>
        <p:nvPr/>
      </p:nvGrpSpPr>
      <p:grpSpPr>
        <a:xfrm>
          <a:off x="0" y="0"/>
          <a:ext cx="0" cy="0"/>
          <a:chOff x="0" y="0"/>
          <a:chExt cx="0" cy="0"/>
        </a:xfrm>
      </p:grpSpPr>
      <p:pic>
        <p:nvPicPr>
          <p:cNvPr id="5" name="Obraz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335"/>
            <a:ext cx="10476656" cy="5767606"/>
          </a:xfrm>
          <a:prstGeom prst="rect">
            <a:avLst/>
          </a:prstGeom>
        </p:spPr>
      </p:pic>
      <p:sp>
        <p:nvSpPr>
          <p:cNvPr id="7" name="Freeform 8"/>
          <p:cNvSpPr/>
          <p:nvPr userDrawn="1"/>
        </p:nvSpPr>
        <p:spPr>
          <a:xfrm rot="16200000">
            <a:off x="-434514" y="2317719"/>
            <a:ext cx="5767605" cy="1104899"/>
          </a:xfrm>
          <a:custGeom>
            <a:avLst/>
            <a:gdLst>
              <a:gd name="connsiteX0" fmla="*/ 886895 w 10915600"/>
              <a:gd name="connsiteY0" fmla="*/ 180958 h 1947368"/>
              <a:gd name="connsiteX1" fmla="*/ 5705638 w 10915600"/>
              <a:gd name="connsiteY1" fmla="*/ 93872 h 1947368"/>
              <a:gd name="connsiteX2" fmla="*/ 10059923 w 10915600"/>
              <a:gd name="connsiteY2" fmla="*/ 137415 h 1947368"/>
              <a:gd name="connsiteX3" fmla="*/ 10038152 w 10915600"/>
              <a:gd name="connsiteY3" fmla="*/ 1755758 h 1947368"/>
              <a:gd name="connsiteX4" fmla="*/ 894152 w 10915600"/>
              <a:gd name="connsiteY4" fmla="*/ 1741244 h 1947368"/>
              <a:gd name="connsiteX5" fmla="*/ 886895 w 1091560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0 w 10028705"/>
              <a:gd name="connsiteY0" fmla="*/ 180958 h 1947368"/>
              <a:gd name="connsiteX1" fmla="*/ 4818743 w 10028705"/>
              <a:gd name="connsiteY1" fmla="*/ 93872 h 1947368"/>
              <a:gd name="connsiteX2" fmla="*/ 9173028 w 10028705"/>
              <a:gd name="connsiteY2" fmla="*/ 137415 h 1947368"/>
              <a:gd name="connsiteX3" fmla="*/ 9151257 w 10028705"/>
              <a:gd name="connsiteY3" fmla="*/ 1755758 h 1947368"/>
              <a:gd name="connsiteX4" fmla="*/ 7257 w 10028705"/>
              <a:gd name="connsiteY4" fmla="*/ 1741244 h 1947368"/>
              <a:gd name="connsiteX5" fmla="*/ 0 w 10028705"/>
              <a:gd name="connsiteY5" fmla="*/ 180958 h 1947368"/>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756025"/>
              <a:gd name="connsiteX1" fmla="*/ 4818743 w 10028705"/>
              <a:gd name="connsiteY1" fmla="*/ 93872 h 1756025"/>
              <a:gd name="connsiteX2" fmla="*/ 9173028 w 10028705"/>
              <a:gd name="connsiteY2" fmla="*/ 137415 h 1756025"/>
              <a:gd name="connsiteX3" fmla="*/ 9151257 w 10028705"/>
              <a:gd name="connsiteY3" fmla="*/ 1755758 h 1756025"/>
              <a:gd name="connsiteX4" fmla="*/ 7257 w 10028705"/>
              <a:gd name="connsiteY4" fmla="*/ 1741244 h 1756025"/>
              <a:gd name="connsiteX5" fmla="*/ 0 w 10028705"/>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173028"/>
              <a:gd name="connsiteY0" fmla="*/ 180958 h 1756025"/>
              <a:gd name="connsiteX1" fmla="*/ 4818743 w 9173028"/>
              <a:gd name="connsiteY1" fmla="*/ 93872 h 1756025"/>
              <a:gd name="connsiteX2" fmla="*/ 9173028 w 9173028"/>
              <a:gd name="connsiteY2" fmla="*/ 137415 h 1756025"/>
              <a:gd name="connsiteX3" fmla="*/ 9151257 w 9173028"/>
              <a:gd name="connsiteY3" fmla="*/ 1755758 h 1756025"/>
              <a:gd name="connsiteX4" fmla="*/ 7257 w 9173028"/>
              <a:gd name="connsiteY4" fmla="*/ 1741244 h 1756025"/>
              <a:gd name="connsiteX5" fmla="*/ 0 w 9173028"/>
              <a:gd name="connsiteY5" fmla="*/ 180958 h 1756025"/>
              <a:gd name="connsiteX0" fmla="*/ 0 w 9173028"/>
              <a:gd name="connsiteY0" fmla="*/ 389689 h 1964756"/>
              <a:gd name="connsiteX1" fmla="*/ 4818743 w 9173028"/>
              <a:gd name="connsiteY1" fmla="*/ 302603 h 1964756"/>
              <a:gd name="connsiteX2" fmla="*/ 9173028 w 9173028"/>
              <a:gd name="connsiteY2" fmla="*/ 346146 h 1964756"/>
              <a:gd name="connsiteX3" fmla="*/ 9151257 w 9173028"/>
              <a:gd name="connsiteY3" fmla="*/ 1964489 h 1964756"/>
              <a:gd name="connsiteX4" fmla="*/ 7257 w 9173028"/>
              <a:gd name="connsiteY4" fmla="*/ 1949975 h 1964756"/>
              <a:gd name="connsiteX5" fmla="*/ 0 w 9173028"/>
              <a:gd name="connsiteY5" fmla="*/ 389689 h 1964756"/>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388713 h 1963780"/>
              <a:gd name="connsiteX1" fmla="*/ 4818743 w 9173028"/>
              <a:gd name="connsiteY1" fmla="*/ 301627 h 1963780"/>
              <a:gd name="connsiteX2" fmla="*/ 9173028 w 9173028"/>
              <a:gd name="connsiteY2" fmla="*/ 345170 h 1963780"/>
              <a:gd name="connsiteX3" fmla="*/ 9151257 w 9173028"/>
              <a:gd name="connsiteY3" fmla="*/ 1963513 h 1963780"/>
              <a:gd name="connsiteX4" fmla="*/ 7257 w 9173028"/>
              <a:gd name="connsiteY4" fmla="*/ 1948999 h 1963780"/>
              <a:gd name="connsiteX5" fmla="*/ 0 w 9173028"/>
              <a:gd name="connsiteY5" fmla="*/ 388713 h 1963780"/>
              <a:gd name="connsiteX0" fmla="*/ 0 w 9173028"/>
              <a:gd name="connsiteY0" fmla="*/ 358298 h 1933365"/>
              <a:gd name="connsiteX1" fmla="*/ 4818743 w 9173028"/>
              <a:gd name="connsiteY1" fmla="*/ 271212 h 1933365"/>
              <a:gd name="connsiteX2" fmla="*/ 9173028 w 9173028"/>
              <a:gd name="connsiteY2" fmla="*/ 314755 h 1933365"/>
              <a:gd name="connsiteX3" fmla="*/ 9151257 w 9173028"/>
              <a:gd name="connsiteY3" fmla="*/ 1933098 h 1933365"/>
              <a:gd name="connsiteX4" fmla="*/ 7257 w 9173028"/>
              <a:gd name="connsiteY4" fmla="*/ 1918584 h 1933365"/>
              <a:gd name="connsiteX5" fmla="*/ 0 w 9173028"/>
              <a:gd name="connsiteY5" fmla="*/ 358298 h 1933365"/>
              <a:gd name="connsiteX0" fmla="*/ 0 w 9173028"/>
              <a:gd name="connsiteY0" fmla="*/ 370896 h 1945963"/>
              <a:gd name="connsiteX1" fmla="*/ 4818743 w 9173028"/>
              <a:gd name="connsiteY1" fmla="*/ 283810 h 1945963"/>
              <a:gd name="connsiteX2" fmla="*/ 9173028 w 9173028"/>
              <a:gd name="connsiteY2" fmla="*/ 327353 h 1945963"/>
              <a:gd name="connsiteX3" fmla="*/ 9151257 w 9173028"/>
              <a:gd name="connsiteY3" fmla="*/ 1945696 h 1945963"/>
              <a:gd name="connsiteX4" fmla="*/ 7257 w 9173028"/>
              <a:gd name="connsiteY4" fmla="*/ 1931182 h 1945963"/>
              <a:gd name="connsiteX5" fmla="*/ 0 w 9173028"/>
              <a:gd name="connsiteY5" fmla="*/ 370896 h 1945963"/>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16635 w 9167891"/>
              <a:gd name="connsiteY0" fmla="*/ 206703 h 1905142"/>
              <a:gd name="connsiteX1" fmla="*/ 4813606 w 9167891"/>
              <a:gd name="connsiteY1" fmla="*/ 242989 h 1905142"/>
              <a:gd name="connsiteX2" fmla="*/ 9167891 w 9167891"/>
              <a:gd name="connsiteY2" fmla="*/ 286532 h 1905142"/>
              <a:gd name="connsiteX3" fmla="*/ 9146120 w 9167891"/>
              <a:gd name="connsiteY3" fmla="*/ 1904875 h 1905142"/>
              <a:gd name="connsiteX4" fmla="*/ 2120 w 9167891"/>
              <a:gd name="connsiteY4" fmla="*/ 1890361 h 1905142"/>
              <a:gd name="connsiteX5" fmla="*/ 16635 w 9167891"/>
              <a:gd name="connsiteY5" fmla="*/ 206703 h 1905142"/>
              <a:gd name="connsiteX0" fmla="*/ 16635 w 9167891"/>
              <a:gd name="connsiteY0" fmla="*/ 165450 h 1863889"/>
              <a:gd name="connsiteX1" fmla="*/ 5024064 w 9167891"/>
              <a:gd name="connsiteY1" fmla="*/ 375907 h 1863889"/>
              <a:gd name="connsiteX2" fmla="*/ 9167891 w 9167891"/>
              <a:gd name="connsiteY2" fmla="*/ 245279 h 1863889"/>
              <a:gd name="connsiteX3" fmla="*/ 9146120 w 9167891"/>
              <a:gd name="connsiteY3" fmla="*/ 1863622 h 1863889"/>
              <a:gd name="connsiteX4" fmla="*/ 2120 w 9167891"/>
              <a:gd name="connsiteY4" fmla="*/ 1849108 h 1863889"/>
              <a:gd name="connsiteX5" fmla="*/ 16635 w 9167891"/>
              <a:gd name="connsiteY5" fmla="*/ 165450 h 1863889"/>
              <a:gd name="connsiteX0" fmla="*/ 16635 w 9167891"/>
              <a:gd name="connsiteY0" fmla="*/ 232588 h 1931027"/>
              <a:gd name="connsiteX1" fmla="*/ 5024064 w 9167891"/>
              <a:gd name="connsiteY1" fmla="*/ 443045 h 1931027"/>
              <a:gd name="connsiteX2" fmla="*/ 9167891 w 9167891"/>
              <a:gd name="connsiteY2" fmla="*/ 312417 h 1931027"/>
              <a:gd name="connsiteX3" fmla="*/ 9146120 w 9167891"/>
              <a:gd name="connsiteY3" fmla="*/ 1930760 h 1931027"/>
              <a:gd name="connsiteX4" fmla="*/ 2120 w 9167891"/>
              <a:gd name="connsiteY4" fmla="*/ 1916246 h 1931027"/>
              <a:gd name="connsiteX5" fmla="*/ 16635 w 9167891"/>
              <a:gd name="connsiteY5" fmla="*/ 232588 h 1931027"/>
              <a:gd name="connsiteX0" fmla="*/ 16635 w 9167891"/>
              <a:gd name="connsiteY0" fmla="*/ 232588 h 1931027"/>
              <a:gd name="connsiteX1" fmla="*/ 5024064 w 9167891"/>
              <a:gd name="connsiteY1" fmla="*/ 443045 h 1931027"/>
              <a:gd name="connsiteX2" fmla="*/ 9167891 w 9167891"/>
              <a:gd name="connsiteY2" fmla="*/ 312417 h 1931027"/>
              <a:gd name="connsiteX3" fmla="*/ 9146120 w 9167891"/>
              <a:gd name="connsiteY3" fmla="*/ 1930760 h 1931027"/>
              <a:gd name="connsiteX4" fmla="*/ 2120 w 9167891"/>
              <a:gd name="connsiteY4" fmla="*/ 1916246 h 1931027"/>
              <a:gd name="connsiteX5" fmla="*/ 16635 w 9167891"/>
              <a:gd name="connsiteY5" fmla="*/ 232588 h 1931027"/>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09413 h 1807852"/>
              <a:gd name="connsiteX1" fmla="*/ 5024064 w 9167891"/>
              <a:gd name="connsiteY1" fmla="*/ 319870 h 1807852"/>
              <a:gd name="connsiteX2" fmla="*/ 9167891 w 9167891"/>
              <a:gd name="connsiteY2" fmla="*/ 189242 h 1807852"/>
              <a:gd name="connsiteX3" fmla="*/ 9146120 w 9167891"/>
              <a:gd name="connsiteY3" fmla="*/ 1807585 h 1807852"/>
              <a:gd name="connsiteX4" fmla="*/ 2120 w 9167891"/>
              <a:gd name="connsiteY4" fmla="*/ 1793071 h 1807852"/>
              <a:gd name="connsiteX5" fmla="*/ 16635 w 9167891"/>
              <a:gd name="connsiteY5" fmla="*/ 109413 h 1807852"/>
              <a:gd name="connsiteX0" fmla="*/ 16635 w 9167891"/>
              <a:gd name="connsiteY0" fmla="*/ 115457 h 1813896"/>
              <a:gd name="connsiteX1" fmla="*/ 5024064 w 9167891"/>
              <a:gd name="connsiteY1" fmla="*/ 325914 h 1813896"/>
              <a:gd name="connsiteX2" fmla="*/ 9167891 w 9167891"/>
              <a:gd name="connsiteY2" fmla="*/ 195286 h 1813896"/>
              <a:gd name="connsiteX3" fmla="*/ 9146120 w 9167891"/>
              <a:gd name="connsiteY3" fmla="*/ 1813629 h 1813896"/>
              <a:gd name="connsiteX4" fmla="*/ 2120 w 9167891"/>
              <a:gd name="connsiteY4" fmla="*/ 1799115 h 1813896"/>
              <a:gd name="connsiteX5" fmla="*/ 16635 w 9167891"/>
              <a:gd name="connsiteY5" fmla="*/ 115457 h 1813896"/>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33603 h 1832042"/>
              <a:gd name="connsiteX1" fmla="*/ 5024064 w 9167891"/>
              <a:gd name="connsiteY1" fmla="*/ 344060 h 1832042"/>
              <a:gd name="connsiteX2" fmla="*/ 9167891 w 9167891"/>
              <a:gd name="connsiteY2" fmla="*/ 213432 h 1832042"/>
              <a:gd name="connsiteX3" fmla="*/ 9146120 w 9167891"/>
              <a:gd name="connsiteY3" fmla="*/ 1831775 h 1832042"/>
              <a:gd name="connsiteX4" fmla="*/ 2120 w 9167891"/>
              <a:gd name="connsiteY4" fmla="*/ 1817261 h 1832042"/>
              <a:gd name="connsiteX5" fmla="*/ 16635 w 9167891"/>
              <a:gd name="connsiteY5" fmla="*/ 133603 h 1832042"/>
              <a:gd name="connsiteX0" fmla="*/ 16635 w 9167891"/>
              <a:gd name="connsiteY0" fmla="*/ 136781 h 1835220"/>
              <a:gd name="connsiteX1" fmla="*/ 5024064 w 9167891"/>
              <a:gd name="connsiteY1" fmla="*/ 347238 h 1835220"/>
              <a:gd name="connsiteX2" fmla="*/ 9167891 w 9167891"/>
              <a:gd name="connsiteY2" fmla="*/ 216610 h 1835220"/>
              <a:gd name="connsiteX3" fmla="*/ 9146120 w 9167891"/>
              <a:gd name="connsiteY3" fmla="*/ 1834953 h 1835220"/>
              <a:gd name="connsiteX4" fmla="*/ 2120 w 9167891"/>
              <a:gd name="connsiteY4" fmla="*/ 1820439 h 1835220"/>
              <a:gd name="connsiteX5" fmla="*/ 16635 w 9167891"/>
              <a:gd name="connsiteY5" fmla="*/ 136781 h 183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7891" h="1835220">
                <a:moveTo>
                  <a:pt x="16635" y="136781"/>
                </a:moveTo>
                <a:cubicBezTo>
                  <a:pt x="1725692" y="442791"/>
                  <a:pt x="3571426" y="645990"/>
                  <a:pt x="5024064" y="347238"/>
                </a:cubicBezTo>
                <a:cubicBezTo>
                  <a:pt x="6476702" y="48486"/>
                  <a:pt x="7531406" y="-191001"/>
                  <a:pt x="9167891" y="216610"/>
                </a:cubicBezTo>
                <a:cubicBezTo>
                  <a:pt x="9157006" y="304906"/>
                  <a:pt x="9147290" y="1833119"/>
                  <a:pt x="9146120" y="1834953"/>
                </a:cubicBezTo>
                <a:cubicBezTo>
                  <a:pt x="9130201" y="1836787"/>
                  <a:pt x="-299" y="1828906"/>
                  <a:pt x="2120" y="1820439"/>
                </a:cubicBezTo>
                <a:cubicBezTo>
                  <a:pt x="-7751" y="1838191"/>
                  <a:pt x="20264" y="229914"/>
                  <a:pt x="16635" y="136781"/>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7"/>
          <p:cNvSpPr/>
          <p:nvPr userDrawn="1"/>
        </p:nvSpPr>
        <p:spPr>
          <a:xfrm rot="5400000">
            <a:off x="4923700" y="-2769489"/>
            <a:ext cx="5921333" cy="11233248"/>
          </a:xfrm>
          <a:custGeom>
            <a:avLst/>
            <a:gdLst>
              <a:gd name="connsiteX0" fmla="*/ 886895 w 10915600"/>
              <a:gd name="connsiteY0" fmla="*/ 180958 h 1947368"/>
              <a:gd name="connsiteX1" fmla="*/ 5705638 w 10915600"/>
              <a:gd name="connsiteY1" fmla="*/ 93872 h 1947368"/>
              <a:gd name="connsiteX2" fmla="*/ 10059923 w 10915600"/>
              <a:gd name="connsiteY2" fmla="*/ 137415 h 1947368"/>
              <a:gd name="connsiteX3" fmla="*/ 10038152 w 10915600"/>
              <a:gd name="connsiteY3" fmla="*/ 1755758 h 1947368"/>
              <a:gd name="connsiteX4" fmla="*/ 894152 w 10915600"/>
              <a:gd name="connsiteY4" fmla="*/ 1741244 h 1947368"/>
              <a:gd name="connsiteX5" fmla="*/ 886895 w 1091560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0 w 10028705"/>
              <a:gd name="connsiteY0" fmla="*/ 180958 h 1947368"/>
              <a:gd name="connsiteX1" fmla="*/ 4818743 w 10028705"/>
              <a:gd name="connsiteY1" fmla="*/ 93872 h 1947368"/>
              <a:gd name="connsiteX2" fmla="*/ 9173028 w 10028705"/>
              <a:gd name="connsiteY2" fmla="*/ 137415 h 1947368"/>
              <a:gd name="connsiteX3" fmla="*/ 9151257 w 10028705"/>
              <a:gd name="connsiteY3" fmla="*/ 1755758 h 1947368"/>
              <a:gd name="connsiteX4" fmla="*/ 7257 w 10028705"/>
              <a:gd name="connsiteY4" fmla="*/ 1741244 h 1947368"/>
              <a:gd name="connsiteX5" fmla="*/ 0 w 10028705"/>
              <a:gd name="connsiteY5" fmla="*/ 180958 h 1947368"/>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756025"/>
              <a:gd name="connsiteX1" fmla="*/ 4818743 w 10028705"/>
              <a:gd name="connsiteY1" fmla="*/ 93872 h 1756025"/>
              <a:gd name="connsiteX2" fmla="*/ 9173028 w 10028705"/>
              <a:gd name="connsiteY2" fmla="*/ 137415 h 1756025"/>
              <a:gd name="connsiteX3" fmla="*/ 9151257 w 10028705"/>
              <a:gd name="connsiteY3" fmla="*/ 1755758 h 1756025"/>
              <a:gd name="connsiteX4" fmla="*/ 7257 w 10028705"/>
              <a:gd name="connsiteY4" fmla="*/ 1741244 h 1756025"/>
              <a:gd name="connsiteX5" fmla="*/ 0 w 10028705"/>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173028"/>
              <a:gd name="connsiteY0" fmla="*/ 180958 h 1756025"/>
              <a:gd name="connsiteX1" fmla="*/ 4818743 w 9173028"/>
              <a:gd name="connsiteY1" fmla="*/ 93872 h 1756025"/>
              <a:gd name="connsiteX2" fmla="*/ 9173028 w 9173028"/>
              <a:gd name="connsiteY2" fmla="*/ 137415 h 1756025"/>
              <a:gd name="connsiteX3" fmla="*/ 9151257 w 9173028"/>
              <a:gd name="connsiteY3" fmla="*/ 1755758 h 1756025"/>
              <a:gd name="connsiteX4" fmla="*/ 7257 w 9173028"/>
              <a:gd name="connsiteY4" fmla="*/ 1741244 h 1756025"/>
              <a:gd name="connsiteX5" fmla="*/ 0 w 9173028"/>
              <a:gd name="connsiteY5" fmla="*/ 180958 h 1756025"/>
              <a:gd name="connsiteX0" fmla="*/ 0 w 9173028"/>
              <a:gd name="connsiteY0" fmla="*/ 389689 h 1964756"/>
              <a:gd name="connsiteX1" fmla="*/ 4818743 w 9173028"/>
              <a:gd name="connsiteY1" fmla="*/ 302603 h 1964756"/>
              <a:gd name="connsiteX2" fmla="*/ 9173028 w 9173028"/>
              <a:gd name="connsiteY2" fmla="*/ 346146 h 1964756"/>
              <a:gd name="connsiteX3" fmla="*/ 9151257 w 9173028"/>
              <a:gd name="connsiteY3" fmla="*/ 1964489 h 1964756"/>
              <a:gd name="connsiteX4" fmla="*/ 7257 w 9173028"/>
              <a:gd name="connsiteY4" fmla="*/ 1949975 h 1964756"/>
              <a:gd name="connsiteX5" fmla="*/ 0 w 9173028"/>
              <a:gd name="connsiteY5" fmla="*/ 389689 h 1964756"/>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388713 h 1963780"/>
              <a:gd name="connsiteX1" fmla="*/ 4818743 w 9173028"/>
              <a:gd name="connsiteY1" fmla="*/ 301627 h 1963780"/>
              <a:gd name="connsiteX2" fmla="*/ 9173028 w 9173028"/>
              <a:gd name="connsiteY2" fmla="*/ 345170 h 1963780"/>
              <a:gd name="connsiteX3" fmla="*/ 9151257 w 9173028"/>
              <a:gd name="connsiteY3" fmla="*/ 1963513 h 1963780"/>
              <a:gd name="connsiteX4" fmla="*/ 7257 w 9173028"/>
              <a:gd name="connsiteY4" fmla="*/ 1948999 h 1963780"/>
              <a:gd name="connsiteX5" fmla="*/ 0 w 9173028"/>
              <a:gd name="connsiteY5" fmla="*/ 388713 h 1963780"/>
              <a:gd name="connsiteX0" fmla="*/ 0 w 9173028"/>
              <a:gd name="connsiteY0" fmla="*/ 358298 h 1933365"/>
              <a:gd name="connsiteX1" fmla="*/ 4818743 w 9173028"/>
              <a:gd name="connsiteY1" fmla="*/ 271212 h 1933365"/>
              <a:gd name="connsiteX2" fmla="*/ 9173028 w 9173028"/>
              <a:gd name="connsiteY2" fmla="*/ 314755 h 1933365"/>
              <a:gd name="connsiteX3" fmla="*/ 9151257 w 9173028"/>
              <a:gd name="connsiteY3" fmla="*/ 1933098 h 1933365"/>
              <a:gd name="connsiteX4" fmla="*/ 7257 w 9173028"/>
              <a:gd name="connsiteY4" fmla="*/ 1918584 h 1933365"/>
              <a:gd name="connsiteX5" fmla="*/ 0 w 9173028"/>
              <a:gd name="connsiteY5" fmla="*/ 358298 h 1933365"/>
              <a:gd name="connsiteX0" fmla="*/ 0 w 9173028"/>
              <a:gd name="connsiteY0" fmla="*/ 370896 h 1945963"/>
              <a:gd name="connsiteX1" fmla="*/ 4818743 w 9173028"/>
              <a:gd name="connsiteY1" fmla="*/ 283810 h 1945963"/>
              <a:gd name="connsiteX2" fmla="*/ 9173028 w 9173028"/>
              <a:gd name="connsiteY2" fmla="*/ 327353 h 1945963"/>
              <a:gd name="connsiteX3" fmla="*/ 9151257 w 9173028"/>
              <a:gd name="connsiteY3" fmla="*/ 1945696 h 1945963"/>
              <a:gd name="connsiteX4" fmla="*/ 7257 w 9173028"/>
              <a:gd name="connsiteY4" fmla="*/ 1931182 h 1945963"/>
              <a:gd name="connsiteX5" fmla="*/ 0 w 9173028"/>
              <a:gd name="connsiteY5" fmla="*/ 370896 h 1945963"/>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16634 w 9189662"/>
              <a:gd name="connsiteY0" fmla="*/ 403197 h 1978841"/>
              <a:gd name="connsiteX1" fmla="*/ 4835377 w 9189662"/>
              <a:gd name="connsiteY1" fmla="*/ 316111 h 1978841"/>
              <a:gd name="connsiteX2" fmla="*/ 9189662 w 9189662"/>
              <a:gd name="connsiteY2" fmla="*/ 359654 h 1978841"/>
              <a:gd name="connsiteX3" fmla="*/ 9167891 w 9189662"/>
              <a:gd name="connsiteY3" fmla="*/ 1977997 h 1978841"/>
              <a:gd name="connsiteX4" fmla="*/ 2119 w 9189662"/>
              <a:gd name="connsiteY4" fmla="*/ 1970740 h 1978841"/>
              <a:gd name="connsiteX5" fmla="*/ 16634 w 9189662"/>
              <a:gd name="connsiteY5" fmla="*/ 403197 h 1978841"/>
              <a:gd name="connsiteX0" fmla="*/ 0 w 9173028"/>
              <a:gd name="connsiteY0" fmla="*/ 403197 h 1978841"/>
              <a:gd name="connsiteX1" fmla="*/ 4818743 w 9173028"/>
              <a:gd name="connsiteY1" fmla="*/ 316111 h 1978841"/>
              <a:gd name="connsiteX2" fmla="*/ 9173028 w 9173028"/>
              <a:gd name="connsiteY2" fmla="*/ 359654 h 1978841"/>
              <a:gd name="connsiteX3" fmla="*/ 9151257 w 9173028"/>
              <a:gd name="connsiteY3" fmla="*/ 1977997 h 1978841"/>
              <a:gd name="connsiteX4" fmla="*/ 7257 w 9173028"/>
              <a:gd name="connsiteY4" fmla="*/ 1970740 h 1978841"/>
              <a:gd name="connsiteX5" fmla="*/ 0 w 9173028"/>
              <a:gd name="connsiteY5" fmla="*/ 403197 h 1978841"/>
              <a:gd name="connsiteX0" fmla="*/ 3683 w 9176711"/>
              <a:gd name="connsiteY0" fmla="*/ 403197 h 1982201"/>
              <a:gd name="connsiteX1" fmla="*/ 4822426 w 9176711"/>
              <a:gd name="connsiteY1" fmla="*/ 316111 h 1982201"/>
              <a:gd name="connsiteX2" fmla="*/ 9176711 w 9176711"/>
              <a:gd name="connsiteY2" fmla="*/ 359654 h 1982201"/>
              <a:gd name="connsiteX3" fmla="*/ 9154940 w 9176711"/>
              <a:gd name="connsiteY3" fmla="*/ 1977997 h 1982201"/>
              <a:gd name="connsiteX4" fmla="*/ 3683 w 9176711"/>
              <a:gd name="connsiteY4" fmla="*/ 1977997 h 1982201"/>
              <a:gd name="connsiteX5" fmla="*/ 3683 w 9176711"/>
              <a:gd name="connsiteY5" fmla="*/ 403197 h 1982201"/>
              <a:gd name="connsiteX0" fmla="*/ 3683 w 9198512"/>
              <a:gd name="connsiteY0" fmla="*/ 403197 h 2043354"/>
              <a:gd name="connsiteX1" fmla="*/ 4822426 w 9198512"/>
              <a:gd name="connsiteY1" fmla="*/ 316111 h 2043354"/>
              <a:gd name="connsiteX2" fmla="*/ 9176711 w 9198512"/>
              <a:gd name="connsiteY2" fmla="*/ 359654 h 2043354"/>
              <a:gd name="connsiteX3" fmla="*/ 9198483 w 9198512"/>
              <a:gd name="connsiteY3" fmla="*/ 2043312 h 2043354"/>
              <a:gd name="connsiteX4" fmla="*/ 3683 w 9198512"/>
              <a:gd name="connsiteY4" fmla="*/ 1977997 h 2043354"/>
              <a:gd name="connsiteX5" fmla="*/ 3683 w 9198512"/>
              <a:gd name="connsiteY5" fmla="*/ 403197 h 2043354"/>
              <a:gd name="connsiteX0" fmla="*/ 30519 w 9225348"/>
              <a:gd name="connsiteY0" fmla="*/ 403197 h 2043359"/>
              <a:gd name="connsiteX1" fmla="*/ 4849262 w 9225348"/>
              <a:gd name="connsiteY1" fmla="*/ 316111 h 2043359"/>
              <a:gd name="connsiteX2" fmla="*/ 9203547 w 9225348"/>
              <a:gd name="connsiteY2" fmla="*/ 359654 h 2043359"/>
              <a:gd name="connsiteX3" fmla="*/ 9225319 w 9225348"/>
              <a:gd name="connsiteY3" fmla="*/ 2043312 h 2043359"/>
              <a:gd name="connsiteX4" fmla="*/ 1490 w 9225348"/>
              <a:gd name="connsiteY4" fmla="*/ 1985254 h 2043359"/>
              <a:gd name="connsiteX5" fmla="*/ 30519 w 9225348"/>
              <a:gd name="connsiteY5" fmla="*/ 403197 h 2043359"/>
              <a:gd name="connsiteX0" fmla="*/ 30519 w 9225348"/>
              <a:gd name="connsiteY0" fmla="*/ 351914 h 1992076"/>
              <a:gd name="connsiteX1" fmla="*/ 4849262 w 9225348"/>
              <a:gd name="connsiteY1" fmla="*/ 264828 h 1992076"/>
              <a:gd name="connsiteX2" fmla="*/ 9203547 w 9225348"/>
              <a:gd name="connsiteY2" fmla="*/ 308371 h 1992076"/>
              <a:gd name="connsiteX3" fmla="*/ 9225319 w 9225348"/>
              <a:gd name="connsiteY3" fmla="*/ 1992029 h 1992076"/>
              <a:gd name="connsiteX4" fmla="*/ 1490 w 9225348"/>
              <a:gd name="connsiteY4" fmla="*/ 1933971 h 1992076"/>
              <a:gd name="connsiteX5" fmla="*/ 30519 w 9225348"/>
              <a:gd name="connsiteY5" fmla="*/ 351914 h 1992076"/>
              <a:gd name="connsiteX0" fmla="*/ 30519 w 9225348"/>
              <a:gd name="connsiteY0" fmla="*/ 381901 h 2022063"/>
              <a:gd name="connsiteX1" fmla="*/ 4849262 w 9225348"/>
              <a:gd name="connsiteY1" fmla="*/ 294815 h 2022063"/>
              <a:gd name="connsiteX2" fmla="*/ 9203547 w 9225348"/>
              <a:gd name="connsiteY2" fmla="*/ 338358 h 2022063"/>
              <a:gd name="connsiteX3" fmla="*/ 9225319 w 9225348"/>
              <a:gd name="connsiteY3" fmla="*/ 2022016 h 2022063"/>
              <a:gd name="connsiteX4" fmla="*/ 1490 w 9225348"/>
              <a:gd name="connsiteY4" fmla="*/ 1963958 h 2022063"/>
              <a:gd name="connsiteX5" fmla="*/ 30519 w 9225348"/>
              <a:gd name="connsiteY5" fmla="*/ 381901 h 2022063"/>
              <a:gd name="connsiteX0" fmla="*/ 30519 w 9225348"/>
              <a:gd name="connsiteY0" fmla="*/ 372846 h 2013008"/>
              <a:gd name="connsiteX1" fmla="*/ 4849262 w 9225348"/>
              <a:gd name="connsiteY1" fmla="*/ 285760 h 2013008"/>
              <a:gd name="connsiteX2" fmla="*/ 9203547 w 9225348"/>
              <a:gd name="connsiteY2" fmla="*/ 329303 h 2013008"/>
              <a:gd name="connsiteX3" fmla="*/ 9225319 w 9225348"/>
              <a:gd name="connsiteY3" fmla="*/ 2012961 h 2013008"/>
              <a:gd name="connsiteX4" fmla="*/ 1490 w 9225348"/>
              <a:gd name="connsiteY4" fmla="*/ 1954903 h 2013008"/>
              <a:gd name="connsiteX5" fmla="*/ 30519 w 9225348"/>
              <a:gd name="connsiteY5" fmla="*/ 372846 h 201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348" h="2013008">
                <a:moveTo>
                  <a:pt x="30519" y="372846"/>
                </a:moveTo>
                <a:cubicBezTo>
                  <a:pt x="2320148" y="628056"/>
                  <a:pt x="3559910" y="539760"/>
                  <a:pt x="4849262" y="285760"/>
                </a:cubicBezTo>
                <a:cubicBezTo>
                  <a:pt x="6138614" y="31760"/>
                  <a:pt x="8017005" y="-223451"/>
                  <a:pt x="9203547" y="329303"/>
                </a:cubicBezTo>
                <a:cubicBezTo>
                  <a:pt x="9192662" y="417599"/>
                  <a:pt x="9226489" y="2011127"/>
                  <a:pt x="9225319" y="2012961"/>
                </a:cubicBezTo>
                <a:cubicBezTo>
                  <a:pt x="9209400" y="2014795"/>
                  <a:pt x="-929" y="1963370"/>
                  <a:pt x="1490" y="1954903"/>
                </a:cubicBezTo>
                <a:cubicBezTo>
                  <a:pt x="-8381" y="1972655"/>
                  <a:pt x="34148" y="465979"/>
                  <a:pt x="30519" y="372846"/>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p:cNvSpPr/>
          <p:nvPr userDrawn="1"/>
        </p:nvSpPr>
        <p:spPr>
          <a:xfrm rot="16200000">
            <a:off x="-394231" y="2325949"/>
            <a:ext cx="5767605" cy="1104899"/>
          </a:xfrm>
          <a:custGeom>
            <a:avLst/>
            <a:gdLst>
              <a:gd name="connsiteX0" fmla="*/ 886895 w 10915600"/>
              <a:gd name="connsiteY0" fmla="*/ 180958 h 1947368"/>
              <a:gd name="connsiteX1" fmla="*/ 5705638 w 10915600"/>
              <a:gd name="connsiteY1" fmla="*/ 93872 h 1947368"/>
              <a:gd name="connsiteX2" fmla="*/ 10059923 w 10915600"/>
              <a:gd name="connsiteY2" fmla="*/ 137415 h 1947368"/>
              <a:gd name="connsiteX3" fmla="*/ 10038152 w 10915600"/>
              <a:gd name="connsiteY3" fmla="*/ 1755758 h 1947368"/>
              <a:gd name="connsiteX4" fmla="*/ 894152 w 10915600"/>
              <a:gd name="connsiteY4" fmla="*/ 1741244 h 1947368"/>
              <a:gd name="connsiteX5" fmla="*/ 886895 w 1091560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0 w 10028705"/>
              <a:gd name="connsiteY0" fmla="*/ 180958 h 1947368"/>
              <a:gd name="connsiteX1" fmla="*/ 4818743 w 10028705"/>
              <a:gd name="connsiteY1" fmla="*/ 93872 h 1947368"/>
              <a:gd name="connsiteX2" fmla="*/ 9173028 w 10028705"/>
              <a:gd name="connsiteY2" fmla="*/ 137415 h 1947368"/>
              <a:gd name="connsiteX3" fmla="*/ 9151257 w 10028705"/>
              <a:gd name="connsiteY3" fmla="*/ 1755758 h 1947368"/>
              <a:gd name="connsiteX4" fmla="*/ 7257 w 10028705"/>
              <a:gd name="connsiteY4" fmla="*/ 1741244 h 1947368"/>
              <a:gd name="connsiteX5" fmla="*/ 0 w 10028705"/>
              <a:gd name="connsiteY5" fmla="*/ 180958 h 1947368"/>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756025"/>
              <a:gd name="connsiteX1" fmla="*/ 4818743 w 10028705"/>
              <a:gd name="connsiteY1" fmla="*/ 93872 h 1756025"/>
              <a:gd name="connsiteX2" fmla="*/ 9173028 w 10028705"/>
              <a:gd name="connsiteY2" fmla="*/ 137415 h 1756025"/>
              <a:gd name="connsiteX3" fmla="*/ 9151257 w 10028705"/>
              <a:gd name="connsiteY3" fmla="*/ 1755758 h 1756025"/>
              <a:gd name="connsiteX4" fmla="*/ 7257 w 10028705"/>
              <a:gd name="connsiteY4" fmla="*/ 1741244 h 1756025"/>
              <a:gd name="connsiteX5" fmla="*/ 0 w 10028705"/>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173028"/>
              <a:gd name="connsiteY0" fmla="*/ 180958 h 1756025"/>
              <a:gd name="connsiteX1" fmla="*/ 4818743 w 9173028"/>
              <a:gd name="connsiteY1" fmla="*/ 93872 h 1756025"/>
              <a:gd name="connsiteX2" fmla="*/ 9173028 w 9173028"/>
              <a:gd name="connsiteY2" fmla="*/ 137415 h 1756025"/>
              <a:gd name="connsiteX3" fmla="*/ 9151257 w 9173028"/>
              <a:gd name="connsiteY3" fmla="*/ 1755758 h 1756025"/>
              <a:gd name="connsiteX4" fmla="*/ 7257 w 9173028"/>
              <a:gd name="connsiteY4" fmla="*/ 1741244 h 1756025"/>
              <a:gd name="connsiteX5" fmla="*/ 0 w 9173028"/>
              <a:gd name="connsiteY5" fmla="*/ 180958 h 1756025"/>
              <a:gd name="connsiteX0" fmla="*/ 0 w 9173028"/>
              <a:gd name="connsiteY0" fmla="*/ 389689 h 1964756"/>
              <a:gd name="connsiteX1" fmla="*/ 4818743 w 9173028"/>
              <a:gd name="connsiteY1" fmla="*/ 302603 h 1964756"/>
              <a:gd name="connsiteX2" fmla="*/ 9173028 w 9173028"/>
              <a:gd name="connsiteY2" fmla="*/ 346146 h 1964756"/>
              <a:gd name="connsiteX3" fmla="*/ 9151257 w 9173028"/>
              <a:gd name="connsiteY3" fmla="*/ 1964489 h 1964756"/>
              <a:gd name="connsiteX4" fmla="*/ 7257 w 9173028"/>
              <a:gd name="connsiteY4" fmla="*/ 1949975 h 1964756"/>
              <a:gd name="connsiteX5" fmla="*/ 0 w 9173028"/>
              <a:gd name="connsiteY5" fmla="*/ 389689 h 1964756"/>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388713 h 1963780"/>
              <a:gd name="connsiteX1" fmla="*/ 4818743 w 9173028"/>
              <a:gd name="connsiteY1" fmla="*/ 301627 h 1963780"/>
              <a:gd name="connsiteX2" fmla="*/ 9173028 w 9173028"/>
              <a:gd name="connsiteY2" fmla="*/ 345170 h 1963780"/>
              <a:gd name="connsiteX3" fmla="*/ 9151257 w 9173028"/>
              <a:gd name="connsiteY3" fmla="*/ 1963513 h 1963780"/>
              <a:gd name="connsiteX4" fmla="*/ 7257 w 9173028"/>
              <a:gd name="connsiteY4" fmla="*/ 1948999 h 1963780"/>
              <a:gd name="connsiteX5" fmla="*/ 0 w 9173028"/>
              <a:gd name="connsiteY5" fmla="*/ 388713 h 1963780"/>
              <a:gd name="connsiteX0" fmla="*/ 0 w 9173028"/>
              <a:gd name="connsiteY0" fmla="*/ 358298 h 1933365"/>
              <a:gd name="connsiteX1" fmla="*/ 4818743 w 9173028"/>
              <a:gd name="connsiteY1" fmla="*/ 271212 h 1933365"/>
              <a:gd name="connsiteX2" fmla="*/ 9173028 w 9173028"/>
              <a:gd name="connsiteY2" fmla="*/ 314755 h 1933365"/>
              <a:gd name="connsiteX3" fmla="*/ 9151257 w 9173028"/>
              <a:gd name="connsiteY3" fmla="*/ 1933098 h 1933365"/>
              <a:gd name="connsiteX4" fmla="*/ 7257 w 9173028"/>
              <a:gd name="connsiteY4" fmla="*/ 1918584 h 1933365"/>
              <a:gd name="connsiteX5" fmla="*/ 0 w 9173028"/>
              <a:gd name="connsiteY5" fmla="*/ 358298 h 1933365"/>
              <a:gd name="connsiteX0" fmla="*/ 0 w 9173028"/>
              <a:gd name="connsiteY0" fmla="*/ 370896 h 1945963"/>
              <a:gd name="connsiteX1" fmla="*/ 4818743 w 9173028"/>
              <a:gd name="connsiteY1" fmla="*/ 283810 h 1945963"/>
              <a:gd name="connsiteX2" fmla="*/ 9173028 w 9173028"/>
              <a:gd name="connsiteY2" fmla="*/ 327353 h 1945963"/>
              <a:gd name="connsiteX3" fmla="*/ 9151257 w 9173028"/>
              <a:gd name="connsiteY3" fmla="*/ 1945696 h 1945963"/>
              <a:gd name="connsiteX4" fmla="*/ 7257 w 9173028"/>
              <a:gd name="connsiteY4" fmla="*/ 1931182 h 1945963"/>
              <a:gd name="connsiteX5" fmla="*/ 0 w 9173028"/>
              <a:gd name="connsiteY5" fmla="*/ 370896 h 1945963"/>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16635 w 9167891"/>
              <a:gd name="connsiteY0" fmla="*/ 206703 h 1905142"/>
              <a:gd name="connsiteX1" fmla="*/ 4813606 w 9167891"/>
              <a:gd name="connsiteY1" fmla="*/ 242989 h 1905142"/>
              <a:gd name="connsiteX2" fmla="*/ 9167891 w 9167891"/>
              <a:gd name="connsiteY2" fmla="*/ 286532 h 1905142"/>
              <a:gd name="connsiteX3" fmla="*/ 9146120 w 9167891"/>
              <a:gd name="connsiteY3" fmla="*/ 1904875 h 1905142"/>
              <a:gd name="connsiteX4" fmla="*/ 2120 w 9167891"/>
              <a:gd name="connsiteY4" fmla="*/ 1890361 h 1905142"/>
              <a:gd name="connsiteX5" fmla="*/ 16635 w 9167891"/>
              <a:gd name="connsiteY5" fmla="*/ 206703 h 1905142"/>
              <a:gd name="connsiteX0" fmla="*/ 16635 w 9167891"/>
              <a:gd name="connsiteY0" fmla="*/ 165450 h 1863889"/>
              <a:gd name="connsiteX1" fmla="*/ 5024064 w 9167891"/>
              <a:gd name="connsiteY1" fmla="*/ 375907 h 1863889"/>
              <a:gd name="connsiteX2" fmla="*/ 9167891 w 9167891"/>
              <a:gd name="connsiteY2" fmla="*/ 245279 h 1863889"/>
              <a:gd name="connsiteX3" fmla="*/ 9146120 w 9167891"/>
              <a:gd name="connsiteY3" fmla="*/ 1863622 h 1863889"/>
              <a:gd name="connsiteX4" fmla="*/ 2120 w 9167891"/>
              <a:gd name="connsiteY4" fmla="*/ 1849108 h 1863889"/>
              <a:gd name="connsiteX5" fmla="*/ 16635 w 9167891"/>
              <a:gd name="connsiteY5" fmla="*/ 165450 h 1863889"/>
              <a:gd name="connsiteX0" fmla="*/ 16635 w 9167891"/>
              <a:gd name="connsiteY0" fmla="*/ 232588 h 1931027"/>
              <a:gd name="connsiteX1" fmla="*/ 5024064 w 9167891"/>
              <a:gd name="connsiteY1" fmla="*/ 443045 h 1931027"/>
              <a:gd name="connsiteX2" fmla="*/ 9167891 w 9167891"/>
              <a:gd name="connsiteY2" fmla="*/ 312417 h 1931027"/>
              <a:gd name="connsiteX3" fmla="*/ 9146120 w 9167891"/>
              <a:gd name="connsiteY3" fmla="*/ 1930760 h 1931027"/>
              <a:gd name="connsiteX4" fmla="*/ 2120 w 9167891"/>
              <a:gd name="connsiteY4" fmla="*/ 1916246 h 1931027"/>
              <a:gd name="connsiteX5" fmla="*/ 16635 w 9167891"/>
              <a:gd name="connsiteY5" fmla="*/ 232588 h 1931027"/>
              <a:gd name="connsiteX0" fmla="*/ 16635 w 9167891"/>
              <a:gd name="connsiteY0" fmla="*/ 232588 h 1931027"/>
              <a:gd name="connsiteX1" fmla="*/ 5024064 w 9167891"/>
              <a:gd name="connsiteY1" fmla="*/ 443045 h 1931027"/>
              <a:gd name="connsiteX2" fmla="*/ 9167891 w 9167891"/>
              <a:gd name="connsiteY2" fmla="*/ 312417 h 1931027"/>
              <a:gd name="connsiteX3" fmla="*/ 9146120 w 9167891"/>
              <a:gd name="connsiteY3" fmla="*/ 1930760 h 1931027"/>
              <a:gd name="connsiteX4" fmla="*/ 2120 w 9167891"/>
              <a:gd name="connsiteY4" fmla="*/ 1916246 h 1931027"/>
              <a:gd name="connsiteX5" fmla="*/ 16635 w 9167891"/>
              <a:gd name="connsiteY5" fmla="*/ 232588 h 1931027"/>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09413 h 1807852"/>
              <a:gd name="connsiteX1" fmla="*/ 5024064 w 9167891"/>
              <a:gd name="connsiteY1" fmla="*/ 319870 h 1807852"/>
              <a:gd name="connsiteX2" fmla="*/ 9167891 w 9167891"/>
              <a:gd name="connsiteY2" fmla="*/ 189242 h 1807852"/>
              <a:gd name="connsiteX3" fmla="*/ 9146120 w 9167891"/>
              <a:gd name="connsiteY3" fmla="*/ 1807585 h 1807852"/>
              <a:gd name="connsiteX4" fmla="*/ 2120 w 9167891"/>
              <a:gd name="connsiteY4" fmla="*/ 1793071 h 1807852"/>
              <a:gd name="connsiteX5" fmla="*/ 16635 w 9167891"/>
              <a:gd name="connsiteY5" fmla="*/ 109413 h 1807852"/>
              <a:gd name="connsiteX0" fmla="*/ 16635 w 9167891"/>
              <a:gd name="connsiteY0" fmla="*/ 115457 h 1813896"/>
              <a:gd name="connsiteX1" fmla="*/ 5024064 w 9167891"/>
              <a:gd name="connsiteY1" fmla="*/ 325914 h 1813896"/>
              <a:gd name="connsiteX2" fmla="*/ 9167891 w 9167891"/>
              <a:gd name="connsiteY2" fmla="*/ 195286 h 1813896"/>
              <a:gd name="connsiteX3" fmla="*/ 9146120 w 9167891"/>
              <a:gd name="connsiteY3" fmla="*/ 1813629 h 1813896"/>
              <a:gd name="connsiteX4" fmla="*/ 2120 w 9167891"/>
              <a:gd name="connsiteY4" fmla="*/ 1799115 h 1813896"/>
              <a:gd name="connsiteX5" fmla="*/ 16635 w 9167891"/>
              <a:gd name="connsiteY5" fmla="*/ 115457 h 1813896"/>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11406 h 1809845"/>
              <a:gd name="connsiteX1" fmla="*/ 5024064 w 9167891"/>
              <a:gd name="connsiteY1" fmla="*/ 321863 h 1809845"/>
              <a:gd name="connsiteX2" fmla="*/ 9167891 w 9167891"/>
              <a:gd name="connsiteY2" fmla="*/ 191235 h 1809845"/>
              <a:gd name="connsiteX3" fmla="*/ 9146120 w 9167891"/>
              <a:gd name="connsiteY3" fmla="*/ 1809578 h 1809845"/>
              <a:gd name="connsiteX4" fmla="*/ 2120 w 9167891"/>
              <a:gd name="connsiteY4" fmla="*/ 1795064 h 1809845"/>
              <a:gd name="connsiteX5" fmla="*/ 16635 w 9167891"/>
              <a:gd name="connsiteY5" fmla="*/ 111406 h 1809845"/>
              <a:gd name="connsiteX0" fmla="*/ 16635 w 9167891"/>
              <a:gd name="connsiteY0" fmla="*/ 133603 h 1832042"/>
              <a:gd name="connsiteX1" fmla="*/ 5024064 w 9167891"/>
              <a:gd name="connsiteY1" fmla="*/ 344060 h 1832042"/>
              <a:gd name="connsiteX2" fmla="*/ 9167891 w 9167891"/>
              <a:gd name="connsiteY2" fmla="*/ 213432 h 1832042"/>
              <a:gd name="connsiteX3" fmla="*/ 9146120 w 9167891"/>
              <a:gd name="connsiteY3" fmla="*/ 1831775 h 1832042"/>
              <a:gd name="connsiteX4" fmla="*/ 2120 w 9167891"/>
              <a:gd name="connsiteY4" fmla="*/ 1817261 h 1832042"/>
              <a:gd name="connsiteX5" fmla="*/ 16635 w 9167891"/>
              <a:gd name="connsiteY5" fmla="*/ 133603 h 1832042"/>
              <a:gd name="connsiteX0" fmla="*/ 16635 w 9167891"/>
              <a:gd name="connsiteY0" fmla="*/ 136781 h 1835220"/>
              <a:gd name="connsiteX1" fmla="*/ 5024064 w 9167891"/>
              <a:gd name="connsiteY1" fmla="*/ 347238 h 1835220"/>
              <a:gd name="connsiteX2" fmla="*/ 9167891 w 9167891"/>
              <a:gd name="connsiteY2" fmla="*/ 216610 h 1835220"/>
              <a:gd name="connsiteX3" fmla="*/ 9146120 w 9167891"/>
              <a:gd name="connsiteY3" fmla="*/ 1834953 h 1835220"/>
              <a:gd name="connsiteX4" fmla="*/ 2120 w 9167891"/>
              <a:gd name="connsiteY4" fmla="*/ 1820439 h 1835220"/>
              <a:gd name="connsiteX5" fmla="*/ 16635 w 9167891"/>
              <a:gd name="connsiteY5" fmla="*/ 136781 h 183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7891" h="1835220">
                <a:moveTo>
                  <a:pt x="16635" y="136781"/>
                </a:moveTo>
                <a:cubicBezTo>
                  <a:pt x="1725692" y="442791"/>
                  <a:pt x="3571426" y="645990"/>
                  <a:pt x="5024064" y="347238"/>
                </a:cubicBezTo>
                <a:cubicBezTo>
                  <a:pt x="6476702" y="48486"/>
                  <a:pt x="7531406" y="-191001"/>
                  <a:pt x="9167891" y="216610"/>
                </a:cubicBezTo>
                <a:cubicBezTo>
                  <a:pt x="9157006" y="304906"/>
                  <a:pt x="9147290" y="1833119"/>
                  <a:pt x="9146120" y="1834953"/>
                </a:cubicBezTo>
                <a:cubicBezTo>
                  <a:pt x="9130201" y="1836787"/>
                  <a:pt x="-299" y="1828906"/>
                  <a:pt x="2120" y="1820439"/>
                </a:cubicBezTo>
                <a:cubicBezTo>
                  <a:pt x="-7751" y="1838191"/>
                  <a:pt x="20264" y="229914"/>
                  <a:pt x="16635" y="136781"/>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7"/>
          <p:cNvSpPr/>
          <p:nvPr userDrawn="1"/>
        </p:nvSpPr>
        <p:spPr>
          <a:xfrm rot="16200000">
            <a:off x="-368075" y="2296804"/>
            <a:ext cx="5921333" cy="1105458"/>
          </a:xfrm>
          <a:custGeom>
            <a:avLst/>
            <a:gdLst>
              <a:gd name="connsiteX0" fmla="*/ 886895 w 10915600"/>
              <a:gd name="connsiteY0" fmla="*/ 180958 h 1947368"/>
              <a:gd name="connsiteX1" fmla="*/ 5705638 w 10915600"/>
              <a:gd name="connsiteY1" fmla="*/ 93872 h 1947368"/>
              <a:gd name="connsiteX2" fmla="*/ 10059923 w 10915600"/>
              <a:gd name="connsiteY2" fmla="*/ 137415 h 1947368"/>
              <a:gd name="connsiteX3" fmla="*/ 10038152 w 10915600"/>
              <a:gd name="connsiteY3" fmla="*/ 1755758 h 1947368"/>
              <a:gd name="connsiteX4" fmla="*/ 894152 w 10915600"/>
              <a:gd name="connsiteY4" fmla="*/ 1741244 h 1947368"/>
              <a:gd name="connsiteX5" fmla="*/ 886895 w 1091560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770055 w 10798760"/>
              <a:gd name="connsiteY0" fmla="*/ 180958 h 1947368"/>
              <a:gd name="connsiteX1" fmla="*/ 5588798 w 10798760"/>
              <a:gd name="connsiteY1" fmla="*/ 93872 h 1947368"/>
              <a:gd name="connsiteX2" fmla="*/ 9943083 w 10798760"/>
              <a:gd name="connsiteY2" fmla="*/ 137415 h 1947368"/>
              <a:gd name="connsiteX3" fmla="*/ 9921312 w 10798760"/>
              <a:gd name="connsiteY3" fmla="*/ 1755758 h 1947368"/>
              <a:gd name="connsiteX4" fmla="*/ 777312 w 10798760"/>
              <a:gd name="connsiteY4" fmla="*/ 1741244 h 1947368"/>
              <a:gd name="connsiteX5" fmla="*/ 770055 w 10798760"/>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670079 w 10698784"/>
              <a:gd name="connsiteY0" fmla="*/ 180958 h 1947368"/>
              <a:gd name="connsiteX1" fmla="*/ 5488822 w 10698784"/>
              <a:gd name="connsiteY1" fmla="*/ 93872 h 1947368"/>
              <a:gd name="connsiteX2" fmla="*/ 9843107 w 10698784"/>
              <a:gd name="connsiteY2" fmla="*/ 137415 h 1947368"/>
              <a:gd name="connsiteX3" fmla="*/ 9821336 w 10698784"/>
              <a:gd name="connsiteY3" fmla="*/ 1755758 h 1947368"/>
              <a:gd name="connsiteX4" fmla="*/ 677336 w 10698784"/>
              <a:gd name="connsiteY4" fmla="*/ 1741244 h 1947368"/>
              <a:gd name="connsiteX5" fmla="*/ 670079 w 10698784"/>
              <a:gd name="connsiteY5" fmla="*/ 180958 h 1947368"/>
              <a:gd name="connsiteX0" fmla="*/ 0 w 10028705"/>
              <a:gd name="connsiteY0" fmla="*/ 180958 h 1947368"/>
              <a:gd name="connsiteX1" fmla="*/ 4818743 w 10028705"/>
              <a:gd name="connsiteY1" fmla="*/ 93872 h 1947368"/>
              <a:gd name="connsiteX2" fmla="*/ 9173028 w 10028705"/>
              <a:gd name="connsiteY2" fmla="*/ 137415 h 1947368"/>
              <a:gd name="connsiteX3" fmla="*/ 9151257 w 10028705"/>
              <a:gd name="connsiteY3" fmla="*/ 1755758 h 1947368"/>
              <a:gd name="connsiteX4" fmla="*/ 7257 w 10028705"/>
              <a:gd name="connsiteY4" fmla="*/ 1741244 h 1947368"/>
              <a:gd name="connsiteX5" fmla="*/ 0 w 10028705"/>
              <a:gd name="connsiteY5" fmla="*/ 180958 h 1947368"/>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872714"/>
              <a:gd name="connsiteX1" fmla="*/ 4818743 w 10028705"/>
              <a:gd name="connsiteY1" fmla="*/ 93872 h 1872714"/>
              <a:gd name="connsiteX2" fmla="*/ 9173028 w 10028705"/>
              <a:gd name="connsiteY2" fmla="*/ 137415 h 1872714"/>
              <a:gd name="connsiteX3" fmla="*/ 9151257 w 10028705"/>
              <a:gd name="connsiteY3" fmla="*/ 1755758 h 1872714"/>
              <a:gd name="connsiteX4" fmla="*/ 7257 w 10028705"/>
              <a:gd name="connsiteY4" fmla="*/ 1741244 h 1872714"/>
              <a:gd name="connsiteX5" fmla="*/ 0 w 10028705"/>
              <a:gd name="connsiteY5" fmla="*/ 180958 h 1872714"/>
              <a:gd name="connsiteX0" fmla="*/ 0 w 10028705"/>
              <a:gd name="connsiteY0" fmla="*/ 180958 h 1756025"/>
              <a:gd name="connsiteX1" fmla="*/ 4818743 w 10028705"/>
              <a:gd name="connsiteY1" fmla="*/ 93872 h 1756025"/>
              <a:gd name="connsiteX2" fmla="*/ 9173028 w 10028705"/>
              <a:gd name="connsiteY2" fmla="*/ 137415 h 1756025"/>
              <a:gd name="connsiteX3" fmla="*/ 9151257 w 10028705"/>
              <a:gd name="connsiteY3" fmla="*/ 1755758 h 1756025"/>
              <a:gd name="connsiteX4" fmla="*/ 7257 w 10028705"/>
              <a:gd name="connsiteY4" fmla="*/ 1741244 h 1756025"/>
              <a:gd name="connsiteX5" fmla="*/ 0 w 10028705"/>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488658"/>
              <a:gd name="connsiteY0" fmla="*/ 180958 h 1756025"/>
              <a:gd name="connsiteX1" fmla="*/ 4818743 w 9488658"/>
              <a:gd name="connsiteY1" fmla="*/ 93872 h 1756025"/>
              <a:gd name="connsiteX2" fmla="*/ 9173028 w 9488658"/>
              <a:gd name="connsiteY2" fmla="*/ 137415 h 1756025"/>
              <a:gd name="connsiteX3" fmla="*/ 9151257 w 9488658"/>
              <a:gd name="connsiteY3" fmla="*/ 1755758 h 1756025"/>
              <a:gd name="connsiteX4" fmla="*/ 7257 w 9488658"/>
              <a:gd name="connsiteY4" fmla="*/ 1741244 h 1756025"/>
              <a:gd name="connsiteX5" fmla="*/ 0 w 9488658"/>
              <a:gd name="connsiteY5" fmla="*/ 180958 h 1756025"/>
              <a:gd name="connsiteX0" fmla="*/ 0 w 9173028"/>
              <a:gd name="connsiteY0" fmla="*/ 180958 h 1756025"/>
              <a:gd name="connsiteX1" fmla="*/ 4818743 w 9173028"/>
              <a:gd name="connsiteY1" fmla="*/ 93872 h 1756025"/>
              <a:gd name="connsiteX2" fmla="*/ 9173028 w 9173028"/>
              <a:gd name="connsiteY2" fmla="*/ 137415 h 1756025"/>
              <a:gd name="connsiteX3" fmla="*/ 9151257 w 9173028"/>
              <a:gd name="connsiteY3" fmla="*/ 1755758 h 1756025"/>
              <a:gd name="connsiteX4" fmla="*/ 7257 w 9173028"/>
              <a:gd name="connsiteY4" fmla="*/ 1741244 h 1756025"/>
              <a:gd name="connsiteX5" fmla="*/ 0 w 9173028"/>
              <a:gd name="connsiteY5" fmla="*/ 180958 h 1756025"/>
              <a:gd name="connsiteX0" fmla="*/ 0 w 9173028"/>
              <a:gd name="connsiteY0" fmla="*/ 389689 h 1964756"/>
              <a:gd name="connsiteX1" fmla="*/ 4818743 w 9173028"/>
              <a:gd name="connsiteY1" fmla="*/ 302603 h 1964756"/>
              <a:gd name="connsiteX2" fmla="*/ 9173028 w 9173028"/>
              <a:gd name="connsiteY2" fmla="*/ 346146 h 1964756"/>
              <a:gd name="connsiteX3" fmla="*/ 9151257 w 9173028"/>
              <a:gd name="connsiteY3" fmla="*/ 1964489 h 1964756"/>
              <a:gd name="connsiteX4" fmla="*/ 7257 w 9173028"/>
              <a:gd name="connsiteY4" fmla="*/ 1949975 h 1964756"/>
              <a:gd name="connsiteX5" fmla="*/ 0 w 9173028"/>
              <a:gd name="connsiteY5" fmla="*/ 389689 h 1964756"/>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26682 h 2001749"/>
              <a:gd name="connsiteX1" fmla="*/ 4818743 w 9173028"/>
              <a:gd name="connsiteY1" fmla="*/ 339596 h 2001749"/>
              <a:gd name="connsiteX2" fmla="*/ 9173028 w 9173028"/>
              <a:gd name="connsiteY2" fmla="*/ 383139 h 2001749"/>
              <a:gd name="connsiteX3" fmla="*/ 9151257 w 9173028"/>
              <a:gd name="connsiteY3" fmla="*/ 2001482 h 2001749"/>
              <a:gd name="connsiteX4" fmla="*/ 7257 w 9173028"/>
              <a:gd name="connsiteY4" fmla="*/ 1986968 h 2001749"/>
              <a:gd name="connsiteX5" fmla="*/ 0 w 9173028"/>
              <a:gd name="connsiteY5" fmla="*/ 426682 h 2001749"/>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453487 h 2028554"/>
              <a:gd name="connsiteX1" fmla="*/ 4818743 w 9173028"/>
              <a:gd name="connsiteY1" fmla="*/ 366401 h 2028554"/>
              <a:gd name="connsiteX2" fmla="*/ 9173028 w 9173028"/>
              <a:gd name="connsiteY2" fmla="*/ 409944 h 2028554"/>
              <a:gd name="connsiteX3" fmla="*/ 9151257 w 9173028"/>
              <a:gd name="connsiteY3" fmla="*/ 2028287 h 2028554"/>
              <a:gd name="connsiteX4" fmla="*/ 7257 w 9173028"/>
              <a:gd name="connsiteY4" fmla="*/ 2013773 h 2028554"/>
              <a:gd name="connsiteX5" fmla="*/ 0 w 9173028"/>
              <a:gd name="connsiteY5" fmla="*/ 453487 h 2028554"/>
              <a:gd name="connsiteX0" fmla="*/ 0 w 9173028"/>
              <a:gd name="connsiteY0" fmla="*/ 388713 h 1963780"/>
              <a:gd name="connsiteX1" fmla="*/ 4818743 w 9173028"/>
              <a:gd name="connsiteY1" fmla="*/ 301627 h 1963780"/>
              <a:gd name="connsiteX2" fmla="*/ 9173028 w 9173028"/>
              <a:gd name="connsiteY2" fmla="*/ 345170 h 1963780"/>
              <a:gd name="connsiteX3" fmla="*/ 9151257 w 9173028"/>
              <a:gd name="connsiteY3" fmla="*/ 1963513 h 1963780"/>
              <a:gd name="connsiteX4" fmla="*/ 7257 w 9173028"/>
              <a:gd name="connsiteY4" fmla="*/ 1948999 h 1963780"/>
              <a:gd name="connsiteX5" fmla="*/ 0 w 9173028"/>
              <a:gd name="connsiteY5" fmla="*/ 388713 h 1963780"/>
              <a:gd name="connsiteX0" fmla="*/ 0 w 9173028"/>
              <a:gd name="connsiteY0" fmla="*/ 358298 h 1933365"/>
              <a:gd name="connsiteX1" fmla="*/ 4818743 w 9173028"/>
              <a:gd name="connsiteY1" fmla="*/ 271212 h 1933365"/>
              <a:gd name="connsiteX2" fmla="*/ 9173028 w 9173028"/>
              <a:gd name="connsiteY2" fmla="*/ 314755 h 1933365"/>
              <a:gd name="connsiteX3" fmla="*/ 9151257 w 9173028"/>
              <a:gd name="connsiteY3" fmla="*/ 1933098 h 1933365"/>
              <a:gd name="connsiteX4" fmla="*/ 7257 w 9173028"/>
              <a:gd name="connsiteY4" fmla="*/ 1918584 h 1933365"/>
              <a:gd name="connsiteX5" fmla="*/ 0 w 9173028"/>
              <a:gd name="connsiteY5" fmla="*/ 358298 h 1933365"/>
              <a:gd name="connsiteX0" fmla="*/ 0 w 9173028"/>
              <a:gd name="connsiteY0" fmla="*/ 370896 h 1945963"/>
              <a:gd name="connsiteX1" fmla="*/ 4818743 w 9173028"/>
              <a:gd name="connsiteY1" fmla="*/ 283810 h 1945963"/>
              <a:gd name="connsiteX2" fmla="*/ 9173028 w 9173028"/>
              <a:gd name="connsiteY2" fmla="*/ 327353 h 1945963"/>
              <a:gd name="connsiteX3" fmla="*/ 9151257 w 9173028"/>
              <a:gd name="connsiteY3" fmla="*/ 1945696 h 1945963"/>
              <a:gd name="connsiteX4" fmla="*/ 7257 w 9173028"/>
              <a:gd name="connsiteY4" fmla="*/ 1931182 h 1945963"/>
              <a:gd name="connsiteX5" fmla="*/ 0 w 9173028"/>
              <a:gd name="connsiteY5" fmla="*/ 370896 h 1945963"/>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0 w 9173028"/>
              <a:gd name="connsiteY0" fmla="*/ 403197 h 1978264"/>
              <a:gd name="connsiteX1" fmla="*/ 4818743 w 9173028"/>
              <a:gd name="connsiteY1" fmla="*/ 316111 h 1978264"/>
              <a:gd name="connsiteX2" fmla="*/ 9173028 w 9173028"/>
              <a:gd name="connsiteY2" fmla="*/ 359654 h 1978264"/>
              <a:gd name="connsiteX3" fmla="*/ 9151257 w 9173028"/>
              <a:gd name="connsiteY3" fmla="*/ 1977997 h 1978264"/>
              <a:gd name="connsiteX4" fmla="*/ 7257 w 9173028"/>
              <a:gd name="connsiteY4" fmla="*/ 1963483 h 1978264"/>
              <a:gd name="connsiteX5" fmla="*/ 0 w 9173028"/>
              <a:gd name="connsiteY5" fmla="*/ 403197 h 1978264"/>
              <a:gd name="connsiteX0" fmla="*/ 16634 w 9189662"/>
              <a:gd name="connsiteY0" fmla="*/ 403197 h 1978841"/>
              <a:gd name="connsiteX1" fmla="*/ 4835377 w 9189662"/>
              <a:gd name="connsiteY1" fmla="*/ 316111 h 1978841"/>
              <a:gd name="connsiteX2" fmla="*/ 9189662 w 9189662"/>
              <a:gd name="connsiteY2" fmla="*/ 359654 h 1978841"/>
              <a:gd name="connsiteX3" fmla="*/ 9167891 w 9189662"/>
              <a:gd name="connsiteY3" fmla="*/ 1977997 h 1978841"/>
              <a:gd name="connsiteX4" fmla="*/ 2119 w 9189662"/>
              <a:gd name="connsiteY4" fmla="*/ 1970740 h 1978841"/>
              <a:gd name="connsiteX5" fmla="*/ 16634 w 9189662"/>
              <a:gd name="connsiteY5" fmla="*/ 403197 h 1978841"/>
              <a:gd name="connsiteX0" fmla="*/ 0 w 9173028"/>
              <a:gd name="connsiteY0" fmla="*/ 403197 h 1978841"/>
              <a:gd name="connsiteX1" fmla="*/ 4818743 w 9173028"/>
              <a:gd name="connsiteY1" fmla="*/ 316111 h 1978841"/>
              <a:gd name="connsiteX2" fmla="*/ 9173028 w 9173028"/>
              <a:gd name="connsiteY2" fmla="*/ 359654 h 1978841"/>
              <a:gd name="connsiteX3" fmla="*/ 9151257 w 9173028"/>
              <a:gd name="connsiteY3" fmla="*/ 1977997 h 1978841"/>
              <a:gd name="connsiteX4" fmla="*/ 7257 w 9173028"/>
              <a:gd name="connsiteY4" fmla="*/ 1970740 h 1978841"/>
              <a:gd name="connsiteX5" fmla="*/ 0 w 9173028"/>
              <a:gd name="connsiteY5" fmla="*/ 403197 h 1978841"/>
              <a:gd name="connsiteX0" fmla="*/ 3683 w 9176711"/>
              <a:gd name="connsiteY0" fmla="*/ 403197 h 1982201"/>
              <a:gd name="connsiteX1" fmla="*/ 4822426 w 9176711"/>
              <a:gd name="connsiteY1" fmla="*/ 316111 h 1982201"/>
              <a:gd name="connsiteX2" fmla="*/ 9176711 w 9176711"/>
              <a:gd name="connsiteY2" fmla="*/ 359654 h 1982201"/>
              <a:gd name="connsiteX3" fmla="*/ 9154940 w 9176711"/>
              <a:gd name="connsiteY3" fmla="*/ 1977997 h 1982201"/>
              <a:gd name="connsiteX4" fmla="*/ 3683 w 9176711"/>
              <a:gd name="connsiteY4" fmla="*/ 1977997 h 1982201"/>
              <a:gd name="connsiteX5" fmla="*/ 3683 w 9176711"/>
              <a:gd name="connsiteY5" fmla="*/ 403197 h 1982201"/>
              <a:gd name="connsiteX0" fmla="*/ 3683 w 9198512"/>
              <a:gd name="connsiteY0" fmla="*/ 403197 h 2043354"/>
              <a:gd name="connsiteX1" fmla="*/ 4822426 w 9198512"/>
              <a:gd name="connsiteY1" fmla="*/ 316111 h 2043354"/>
              <a:gd name="connsiteX2" fmla="*/ 9176711 w 9198512"/>
              <a:gd name="connsiteY2" fmla="*/ 359654 h 2043354"/>
              <a:gd name="connsiteX3" fmla="*/ 9198483 w 9198512"/>
              <a:gd name="connsiteY3" fmla="*/ 2043312 h 2043354"/>
              <a:gd name="connsiteX4" fmla="*/ 3683 w 9198512"/>
              <a:gd name="connsiteY4" fmla="*/ 1977997 h 2043354"/>
              <a:gd name="connsiteX5" fmla="*/ 3683 w 9198512"/>
              <a:gd name="connsiteY5" fmla="*/ 403197 h 2043354"/>
              <a:gd name="connsiteX0" fmla="*/ 30519 w 9225348"/>
              <a:gd name="connsiteY0" fmla="*/ 403197 h 2043359"/>
              <a:gd name="connsiteX1" fmla="*/ 4849262 w 9225348"/>
              <a:gd name="connsiteY1" fmla="*/ 316111 h 2043359"/>
              <a:gd name="connsiteX2" fmla="*/ 9203547 w 9225348"/>
              <a:gd name="connsiteY2" fmla="*/ 359654 h 2043359"/>
              <a:gd name="connsiteX3" fmla="*/ 9225319 w 9225348"/>
              <a:gd name="connsiteY3" fmla="*/ 2043312 h 2043359"/>
              <a:gd name="connsiteX4" fmla="*/ 1490 w 9225348"/>
              <a:gd name="connsiteY4" fmla="*/ 1985254 h 2043359"/>
              <a:gd name="connsiteX5" fmla="*/ 30519 w 9225348"/>
              <a:gd name="connsiteY5" fmla="*/ 403197 h 2043359"/>
              <a:gd name="connsiteX0" fmla="*/ 30519 w 9225348"/>
              <a:gd name="connsiteY0" fmla="*/ 351914 h 1992076"/>
              <a:gd name="connsiteX1" fmla="*/ 4849262 w 9225348"/>
              <a:gd name="connsiteY1" fmla="*/ 264828 h 1992076"/>
              <a:gd name="connsiteX2" fmla="*/ 9203547 w 9225348"/>
              <a:gd name="connsiteY2" fmla="*/ 308371 h 1992076"/>
              <a:gd name="connsiteX3" fmla="*/ 9225319 w 9225348"/>
              <a:gd name="connsiteY3" fmla="*/ 1992029 h 1992076"/>
              <a:gd name="connsiteX4" fmla="*/ 1490 w 9225348"/>
              <a:gd name="connsiteY4" fmla="*/ 1933971 h 1992076"/>
              <a:gd name="connsiteX5" fmla="*/ 30519 w 9225348"/>
              <a:gd name="connsiteY5" fmla="*/ 351914 h 1992076"/>
              <a:gd name="connsiteX0" fmla="*/ 30519 w 9225348"/>
              <a:gd name="connsiteY0" fmla="*/ 381901 h 2022063"/>
              <a:gd name="connsiteX1" fmla="*/ 4849262 w 9225348"/>
              <a:gd name="connsiteY1" fmla="*/ 294815 h 2022063"/>
              <a:gd name="connsiteX2" fmla="*/ 9203547 w 9225348"/>
              <a:gd name="connsiteY2" fmla="*/ 338358 h 2022063"/>
              <a:gd name="connsiteX3" fmla="*/ 9225319 w 9225348"/>
              <a:gd name="connsiteY3" fmla="*/ 2022016 h 2022063"/>
              <a:gd name="connsiteX4" fmla="*/ 1490 w 9225348"/>
              <a:gd name="connsiteY4" fmla="*/ 1963958 h 2022063"/>
              <a:gd name="connsiteX5" fmla="*/ 30519 w 9225348"/>
              <a:gd name="connsiteY5" fmla="*/ 381901 h 2022063"/>
              <a:gd name="connsiteX0" fmla="*/ 30519 w 9225348"/>
              <a:gd name="connsiteY0" fmla="*/ 372846 h 2013008"/>
              <a:gd name="connsiteX1" fmla="*/ 4849262 w 9225348"/>
              <a:gd name="connsiteY1" fmla="*/ 285760 h 2013008"/>
              <a:gd name="connsiteX2" fmla="*/ 9203547 w 9225348"/>
              <a:gd name="connsiteY2" fmla="*/ 329303 h 2013008"/>
              <a:gd name="connsiteX3" fmla="*/ 9225319 w 9225348"/>
              <a:gd name="connsiteY3" fmla="*/ 2012961 h 2013008"/>
              <a:gd name="connsiteX4" fmla="*/ 1490 w 9225348"/>
              <a:gd name="connsiteY4" fmla="*/ 1954903 h 2013008"/>
              <a:gd name="connsiteX5" fmla="*/ 30519 w 9225348"/>
              <a:gd name="connsiteY5" fmla="*/ 372846 h 201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348" h="2013008">
                <a:moveTo>
                  <a:pt x="30519" y="372846"/>
                </a:moveTo>
                <a:cubicBezTo>
                  <a:pt x="2320148" y="628056"/>
                  <a:pt x="3559910" y="539760"/>
                  <a:pt x="4849262" y="285760"/>
                </a:cubicBezTo>
                <a:cubicBezTo>
                  <a:pt x="6138614" y="31760"/>
                  <a:pt x="8017005" y="-223451"/>
                  <a:pt x="9203547" y="329303"/>
                </a:cubicBezTo>
                <a:cubicBezTo>
                  <a:pt x="9192662" y="417599"/>
                  <a:pt x="9226489" y="2011127"/>
                  <a:pt x="9225319" y="2012961"/>
                </a:cubicBezTo>
                <a:cubicBezTo>
                  <a:pt x="9209400" y="2014795"/>
                  <a:pt x="-929" y="1963370"/>
                  <a:pt x="1490" y="1954903"/>
                </a:cubicBezTo>
                <a:cubicBezTo>
                  <a:pt x="-8381" y="1972655"/>
                  <a:pt x="34148" y="465979"/>
                  <a:pt x="30519" y="372846"/>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2222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7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3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1629F706-1D5A-4F6F-AD93-DF81E7889AFE}" type="slidenum">
              <a:rPr lang="pl-PL" smtClean="0"/>
              <a:pPr/>
              <a:t>‹#›</a:t>
            </a:fld>
            <a:endParaRPr lang="pl-PL"/>
          </a:p>
        </p:txBody>
      </p:sp>
    </p:spTree>
    <p:extLst>
      <p:ext uri="{BB962C8B-B14F-4D97-AF65-F5344CB8AC3E}">
        <p14:creationId xmlns:p14="http://schemas.microsoft.com/office/powerpoint/2010/main" val="7544869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27542"/>
            <a:ext cx="3008313" cy="968375"/>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1629F706-1D5A-4F6F-AD93-DF81E7889AFE}" type="slidenum">
              <a:rPr lang="pl-PL" smtClean="0"/>
              <a:pPr/>
              <a:t>‹#›</a:t>
            </a:fld>
            <a:endParaRPr lang="pl-PL"/>
          </a:p>
        </p:txBody>
      </p:sp>
    </p:spTree>
    <p:extLst>
      <p:ext uri="{BB962C8B-B14F-4D97-AF65-F5344CB8AC3E}">
        <p14:creationId xmlns:p14="http://schemas.microsoft.com/office/powerpoint/2010/main" val="34075004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000500"/>
            <a:ext cx="5486400" cy="472282"/>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1629F706-1D5A-4F6F-AD93-DF81E7889AFE}" type="slidenum">
              <a:rPr lang="pl-PL" smtClean="0"/>
              <a:pPr/>
              <a:t>‹#›</a:t>
            </a:fld>
            <a:endParaRPr lang="pl-PL"/>
          </a:p>
        </p:txBody>
      </p:sp>
    </p:spTree>
    <p:extLst>
      <p:ext uri="{BB962C8B-B14F-4D97-AF65-F5344CB8AC3E}">
        <p14:creationId xmlns:p14="http://schemas.microsoft.com/office/powerpoint/2010/main" val="38303206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629F706-1D5A-4F6F-AD93-DF81E7889AFE}" type="slidenum">
              <a:rPr lang="pl-PL" smtClean="0"/>
              <a:pPr/>
              <a:t>‹#›</a:t>
            </a:fld>
            <a:endParaRPr lang="pl-PL"/>
          </a:p>
        </p:txBody>
      </p:sp>
    </p:spTree>
    <p:extLst>
      <p:ext uri="{BB962C8B-B14F-4D97-AF65-F5344CB8AC3E}">
        <p14:creationId xmlns:p14="http://schemas.microsoft.com/office/powerpoint/2010/main" val="959926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28865"/>
            <a:ext cx="2057400" cy="4876271"/>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28865"/>
            <a:ext cx="6019800" cy="4876271"/>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629F706-1D5A-4F6F-AD93-DF81E7889AFE}" type="slidenum">
              <a:rPr lang="pl-PL" smtClean="0"/>
              <a:pPr/>
              <a:t>‹#›</a:t>
            </a:fld>
            <a:endParaRPr lang="pl-PL"/>
          </a:p>
        </p:txBody>
      </p:sp>
    </p:spTree>
    <p:extLst>
      <p:ext uri="{BB962C8B-B14F-4D97-AF65-F5344CB8AC3E}">
        <p14:creationId xmlns:p14="http://schemas.microsoft.com/office/powerpoint/2010/main" val="17208483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E09C3-3A53-4AB0-9926-1567310F8A11}" type="slidenum">
              <a:rPr lang="en-US" smtClean="0"/>
              <a:pPr/>
              <a:t>‹#›</a:t>
            </a:fld>
            <a:endParaRPr lang="en-US"/>
          </a:p>
        </p:txBody>
      </p:sp>
    </p:spTree>
    <p:extLst>
      <p:ext uri="{BB962C8B-B14F-4D97-AF65-F5344CB8AC3E}">
        <p14:creationId xmlns:p14="http://schemas.microsoft.com/office/powerpoint/2010/main" val="4525024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RZGW">
    <p:spTree>
      <p:nvGrpSpPr>
        <p:cNvPr id="1" name=""/>
        <p:cNvGrpSpPr/>
        <p:nvPr/>
      </p:nvGrpSpPr>
      <p:grpSpPr>
        <a:xfrm>
          <a:off x="0" y="0"/>
          <a:ext cx="0" cy="0"/>
          <a:chOff x="0" y="0"/>
          <a:chExt cx="0" cy="0"/>
        </a:xfrm>
      </p:grpSpPr>
      <p:pic>
        <p:nvPicPr>
          <p:cNvPr id="5" name="Obraz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ytuł 1"/>
          <p:cNvSpPr>
            <a:spLocks noGrp="1"/>
          </p:cNvSpPr>
          <p:nvPr>
            <p:ph type="ctrTitle" hasCustomPrompt="1"/>
          </p:nvPr>
        </p:nvSpPr>
        <p:spPr>
          <a:xfrm>
            <a:off x="2267744" y="1247490"/>
            <a:ext cx="6336704" cy="540060"/>
          </a:xfrm>
        </p:spPr>
        <p:txBody>
          <a:bodyPr anchor="t">
            <a:normAutofit/>
          </a:bodyPr>
          <a:lstStyle>
            <a:lvl1pPr algn="l">
              <a:defRPr sz="3200">
                <a:solidFill>
                  <a:srgbClr val="009EDB"/>
                </a:solidFill>
                <a:latin typeface="Arial" pitchFamily="34" charset="0"/>
                <a:cs typeface="Arial" pitchFamily="34" charset="0"/>
              </a:defRPr>
            </a:lvl1pPr>
          </a:lstStyle>
          <a:p>
            <a:r>
              <a:rPr lang="pl-PL" dirty="0"/>
              <a:t>Tytuł rozdziału</a:t>
            </a:r>
          </a:p>
        </p:txBody>
      </p:sp>
      <p:sp>
        <p:nvSpPr>
          <p:cNvPr id="3" name="Podtytuł 2"/>
          <p:cNvSpPr>
            <a:spLocks noGrp="1"/>
          </p:cNvSpPr>
          <p:nvPr>
            <p:ph type="subTitle" idx="1" hasCustomPrompt="1"/>
          </p:nvPr>
        </p:nvSpPr>
        <p:spPr>
          <a:xfrm>
            <a:off x="2267744" y="1897393"/>
            <a:ext cx="6336704" cy="3120347"/>
          </a:xfrm>
        </p:spPr>
        <p:txBody>
          <a:bodyPr>
            <a:normAutofit/>
          </a:bodyPr>
          <a:lstStyle>
            <a:lvl1pPr marL="0" indent="0" algn="l">
              <a:buNone/>
              <a:defRPr sz="2000">
                <a:solidFill>
                  <a:srgbClr val="00377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Lorem ipsum dolor sit amet</a:t>
            </a:r>
            <a:r>
              <a:rPr lang="pl-PL" dirty="0"/>
              <a:t>…</a:t>
            </a:r>
          </a:p>
        </p:txBody>
      </p:sp>
    </p:spTree>
    <p:extLst>
      <p:ext uri="{BB962C8B-B14F-4D97-AF65-F5344CB8AC3E}">
        <p14:creationId xmlns:p14="http://schemas.microsoft.com/office/powerpoint/2010/main" val="14567973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ZGW Slajd tytułowy">
    <p:spTree>
      <p:nvGrpSpPr>
        <p:cNvPr id="1" name=""/>
        <p:cNvGrpSpPr/>
        <p:nvPr/>
      </p:nvGrpSpPr>
      <p:grpSpPr>
        <a:xfrm>
          <a:off x="0" y="0"/>
          <a:ext cx="0" cy="0"/>
          <a:chOff x="0" y="0"/>
          <a:chExt cx="0" cy="0"/>
        </a:xfrm>
      </p:grpSpPr>
      <p:pic>
        <p:nvPicPr>
          <p:cNvPr id="4" name="Obraz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ytuł 1"/>
          <p:cNvSpPr>
            <a:spLocks noGrp="1"/>
          </p:cNvSpPr>
          <p:nvPr>
            <p:ph type="ctrTitle" hasCustomPrompt="1"/>
          </p:nvPr>
        </p:nvSpPr>
        <p:spPr>
          <a:xfrm>
            <a:off x="1115616" y="1237320"/>
            <a:ext cx="5398368" cy="540060"/>
          </a:xfrm>
        </p:spPr>
        <p:txBody>
          <a:bodyPr anchor="t">
            <a:normAutofit/>
          </a:bodyPr>
          <a:lstStyle>
            <a:lvl1pPr algn="l">
              <a:defRPr sz="3200">
                <a:solidFill>
                  <a:schemeClr val="bg1"/>
                </a:solidFill>
                <a:latin typeface="Arial" pitchFamily="34" charset="0"/>
                <a:cs typeface="Arial" pitchFamily="34" charset="0"/>
              </a:defRPr>
            </a:lvl1pPr>
          </a:lstStyle>
          <a:p>
            <a:r>
              <a:rPr lang="pl-PL" dirty="0"/>
              <a:t>Tytuł prezentacji</a:t>
            </a:r>
          </a:p>
        </p:txBody>
      </p:sp>
      <p:sp>
        <p:nvSpPr>
          <p:cNvPr id="3" name="Podtytuł 2"/>
          <p:cNvSpPr>
            <a:spLocks noGrp="1"/>
          </p:cNvSpPr>
          <p:nvPr>
            <p:ph type="subTitle" idx="1" hasCustomPrompt="1"/>
          </p:nvPr>
        </p:nvSpPr>
        <p:spPr>
          <a:xfrm>
            <a:off x="1115616" y="1887223"/>
            <a:ext cx="5400600" cy="1150297"/>
          </a:xfrm>
        </p:spPr>
        <p:txBody>
          <a:bodyPr>
            <a:normAutofit/>
          </a:bodyPr>
          <a:lstStyle>
            <a:lvl1pPr marL="0" indent="0" algn="l">
              <a:buNone/>
              <a:defRPr sz="2400">
                <a:solidFill>
                  <a:srgbClr val="8DD8F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a:t>Podtytuł prezentacji</a:t>
            </a:r>
          </a:p>
        </p:txBody>
      </p:sp>
      <p:sp>
        <p:nvSpPr>
          <p:cNvPr id="8" name="Symbol zastępczy tekstu 2"/>
          <p:cNvSpPr>
            <a:spLocks noGrp="1"/>
          </p:cNvSpPr>
          <p:nvPr>
            <p:ph type="body" idx="10" hasCustomPrompt="1"/>
          </p:nvPr>
        </p:nvSpPr>
        <p:spPr>
          <a:xfrm>
            <a:off x="1115616" y="4777714"/>
            <a:ext cx="2299792" cy="300033"/>
          </a:xfrm>
        </p:spPr>
        <p:txBody>
          <a:bodyPr anchor="t">
            <a:noAutofit/>
          </a:bodyPr>
          <a:lstStyle>
            <a:lvl1pPr marL="0" indent="0">
              <a:buNone/>
              <a:defRPr sz="2400">
                <a:solidFill>
                  <a:srgbClr val="009ED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dirty="0"/>
              <a:t>data</a:t>
            </a:r>
          </a:p>
        </p:txBody>
      </p:sp>
    </p:spTree>
    <p:extLst>
      <p:ext uri="{BB962C8B-B14F-4D97-AF65-F5344CB8AC3E}">
        <p14:creationId xmlns:p14="http://schemas.microsoft.com/office/powerpoint/2010/main" val="2592271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RZGW">
    <p:spTree>
      <p:nvGrpSpPr>
        <p:cNvPr id="1" name=""/>
        <p:cNvGrpSpPr/>
        <p:nvPr/>
      </p:nvGrpSpPr>
      <p:grpSpPr>
        <a:xfrm>
          <a:off x="0" y="0"/>
          <a:ext cx="0" cy="0"/>
          <a:chOff x="0" y="0"/>
          <a:chExt cx="0" cy="0"/>
        </a:xfrm>
      </p:grpSpPr>
      <p:pic>
        <p:nvPicPr>
          <p:cNvPr id="6" name="Obraz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ytuł 1"/>
          <p:cNvSpPr>
            <a:spLocks noGrp="1"/>
          </p:cNvSpPr>
          <p:nvPr>
            <p:ph type="ctrTitle" hasCustomPrompt="1"/>
          </p:nvPr>
        </p:nvSpPr>
        <p:spPr>
          <a:xfrm>
            <a:off x="3419872" y="397227"/>
            <a:ext cx="5040560" cy="540060"/>
          </a:xfrm>
        </p:spPr>
        <p:txBody>
          <a:bodyPr anchor="t">
            <a:normAutofit/>
          </a:bodyPr>
          <a:lstStyle>
            <a:lvl1pPr algn="r">
              <a:defRPr sz="3200">
                <a:solidFill>
                  <a:srgbClr val="8DD8F8"/>
                </a:solidFill>
                <a:latin typeface="Arial" pitchFamily="34" charset="0"/>
                <a:cs typeface="Arial" pitchFamily="34" charset="0"/>
              </a:defRPr>
            </a:lvl1pPr>
          </a:lstStyle>
          <a:p>
            <a:r>
              <a:rPr lang="pl-PL" dirty="0"/>
              <a:t>Tytuł rozdziału</a:t>
            </a:r>
          </a:p>
        </p:txBody>
      </p:sp>
      <p:sp>
        <p:nvSpPr>
          <p:cNvPr id="3" name="Podtytuł 2"/>
          <p:cNvSpPr>
            <a:spLocks noGrp="1"/>
          </p:cNvSpPr>
          <p:nvPr>
            <p:ph type="subTitle" idx="1" hasCustomPrompt="1"/>
          </p:nvPr>
        </p:nvSpPr>
        <p:spPr>
          <a:xfrm>
            <a:off x="827584" y="1597360"/>
            <a:ext cx="7632848" cy="3540393"/>
          </a:xfrm>
        </p:spPr>
        <p:txBody>
          <a:bodyPr>
            <a:normAutofit/>
          </a:bodyPr>
          <a:lstStyle>
            <a:lvl1pPr marL="0" indent="0" algn="l">
              <a:buNone/>
              <a:defRPr sz="2000">
                <a:solidFill>
                  <a:srgbClr val="00377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Lorem ipsum dolor sit amet</a:t>
            </a:r>
            <a:r>
              <a:rPr lang="pl-PL" dirty="0"/>
              <a:t>…</a:t>
            </a:r>
          </a:p>
        </p:txBody>
      </p:sp>
    </p:spTree>
    <p:extLst>
      <p:ext uri="{BB962C8B-B14F-4D97-AF65-F5344CB8AC3E}">
        <p14:creationId xmlns:p14="http://schemas.microsoft.com/office/powerpoint/2010/main" val="9493017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RZGW">
    <p:spTree>
      <p:nvGrpSpPr>
        <p:cNvPr id="1" name=""/>
        <p:cNvGrpSpPr/>
        <p:nvPr/>
      </p:nvGrpSpPr>
      <p:grpSpPr>
        <a:xfrm>
          <a:off x="0" y="0"/>
          <a:ext cx="0" cy="0"/>
          <a:chOff x="0" y="0"/>
          <a:chExt cx="0" cy="0"/>
        </a:xfrm>
      </p:grpSpPr>
      <p:pic>
        <p:nvPicPr>
          <p:cNvPr id="2" name="Obraz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Podtytuł 2"/>
          <p:cNvSpPr>
            <a:spLocks noGrp="1"/>
          </p:cNvSpPr>
          <p:nvPr>
            <p:ph type="subTitle" idx="1" hasCustomPrompt="1"/>
          </p:nvPr>
        </p:nvSpPr>
        <p:spPr>
          <a:xfrm>
            <a:off x="827584" y="1837387"/>
            <a:ext cx="7560840" cy="3240360"/>
          </a:xfrm>
        </p:spPr>
        <p:txBody>
          <a:bodyPr>
            <a:normAutofit/>
          </a:bodyPr>
          <a:lstStyle>
            <a:lvl1pPr marL="0" indent="0" algn="l">
              <a:buNone/>
              <a:defRPr sz="2000">
                <a:solidFill>
                  <a:srgbClr val="00377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Lorem ipsum dolor sit amet</a:t>
            </a:r>
            <a:r>
              <a:rPr lang="pl-PL" dirty="0"/>
              <a:t>…</a:t>
            </a:r>
          </a:p>
        </p:txBody>
      </p:sp>
      <p:sp>
        <p:nvSpPr>
          <p:cNvPr id="5" name="Tytuł 1"/>
          <p:cNvSpPr>
            <a:spLocks noGrp="1"/>
          </p:cNvSpPr>
          <p:nvPr>
            <p:ph type="ctrTitle" hasCustomPrompt="1"/>
          </p:nvPr>
        </p:nvSpPr>
        <p:spPr>
          <a:xfrm>
            <a:off x="827584" y="1117307"/>
            <a:ext cx="7560840" cy="540060"/>
          </a:xfrm>
        </p:spPr>
        <p:txBody>
          <a:bodyPr anchor="t">
            <a:normAutofit/>
          </a:bodyPr>
          <a:lstStyle>
            <a:lvl1pPr algn="l">
              <a:defRPr sz="3200">
                <a:solidFill>
                  <a:srgbClr val="009EDB"/>
                </a:solidFill>
                <a:latin typeface="Arial" pitchFamily="34" charset="0"/>
                <a:cs typeface="Arial" pitchFamily="34" charset="0"/>
              </a:defRPr>
            </a:lvl1pPr>
          </a:lstStyle>
          <a:p>
            <a:r>
              <a:rPr lang="pl-PL" dirty="0"/>
              <a:t>Tytuł rozdziału</a:t>
            </a:r>
          </a:p>
        </p:txBody>
      </p:sp>
    </p:spTree>
    <p:extLst>
      <p:ext uri="{BB962C8B-B14F-4D97-AF65-F5344CB8AC3E}">
        <p14:creationId xmlns:p14="http://schemas.microsoft.com/office/powerpoint/2010/main" val="37454659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629F706-1D5A-4F6F-AD93-DF81E7889AFE}" type="slidenum">
              <a:rPr lang="pl-PL" smtClean="0"/>
              <a:pPr/>
              <a:t>‹#›</a:t>
            </a:fld>
            <a:endParaRPr lang="pl-PL"/>
          </a:p>
        </p:txBody>
      </p:sp>
    </p:spTree>
    <p:extLst>
      <p:ext uri="{BB962C8B-B14F-4D97-AF65-F5344CB8AC3E}">
        <p14:creationId xmlns:p14="http://schemas.microsoft.com/office/powerpoint/2010/main" val="544834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672417"/>
            <a:ext cx="7772400" cy="1135063"/>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629F706-1D5A-4F6F-AD93-DF81E7889AFE}" type="slidenum">
              <a:rPr lang="pl-PL" smtClean="0"/>
              <a:pPr/>
              <a:t>‹#›</a:t>
            </a:fld>
            <a:endParaRPr lang="pl-PL"/>
          </a:p>
        </p:txBody>
      </p:sp>
    </p:spTree>
    <p:extLst>
      <p:ext uri="{BB962C8B-B14F-4D97-AF65-F5344CB8AC3E}">
        <p14:creationId xmlns:p14="http://schemas.microsoft.com/office/powerpoint/2010/main" val="1483488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1629F706-1D5A-4F6F-AD93-DF81E7889AFE}" type="slidenum">
              <a:rPr lang="pl-PL" smtClean="0"/>
              <a:pPr/>
              <a:t>‹#›</a:t>
            </a:fld>
            <a:endParaRPr lang="pl-PL"/>
          </a:p>
        </p:txBody>
      </p:sp>
    </p:spTree>
    <p:extLst>
      <p:ext uri="{BB962C8B-B14F-4D97-AF65-F5344CB8AC3E}">
        <p14:creationId xmlns:p14="http://schemas.microsoft.com/office/powerpoint/2010/main" val="11849417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1629F706-1D5A-4F6F-AD93-DF81E7889AFE}" type="slidenum">
              <a:rPr lang="pl-PL" smtClean="0"/>
              <a:pPr/>
              <a:t>‹#›</a:t>
            </a:fld>
            <a:endParaRPr lang="pl-PL"/>
          </a:p>
        </p:txBody>
      </p:sp>
    </p:spTree>
    <p:extLst>
      <p:ext uri="{BB962C8B-B14F-4D97-AF65-F5344CB8AC3E}">
        <p14:creationId xmlns:p14="http://schemas.microsoft.com/office/powerpoint/2010/main" val="3894306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1629F706-1D5A-4F6F-AD93-DF81E7889AFE}" type="slidenum">
              <a:rPr lang="pl-PL" smtClean="0"/>
              <a:pPr/>
              <a:t>‹#›</a:t>
            </a:fld>
            <a:endParaRPr lang="pl-PL"/>
          </a:p>
        </p:txBody>
      </p:sp>
    </p:spTree>
    <p:extLst>
      <p:ext uri="{BB962C8B-B14F-4D97-AF65-F5344CB8AC3E}">
        <p14:creationId xmlns:p14="http://schemas.microsoft.com/office/powerpoint/2010/main" val="18070010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daty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l-PL"/>
          </a:p>
        </p:txBody>
      </p:sp>
      <p:sp>
        <p:nvSpPr>
          <p:cNvPr id="5" name="Symbol zastępczy stopki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1629F706-1D5A-4F6F-AD93-DF81E7889AFE}" type="slidenum">
              <a:rPr lang="pl-PL" smtClean="0"/>
              <a:pPr/>
              <a:t>‹#›</a:t>
            </a:fld>
            <a:endParaRPr lang="pl-PL"/>
          </a:p>
        </p:txBody>
      </p:sp>
    </p:spTree>
    <p:extLst>
      <p:ext uri="{BB962C8B-B14F-4D97-AF65-F5344CB8AC3E}">
        <p14:creationId xmlns:p14="http://schemas.microsoft.com/office/powerpoint/2010/main" val="137838428"/>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3" r:id="rId3"/>
    <p:sldLayoutId id="2147483662"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4" r:id="rId15"/>
    <p:sldLayoutId id="2147483665" r:id="rId16"/>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11560" y="1273324"/>
            <a:ext cx="7776864" cy="1728192"/>
          </a:xfrm>
        </p:spPr>
        <p:txBody>
          <a:bodyPr>
            <a:noAutofit/>
          </a:bodyPr>
          <a:lstStyle/>
          <a:p>
            <a:pPr algn="ctr"/>
            <a:r>
              <a:rPr lang="pl-PL" dirty="0">
                <a:latin typeface="+mn-lt"/>
              </a:rPr>
              <a:t>Przedsięwzięcia realizowane </a:t>
            </a:r>
            <a:br>
              <a:rPr lang="pl-PL" dirty="0">
                <a:latin typeface="+mn-lt"/>
              </a:rPr>
            </a:br>
            <a:r>
              <a:rPr lang="pl-PL" dirty="0">
                <a:latin typeface="+mn-lt"/>
              </a:rPr>
              <a:t>przez PGW WP RZGW we Wrocławiu </a:t>
            </a:r>
            <a:br>
              <a:rPr lang="pl-PL" dirty="0">
                <a:latin typeface="+mn-lt"/>
              </a:rPr>
            </a:br>
            <a:r>
              <a:rPr lang="pl-PL" dirty="0">
                <a:latin typeface="+mn-lt"/>
              </a:rPr>
              <a:t> na Odrzańskiej Drodze Wodnej</a:t>
            </a:r>
          </a:p>
        </p:txBody>
      </p:sp>
      <p:sp>
        <p:nvSpPr>
          <p:cNvPr id="4" name="pole tekstowe 3"/>
          <p:cNvSpPr txBox="1"/>
          <p:nvPr/>
        </p:nvSpPr>
        <p:spPr>
          <a:xfrm>
            <a:off x="1187624" y="4801716"/>
            <a:ext cx="2520280" cy="369332"/>
          </a:xfrm>
          <a:prstGeom prst="rect">
            <a:avLst/>
          </a:prstGeom>
          <a:noFill/>
        </p:spPr>
        <p:txBody>
          <a:bodyPr wrap="square" rtlCol="0">
            <a:spAutoFit/>
          </a:bodyPr>
          <a:lstStyle/>
          <a:p>
            <a:r>
              <a:rPr lang="pl-PL" dirty="0">
                <a:solidFill>
                  <a:schemeClr val="tx2">
                    <a:lumMod val="60000"/>
                    <a:lumOff val="40000"/>
                  </a:schemeClr>
                </a:solidFill>
              </a:rPr>
              <a:t>29.03.2019 r.</a:t>
            </a:r>
          </a:p>
        </p:txBody>
      </p:sp>
    </p:spTree>
    <p:extLst>
      <p:ext uri="{BB962C8B-B14F-4D97-AF65-F5344CB8AC3E}">
        <p14:creationId xmlns:p14="http://schemas.microsoft.com/office/powerpoint/2010/main" val="21614120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endParaRPr lang="pl-PL"/>
          </a:p>
        </p:txBody>
      </p:sp>
      <p:sp>
        <p:nvSpPr>
          <p:cNvPr id="3" name="Podtytuł 2"/>
          <p:cNvSpPr>
            <a:spLocks noGrp="1"/>
          </p:cNvSpPr>
          <p:nvPr>
            <p:ph type="subTitle" idx="1"/>
          </p:nvPr>
        </p:nvSpPr>
        <p:spPr/>
        <p:txBody>
          <a:bodyPr/>
          <a:lstStyle/>
          <a:p>
            <a:endParaRPr lang="pl-PL"/>
          </a:p>
        </p:txBody>
      </p:sp>
      <p:sp>
        <p:nvSpPr>
          <p:cNvPr id="4" name="Symbol zastępczy tekstu 3"/>
          <p:cNvSpPr>
            <a:spLocks noGrp="1"/>
          </p:cNvSpPr>
          <p:nvPr>
            <p:ph type="body" idx="10"/>
          </p:nvPr>
        </p:nvSpPr>
        <p:spPr/>
        <p:txBody>
          <a:bodyPr/>
          <a:lstStyle/>
          <a:p>
            <a:endParaRPr lang="pl-PL"/>
          </a:p>
        </p:txBody>
      </p:sp>
      <p:pic>
        <p:nvPicPr>
          <p:cNvPr id="2050" name="Picture 2" descr="C:\Documents and Settings\lenovo 1\Pulpit\Aktualizacja wykazu inwestycji RZGW Wrocław\Modernizacja stopnia Brzeg Dolny\DSC03665.JPG"/>
          <p:cNvPicPr>
            <a:picLocks noChangeAspect="1" noChangeArrowheads="1"/>
          </p:cNvPicPr>
          <p:nvPr/>
        </p:nvPicPr>
        <p:blipFill>
          <a:blip r:embed="rId2" cstate="print"/>
          <a:srcRect/>
          <a:stretch>
            <a:fillRect/>
          </a:stretch>
        </p:blipFill>
        <p:spPr bwMode="auto">
          <a:xfrm>
            <a:off x="-304800" y="-800100"/>
            <a:ext cx="9753600" cy="7315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53102" y="155203"/>
            <a:ext cx="5904656" cy="3662541"/>
          </a:xfrm>
          <a:prstGeom prst="rect">
            <a:avLst/>
          </a:prstGeom>
          <a:noFill/>
        </p:spPr>
        <p:txBody>
          <a:bodyPr wrap="square" rtlCol="0">
            <a:spAutoFit/>
          </a:bodyPr>
          <a:lstStyle/>
          <a:p>
            <a:pPr algn="ctr"/>
            <a:endParaRPr lang="pl-PL" dirty="0">
              <a:solidFill>
                <a:schemeClr val="bg1"/>
              </a:solidFill>
              <a:effectLst>
                <a:outerShdw blurRad="60007" dist="310007" dir="7680000" sy="30000" kx="1300200" algn="ctr" rotWithShape="0">
                  <a:schemeClr val="bg1">
                    <a:alpha val="32000"/>
                  </a:schemeClr>
                </a:outerShdw>
              </a:effectLst>
            </a:endParaRPr>
          </a:p>
          <a:p>
            <a:pPr algn="ctr"/>
            <a:r>
              <a:rPr lang="pl-PL" sz="2000" i="1" dirty="0">
                <a:solidFill>
                  <a:srgbClr val="0070C0"/>
                </a:solidFill>
                <a:effectLst>
                  <a:outerShdw blurRad="60007" dist="310007" dir="7680000" sy="30000" kx="1300200" algn="ctr" rotWithShape="0">
                    <a:schemeClr val="bg1">
                      <a:alpha val="32000"/>
                    </a:schemeClr>
                  </a:outerShdw>
                </a:effectLst>
              </a:rPr>
              <a:t> </a:t>
            </a:r>
            <a:r>
              <a:rPr lang="pl-PL" sz="2000" b="1" i="1" dirty="0">
                <a:solidFill>
                  <a:srgbClr val="0070C0"/>
                </a:solidFill>
                <a:effectLst>
                  <a:outerShdw blurRad="60007" dist="310007" dir="7680000" sy="30000" kx="1300200" algn="ctr" rotWithShape="0">
                    <a:schemeClr val="bg1">
                      <a:alpha val="32000"/>
                    </a:schemeClr>
                  </a:outerShdw>
                </a:effectLst>
              </a:rPr>
              <a:t>„</a:t>
            </a:r>
            <a:r>
              <a:rPr lang="pl-PL" sz="2000" b="1" i="1" dirty="0">
                <a:solidFill>
                  <a:srgbClr val="0070C0"/>
                </a:solidFill>
              </a:rPr>
              <a:t>Modernizacja stopnia wodnego Rędzin na Odrze                         w km 260,7 – przystosowanie do III kl. drogi wodnej”</a:t>
            </a:r>
          </a:p>
          <a:p>
            <a:pPr algn="ctr"/>
            <a:endParaRPr lang="pl-PL" sz="800" b="1" i="1" dirty="0">
              <a:solidFill>
                <a:srgbClr val="0070C0"/>
              </a:solidFill>
            </a:endParaRPr>
          </a:p>
          <a:p>
            <a:pPr>
              <a:buFont typeface="Wingdings" pitchFamily="2" charset="2"/>
              <a:buChar char="q"/>
            </a:pPr>
            <a:r>
              <a:rPr lang="pl-PL" sz="1400" dirty="0">
                <a:cs typeface="Times New Roman" pitchFamily="18" charset="0"/>
              </a:rPr>
              <a:t>  Okres realizacji:  </a:t>
            </a:r>
            <a:r>
              <a:rPr lang="pl-PL" sz="1400" b="1" dirty="0">
                <a:solidFill>
                  <a:srgbClr val="FF0000"/>
                </a:solidFill>
                <a:cs typeface="Times New Roman" pitchFamily="18" charset="0"/>
              </a:rPr>
              <a:t>2017-2020</a:t>
            </a:r>
          </a:p>
          <a:p>
            <a:endParaRPr lang="pl-PL" sz="500" dirty="0">
              <a:cs typeface="Times New Roman" pitchFamily="18" charset="0"/>
            </a:endParaRPr>
          </a:p>
          <a:p>
            <a:pPr>
              <a:buFont typeface="Wingdings" pitchFamily="2" charset="2"/>
              <a:buChar char="q"/>
            </a:pPr>
            <a:r>
              <a:rPr lang="pl-PL" sz="1400" dirty="0">
                <a:cs typeface="Times New Roman" pitchFamily="18" charset="0"/>
              </a:rPr>
              <a:t>  Wartość zadania: </a:t>
            </a:r>
            <a:r>
              <a:rPr lang="pl-PL" sz="1400" b="1" dirty="0">
                <a:solidFill>
                  <a:srgbClr val="FF0000"/>
                </a:solidFill>
                <a:cs typeface="Times New Roman" pitchFamily="18" charset="0"/>
              </a:rPr>
              <a:t>50 mln zł</a:t>
            </a:r>
            <a:endParaRPr lang="pl-PL" sz="1400" dirty="0">
              <a:solidFill>
                <a:srgbClr val="FF0000"/>
              </a:solidFill>
              <a:cs typeface="Times New Roman" pitchFamily="18" charset="0"/>
            </a:endParaRPr>
          </a:p>
          <a:p>
            <a:r>
              <a:rPr lang="pl-PL" sz="500" dirty="0">
                <a:cs typeface="Times New Roman" pitchFamily="18" charset="0"/>
              </a:rPr>
              <a:t>	 </a:t>
            </a:r>
          </a:p>
          <a:p>
            <a:pPr>
              <a:buFont typeface="Wingdings" pitchFamily="2" charset="2"/>
              <a:buChar char="q"/>
            </a:pPr>
            <a:r>
              <a:rPr lang="pl-PL" sz="1400" i="1" dirty="0">
                <a:cs typeface="Times New Roman" pitchFamily="18" charset="0"/>
              </a:rPr>
              <a:t> </a:t>
            </a:r>
            <a:r>
              <a:rPr lang="pl-PL" sz="1400" dirty="0">
                <a:cs typeface="Times New Roman" pitchFamily="18" charset="0"/>
              </a:rPr>
              <a:t>Zakres i cel prac: </a:t>
            </a:r>
            <a:br>
              <a:rPr lang="pl-PL" sz="1400" dirty="0">
                <a:cs typeface="Times New Roman" pitchFamily="18" charset="0"/>
              </a:rPr>
            </a:br>
            <a:r>
              <a:rPr lang="pl-PL" sz="1400" dirty="0">
                <a:cs typeface="Times New Roman" pitchFamily="18" charset="0"/>
              </a:rPr>
              <a:t>Roboty budowlane rozpoczęto robót w IV kwartale 2018 r. a ich zakończenie planowane jest na grudzień 2020 r.</a:t>
            </a:r>
          </a:p>
          <a:p>
            <a:endParaRPr lang="pl-PL" sz="800" dirty="0">
              <a:cs typeface="Times New Roman" pitchFamily="18" charset="0"/>
            </a:endParaRPr>
          </a:p>
          <a:p>
            <a:r>
              <a:rPr lang="pl-PL" sz="1400" dirty="0">
                <a:cs typeface="Times New Roman" pitchFamily="18" charset="0"/>
              </a:rPr>
              <a:t>Głównym zakresem zadania jest przywrócenie sprawności technicznej i modernizacja jazu. </a:t>
            </a:r>
            <a:endParaRPr lang="pl-PL" sz="1400" i="1" dirty="0">
              <a:cs typeface="Times New Roman" pitchFamily="18" charset="0"/>
            </a:endParaRPr>
          </a:p>
          <a:p>
            <a:r>
              <a:rPr lang="pl-PL" sz="1200" dirty="0">
                <a:cs typeface="Times New Roman" pitchFamily="18" charset="0"/>
              </a:rPr>
              <a:t>Wymiana zamknięć jazu oraz ich napędów, modernizacja ubezpieczeń brzegowych w awanportach, modernizacja języków rozdzielczych, remont generalny konstrukcji obiektu oraz kładki technologicznej, modernizacja instalacji elektrycznej zasilającej i sterowniczej.</a:t>
            </a:r>
          </a:p>
          <a:p>
            <a:endParaRPr lang="pl-PL" sz="1400" dirty="0">
              <a:cs typeface="Times New Roman" pitchFamily="18" charset="0"/>
            </a:endParaRPr>
          </a:p>
        </p:txBody>
      </p:sp>
      <p:pic>
        <p:nvPicPr>
          <p:cNvPr id="1026" name="Picture 2" descr="http://www.fluidi.pl/grafiki/0244/24462_P_8101244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577580"/>
            <a:ext cx="4339178" cy="1653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103469"/>
            <a:ext cx="5904656" cy="4031873"/>
          </a:xfrm>
          <a:prstGeom prst="rect">
            <a:avLst/>
          </a:prstGeom>
          <a:noFill/>
        </p:spPr>
        <p:txBody>
          <a:bodyPr wrap="square" rtlCol="0">
            <a:spAutoFit/>
          </a:bodyPr>
          <a:lstStyle/>
          <a:p>
            <a:pPr algn="ctr"/>
            <a:endParaRPr lang="pl-PL" dirty="0">
              <a:solidFill>
                <a:schemeClr val="bg1"/>
              </a:solidFill>
              <a:effectLst>
                <a:outerShdw blurRad="60007" dist="310007" dir="7680000" sy="30000" kx="1300200" algn="ctr" rotWithShape="0">
                  <a:schemeClr val="bg1">
                    <a:alpha val="32000"/>
                  </a:schemeClr>
                </a:outerShdw>
              </a:effectLst>
            </a:endParaRPr>
          </a:p>
          <a:p>
            <a:pPr algn="ctr"/>
            <a:endParaRPr lang="pl-PL" sz="300" dirty="0">
              <a:solidFill>
                <a:schemeClr val="bg1"/>
              </a:solidFill>
              <a:effectLst>
                <a:outerShdw blurRad="60007" dist="310007" dir="7680000" sy="30000" kx="1300200" algn="ctr" rotWithShape="0">
                  <a:schemeClr val="bg1">
                    <a:alpha val="32000"/>
                  </a:schemeClr>
                </a:outerShdw>
              </a:effectLst>
            </a:endParaRPr>
          </a:p>
          <a:p>
            <a:pPr algn="ctr"/>
            <a:r>
              <a:rPr lang="pl-PL" sz="1400" i="1" dirty="0">
                <a:solidFill>
                  <a:srgbClr val="0070C0"/>
                </a:solidFill>
                <a:effectLst>
                  <a:outerShdw blurRad="60007" dist="310007" dir="7680000" sy="30000" kx="1300200" algn="ctr" rotWithShape="0">
                    <a:schemeClr val="bg1">
                      <a:alpha val="32000"/>
                    </a:schemeClr>
                  </a:outerShdw>
                </a:effectLst>
              </a:rPr>
              <a:t> </a:t>
            </a:r>
            <a:r>
              <a:rPr lang="pl-PL" sz="1400" b="1" i="1" dirty="0">
                <a:solidFill>
                  <a:srgbClr val="0070C0"/>
                </a:solidFill>
                <a:effectLst>
                  <a:outerShdw blurRad="60007" dist="310007" dir="7680000" sy="30000" kx="1300200" algn="ctr" rotWithShape="0">
                    <a:schemeClr val="bg1">
                      <a:alpha val="32000"/>
                    </a:schemeClr>
                  </a:outerShdw>
                </a:effectLst>
              </a:rPr>
              <a:t>„</a:t>
            </a:r>
            <a:r>
              <a:rPr lang="pl-PL" sz="1400" b="1" i="1" dirty="0">
                <a:solidFill>
                  <a:srgbClr val="0070C0"/>
                </a:solidFill>
              </a:rPr>
              <a:t> Kontrakt 1B.1/1(a) Odbudowa zabudowy regulacyjnej rzeki Odry - przystosowanie do III klasy drogi wodnej, na odcinku od miejscowości Ścinawa do ujścia  Nysy Łużyckiej – ETAP II ”</a:t>
            </a:r>
          </a:p>
          <a:p>
            <a:pPr algn="ctr"/>
            <a:endParaRPr lang="pl-PL" sz="300" b="1" i="1" dirty="0">
              <a:solidFill>
                <a:srgbClr val="0070C0"/>
              </a:solidFill>
            </a:endParaRPr>
          </a:p>
          <a:p>
            <a:pPr>
              <a:buFont typeface="Wingdings" pitchFamily="2" charset="2"/>
              <a:buChar char="q"/>
            </a:pPr>
            <a:r>
              <a:rPr lang="pl-PL" sz="1400" dirty="0">
                <a:cs typeface="Times New Roman" pitchFamily="18" charset="0"/>
              </a:rPr>
              <a:t>  Planowany okres realizacji:  </a:t>
            </a:r>
            <a:r>
              <a:rPr lang="pl-PL" sz="1400" b="1" dirty="0">
                <a:solidFill>
                  <a:srgbClr val="FF0000"/>
                </a:solidFill>
                <a:cs typeface="Times New Roman" pitchFamily="18" charset="0"/>
              </a:rPr>
              <a:t>2019-2022</a:t>
            </a:r>
          </a:p>
          <a:p>
            <a:endParaRPr lang="pl-PL" sz="300" dirty="0">
              <a:cs typeface="Times New Roman" pitchFamily="18" charset="0"/>
            </a:endParaRPr>
          </a:p>
          <a:p>
            <a:pPr>
              <a:buFont typeface="Wingdings" pitchFamily="2" charset="2"/>
              <a:buChar char="q"/>
            </a:pPr>
            <a:r>
              <a:rPr lang="pl-PL" sz="1400" dirty="0">
                <a:cs typeface="Times New Roman" pitchFamily="18" charset="0"/>
              </a:rPr>
              <a:t>  Planowana wartość zadania: </a:t>
            </a:r>
            <a:r>
              <a:rPr lang="pl-PL" sz="1400" b="1" dirty="0">
                <a:solidFill>
                  <a:srgbClr val="FF0000"/>
                </a:solidFill>
                <a:cs typeface="Times New Roman" pitchFamily="18" charset="0"/>
              </a:rPr>
              <a:t>127,6 mln zł (30,670mln €)</a:t>
            </a:r>
            <a:endParaRPr lang="pl-PL" sz="1400" dirty="0">
              <a:solidFill>
                <a:srgbClr val="FF0000"/>
              </a:solidFill>
              <a:cs typeface="Times New Roman" pitchFamily="18" charset="0"/>
            </a:endParaRPr>
          </a:p>
          <a:p>
            <a:endParaRPr lang="pl-PL" sz="300" dirty="0">
              <a:cs typeface="Times New Roman" pitchFamily="18" charset="0"/>
            </a:endParaRPr>
          </a:p>
          <a:p>
            <a:pPr>
              <a:buFont typeface="Wingdings" pitchFamily="2" charset="2"/>
              <a:buChar char="q"/>
            </a:pPr>
            <a:r>
              <a:rPr lang="pl-PL" sz="1400" i="1" dirty="0">
                <a:cs typeface="Times New Roman" pitchFamily="18" charset="0"/>
              </a:rPr>
              <a:t> Zakres zadania:</a:t>
            </a:r>
          </a:p>
          <a:p>
            <a:r>
              <a:rPr lang="pl-PL" sz="1200" i="1" dirty="0">
                <a:cs typeface="Times New Roman" pitchFamily="18" charset="0"/>
              </a:rPr>
              <a:t>- Modernizacja 341 ostróg </a:t>
            </a:r>
          </a:p>
          <a:p>
            <a:r>
              <a:rPr lang="pl-PL" sz="1200" i="1" dirty="0">
                <a:cs typeface="Times New Roman" pitchFamily="18" charset="0"/>
              </a:rPr>
              <a:t>- Likwidacja 11 przemiałów (</a:t>
            </a:r>
            <a:r>
              <a:rPr lang="pl-PL" sz="1200" i="1" dirty="0" err="1">
                <a:cs typeface="Times New Roman" pitchFamily="18" charset="0"/>
              </a:rPr>
              <a:t>wypłyceń</a:t>
            </a:r>
            <a:r>
              <a:rPr lang="pl-PL" sz="1200" i="1" dirty="0">
                <a:cs typeface="Times New Roman" pitchFamily="18" charset="0"/>
              </a:rPr>
              <a:t>)  </a:t>
            </a:r>
          </a:p>
          <a:p>
            <a:r>
              <a:rPr lang="pl-PL" sz="1200" i="1" dirty="0">
                <a:cs typeface="Times New Roman" pitchFamily="18" charset="0"/>
              </a:rPr>
              <a:t>- Poprawa warunków nawigacyjnych (w tym umożliwienie pracy lodołamaczy) na Odrze swobodnie płynącej od km 427,5 do 540,0 </a:t>
            </a:r>
          </a:p>
          <a:p>
            <a:pPr>
              <a:buFont typeface="Wingdings" pitchFamily="2" charset="2"/>
              <a:buChar char="q"/>
            </a:pPr>
            <a:r>
              <a:rPr lang="pl-PL" sz="1400" dirty="0">
                <a:cs typeface="Times New Roman" pitchFamily="18" charset="0"/>
              </a:rPr>
              <a:t> Poziom zaawansowania prac: </a:t>
            </a:r>
          </a:p>
          <a:p>
            <a:pPr algn="just"/>
            <a:r>
              <a:rPr lang="pl-PL" sz="1100" dirty="0">
                <a:cs typeface="Times New Roman" pitchFamily="18" charset="0"/>
              </a:rPr>
              <a:t>Zadanie posiada opracowana dokumentację projektową wraz z wydanymi niezbędnymi decyzjami administracyjnymi. W trakcie uzyskiwania jest No </a:t>
            </a:r>
            <a:r>
              <a:rPr lang="pl-PL" sz="1100" dirty="0" err="1">
                <a:cs typeface="Times New Roman" pitchFamily="18" charset="0"/>
              </a:rPr>
              <a:t>objection</a:t>
            </a:r>
            <a:r>
              <a:rPr lang="pl-PL" sz="1100" dirty="0">
                <a:cs typeface="Times New Roman" pitchFamily="18" charset="0"/>
              </a:rPr>
              <a:t> Banku Światowego dla Planu Zarządzania Środowiskiem po konsultacjach społecznych. Po uzyskaniu powyższej zgody możliwe będzie rozpoczęcie procedury przetargowej dla której Bank Światowy już wcześniej wyraził No </a:t>
            </a:r>
            <a:r>
              <a:rPr lang="pl-PL" sz="1100" dirty="0" err="1">
                <a:cs typeface="Times New Roman" pitchFamily="18" charset="0"/>
              </a:rPr>
              <a:t>objection</a:t>
            </a:r>
            <a:r>
              <a:rPr lang="pl-PL" sz="1100" dirty="0">
                <a:cs typeface="Times New Roman" pitchFamily="18" charset="0"/>
              </a:rPr>
              <a:t> . </a:t>
            </a:r>
            <a:endParaRPr lang="pl-PL" sz="1100" dirty="0">
              <a:solidFill>
                <a:schemeClr val="bg1"/>
              </a:solidFill>
              <a:effectLst>
                <a:outerShdw blurRad="60007" dist="310007" dir="7680000" sy="30000" kx="1300200" algn="ctr" rotWithShape="0">
                  <a:schemeClr val="bg1">
                    <a:alpha val="32000"/>
                  </a:schemeClr>
                </a:outerShdw>
              </a:effectLst>
            </a:endParaRPr>
          </a:p>
          <a:p>
            <a:endParaRPr lang="pl-PL" b="1" dirty="0"/>
          </a:p>
          <a:p>
            <a:pPr algn="ctr"/>
            <a:endParaRPr lang="pl-PL" dirty="0">
              <a:solidFill>
                <a:schemeClr val="bg1"/>
              </a:solidFill>
              <a:effectLst>
                <a:outerShdw blurRad="60007" dist="310007" dir="7680000" sy="30000" kx="1300200" algn="ctr" rotWithShape="0">
                  <a:schemeClr val="bg1">
                    <a:alpha val="32000"/>
                  </a:schemeClr>
                </a:outerShdw>
              </a:effectLst>
            </a:endParaRPr>
          </a:p>
        </p:txBody>
      </p:sp>
      <p:pic>
        <p:nvPicPr>
          <p:cNvPr id="13" name="Picture 2" descr="https://wroclaw.rzgw.gov.pl/images_mce/2013/odbudowa_ostrog/c.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8144" y="3577580"/>
            <a:ext cx="2185398" cy="1669897"/>
          </a:xfrm>
          <a:prstGeom prst="rect">
            <a:avLst/>
          </a:prstGeom>
          <a:noFill/>
          <a:ln>
            <a:noFill/>
          </a:ln>
        </p:spPr>
      </p:pic>
      <p:pic>
        <p:nvPicPr>
          <p:cNvPr id="14" name="Picture 4" descr="https://wroclaw.rzgw.gov.pl/images_mce/2013/odbudowa_ostrog/b.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3848" y="3577580"/>
            <a:ext cx="2226529" cy="1669897"/>
          </a:xfrm>
          <a:prstGeom prst="rect">
            <a:avLst/>
          </a:prstGeom>
          <a:noFill/>
          <a:ln>
            <a:noFill/>
          </a:ln>
        </p:spPr>
      </p:pic>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braz 14"/>
          <p:cNvPicPr>
            <a:picLocks noChangeAspect="1"/>
          </p:cNvPicPr>
          <p:nvPr/>
        </p:nvPicPr>
        <p:blipFill>
          <a:blip r:embed="rId2"/>
          <a:stretch>
            <a:fillRect/>
          </a:stretch>
        </p:blipFill>
        <p:spPr>
          <a:xfrm>
            <a:off x="2607872" y="99415"/>
            <a:ext cx="6454761" cy="3096344"/>
          </a:xfrm>
          <a:prstGeom prst="rect">
            <a:avLst/>
          </a:prstGeom>
        </p:spPr>
      </p:pic>
      <p:pic>
        <p:nvPicPr>
          <p:cNvPr id="16" name="Obraz 15"/>
          <p:cNvPicPr>
            <a:picLocks noChangeAspect="1"/>
          </p:cNvPicPr>
          <p:nvPr/>
        </p:nvPicPr>
        <p:blipFill>
          <a:blip r:embed="rId3"/>
          <a:stretch>
            <a:fillRect/>
          </a:stretch>
        </p:blipFill>
        <p:spPr>
          <a:xfrm>
            <a:off x="5343183" y="3001516"/>
            <a:ext cx="3713590" cy="1491670"/>
          </a:xfrm>
          <a:prstGeom prst="rect">
            <a:avLst/>
          </a:prstGeom>
        </p:spPr>
      </p:pic>
      <p:pic>
        <p:nvPicPr>
          <p:cNvPr id="17" name="Obraz 16"/>
          <p:cNvPicPr>
            <a:picLocks noChangeAspect="1"/>
          </p:cNvPicPr>
          <p:nvPr/>
        </p:nvPicPr>
        <p:blipFill>
          <a:blip r:embed="rId4"/>
          <a:stretch>
            <a:fillRect/>
          </a:stretch>
        </p:blipFill>
        <p:spPr>
          <a:xfrm>
            <a:off x="2611790" y="3179482"/>
            <a:ext cx="3240360" cy="1260175"/>
          </a:xfrm>
          <a:prstGeom prst="rect">
            <a:avLst/>
          </a:prstGeom>
        </p:spPr>
      </p:pic>
      <p:pic>
        <p:nvPicPr>
          <p:cNvPr id="18" name="Obraz 17"/>
          <p:cNvPicPr>
            <a:picLocks noChangeAspect="1"/>
          </p:cNvPicPr>
          <p:nvPr/>
        </p:nvPicPr>
        <p:blipFill>
          <a:blip r:embed="rId5"/>
          <a:stretch>
            <a:fillRect/>
          </a:stretch>
        </p:blipFill>
        <p:spPr>
          <a:xfrm>
            <a:off x="2611790" y="4441676"/>
            <a:ext cx="6446927" cy="871909"/>
          </a:xfrm>
          <a:prstGeom prst="rect">
            <a:avLst/>
          </a:prstGeom>
        </p:spPr>
      </p:pic>
    </p:spTree>
    <p:extLst>
      <p:ext uri="{BB962C8B-B14F-4D97-AF65-F5344CB8AC3E}">
        <p14:creationId xmlns:p14="http://schemas.microsoft.com/office/powerpoint/2010/main" val="2967324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103469"/>
            <a:ext cx="5904656" cy="3924151"/>
          </a:xfrm>
          <a:prstGeom prst="rect">
            <a:avLst/>
          </a:prstGeom>
          <a:noFill/>
        </p:spPr>
        <p:txBody>
          <a:bodyPr wrap="square" rtlCol="0">
            <a:spAutoFit/>
          </a:bodyPr>
          <a:lstStyle/>
          <a:p>
            <a:pPr algn="ctr"/>
            <a:endParaRPr lang="pl-PL" dirty="0">
              <a:solidFill>
                <a:schemeClr val="bg1"/>
              </a:solidFill>
              <a:effectLst>
                <a:outerShdw blurRad="60007" dist="310007" dir="7680000" sy="30000" kx="1300200" algn="ctr" rotWithShape="0">
                  <a:schemeClr val="bg1">
                    <a:alpha val="32000"/>
                  </a:schemeClr>
                </a:outerShdw>
              </a:effectLst>
            </a:endParaRPr>
          </a:p>
          <a:p>
            <a:pPr algn="ctr"/>
            <a:endParaRPr lang="pl-PL" sz="300" dirty="0">
              <a:solidFill>
                <a:schemeClr val="bg1"/>
              </a:solidFill>
              <a:effectLst>
                <a:outerShdw blurRad="60007" dist="310007" dir="7680000" sy="30000" kx="1300200" algn="ctr" rotWithShape="0">
                  <a:schemeClr val="bg1">
                    <a:alpha val="32000"/>
                  </a:schemeClr>
                </a:outerShdw>
              </a:effectLst>
            </a:endParaRPr>
          </a:p>
          <a:p>
            <a:pPr algn="ctr"/>
            <a:r>
              <a:rPr lang="pl-PL" sz="1700" i="1" dirty="0">
                <a:solidFill>
                  <a:srgbClr val="0070C0"/>
                </a:solidFill>
                <a:effectLst>
                  <a:outerShdw blurRad="60007" dist="310007" dir="7680000" sy="30000" kx="1300200" algn="ctr" rotWithShape="0">
                    <a:schemeClr val="bg1">
                      <a:alpha val="32000"/>
                    </a:schemeClr>
                  </a:outerShdw>
                </a:effectLst>
              </a:rPr>
              <a:t>   </a:t>
            </a:r>
            <a:r>
              <a:rPr lang="pl-PL" sz="1600" b="1" i="1" dirty="0">
                <a:solidFill>
                  <a:srgbClr val="0070C0"/>
                </a:solidFill>
                <a:effectLst>
                  <a:outerShdw blurRad="60007" dist="310007" dir="7680000" sy="30000" kx="1300200" algn="ctr" rotWithShape="0">
                    <a:schemeClr val="bg1">
                      <a:alpha val="32000"/>
                    </a:schemeClr>
                  </a:outerShdw>
                </a:effectLst>
              </a:rPr>
              <a:t>„</a:t>
            </a:r>
            <a:r>
              <a:rPr lang="pl-PL" sz="1600" b="1" i="1" dirty="0">
                <a:solidFill>
                  <a:srgbClr val="0070C0"/>
                </a:solidFill>
              </a:rPr>
              <a:t> Kontrakt 1B.1/1(b)  Odbudowa i modernizacja zabudowy regulacyjnej rzeki Odry. Przywrócenie warunków żeglowności drogi wodnej. Odcinek od  miejscowości Ścinawa do ujścia Nysy Łużyckiej  (1 most - Krosno Odrzańskie)”</a:t>
            </a:r>
          </a:p>
          <a:p>
            <a:pPr algn="ctr"/>
            <a:endParaRPr lang="pl-PL" sz="300" b="1" i="1" dirty="0">
              <a:solidFill>
                <a:srgbClr val="0070C0"/>
              </a:solidFill>
            </a:endParaRPr>
          </a:p>
          <a:p>
            <a:pPr lvl="1"/>
            <a:endParaRPr lang="pl-PL" sz="300" i="1" dirty="0">
              <a:cs typeface="Times New Roman" pitchFamily="18" charset="0"/>
            </a:endParaRPr>
          </a:p>
          <a:p>
            <a:pPr>
              <a:buFont typeface="Wingdings" pitchFamily="2" charset="2"/>
              <a:buChar char="q"/>
            </a:pPr>
            <a:r>
              <a:rPr lang="pl-PL" sz="1400" dirty="0">
                <a:cs typeface="Times New Roman" pitchFamily="18" charset="0"/>
              </a:rPr>
              <a:t> Planowany okres realizacji:  </a:t>
            </a:r>
            <a:r>
              <a:rPr lang="pl-PL" sz="1400" b="1" dirty="0">
                <a:solidFill>
                  <a:srgbClr val="FF0000"/>
                </a:solidFill>
                <a:cs typeface="Times New Roman" pitchFamily="18" charset="0"/>
              </a:rPr>
              <a:t>2020-2023</a:t>
            </a:r>
          </a:p>
          <a:p>
            <a:endParaRPr lang="pl-PL" sz="300" dirty="0">
              <a:cs typeface="Times New Roman" pitchFamily="18" charset="0"/>
            </a:endParaRPr>
          </a:p>
          <a:p>
            <a:pPr>
              <a:buFont typeface="Wingdings" pitchFamily="2" charset="2"/>
              <a:buChar char="q"/>
            </a:pPr>
            <a:r>
              <a:rPr lang="pl-PL" sz="1400" dirty="0">
                <a:cs typeface="Times New Roman" pitchFamily="18" charset="0"/>
              </a:rPr>
              <a:t>  Planowana wartość zadania: </a:t>
            </a:r>
            <a:r>
              <a:rPr lang="pl-PL" sz="1400" b="1" dirty="0">
                <a:solidFill>
                  <a:srgbClr val="FF0000"/>
                </a:solidFill>
                <a:cs typeface="Times New Roman" pitchFamily="18" charset="0"/>
              </a:rPr>
              <a:t>30,6 mln zł (7,35 mln €)</a:t>
            </a:r>
          </a:p>
          <a:p>
            <a:pPr>
              <a:buFont typeface="Wingdings" pitchFamily="2" charset="2"/>
              <a:buChar char="q"/>
            </a:pPr>
            <a:r>
              <a:rPr lang="pl-PL" sz="1400" dirty="0">
                <a:cs typeface="Times New Roman" pitchFamily="18" charset="0"/>
              </a:rPr>
              <a:t>Poziom zaawansowania prac: </a:t>
            </a:r>
          </a:p>
          <a:p>
            <a:pPr algn="just"/>
            <a:endParaRPr lang="pl-PL" sz="1400" dirty="0">
              <a:cs typeface="Times New Roman" pitchFamily="18" charset="0"/>
            </a:endParaRPr>
          </a:p>
          <a:p>
            <a:pPr algn="just"/>
            <a:r>
              <a:rPr lang="pl-PL" sz="1400" dirty="0">
                <a:cs typeface="Times New Roman" pitchFamily="18" charset="0"/>
              </a:rPr>
              <a:t>Przygotowana została koncepcja projektowa przebudowy obiektu mostowego w mieście Krosno Odrzańskim  zakładająca  podwyższenie istniejącego mostu  do wymaganego przepisami wyniesienia ponad WWŻ (5,25m) przy zachowaniu szerokości drogi wodnej wynoszącej 50,0m. </a:t>
            </a:r>
          </a:p>
          <a:p>
            <a:pPr algn="just"/>
            <a:r>
              <a:rPr lang="pl-PL" sz="1400" dirty="0">
                <a:cs typeface="Times New Roman" pitchFamily="18" charset="0"/>
              </a:rPr>
              <a:t>Ponieważ istniejący most jest jedyną przeprawą nad rzeka Odrą w tym rejonie koncepcja zakłada na czas przebudowy istniejącego mostu budowę mostu tymczasowego na górnym stanowisku. </a:t>
            </a:r>
          </a:p>
        </p:txBody>
      </p:sp>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9"/>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103470"/>
            <a:ext cx="5904656" cy="5432256"/>
          </a:xfrm>
          <a:prstGeom prst="rect">
            <a:avLst/>
          </a:prstGeom>
          <a:noFill/>
        </p:spPr>
        <p:txBody>
          <a:bodyPr wrap="square" rtlCol="0">
            <a:spAutoFit/>
          </a:bodyPr>
          <a:lstStyle/>
          <a:p>
            <a:pPr algn="ctr"/>
            <a:endParaRPr lang="pl-PL" dirty="0">
              <a:solidFill>
                <a:schemeClr val="bg1"/>
              </a:solidFill>
              <a:effectLst>
                <a:outerShdw blurRad="60007" dist="310007" dir="7680000" sy="30000" kx="1300200" algn="ctr" rotWithShape="0">
                  <a:schemeClr val="bg1">
                    <a:alpha val="32000"/>
                  </a:schemeClr>
                </a:outerShdw>
              </a:effectLst>
            </a:endParaRPr>
          </a:p>
          <a:p>
            <a:pPr algn="ctr"/>
            <a:endParaRPr lang="pl-PL" sz="300" dirty="0">
              <a:solidFill>
                <a:schemeClr val="bg1"/>
              </a:solidFill>
              <a:effectLst>
                <a:outerShdw blurRad="60007" dist="310007" dir="7680000" sy="30000" kx="1300200" algn="ctr" rotWithShape="0">
                  <a:schemeClr val="bg1">
                    <a:alpha val="32000"/>
                  </a:schemeClr>
                </a:outerShdw>
              </a:effectLst>
            </a:endParaRPr>
          </a:p>
          <a:p>
            <a:pPr algn="ctr"/>
            <a:r>
              <a:rPr lang="pl-PL" sz="1700" i="1" dirty="0">
                <a:solidFill>
                  <a:srgbClr val="0070C0"/>
                </a:solidFill>
                <a:effectLst>
                  <a:outerShdw blurRad="60007" dist="310007" dir="7680000" sy="30000" kx="1300200" algn="ctr" rotWithShape="0">
                    <a:schemeClr val="bg1">
                      <a:alpha val="32000"/>
                    </a:schemeClr>
                  </a:outerShdw>
                </a:effectLst>
              </a:rPr>
              <a:t> </a:t>
            </a:r>
            <a:r>
              <a:rPr lang="pl-PL" sz="1600" b="1" i="1" dirty="0">
                <a:solidFill>
                  <a:srgbClr val="0070C0"/>
                </a:solidFill>
                <a:effectLst>
                  <a:outerShdw blurRad="60007" dist="310007" dir="7680000" sy="30000" kx="1300200" algn="ctr" rotWithShape="0">
                    <a:schemeClr val="bg1">
                      <a:alpha val="32000"/>
                    </a:schemeClr>
                  </a:outerShdw>
                </a:effectLst>
              </a:rPr>
              <a:t>„</a:t>
            </a:r>
            <a:r>
              <a:rPr lang="pl-PL" sz="1600" b="1" i="1" dirty="0">
                <a:solidFill>
                  <a:srgbClr val="0070C0"/>
                </a:solidFill>
              </a:rPr>
              <a:t> Kontrakt 1B.1/1(b)  Odbudowa i modernizacja zabudowy regulacyjnej rzeki Odry. Przywrócenie warunków żeglowności drogi wodnej. Odcinek od  miejscowości Ścinawa do ujścia Nysy Łużyckiej  (1 most - Krosno Odrzańskie)”</a:t>
            </a:r>
          </a:p>
          <a:p>
            <a:pPr algn="ctr"/>
            <a:endParaRPr lang="pl-PL" sz="300" b="1" i="1" dirty="0">
              <a:solidFill>
                <a:srgbClr val="0070C0"/>
              </a:solidFill>
            </a:endParaRPr>
          </a:p>
          <a:p>
            <a:pPr lvl="1"/>
            <a:endParaRPr lang="pl-PL" sz="300" i="1" dirty="0">
              <a:cs typeface="Times New Roman" pitchFamily="18" charset="0"/>
            </a:endParaRPr>
          </a:p>
          <a:p>
            <a:pPr>
              <a:buFont typeface="Wingdings" pitchFamily="2" charset="2"/>
              <a:buChar char="q"/>
            </a:pPr>
            <a:r>
              <a:rPr lang="pl-PL" sz="1400" dirty="0">
                <a:cs typeface="Times New Roman" pitchFamily="18" charset="0"/>
              </a:rPr>
              <a:t> Widok na most od górnej wody</a:t>
            </a: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endParaRPr lang="pl-PL" sz="300" dirty="0">
              <a:cs typeface="Times New Roman" pitchFamily="18" charset="0"/>
            </a:endParaRPr>
          </a:p>
          <a:p>
            <a:pPr>
              <a:buFont typeface="Wingdings" pitchFamily="2" charset="2"/>
              <a:buChar char="q"/>
            </a:pPr>
            <a:r>
              <a:rPr lang="pl-PL" sz="1400" dirty="0">
                <a:cs typeface="Times New Roman" pitchFamily="18" charset="0"/>
              </a:rPr>
              <a:t>  Widok na most od strony dolnej wody</a:t>
            </a: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1777380"/>
            <a:ext cx="2400000" cy="1500000"/>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749" y="1762398"/>
            <a:ext cx="2400000" cy="1500000"/>
          </a:xfrm>
          <a:prstGeom prst="rect">
            <a:avLst/>
          </a:prstGeom>
        </p:spPr>
      </p:pic>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7861" y="3577580"/>
            <a:ext cx="2478235" cy="1500000"/>
          </a:xfrm>
          <a:prstGeom prst="rect">
            <a:avLst/>
          </a:prstGeom>
        </p:spPr>
      </p:pic>
      <p:pic>
        <p:nvPicPr>
          <p:cNvPr id="5" name="Obraz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0147" y="3565890"/>
            <a:ext cx="2688889" cy="1500000"/>
          </a:xfrm>
          <a:prstGeom prst="rect">
            <a:avLst/>
          </a:prstGeom>
        </p:spPr>
      </p:pic>
    </p:spTree>
    <p:extLst>
      <p:ext uri="{BB962C8B-B14F-4D97-AF65-F5344CB8AC3E}">
        <p14:creationId xmlns:p14="http://schemas.microsoft.com/office/powerpoint/2010/main" val="12002038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9"/>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103470"/>
            <a:ext cx="5904656" cy="5170646"/>
          </a:xfrm>
          <a:prstGeom prst="rect">
            <a:avLst/>
          </a:prstGeom>
          <a:noFill/>
        </p:spPr>
        <p:txBody>
          <a:bodyPr wrap="square" rtlCol="0">
            <a:spAutoFit/>
          </a:bodyPr>
          <a:lstStyle/>
          <a:p>
            <a:pPr algn="ctr"/>
            <a:endParaRPr lang="pl-PL" dirty="0">
              <a:solidFill>
                <a:schemeClr val="bg1"/>
              </a:solidFill>
              <a:effectLst>
                <a:outerShdw blurRad="60007" dist="310007" dir="7680000" sy="30000" kx="1300200" algn="ctr" rotWithShape="0">
                  <a:schemeClr val="bg1">
                    <a:alpha val="32000"/>
                  </a:schemeClr>
                </a:outerShdw>
              </a:effectLst>
            </a:endParaRPr>
          </a:p>
          <a:p>
            <a:pPr algn="ctr"/>
            <a:endParaRPr lang="pl-PL" sz="300" dirty="0">
              <a:solidFill>
                <a:schemeClr val="bg1"/>
              </a:solidFill>
              <a:effectLst>
                <a:outerShdw blurRad="60007" dist="310007" dir="7680000" sy="30000" kx="1300200" algn="ctr" rotWithShape="0">
                  <a:schemeClr val="bg1">
                    <a:alpha val="32000"/>
                  </a:schemeClr>
                </a:outerShdw>
              </a:effectLst>
            </a:endParaRPr>
          </a:p>
          <a:p>
            <a:pPr algn="ctr"/>
            <a:r>
              <a:rPr lang="pl-PL" sz="1700" i="1" dirty="0">
                <a:solidFill>
                  <a:srgbClr val="0070C0"/>
                </a:solidFill>
                <a:effectLst>
                  <a:outerShdw blurRad="60007" dist="310007" dir="7680000" sy="30000" kx="1300200" algn="ctr" rotWithShape="0">
                    <a:schemeClr val="bg1">
                      <a:alpha val="32000"/>
                    </a:schemeClr>
                  </a:outerShdw>
                </a:effectLst>
              </a:rPr>
              <a:t> </a:t>
            </a:r>
            <a:r>
              <a:rPr lang="pl-PL" sz="1600" b="1" i="1" dirty="0">
                <a:solidFill>
                  <a:srgbClr val="0070C0"/>
                </a:solidFill>
                <a:effectLst>
                  <a:outerShdw blurRad="60007" dist="310007" dir="7680000" sy="30000" kx="1300200" algn="ctr" rotWithShape="0">
                    <a:schemeClr val="bg1">
                      <a:alpha val="32000"/>
                    </a:schemeClr>
                  </a:outerShdw>
                </a:effectLst>
              </a:rPr>
              <a:t>„</a:t>
            </a:r>
            <a:r>
              <a:rPr lang="pl-PL" sz="1600" b="1" i="1" dirty="0">
                <a:solidFill>
                  <a:srgbClr val="0070C0"/>
                </a:solidFill>
              </a:rPr>
              <a:t> Kontrakt 1B.1/1(b)  Odbudowa i modernizacja zabudowy regulacyjnej rzeki Odry. Przywrócenie warunków żeglowności drogi wodnej. Odcinek od  miejscowości Ścinawa do ujścia Nysy Łużyckiej  (1 most - Krosno Odrzańskie)”</a:t>
            </a:r>
          </a:p>
          <a:p>
            <a:pPr algn="ctr"/>
            <a:endParaRPr lang="pl-PL" sz="300" b="1" i="1" dirty="0">
              <a:solidFill>
                <a:srgbClr val="0070C0"/>
              </a:solidFill>
            </a:endParaRPr>
          </a:p>
          <a:p>
            <a:pPr>
              <a:buFont typeface="Wingdings" pitchFamily="2" charset="2"/>
              <a:buChar char="q"/>
            </a:pPr>
            <a:r>
              <a:rPr lang="pl-PL" sz="1400" dirty="0">
                <a:cs typeface="Times New Roman" pitchFamily="18" charset="0"/>
              </a:rPr>
              <a:t> Projekt Zagospodarowania Terenu – uzgadniana koncepcja </a:t>
            </a: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endParaRPr lang="pl-PL" sz="300" dirty="0">
              <a:cs typeface="Times New Roman" pitchFamily="18" charset="0"/>
            </a:endParaRPr>
          </a:p>
          <a:p>
            <a:r>
              <a:rPr lang="pl-PL" sz="1400" dirty="0">
                <a:cs typeface="Times New Roman" pitchFamily="18" charset="0"/>
              </a:rPr>
              <a:t> </a:t>
            </a:r>
          </a:p>
          <a:p>
            <a:pPr>
              <a:buFont typeface="Wingdings" pitchFamily="2" charset="2"/>
              <a:buChar char="q"/>
            </a:pPr>
            <a:r>
              <a:rPr lang="pl-PL" sz="1400" dirty="0">
                <a:cs typeface="Times New Roman" pitchFamily="18" charset="0"/>
              </a:rPr>
              <a:t>Przekrój podłużny mostu</a:t>
            </a: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endParaRPr lang="pl-PL" sz="1400" b="1" dirty="0">
              <a:solidFill>
                <a:srgbClr val="FF0000"/>
              </a:solidFill>
              <a:cs typeface="Times New Roman" pitchFamily="18" charset="0"/>
            </a:endParaRPr>
          </a:p>
          <a:p>
            <a:pPr>
              <a:buFont typeface="Wingdings" pitchFamily="2" charset="2"/>
              <a:buChar char="q"/>
            </a:pPr>
            <a:endParaRPr lang="pl-PL" sz="1400" b="1" dirty="0">
              <a:solidFill>
                <a:srgbClr val="FF0000"/>
              </a:solidFill>
              <a:cs typeface="Times New Roman" pitchFamily="18" charset="0"/>
            </a:endParaRPr>
          </a:p>
          <a:p>
            <a:endParaRPr lang="pl-PL" sz="1400" b="1" dirty="0">
              <a:solidFill>
                <a:srgbClr val="FF0000"/>
              </a:solidFill>
              <a:cs typeface="Times New Roman" pitchFamily="18"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01" t="15965" r="2996" b="8949"/>
          <a:stretch/>
        </p:blipFill>
        <p:spPr bwMode="auto">
          <a:xfrm>
            <a:off x="2940204" y="1769182"/>
            <a:ext cx="5428024" cy="179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25" t="11853" r="6544" b="52254"/>
          <a:stretch/>
        </p:blipFill>
        <p:spPr bwMode="auto">
          <a:xfrm>
            <a:off x="2849992" y="3925463"/>
            <a:ext cx="5608447" cy="1076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7086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409228"/>
            <a:ext cx="5904655" cy="5216813"/>
          </a:xfrm>
          <a:prstGeom prst="rect">
            <a:avLst/>
          </a:prstGeom>
          <a:noFill/>
        </p:spPr>
        <p:txBody>
          <a:bodyPr wrap="square" rtlCol="0">
            <a:spAutoFit/>
          </a:bodyPr>
          <a:lstStyle/>
          <a:p>
            <a:pPr algn="ctr"/>
            <a:endParaRPr lang="pl-PL" sz="500" dirty="0">
              <a:solidFill>
                <a:schemeClr val="bg1"/>
              </a:solidFill>
              <a:effectLst>
                <a:outerShdw blurRad="60007" dist="310007" dir="7680000" sy="30000" kx="1300200" algn="ctr" rotWithShape="0">
                  <a:schemeClr val="bg1">
                    <a:alpha val="32000"/>
                  </a:schemeClr>
                </a:outerShdw>
              </a:effectLst>
            </a:endParaRPr>
          </a:p>
          <a:p>
            <a:pPr algn="ctr"/>
            <a:r>
              <a:rPr lang="pl-PL" sz="1900" i="1" dirty="0">
                <a:solidFill>
                  <a:srgbClr val="0070C0"/>
                </a:solidFill>
                <a:effectLst>
                  <a:outerShdw blurRad="60007" dist="310007" dir="7680000" sy="30000" kx="1300200" algn="ctr" rotWithShape="0">
                    <a:schemeClr val="bg1">
                      <a:alpha val="32000"/>
                    </a:schemeClr>
                  </a:outerShdw>
                </a:effectLst>
              </a:rPr>
              <a:t> </a:t>
            </a:r>
            <a:r>
              <a:rPr lang="pl-PL" sz="2000" b="1" i="1" dirty="0">
                <a:solidFill>
                  <a:srgbClr val="0070C0"/>
                </a:solidFill>
                <a:effectLst>
                  <a:outerShdw blurRad="60007" dist="310007" dir="7680000" sy="30000" kx="1300200" algn="ctr" rotWithShape="0">
                    <a:schemeClr val="bg1">
                      <a:alpha val="32000"/>
                    </a:schemeClr>
                  </a:outerShdw>
                </a:effectLst>
              </a:rPr>
              <a:t>„</a:t>
            </a:r>
            <a:r>
              <a:rPr lang="pl-PL" sz="2000" b="1" i="1" dirty="0">
                <a:solidFill>
                  <a:srgbClr val="0070C0"/>
                </a:solidFill>
              </a:rPr>
              <a:t>Remont i przebudowa śluzy na stopniu wodnym Ratowice na rz. Odrze w km 227+400, gm. Czernica wraz z dostosowaniem śluzy do min. IV klasy drogi wodnej”</a:t>
            </a:r>
            <a:endParaRPr lang="pl-PL" sz="1600" b="1" i="1" dirty="0">
              <a:solidFill>
                <a:srgbClr val="0070C0"/>
              </a:solidFill>
            </a:endParaRPr>
          </a:p>
          <a:p>
            <a:pPr algn="ctr"/>
            <a:endParaRPr lang="pl-PL" sz="300" b="1" i="1" dirty="0">
              <a:solidFill>
                <a:srgbClr val="0070C0"/>
              </a:solidFill>
            </a:endParaRPr>
          </a:p>
          <a:p>
            <a:pPr>
              <a:buFont typeface="Wingdings" pitchFamily="2" charset="2"/>
              <a:buChar char="q"/>
            </a:pPr>
            <a:r>
              <a:rPr lang="pl-PL" sz="1400" dirty="0">
                <a:cs typeface="Times New Roman" pitchFamily="18" charset="0"/>
              </a:rPr>
              <a:t>  Okres realizacji:  </a:t>
            </a:r>
            <a:r>
              <a:rPr lang="pl-PL" sz="1400" b="1" dirty="0">
                <a:solidFill>
                  <a:srgbClr val="FF0000"/>
                </a:solidFill>
                <a:cs typeface="Times New Roman" pitchFamily="18" charset="0"/>
              </a:rPr>
              <a:t>2016-2022</a:t>
            </a:r>
          </a:p>
          <a:p>
            <a:endParaRPr lang="pl-PL" sz="300" dirty="0">
              <a:cs typeface="Times New Roman" pitchFamily="18" charset="0"/>
            </a:endParaRPr>
          </a:p>
          <a:p>
            <a:pPr>
              <a:buFont typeface="Wingdings" pitchFamily="2" charset="2"/>
              <a:buChar char="q"/>
            </a:pPr>
            <a:r>
              <a:rPr lang="pl-PL" sz="1400" dirty="0">
                <a:cs typeface="Times New Roman" pitchFamily="18" charset="0"/>
              </a:rPr>
              <a:t>  Wartość zadania: </a:t>
            </a:r>
            <a:r>
              <a:rPr lang="pl-PL" sz="1400" b="1" dirty="0">
                <a:solidFill>
                  <a:srgbClr val="FF0000"/>
                </a:solidFill>
                <a:cs typeface="Times New Roman" pitchFamily="18" charset="0"/>
              </a:rPr>
              <a:t>48 mln zł</a:t>
            </a:r>
          </a:p>
          <a:p>
            <a:endParaRPr lang="pl-PL" sz="300" b="1" dirty="0">
              <a:solidFill>
                <a:srgbClr val="FF0000"/>
              </a:solidFill>
              <a:cs typeface="Times New Roman" pitchFamily="18" charset="0"/>
            </a:endParaRPr>
          </a:p>
          <a:p>
            <a:pPr>
              <a:buFont typeface="Wingdings" pitchFamily="2" charset="2"/>
              <a:buChar char="q"/>
            </a:pPr>
            <a:r>
              <a:rPr lang="pl-PL" sz="1400" i="1" dirty="0">
                <a:cs typeface="Times New Roman" pitchFamily="18" charset="0"/>
              </a:rPr>
              <a:t> </a:t>
            </a:r>
            <a:r>
              <a:rPr lang="pl-PL" sz="1400" dirty="0">
                <a:cs typeface="Times New Roman" pitchFamily="18" charset="0"/>
              </a:rPr>
              <a:t>Zakres i cel prac: </a:t>
            </a:r>
            <a:br>
              <a:rPr lang="pl-PL" sz="1400" dirty="0">
                <a:cs typeface="Times New Roman" pitchFamily="18" charset="0"/>
              </a:rPr>
            </a:br>
            <a:r>
              <a:rPr lang="pl-PL" sz="1400" dirty="0">
                <a:cs typeface="Times New Roman" pitchFamily="18" charset="0"/>
              </a:rPr>
              <a:t>Roboty budowlane rozpoczęto robót w IV kwartale 2018 r. a ich zakończenie planowane jest na grudzień 2022 r.</a:t>
            </a:r>
          </a:p>
          <a:p>
            <a:endParaRPr lang="pl-PL" sz="800" dirty="0">
              <a:cs typeface="Times New Roman" pitchFamily="18" charset="0"/>
            </a:endParaRPr>
          </a:p>
          <a:p>
            <a:r>
              <a:rPr lang="pl-PL" sz="1400" dirty="0">
                <a:cs typeface="Times New Roman" pitchFamily="18" charset="0"/>
              </a:rPr>
              <a:t>Głównym zakresem zadania jest przebudowa śluzy pociągowej o parametrach klasy III do śluzy o parametrach klasy IV. </a:t>
            </a:r>
            <a:endParaRPr lang="pl-PL" sz="1400" i="1" dirty="0">
              <a:cs typeface="Times New Roman" pitchFamily="18" charset="0"/>
            </a:endParaRPr>
          </a:p>
          <a:p>
            <a:r>
              <a:rPr lang="pl-PL" sz="1200" dirty="0">
                <a:cs typeface="Times New Roman" pitchFamily="18" charset="0"/>
              </a:rPr>
              <a:t>Poszerzenie komory i światła głów śluzy do 12,0m, obniżenie dna komory śluzy oraz progu głowy dolnej, wymiana wrót wsporczych oraz ich napędów, prace modernizacyjne peronów komory śluzy, modernizacja ubezpieczeń brzegowych w awanportach, modernizacja kierownic w awanportach, modernizacja maszynowni i sterowni, wymiana zasuw kanałów obiegowych oraz ich napędów, modernizacja instalacji elektrycznej zasilającej i sterowniczej.</a:t>
            </a:r>
          </a:p>
          <a:p>
            <a:endParaRPr lang="pl-PL" sz="500" dirty="0">
              <a:cs typeface="Times New Roman" pitchFamily="18" charset="0"/>
            </a:endParaRPr>
          </a:p>
          <a:p>
            <a:pPr>
              <a:buFont typeface="Wingdings" pitchFamily="2" charset="2"/>
              <a:buChar char="q"/>
            </a:pPr>
            <a:r>
              <a:rPr lang="pl-PL" sz="1200" dirty="0">
                <a:cs typeface="Times New Roman" pitchFamily="18" charset="0"/>
              </a:rPr>
              <a:t> Zadanie realizowane jest w systemie umożliwiającym zachowanie ciągłości żeglugowej                  (w sezonach przerwy żeglugowej)</a:t>
            </a:r>
          </a:p>
          <a:p>
            <a:endParaRPr lang="pl-PL" sz="1400" dirty="0">
              <a:cs typeface="Times New Roman" pitchFamily="18" charset="0"/>
            </a:endParaRPr>
          </a:p>
          <a:p>
            <a:pPr algn="ctr"/>
            <a:endParaRPr lang="pl-PL" dirty="0">
              <a:solidFill>
                <a:schemeClr val="bg1"/>
              </a:solidFill>
              <a:effectLst>
                <a:outerShdw blurRad="60007" dist="310007" dir="7680000" sy="30000" kx="1300200" algn="ctr" rotWithShape="0">
                  <a:schemeClr val="bg1">
                    <a:alpha val="32000"/>
                  </a:schemeClr>
                </a:outerShdw>
              </a:effectLst>
            </a:endParaRPr>
          </a:p>
        </p:txBody>
      </p:sp>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337220"/>
            <a:ext cx="5976664" cy="4662815"/>
          </a:xfrm>
          <a:prstGeom prst="rect">
            <a:avLst/>
          </a:prstGeom>
          <a:noFill/>
        </p:spPr>
        <p:txBody>
          <a:bodyPr wrap="square" rtlCol="0">
            <a:spAutoFit/>
          </a:bodyPr>
          <a:lstStyle/>
          <a:p>
            <a:pPr algn="ctr"/>
            <a:endParaRPr lang="pl-PL" sz="500" dirty="0">
              <a:solidFill>
                <a:schemeClr val="bg1"/>
              </a:solidFill>
              <a:effectLst>
                <a:outerShdw blurRad="60007" dist="310007" dir="7680000" sy="30000" kx="1300200" algn="ctr" rotWithShape="0">
                  <a:schemeClr val="bg1">
                    <a:alpha val="32000"/>
                  </a:schemeClr>
                </a:outerShdw>
              </a:effectLst>
            </a:endParaRPr>
          </a:p>
          <a:p>
            <a:pPr algn="ctr"/>
            <a:r>
              <a:rPr lang="pl-PL" sz="2000" i="1" dirty="0">
                <a:solidFill>
                  <a:srgbClr val="0070C0"/>
                </a:solidFill>
                <a:effectLst>
                  <a:outerShdw blurRad="60007" dist="310007" dir="7680000" sy="30000" kx="1300200" algn="ctr" rotWithShape="0">
                    <a:schemeClr val="bg1">
                      <a:alpha val="32000"/>
                    </a:schemeClr>
                  </a:outerShdw>
                </a:effectLst>
              </a:rPr>
              <a:t> </a:t>
            </a:r>
            <a:r>
              <a:rPr lang="pl-PL" sz="2000" b="1" i="1" dirty="0">
                <a:solidFill>
                  <a:srgbClr val="0070C0"/>
                </a:solidFill>
                <a:effectLst>
                  <a:outerShdw blurRad="60007" dist="310007" dir="7680000" sy="30000" kx="1300200" algn="ctr" rotWithShape="0">
                    <a:schemeClr val="bg1">
                      <a:alpha val="32000"/>
                    </a:schemeClr>
                  </a:outerShdw>
                </a:effectLst>
              </a:rPr>
              <a:t>„</a:t>
            </a:r>
            <a:r>
              <a:rPr lang="pl-PL" sz="2000" b="1" i="1" dirty="0">
                <a:solidFill>
                  <a:srgbClr val="0070C0"/>
                </a:solidFill>
              </a:rPr>
              <a:t>Budowa stopnia wodnego Lubiąż na Odrze - przystosowanie do min. </a:t>
            </a:r>
            <a:r>
              <a:rPr lang="pl-PL" sz="2000" b="1" i="1" dirty="0" err="1">
                <a:solidFill>
                  <a:srgbClr val="0070C0"/>
                </a:solidFill>
              </a:rPr>
              <a:t>Va</a:t>
            </a:r>
            <a:r>
              <a:rPr lang="pl-PL" sz="2000" b="1" i="1" dirty="0">
                <a:solidFill>
                  <a:srgbClr val="0070C0"/>
                </a:solidFill>
              </a:rPr>
              <a:t> klasy drogi wodnej”</a:t>
            </a:r>
          </a:p>
          <a:p>
            <a:pPr algn="ctr"/>
            <a:endParaRPr lang="pl-PL" sz="300" b="1" i="1" dirty="0">
              <a:solidFill>
                <a:srgbClr val="0070C0"/>
              </a:solidFill>
            </a:endParaRPr>
          </a:p>
          <a:p>
            <a:pPr>
              <a:buFont typeface="Wingdings" pitchFamily="2" charset="2"/>
              <a:buChar char="q"/>
            </a:pPr>
            <a:r>
              <a:rPr lang="pl-PL" sz="1400" dirty="0">
                <a:cs typeface="Times New Roman" pitchFamily="18" charset="0"/>
              </a:rPr>
              <a:t>  Planowany okres realizacji:  </a:t>
            </a:r>
            <a:r>
              <a:rPr lang="pl-PL" sz="1400" b="1" dirty="0">
                <a:solidFill>
                  <a:srgbClr val="FF0000"/>
                </a:solidFill>
                <a:cs typeface="Times New Roman" pitchFamily="18" charset="0"/>
              </a:rPr>
              <a:t>2018-2030</a:t>
            </a:r>
          </a:p>
          <a:p>
            <a:endParaRPr lang="pl-PL" sz="300" dirty="0">
              <a:cs typeface="Times New Roman" pitchFamily="18" charset="0"/>
            </a:endParaRPr>
          </a:p>
          <a:p>
            <a:pPr>
              <a:buFont typeface="Wingdings" pitchFamily="2" charset="2"/>
              <a:buChar char="q"/>
            </a:pPr>
            <a:r>
              <a:rPr lang="pl-PL" sz="1400" dirty="0">
                <a:cs typeface="Times New Roman" pitchFamily="18" charset="0"/>
              </a:rPr>
              <a:t>  Planowana wartość zadania: </a:t>
            </a:r>
            <a:r>
              <a:rPr lang="pl-PL" sz="1400" b="1" dirty="0">
                <a:solidFill>
                  <a:srgbClr val="FF0000"/>
                </a:solidFill>
                <a:cs typeface="Times New Roman" pitchFamily="18" charset="0"/>
              </a:rPr>
              <a:t>400 mln zł</a:t>
            </a:r>
          </a:p>
          <a:p>
            <a:pPr>
              <a:buFont typeface="Wingdings" pitchFamily="2" charset="2"/>
              <a:buChar char="q"/>
            </a:pPr>
            <a:r>
              <a:rPr lang="pl-PL" sz="1000" dirty="0">
                <a:cs typeface="Times New Roman" pitchFamily="18" charset="0"/>
              </a:rPr>
              <a:t>  </a:t>
            </a:r>
            <a:r>
              <a:rPr lang="pl-PL" sz="1400" dirty="0">
                <a:cs typeface="Times New Roman" pitchFamily="18" charset="0"/>
              </a:rPr>
              <a:t>W ramach przedmiotowej inwestycji do realizacji przewidziano dwa etapy realizacji: </a:t>
            </a:r>
          </a:p>
          <a:p>
            <a:r>
              <a:rPr lang="pl-PL" sz="1000" b="1" dirty="0">
                <a:cs typeface="Times New Roman" pitchFamily="18" charset="0"/>
              </a:rPr>
              <a:t>Etap I </a:t>
            </a:r>
            <a:r>
              <a:rPr lang="pl-PL" sz="1000" dirty="0">
                <a:cs typeface="Times New Roman" pitchFamily="18" charset="0"/>
              </a:rPr>
              <a:t>obejmuje wykonanie: jazu ruchomego klapowego min. trzyprzęsłowego z kładką pieszo-jezdną umożliwiającą komunikację pomiędzy brzegiem prawym i lewym, jedno z przęseł z funkcją upustu płuczącego, śluzy o parametrach min. IV klasy z  głową pośrednią zlokalizowaną w przekopie, sterowni  obsługującej jaz i śluzę, hydroelektrowni  min. 3-turbinowej o przełyku instalowanym w przedziale 240 - 280 m3/s, linii elektroenergetyczną ze stacją transformatorową zapewniającej podwójne zasilanie obiektów stopnia wodnego, nabrzeża przeładunkowego do obsługi budowy w raz z jego późniejszą (po zakończeniu budowy stopnia) adaptacją na cele turystyczne, slipu, budynku administracyjnego, przepławki dla ryb (w tym ryb dwuśrodowiskowych), systemu obwałowań kierujących przy obiektach stopnia wodnego. </a:t>
            </a:r>
          </a:p>
          <a:p>
            <a:r>
              <a:rPr lang="pl-PL" sz="1000" b="1" dirty="0">
                <a:cs typeface="Times New Roman" pitchFamily="18" charset="0"/>
              </a:rPr>
              <a:t>Etap II </a:t>
            </a:r>
            <a:r>
              <a:rPr lang="pl-PL" sz="1000" dirty="0">
                <a:cs typeface="Times New Roman" pitchFamily="18" charset="0"/>
              </a:rPr>
              <a:t>obejmuje wykonanie: makroniwelacji terenu cofki, systemu nawadniania lasów łęgowych, modernizacji obwałowań w zakresie dostosowania ich do nowych warunków hydro i  geotechnicznych technicznych (odwodnienie i zabezpieczenie p. powodziowe terenów w zasięgu wpływu stopnia), korekty łuków oraz budowli regulacyjnych rzeki Odry od stopnia Lubiąż do stopnia Malczyce w zakresie dostosowania trasy koryta rzeki do drogi wodnej klasy min. IV,  regulację stosunków wodnych na obszarze ok. 900 ha , przełożenia rz. Cichej Wody do rz. Kaczawy na odc. ok. 3 km z regulacją na odc. ok. 6 km, podwyższenie i rekultywacja terenów na pow. ok. 80 ha. </a:t>
            </a:r>
          </a:p>
          <a:p>
            <a:endParaRPr lang="pl-PL" sz="1000" b="1" dirty="0"/>
          </a:p>
          <a:p>
            <a:r>
              <a:rPr lang="pl-PL" sz="1000" b="1" dirty="0">
                <a:effectLst>
                  <a:outerShdw blurRad="60007" dist="310007" dir="7680000" sy="30000" kx="1300200" algn="ctr" rotWithShape="0">
                    <a:schemeClr val="bg1">
                      <a:alpha val="32000"/>
                    </a:schemeClr>
                  </a:outerShdw>
                </a:effectLst>
              </a:rPr>
              <a:t>Obecnie trwa postępowanie przetargowe na wykonanie biura projektów</a:t>
            </a:r>
            <a:r>
              <a:rPr lang="pl-PL" sz="1000" b="1" dirty="0"/>
              <a:t>, z terminem składania ofert na  kwiecień 2019 r., dla którego wartość oszacowano na </a:t>
            </a:r>
            <a:r>
              <a:rPr lang="pl-PL" sz="1000" b="1" dirty="0">
                <a:effectLst>
                  <a:outerShdw blurRad="60007" dist="310007" dir="7680000" sy="30000" kx="1300200" algn="ctr" rotWithShape="0">
                    <a:schemeClr val="bg1">
                      <a:alpha val="32000"/>
                    </a:schemeClr>
                  </a:outerShdw>
                </a:effectLst>
              </a:rPr>
              <a:t>  około 14,6 mln brutto. </a:t>
            </a:r>
          </a:p>
        </p:txBody>
      </p:sp>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1629F706-1D5A-4F6F-AD93-DF81E7889AFE}" type="slidenum">
              <a:rPr lang="pl-PL" smtClean="0"/>
              <a:pPr/>
              <a:t>19</a:t>
            </a:fld>
            <a:endParaRPr lang="pl-PL"/>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99825" cy="615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76699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29" name="pole tekstowe 28"/>
          <p:cNvSpPr txBox="1"/>
          <p:nvPr/>
        </p:nvSpPr>
        <p:spPr>
          <a:xfrm>
            <a:off x="611560" y="841276"/>
            <a:ext cx="2808312" cy="738664"/>
          </a:xfrm>
          <a:prstGeom prst="rect">
            <a:avLst/>
          </a:prstGeom>
          <a:noFill/>
        </p:spPr>
        <p:txBody>
          <a:bodyPr wrap="square" rtlCol="0">
            <a:spAutoFit/>
          </a:bodyPr>
          <a:lstStyle/>
          <a:p>
            <a:pPr algn="ctr"/>
            <a:r>
              <a:rPr lang="pl-PL" b="1" dirty="0">
                <a:effectLst>
                  <a:outerShdw blurRad="60007" dist="310007" dir="7680000" sy="30000" kx="1300200" algn="ctr" rotWithShape="0">
                    <a:schemeClr val="bg1">
                      <a:alpha val="32000"/>
                    </a:schemeClr>
                  </a:outerShdw>
                </a:effectLst>
              </a:rPr>
              <a:t> Stopień Chruścice</a:t>
            </a:r>
          </a:p>
          <a:p>
            <a:pPr algn="ctr"/>
            <a:r>
              <a:rPr lang="pl-PL" sz="1200" b="1" i="1" dirty="0">
                <a:effectLst>
                  <a:outerShdw blurRad="60007" dist="310007" dir="7680000" sy="30000" kx="1300200" algn="ctr" rotWithShape="0">
                    <a:schemeClr val="bg1">
                      <a:alpha val="32000"/>
                    </a:schemeClr>
                  </a:outerShdw>
                </a:effectLst>
              </a:rPr>
              <a:t>Wykonany w ramach  </a:t>
            </a:r>
            <a:r>
              <a:rPr lang="pl-PL" sz="1200" b="1" i="1" dirty="0" err="1">
                <a:effectLst>
                  <a:outerShdw blurRad="60007" dist="310007" dir="7680000" sy="30000" kx="1300200" algn="ctr" rotWithShape="0">
                    <a:schemeClr val="bg1">
                      <a:alpha val="32000"/>
                    </a:schemeClr>
                  </a:outerShdw>
                </a:effectLst>
              </a:rPr>
              <a:t>POIiŚ</a:t>
            </a:r>
            <a:r>
              <a:rPr lang="pl-PL" sz="1200" b="1" i="1" dirty="0">
                <a:effectLst>
                  <a:outerShdw blurRad="60007" dist="310007" dir="7680000" sy="30000" kx="1300200" algn="ctr" rotWithShape="0">
                    <a:schemeClr val="bg1">
                      <a:alpha val="32000"/>
                    </a:schemeClr>
                  </a:outerShdw>
                </a:effectLst>
              </a:rPr>
              <a:t> w latach 2007-2013</a:t>
            </a:r>
          </a:p>
        </p:txBody>
      </p:sp>
      <p:pic>
        <p:nvPicPr>
          <p:cNvPr id="1027" name="Picture 3" descr="C:\Documents and Settings\lenovo 1\Pulpit\Aktualizacja wykazu inwestycji RZGW Wrocław\Chróścice\DJI_0032a.jpg"/>
          <p:cNvPicPr>
            <a:picLocks noChangeAspect="1" noChangeArrowheads="1"/>
          </p:cNvPicPr>
          <p:nvPr/>
        </p:nvPicPr>
        <p:blipFill>
          <a:blip r:embed="rId2" cstate="print"/>
          <a:srcRect/>
          <a:stretch>
            <a:fillRect/>
          </a:stretch>
        </p:blipFill>
        <p:spPr bwMode="auto">
          <a:xfrm>
            <a:off x="0" y="2586980"/>
            <a:ext cx="6181840" cy="3128020"/>
          </a:xfrm>
          <a:prstGeom prst="rect">
            <a:avLst/>
          </a:prstGeom>
          <a:noFill/>
        </p:spPr>
      </p:pic>
      <p:pic>
        <p:nvPicPr>
          <p:cNvPr id="12" name="Picture 2" descr="C:\Documents and Settings\lenovo 1\Pulpit\Aktualizacja wykazu inwestycji RZGW Wrocław\Chróścice\DJI_0041.jpg"/>
          <p:cNvPicPr>
            <a:picLocks noChangeAspect="1" noChangeArrowheads="1"/>
          </p:cNvPicPr>
          <p:nvPr/>
        </p:nvPicPr>
        <p:blipFill>
          <a:blip r:embed="rId3" cstate="print"/>
          <a:srcRect/>
          <a:stretch>
            <a:fillRect/>
          </a:stretch>
        </p:blipFill>
        <p:spPr bwMode="auto">
          <a:xfrm>
            <a:off x="3779912" y="49188"/>
            <a:ext cx="5364088" cy="3361556"/>
          </a:xfrm>
          <a:prstGeom prst="rect">
            <a:avLst/>
          </a:prstGeom>
          <a:noFill/>
        </p:spPr>
      </p:pic>
    </p:spTree>
    <p:extLst>
      <p:ext uri="{BB962C8B-B14F-4D97-AF65-F5344CB8AC3E}">
        <p14:creationId xmlns:p14="http://schemas.microsoft.com/office/powerpoint/2010/main" val="125321549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409228"/>
            <a:ext cx="5904656" cy="4370427"/>
          </a:xfrm>
          <a:prstGeom prst="rect">
            <a:avLst/>
          </a:prstGeom>
          <a:noFill/>
        </p:spPr>
        <p:txBody>
          <a:bodyPr wrap="square" rtlCol="0">
            <a:spAutoFit/>
          </a:bodyPr>
          <a:lstStyle/>
          <a:p>
            <a:pPr algn="ctr"/>
            <a:endParaRPr lang="pl-PL" sz="500" dirty="0">
              <a:solidFill>
                <a:schemeClr val="bg1"/>
              </a:solidFill>
              <a:effectLst>
                <a:outerShdw blurRad="60007" dist="310007" dir="7680000" sy="30000" kx="1300200" algn="ctr" rotWithShape="0">
                  <a:schemeClr val="bg1">
                    <a:alpha val="32000"/>
                  </a:schemeClr>
                </a:outerShdw>
              </a:effectLst>
            </a:endParaRPr>
          </a:p>
          <a:p>
            <a:pPr algn="ctr"/>
            <a:r>
              <a:rPr lang="pl-PL" sz="2000" i="1" dirty="0">
                <a:solidFill>
                  <a:srgbClr val="0070C0"/>
                </a:solidFill>
                <a:effectLst>
                  <a:outerShdw blurRad="60007" dist="310007" dir="7680000" sy="30000" kx="1300200" algn="ctr" rotWithShape="0">
                    <a:schemeClr val="bg1">
                      <a:alpha val="32000"/>
                    </a:schemeClr>
                  </a:outerShdw>
                </a:effectLst>
              </a:rPr>
              <a:t> </a:t>
            </a:r>
            <a:r>
              <a:rPr lang="pl-PL" sz="2000" b="1" i="1" dirty="0">
                <a:solidFill>
                  <a:srgbClr val="0070C0"/>
                </a:solidFill>
                <a:effectLst>
                  <a:outerShdw blurRad="60007" dist="310007" dir="7680000" sy="30000" kx="1300200" algn="ctr" rotWithShape="0">
                    <a:schemeClr val="bg1">
                      <a:alpha val="32000"/>
                    </a:schemeClr>
                  </a:outerShdw>
                </a:effectLst>
              </a:rPr>
              <a:t>„</a:t>
            </a:r>
            <a:r>
              <a:rPr lang="pl-PL" sz="2000" b="1" i="1" dirty="0">
                <a:solidFill>
                  <a:srgbClr val="0070C0"/>
                </a:solidFill>
              </a:rPr>
              <a:t>Budowa stopnia wodnego Ścinawa na Odrze - przystosowanie do min. III klasy drogi wodnej”</a:t>
            </a:r>
          </a:p>
          <a:p>
            <a:pPr algn="ctr"/>
            <a:endParaRPr lang="pl-PL" sz="300" b="1" i="1" dirty="0">
              <a:solidFill>
                <a:srgbClr val="0070C0"/>
              </a:solidFill>
            </a:endParaRPr>
          </a:p>
          <a:p>
            <a:pPr>
              <a:buFont typeface="Wingdings" pitchFamily="2" charset="2"/>
              <a:buChar char="q"/>
            </a:pPr>
            <a:r>
              <a:rPr lang="pl-PL" sz="1400" dirty="0">
                <a:cs typeface="Times New Roman" pitchFamily="18" charset="0"/>
              </a:rPr>
              <a:t>  Planowany okres realizacji:  </a:t>
            </a:r>
            <a:r>
              <a:rPr lang="pl-PL" sz="1400" b="1" dirty="0">
                <a:solidFill>
                  <a:srgbClr val="FF0000"/>
                </a:solidFill>
                <a:cs typeface="Times New Roman" pitchFamily="18" charset="0"/>
              </a:rPr>
              <a:t>2018-2030</a:t>
            </a:r>
          </a:p>
          <a:p>
            <a:endParaRPr lang="pl-PL" sz="300" dirty="0">
              <a:cs typeface="Times New Roman" pitchFamily="18" charset="0"/>
            </a:endParaRPr>
          </a:p>
          <a:p>
            <a:pPr>
              <a:buFont typeface="Wingdings" pitchFamily="2" charset="2"/>
              <a:buChar char="q"/>
            </a:pPr>
            <a:r>
              <a:rPr lang="pl-PL" sz="1400" dirty="0">
                <a:cs typeface="Times New Roman" pitchFamily="18" charset="0"/>
              </a:rPr>
              <a:t>  Planowana wartość zadania: </a:t>
            </a:r>
            <a:r>
              <a:rPr lang="pl-PL" sz="1400" b="1" dirty="0">
                <a:solidFill>
                  <a:srgbClr val="FF0000"/>
                </a:solidFill>
                <a:cs typeface="Times New Roman" pitchFamily="18" charset="0"/>
              </a:rPr>
              <a:t>400 mln zł</a:t>
            </a:r>
          </a:p>
          <a:p>
            <a:endParaRPr lang="pl-PL" sz="300" b="1" dirty="0">
              <a:solidFill>
                <a:srgbClr val="FF0000"/>
              </a:solidFill>
              <a:cs typeface="Times New Roman" pitchFamily="18" charset="0"/>
            </a:endParaRPr>
          </a:p>
          <a:p>
            <a:pPr>
              <a:buFont typeface="Wingdings" pitchFamily="2" charset="2"/>
              <a:buChar char="q"/>
            </a:pPr>
            <a:r>
              <a:rPr lang="pl-PL" sz="1000" dirty="0"/>
              <a:t>W ramach przedmiotowej inwestycji do realizacji przewidziano dwa etapy realizacji: </a:t>
            </a:r>
          </a:p>
          <a:p>
            <a:r>
              <a:rPr lang="pl-PL" sz="1000" b="1" dirty="0"/>
              <a:t>Etap I </a:t>
            </a:r>
            <a:r>
              <a:rPr lang="pl-PL" sz="1000" dirty="0"/>
              <a:t>obejmuje wykonanie: jazu ruchomego klapowego min. trzyprzęsłowego z mostem w ciągu drogi krajowej umożliwiającą komunikację pomiędzy brzegiem prawym i lewym, jedno z przęseł z funkcją upustu płuczącego, śluzy min. IV klasy z  głową pośrednią zlokalizowaną w przekopie, sterowni  obsługującej jaz i śluzę, hydroelektrowni  min. 3-turbinowej o przełyku instalowanym w przedziale 240 - 280 m3/s, linii elektroenergetyczną ze stacją transformatorową zapewniającej podwójne zasilanie obiektów stopnia wodnego, dostosowanie istniejącego porty do celów budowy stopnia, slipu, budynku administracyjnego, przepławki dla ryb (w tym ryb dwuśrodowiskowych), systemu obwałowań kierujących przy obiektach stopnia wodnego. </a:t>
            </a:r>
          </a:p>
          <a:p>
            <a:r>
              <a:rPr lang="pl-PL" sz="1000" b="1" dirty="0"/>
              <a:t>Etap II </a:t>
            </a:r>
            <a:r>
              <a:rPr lang="pl-PL" sz="1000" dirty="0"/>
              <a:t>obejmuje wykonanie: makroniwelacji terenu cofki, systemu nawadniania lasów łęgowych, modernizacji obwałowań w zakresie dostosowania ich do nowych warunków hydro i  geotechnicznych technicznych (odwodnienie i zabezpieczenie p. powodziowe terenów w zasięgu wpływu stopnia), korekty łuków oraz budowli regulacyjnych rzeki Odry od stopnia Ścinawa do stopnia Lubiąż w zakresie dostosowania trasy koryta rzeki do drogi wodnej klasy min. IV,  regulację stosunków wodnych na obszarze opracowania, podwyższenie i rekultywacja terenów.</a:t>
            </a:r>
          </a:p>
          <a:p>
            <a:endParaRPr lang="pl-PL" sz="1200" b="1" dirty="0"/>
          </a:p>
          <a:p>
            <a:r>
              <a:rPr lang="pl-PL" sz="1100" b="1" dirty="0">
                <a:effectLst>
                  <a:outerShdw blurRad="60007" dist="310007" dir="7680000" sy="30000" kx="1300200" algn="ctr" rotWithShape="0">
                    <a:schemeClr val="bg1">
                      <a:alpha val="32000"/>
                    </a:schemeClr>
                  </a:outerShdw>
                </a:effectLst>
              </a:rPr>
              <a:t>Obecnie trwa postępowanie przetargowe na wykonanie biura projektów</a:t>
            </a:r>
            <a:r>
              <a:rPr lang="pl-PL" sz="1100" b="1" dirty="0"/>
              <a:t>, z terminem składania ofert na  kwiecień 2019 r., dla którego wartość oszacowano na </a:t>
            </a:r>
            <a:r>
              <a:rPr lang="pl-PL" sz="1100" b="1" dirty="0">
                <a:effectLst>
                  <a:outerShdw blurRad="60007" dist="310007" dir="7680000" sy="30000" kx="1300200" algn="ctr" rotWithShape="0">
                    <a:schemeClr val="bg1">
                      <a:alpha val="32000"/>
                    </a:schemeClr>
                  </a:outerShdw>
                </a:effectLst>
              </a:rPr>
              <a:t>  około 16,0 mln brutto. </a:t>
            </a:r>
          </a:p>
          <a:p>
            <a:pPr algn="ctr"/>
            <a:endParaRPr lang="pl-PL" sz="1200" dirty="0">
              <a:solidFill>
                <a:schemeClr val="bg1"/>
              </a:solidFill>
              <a:effectLst>
                <a:outerShdw blurRad="60007" dist="310007" dir="7680000" sy="30000" kx="1300200" algn="ctr" rotWithShape="0">
                  <a:schemeClr val="bg1">
                    <a:alpha val="32000"/>
                  </a:schemeClr>
                </a:outerShdw>
              </a:effectLst>
            </a:endParaRPr>
          </a:p>
        </p:txBody>
      </p:sp>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1629F706-1D5A-4F6F-AD93-DF81E7889AFE}" type="slidenum">
              <a:rPr lang="pl-PL" smtClean="0"/>
              <a:pPr/>
              <a:t>21</a:t>
            </a:fld>
            <a:endParaRPr lang="pl-PL"/>
          </a:p>
        </p:txBody>
      </p:sp>
      <p:pic>
        <p:nvPicPr>
          <p:cNvPr id="5" name="Obraz 4"/>
          <p:cNvPicPr>
            <a:picLocks noChangeAspect="1"/>
          </p:cNvPicPr>
          <p:nvPr/>
        </p:nvPicPr>
        <p:blipFill>
          <a:blip r:embed="rId2"/>
          <a:stretch>
            <a:fillRect/>
          </a:stretch>
        </p:blipFill>
        <p:spPr>
          <a:xfrm>
            <a:off x="0" y="-454868"/>
            <a:ext cx="9177616" cy="6419734"/>
          </a:xfrm>
          <a:prstGeom prst="rect">
            <a:avLst/>
          </a:prstGeom>
        </p:spPr>
      </p:pic>
    </p:spTree>
    <p:extLst>
      <p:ext uri="{BB962C8B-B14F-4D97-AF65-F5344CB8AC3E}">
        <p14:creationId xmlns:p14="http://schemas.microsoft.com/office/powerpoint/2010/main" val="31172688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409228"/>
            <a:ext cx="5832647" cy="4539704"/>
          </a:xfrm>
          <a:prstGeom prst="rect">
            <a:avLst/>
          </a:prstGeom>
          <a:noFill/>
        </p:spPr>
        <p:txBody>
          <a:bodyPr wrap="square" rtlCol="0">
            <a:spAutoFit/>
          </a:bodyPr>
          <a:lstStyle/>
          <a:p>
            <a:pPr algn="ctr"/>
            <a:r>
              <a:rPr lang="pl-PL" sz="2000" i="1" dirty="0">
                <a:solidFill>
                  <a:srgbClr val="0070C0"/>
                </a:solidFill>
                <a:effectLst>
                  <a:outerShdw blurRad="60007" dist="310007" dir="7680000" sy="30000" kx="1300200" algn="ctr" rotWithShape="0">
                    <a:schemeClr val="bg1">
                      <a:alpha val="32000"/>
                    </a:schemeClr>
                  </a:outerShdw>
                </a:effectLst>
              </a:rPr>
              <a:t> </a:t>
            </a:r>
            <a:r>
              <a:rPr lang="pl-PL" sz="2000" b="1" i="1" dirty="0">
                <a:solidFill>
                  <a:srgbClr val="0070C0"/>
                </a:solidFill>
                <a:effectLst>
                  <a:outerShdw blurRad="60007" dist="310007" dir="7680000" sy="30000" kx="1300200" algn="ctr" rotWithShape="0">
                    <a:schemeClr val="bg1">
                      <a:alpha val="32000"/>
                    </a:schemeClr>
                  </a:outerShdw>
                </a:effectLst>
              </a:rPr>
              <a:t>„</a:t>
            </a:r>
            <a:r>
              <a:rPr lang="pl-PL" sz="2000" b="1" i="1" dirty="0">
                <a:solidFill>
                  <a:srgbClr val="0070C0"/>
                </a:solidFill>
              </a:rPr>
              <a:t>Dokończenie budowy stopnia Malczyce”</a:t>
            </a:r>
          </a:p>
          <a:p>
            <a:endParaRPr lang="pl-PL" sz="2000" dirty="0">
              <a:cs typeface="Times New Roman" pitchFamily="18" charset="0"/>
            </a:endParaRPr>
          </a:p>
          <a:p>
            <a:pPr>
              <a:buFont typeface="Wingdings" pitchFamily="2" charset="2"/>
              <a:buChar char="q"/>
            </a:pPr>
            <a:r>
              <a:rPr lang="pl-PL" sz="1400" dirty="0">
                <a:cs typeface="Times New Roman" pitchFamily="18" charset="0"/>
              </a:rPr>
              <a:t>  Zadanie w trakcie realizacji od 2016 r.</a:t>
            </a:r>
            <a:endParaRPr lang="pl-PL" sz="1400" b="1" dirty="0">
              <a:solidFill>
                <a:srgbClr val="FF0000"/>
              </a:solidFill>
              <a:cs typeface="Times New Roman" pitchFamily="18" charset="0"/>
            </a:endParaRPr>
          </a:p>
          <a:p>
            <a:pPr>
              <a:buFont typeface="Wingdings" pitchFamily="2" charset="2"/>
              <a:buChar char="q"/>
            </a:pPr>
            <a:r>
              <a:rPr lang="pl-PL" sz="1400" dirty="0">
                <a:cs typeface="Times New Roman" pitchFamily="18" charset="0"/>
              </a:rPr>
              <a:t>  Planowana wartość zadania: </a:t>
            </a:r>
            <a:r>
              <a:rPr lang="pl-PL" sz="1400" b="1" dirty="0">
                <a:solidFill>
                  <a:srgbClr val="FF0000"/>
                </a:solidFill>
                <a:cs typeface="Times New Roman" pitchFamily="18" charset="0"/>
              </a:rPr>
              <a:t>400 mln zł </a:t>
            </a:r>
          </a:p>
          <a:p>
            <a:r>
              <a:rPr lang="pl-PL" sz="1400" dirty="0">
                <a:cs typeface="Times New Roman" pitchFamily="18" charset="0"/>
              </a:rPr>
              <a:t>(wartość robót wykonanych w latach 1997-2015 – ok. 800 mln zł)</a:t>
            </a:r>
            <a:r>
              <a:rPr lang="pl-PL" sz="1400" b="1" dirty="0">
                <a:solidFill>
                  <a:srgbClr val="FF0000"/>
                </a:solidFill>
                <a:cs typeface="Times New Roman" pitchFamily="18" charset="0"/>
              </a:rPr>
              <a:t> </a:t>
            </a:r>
          </a:p>
          <a:p>
            <a:endParaRPr lang="pl-PL" sz="1200" b="1" dirty="0">
              <a:solidFill>
                <a:srgbClr val="FF0000"/>
              </a:solidFill>
              <a:cs typeface="Times New Roman" pitchFamily="18" charset="0"/>
            </a:endParaRPr>
          </a:p>
          <a:p>
            <a:r>
              <a:rPr lang="pl-PL" sz="400" dirty="0">
                <a:cs typeface="Times New Roman" pitchFamily="18" charset="0"/>
              </a:rPr>
              <a:t>	 </a:t>
            </a:r>
          </a:p>
          <a:p>
            <a:pPr>
              <a:buFont typeface="Wingdings" pitchFamily="2" charset="2"/>
              <a:buChar char="q"/>
            </a:pPr>
            <a:r>
              <a:rPr lang="pl-PL" sz="1200" i="1" dirty="0">
                <a:cs typeface="Times New Roman" pitchFamily="18" charset="0"/>
              </a:rPr>
              <a:t> </a:t>
            </a:r>
            <a:r>
              <a:rPr lang="pl-PL" sz="1200" dirty="0">
                <a:cs typeface="Times New Roman" pitchFamily="18" charset="0"/>
              </a:rPr>
              <a:t>Zakres i cel prac: </a:t>
            </a:r>
            <a:br>
              <a:rPr lang="pl-PL" sz="1200" dirty="0">
                <a:cs typeface="Times New Roman" pitchFamily="18" charset="0"/>
              </a:rPr>
            </a:br>
            <a:r>
              <a:rPr lang="pl-PL" sz="1200" dirty="0">
                <a:cs typeface="Times New Roman" pitchFamily="18" charset="0"/>
              </a:rPr>
              <a:t>Budowa stopnia wodnego w celu poprawy warunków nawigacyjnych na Odrze.</a:t>
            </a:r>
          </a:p>
          <a:p>
            <a:r>
              <a:rPr lang="pl-PL" sz="1200" dirty="0">
                <a:cs typeface="Times New Roman" pitchFamily="18" charset="0"/>
              </a:rPr>
              <a:t>W skład stopnia wchodzą: jaz ruchomy, jaz stały, śluza żeglugowa o parametrach klasy </a:t>
            </a:r>
            <a:r>
              <a:rPr lang="pl-PL" sz="1200" dirty="0" err="1">
                <a:cs typeface="Times New Roman" pitchFamily="18" charset="0"/>
              </a:rPr>
              <a:t>Va</a:t>
            </a:r>
            <a:r>
              <a:rPr lang="pl-PL" sz="1200" dirty="0">
                <a:cs typeface="Times New Roman" pitchFamily="18" charset="0"/>
              </a:rPr>
              <a:t>, elektrownia wodna o mocy instalowanej ok. 10 MW, sterownia stopnia, budynek administracyjny, dwie przepławki dla ryb, bystrze dla ryb, rampa dla drobnych saków dwuśrodowiskowych, kanał nawadniająco odwadniający Zakrzów-Rzeczyca z funkcją środowiskową oraz przepompownią, system nawadniający lasy łęgowe z ujęciem wód i zbiornikiem redukcyjnym. </a:t>
            </a:r>
          </a:p>
          <a:p>
            <a:endParaRPr lang="pl-PL" sz="1200" dirty="0">
              <a:cs typeface="Times New Roman" pitchFamily="18" charset="0"/>
            </a:endParaRPr>
          </a:p>
          <a:p>
            <a:r>
              <a:rPr lang="pl-PL" sz="1200" dirty="0">
                <a:cs typeface="Times New Roman" pitchFamily="18" charset="0"/>
              </a:rPr>
              <a:t>Zakończona została budowa podstawowych obiektów stopnia, trwają prace wykończeniowe. W połowie 2018 r. przełożono koryto rzeki Odry na nowe obiekty stopnia. W wyniku tego działania przedłużono szlak wodny o 18,5 km zdecydowanie poprawiając warunki nawigacyjne na odcinku Stopień Brzeg Dolny – Stopień Malczyce.</a:t>
            </a:r>
          </a:p>
          <a:p>
            <a:endParaRPr lang="pl-PL" sz="1200" dirty="0">
              <a:cs typeface="Times New Roman" pitchFamily="18" charset="0"/>
            </a:endParaRPr>
          </a:p>
          <a:p>
            <a:r>
              <a:rPr lang="pl-PL" sz="1200" dirty="0">
                <a:cs typeface="Times New Roman" pitchFamily="18" charset="0"/>
              </a:rPr>
              <a:t>W sierpniu 2019 r. planowane jest zakończenie budowy stopnia wodnego Malczyce.</a:t>
            </a:r>
          </a:p>
          <a:p>
            <a:pPr algn="ctr"/>
            <a:endParaRPr lang="pl-PL" sz="800" dirty="0">
              <a:solidFill>
                <a:schemeClr val="bg1"/>
              </a:solidFill>
              <a:effectLst>
                <a:outerShdw blurRad="60007" dist="310007" dir="7680000" sy="30000" kx="1300200" algn="ctr" rotWithShape="0">
                  <a:schemeClr val="bg1">
                    <a:alpha val="32000"/>
                  </a:schemeClr>
                </a:outerShdw>
              </a:effectLst>
            </a:endParaRPr>
          </a:p>
          <a:p>
            <a:pPr algn="ctr"/>
            <a:endParaRPr lang="pl-PL" sz="300" dirty="0">
              <a:solidFill>
                <a:schemeClr val="bg1"/>
              </a:solidFill>
              <a:effectLst>
                <a:outerShdw blurRad="60007" dist="310007" dir="7680000" sy="30000" kx="1300200" algn="ctr" rotWithShape="0">
                  <a:schemeClr val="bg1">
                    <a:alpha val="32000"/>
                  </a:schemeClr>
                </a:outerShdw>
              </a:effectLst>
            </a:endParaRPr>
          </a:p>
        </p:txBody>
      </p:sp>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endParaRPr lang="pl-PL"/>
          </a:p>
        </p:txBody>
      </p:sp>
      <p:sp>
        <p:nvSpPr>
          <p:cNvPr id="3" name="Podtytuł 2"/>
          <p:cNvSpPr>
            <a:spLocks noGrp="1"/>
          </p:cNvSpPr>
          <p:nvPr>
            <p:ph type="subTitle" idx="1"/>
          </p:nvPr>
        </p:nvSpPr>
        <p:spPr/>
        <p:txBody>
          <a:bodyPr/>
          <a:lstStyle/>
          <a:p>
            <a:endParaRPr lang="pl-PL"/>
          </a:p>
        </p:txBody>
      </p:sp>
      <p:sp>
        <p:nvSpPr>
          <p:cNvPr id="4" name="Symbol zastępczy tekstu 3"/>
          <p:cNvSpPr>
            <a:spLocks noGrp="1"/>
          </p:cNvSpPr>
          <p:nvPr>
            <p:ph type="body" idx="10"/>
          </p:nvPr>
        </p:nvSpPr>
        <p:spPr/>
        <p:txBody>
          <a:bodyPr/>
          <a:lstStyle/>
          <a:p>
            <a:endParaRPr lang="pl-PL"/>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7417067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1" cy="5715000"/>
          </a:xfrm>
          <a:prstGeom prst="rect">
            <a:avLst/>
          </a:prstGeom>
        </p:spPr>
      </p:pic>
    </p:spTree>
    <p:extLst>
      <p:ext uri="{BB962C8B-B14F-4D97-AF65-F5344CB8AC3E}">
        <p14:creationId xmlns:p14="http://schemas.microsoft.com/office/powerpoint/2010/main" val="35254826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endParaRPr lang="pl-PL"/>
          </a:p>
        </p:txBody>
      </p:sp>
      <p:sp>
        <p:nvSpPr>
          <p:cNvPr id="3" name="Podtytuł 2"/>
          <p:cNvSpPr>
            <a:spLocks noGrp="1"/>
          </p:cNvSpPr>
          <p:nvPr>
            <p:ph type="subTitle" idx="1"/>
          </p:nvPr>
        </p:nvSpPr>
        <p:spPr/>
        <p:txBody>
          <a:bodyPr/>
          <a:lstStyle/>
          <a:p>
            <a:endParaRPr lang="pl-PL"/>
          </a:p>
        </p:txBody>
      </p:sp>
      <p:sp>
        <p:nvSpPr>
          <p:cNvPr id="4" name="Symbol zastępczy tekstu 3"/>
          <p:cNvSpPr>
            <a:spLocks noGrp="1"/>
          </p:cNvSpPr>
          <p:nvPr>
            <p:ph type="body" idx="10"/>
          </p:nvPr>
        </p:nvSpPr>
        <p:spPr/>
        <p:txBody>
          <a:bodyPr/>
          <a:lstStyle/>
          <a:p>
            <a:endParaRPr lang="pl-PL"/>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372" cy="5715000"/>
          </a:xfrm>
          <a:prstGeom prst="rect">
            <a:avLst/>
          </a:prstGeom>
        </p:spPr>
      </p:pic>
    </p:spTree>
    <p:extLst>
      <p:ext uri="{BB962C8B-B14F-4D97-AF65-F5344CB8AC3E}">
        <p14:creationId xmlns:p14="http://schemas.microsoft.com/office/powerpoint/2010/main" val="8267559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endParaRPr lang="pl-PL"/>
          </a:p>
        </p:txBody>
      </p:sp>
      <p:sp>
        <p:nvSpPr>
          <p:cNvPr id="3" name="Podtytuł 2"/>
          <p:cNvSpPr>
            <a:spLocks noGrp="1"/>
          </p:cNvSpPr>
          <p:nvPr>
            <p:ph type="subTitle" idx="1"/>
          </p:nvPr>
        </p:nvSpPr>
        <p:spPr/>
        <p:txBody>
          <a:bodyPr/>
          <a:lstStyle/>
          <a:p>
            <a:endParaRPr lang="pl-PL"/>
          </a:p>
        </p:txBody>
      </p:sp>
      <p:sp>
        <p:nvSpPr>
          <p:cNvPr id="4" name="Symbol zastępczy tekstu 3"/>
          <p:cNvSpPr>
            <a:spLocks noGrp="1"/>
          </p:cNvSpPr>
          <p:nvPr>
            <p:ph type="body" idx="10"/>
          </p:nvPr>
        </p:nvSpPr>
        <p:spPr/>
        <p:txBody>
          <a:bodyPr/>
          <a:lstStyle/>
          <a:p>
            <a:endParaRPr lang="pl-PL"/>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0341011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409228"/>
            <a:ext cx="5832647" cy="5139869"/>
          </a:xfrm>
          <a:prstGeom prst="rect">
            <a:avLst/>
          </a:prstGeom>
          <a:noFill/>
        </p:spPr>
        <p:txBody>
          <a:bodyPr wrap="square" rtlCol="0">
            <a:spAutoFit/>
          </a:bodyPr>
          <a:lstStyle/>
          <a:p>
            <a:pPr algn="ctr"/>
            <a:endParaRPr lang="pl-PL" sz="500" dirty="0">
              <a:solidFill>
                <a:schemeClr val="bg1"/>
              </a:solidFill>
              <a:effectLst>
                <a:outerShdw blurRad="60007" dist="310007" dir="7680000" sy="30000" kx="1300200" algn="ctr" rotWithShape="0">
                  <a:schemeClr val="bg1">
                    <a:alpha val="32000"/>
                  </a:schemeClr>
                </a:outerShdw>
              </a:effectLst>
            </a:endParaRPr>
          </a:p>
          <a:p>
            <a:pPr algn="ctr"/>
            <a:r>
              <a:rPr lang="pl-PL" sz="2000" b="1" i="1" dirty="0">
                <a:solidFill>
                  <a:srgbClr val="0070C0"/>
                </a:solidFill>
                <a:effectLst>
                  <a:outerShdw blurRad="60007" dist="310007" dir="7680000" sy="30000" kx="1300200" algn="ctr" rotWithShape="0">
                    <a:schemeClr val="bg1">
                      <a:alpha val="32000"/>
                    </a:schemeClr>
                  </a:outerShdw>
                </a:effectLst>
              </a:rPr>
              <a:t>„</a:t>
            </a:r>
            <a:r>
              <a:rPr lang="pl-PL" sz="2000" b="1" i="1" dirty="0">
                <a:solidFill>
                  <a:srgbClr val="0070C0"/>
                </a:solidFill>
              </a:rPr>
              <a:t>Dokończenie budowy stopnia Malczyce – </a:t>
            </a:r>
            <a:br>
              <a:rPr lang="pl-PL" sz="2000" b="1" i="1" dirty="0">
                <a:solidFill>
                  <a:srgbClr val="0070C0"/>
                </a:solidFill>
              </a:rPr>
            </a:br>
            <a:r>
              <a:rPr lang="pl-PL" sz="2000" b="1" i="1" dirty="0">
                <a:solidFill>
                  <a:srgbClr val="0070C0"/>
                </a:solidFill>
              </a:rPr>
              <a:t>zakres robót w cofce stopnia”</a:t>
            </a:r>
          </a:p>
          <a:p>
            <a:pPr algn="ctr"/>
            <a:endParaRPr lang="pl-PL" sz="800" b="1" i="1" dirty="0">
              <a:solidFill>
                <a:srgbClr val="0070C0"/>
              </a:solidFill>
            </a:endParaRPr>
          </a:p>
          <a:p>
            <a:pPr>
              <a:buFont typeface="Wingdings" pitchFamily="2" charset="2"/>
              <a:buChar char="q"/>
            </a:pPr>
            <a:r>
              <a:rPr lang="pl-PL" sz="1400" dirty="0">
                <a:cs typeface="Times New Roman" pitchFamily="18" charset="0"/>
              </a:rPr>
              <a:t>  Zadanie w trakcie przygotowania</a:t>
            </a:r>
            <a:endParaRPr lang="pl-PL" sz="1400" b="1" dirty="0">
              <a:solidFill>
                <a:srgbClr val="FF0000"/>
              </a:solidFill>
              <a:cs typeface="Times New Roman" pitchFamily="18" charset="0"/>
            </a:endParaRPr>
          </a:p>
          <a:p>
            <a:endParaRPr lang="pl-PL" sz="1400" dirty="0">
              <a:cs typeface="Times New Roman" pitchFamily="18" charset="0"/>
            </a:endParaRPr>
          </a:p>
          <a:p>
            <a:pPr>
              <a:buFont typeface="Wingdings" pitchFamily="2" charset="2"/>
              <a:buChar char="q"/>
            </a:pPr>
            <a:r>
              <a:rPr lang="pl-PL" sz="1400" dirty="0">
                <a:cs typeface="Times New Roman" pitchFamily="18" charset="0"/>
              </a:rPr>
              <a:t>  Planowana wartość zadania: </a:t>
            </a:r>
            <a:r>
              <a:rPr lang="pl-PL" sz="1400" b="1" dirty="0">
                <a:solidFill>
                  <a:srgbClr val="FF0000"/>
                </a:solidFill>
                <a:cs typeface="Times New Roman" pitchFamily="18" charset="0"/>
              </a:rPr>
              <a:t>220 mln zł </a:t>
            </a:r>
          </a:p>
          <a:p>
            <a:endParaRPr lang="pl-PL" sz="1200" dirty="0">
              <a:cs typeface="Times New Roman" pitchFamily="18" charset="0"/>
            </a:endParaRPr>
          </a:p>
          <a:p>
            <a:r>
              <a:rPr lang="pl-PL" sz="400" dirty="0">
                <a:cs typeface="Times New Roman" pitchFamily="18" charset="0"/>
              </a:rPr>
              <a:t>	 </a:t>
            </a:r>
          </a:p>
          <a:p>
            <a:pPr>
              <a:buFont typeface="Wingdings" pitchFamily="2" charset="2"/>
              <a:buChar char="q"/>
            </a:pPr>
            <a:r>
              <a:rPr lang="pl-PL" sz="1200" i="1" dirty="0">
                <a:cs typeface="Times New Roman" pitchFamily="18" charset="0"/>
              </a:rPr>
              <a:t> </a:t>
            </a:r>
            <a:r>
              <a:rPr lang="pl-PL" sz="1200" dirty="0">
                <a:cs typeface="Times New Roman" pitchFamily="18" charset="0"/>
              </a:rPr>
              <a:t>Zakres i cel prac: </a:t>
            </a:r>
            <a:br>
              <a:rPr lang="pl-PL" sz="1200" dirty="0">
                <a:cs typeface="Times New Roman" pitchFamily="18" charset="0"/>
              </a:rPr>
            </a:br>
            <a:r>
              <a:rPr lang="pl-PL" sz="1200" dirty="0">
                <a:cs typeface="Times New Roman" pitchFamily="18" charset="0"/>
              </a:rPr>
              <a:t>Modernizacja istniejących wałów przeciwpowodziowych oraz dostosowanie terenów międzywala do nowych uwarunkowań wynikających z budowy stopnia Malczyce.</a:t>
            </a:r>
          </a:p>
          <a:p>
            <a:r>
              <a:rPr lang="pl-PL" sz="1200" dirty="0">
                <a:cs typeface="Times New Roman" pitchFamily="18" charset="0"/>
              </a:rPr>
              <a:t>W zakres zadania wchodzą: modernizacja obwałowań, ubezpieczenie wylotów rzek i potoków, dostosowanie odcinka rzeki Odry od Brzegu Dolnego do Malczyc do parametrów min. IV klasy drogi wodnej (obecne rozwiązania na tym odcinku przywidują zachowanie parametrów dla II klasy), makroniwelacje terenu międzywala w celu niwelacji negatywnych skutków budowy stopnia na elementy środowiskowe, odtworzenie systemu nawadniania lasów łęgowych, inne roboty definiowane jako kompensacji środowiskowe, . </a:t>
            </a:r>
          </a:p>
          <a:p>
            <a:endParaRPr lang="pl-PL" sz="1200" dirty="0">
              <a:cs typeface="Times New Roman" pitchFamily="18" charset="0"/>
            </a:endParaRPr>
          </a:p>
          <a:p>
            <a:r>
              <a:rPr lang="pl-PL" sz="1200" dirty="0">
                <a:cs typeface="Times New Roman" pitchFamily="18" charset="0"/>
              </a:rPr>
              <a:t>Zadanie posiada dokumentację techniczną odebraną przez RZGW w listopadzie 2015 r.  na praktycznie cały zakres poza zakresem dotyczącym dostosowania koryta rzeki do parametrów min. IV klasy drogi wodnej. </a:t>
            </a:r>
          </a:p>
          <a:p>
            <a:r>
              <a:rPr lang="pl-PL" sz="1200" dirty="0">
                <a:cs typeface="Times New Roman" pitchFamily="18" charset="0"/>
              </a:rPr>
              <a:t>W bieżącym roku planowane jest wykonanie robót budowlanych na wałach przeciwpowodziowych na kwotę 31,5 mln zł.</a:t>
            </a:r>
          </a:p>
          <a:p>
            <a:r>
              <a:rPr lang="pl-PL" sz="1200" dirty="0">
                <a:cs typeface="Times New Roman" pitchFamily="18" charset="0"/>
              </a:rPr>
              <a:t>    </a:t>
            </a:r>
            <a:r>
              <a:rPr lang="pl-PL" sz="2500" b="1" dirty="0"/>
              <a:t>   </a:t>
            </a:r>
            <a:endParaRPr lang="pl-PL" dirty="0">
              <a:solidFill>
                <a:schemeClr val="bg1"/>
              </a:solidFill>
              <a:effectLst>
                <a:outerShdw blurRad="60007" dist="310007" dir="7680000" sy="30000" kx="1300200" algn="ctr" rotWithShape="0">
                  <a:schemeClr val="bg1">
                    <a:alpha val="32000"/>
                  </a:schemeClr>
                </a:outerShdw>
              </a:effectLst>
            </a:endParaRPr>
          </a:p>
        </p:txBody>
      </p:sp>
    </p:spTree>
    <p:extLst>
      <p:ext uri="{BB962C8B-B14F-4D97-AF65-F5344CB8AC3E}">
        <p14:creationId xmlns:p14="http://schemas.microsoft.com/office/powerpoint/2010/main" val="11124899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625252"/>
            <a:ext cx="6660232" cy="3746381"/>
          </a:xfrm>
          <a:prstGeom prst="rect">
            <a:avLst/>
          </a:prstGeom>
        </p:spPr>
      </p:pic>
      <p:sp>
        <p:nvSpPr>
          <p:cNvPr id="4" name="Prostokąt 3"/>
          <p:cNvSpPr/>
          <p:nvPr/>
        </p:nvSpPr>
        <p:spPr>
          <a:xfrm>
            <a:off x="5223817" y="4369668"/>
            <a:ext cx="4572000" cy="492443"/>
          </a:xfrm>
          <a:prstGeom prst="rect">
            <a:avLst/>
          </a:prstGeom>
        </p:spPr>
        <p:txBody>
          <a:bodyPr>
            <a:spAutoFit/>
          </a:bodyPr>
          <a:lstStyle/>
          <a:p>
            <a:r>
              <a:rPr lang="pl-PL" sz="2600" dirty="0">
                <a:solidFill>
                  <a:schemeClr val="bg1"/>
                </a:solidFill>
                <a:effectLst>
                  <a:outerShdw blurRad="60007" dist="310007" dir="7680000" sy="30000" kx="1300200" algn="ctr" rotWithShape="0">
                    <a:schemeClr val="bg1">
                      <a:alpha val="32000"/>
                    </a:schemeClr>
                  </a:outerShdw>
                </a:effectLst>
              </a:rPr>
              <a:t>Dziękuję za uwagę!</a:t>
            </a:r>
          </a:p>
        </p:txBody>
      </p:sp>
    </p:spTree>
    <p:extLst>
      <p:ext uri="{BB962C8B-B14F-4D97-AF65-F5344CB8AC3E}">
        <p14:creationId xmlns:p14="http://schemas.microsoft.com/office/powerpoint/2010/main" val="34346415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graphicFrame>
        <p:nvGraphicFramePr>
          <p:cNvPr id="9" name="Symbol zastępczy zawartości 3"/>
          <p:cNvGraphicFramePr>
            <a:graphicFrameLocks/>
          </p:cNvGraphicFramePr>
          <p:nvPr>
            <p:extLst>
              <p:ext uri="{D42A27DB-BD31-4B8C-83A1-F6EECF244321}">
                <p14:modId xmlns:p14="http://schemas.microsoft.com/office/powerpoint/2010/main" val="4072552349"/>
              </p:ext>
            </p:extLst>
          </p:nvPr>
        </p:nvGraphicFramePr>
        <p:xfrm>
          <a:off x="2638876" y="725341"/>
          <a:ext cx="5959610" cy="3176838"/>
        </p:xfrm>
        <a:graphic>
          <a:graphicData uri="http://schemas.openxmlformats.org/drawingml/2006/table">
            <a:tbl>
              <a:tblPr>
                <a:tableStyleId>{5C22544A-7EE6-4342-B048-85BDC9FD1C3A}</a:tableStyleId>
              </a:tblPr>
              <a:tblGrid>
                <a:gridCol w="182482">
                  <a:extLst>
                    <a:ext uri="{9D8B030D-6E8A-4147-A177-3AD203B41FA5}">
                      <a16:colId xmlns:a16="http://schemas.microsoft.com/office/drawing/2014/main" val="20000"/>
                    </a:ext>
                  </a:extLst>
                </a:gridCol>
                <a:gridCol w="3125186">
                  <a:extLst>
                    <a:ext uri="{9D8B030D-6E8A-4147-A177-3AD203B41FA5}">
                      <a16:colId xmlns:a16="http://schemas.microsoft.com/office/drawing/2014/main" val="20001"/>
                    </a:ext>
                  </a:extLst>
                </a:gridCol>
                <a:gridCol w="794690">
                  <a:extLst>
                    <a:ext uri="{9D8B030D-6E8A-4147-A177-3AD203B41FA5}">
                      <a16:colId xmlns:a16="http://schemas.microsoft.com/office/drawing/2014/main" val="20002"/>
                    </a:ext>
                  </a:extLst>
                </a:gridCol>
                <a:gridCol w="616107">
                  <a:extLst>
                    <a:ext uri="{9D8B030D-6E8A-4147-A177-3AD203B41FA5}">
                      <a16:colId xmlns:a16="http://schemas.microsoft.com/office/drawing/2014/main" val="20003"/>
                    </a:ext>
                  </a:extLst>
                </a:gridCol>
                <a:gridCol w="1241145">
                  <a:extLst>
                    <a:ext uri="{9D8B030D-6E8A-4147-A177-3AD203B41FA5}">
                      <a16:colId xmlns:a16="http://schemas.microsoft.com/office/drawing/2014/main" val="20004"/>
                    </a:ext>
                  </a:extLst>
                </a:gridCol>
              </a:tblGrid>
              <a:tr h="432048">
                <a:tc>
                  <a:txBody>
                    <a:bodyPr/>
                    <a:lstStyle/>
                    <a:p>
                      <a:pPr algn="ctr" fontAlgn="ctr"/>
                      <a:r>
                        <a:rPr lang="pl-PL" sz="700" u="none" strike="noStrike" dirty="0">
                          <a:effectLst/>
                        </a:rPr>
                        <a:t>Lp. </a:t>
                      </a:r>
                      <a:endParaRPr lang="pl-PL" sz="700" b="1" i="0" u="none" strike="noStrike" dirty="0">
                        <a:solidFill>
                          <a:srgbClr val="000000"/>
                        </a:solidFill>
                        <a:effectLst/>
                        <a:latin typeface="Calibri"/>
                      </a:endParaRPr>
                    </a:p>
                  </a:txBody>
                  <a:tcPr marL="7830" marR="7830" marT="5873" marB="0" anchor="ctr"/>
                </a:tc>
                <a:tc>
                  <a:txBody>
                    <a:bodyPr/>
                    <a:lstStyle/>
                    <a:p>
                      <a:pPr algn="ctr" fontAlgn="ctr"/>
                      <a:r>
                        <a:rPr lang="pl-PL" sz="700" u="none" strike="noStrike" dirty="0">
                          <a:effectLst/>
                        </a:rPr>
                        <a:t>NAZWA PROJEKTU</a:t>
                      </a:r>
                      <a:endParaRPr lang="pl-PL" sz="700" b="1" i="0" u="none" strike="noStrike" dirty="0">
                        <a:solidFill>
                          <a:srgbClr val="000000"/>
                        </a:solidFill>
                        <a:effectLst/>
                        <a:latin typeface="Calibri"/>
                      </a:endParaRPr>
                    </a:p>
                  </a:txBody>
                  <a:tcPr marL="7830" marR="7830" marT="5873" marB="0" anchor="ctr"/>
                </a:tc>
                <a:tc>
                  <a:txBody>
                    <a:bodyPr/>
                    <a:lstStyle/>
                    <a:p>
                      <a:pPr algn="ctr" fontAlgn="ctr"/>
                      <a:r>
                        <a:rPr lang="pl-PL" sz="700" u="none" strike="noStrike" dirty="0">
                          <a:effectLst/>
                        </a:rPr>
                        <a:t>OKRES REALIZACJI PRAC INWESTYCYJNYCH</a:t>
                      </a:r>
                      <a:endParaRPr lang="pl-PL" sz="700" b="1" i="0" u="none" strike="noStrike" dirty="0">
                        <a:solidFill>
                          <a:srgbClr val="000000"/>
                        </a:solidFill>
                        <a:effectLst/>
                        <a:latin typeface="Calibri"/>
                      </a:endParaRPr>
                    </a:p>
                  </a:txBody>
                  <a:tcPr marL="7830" marR="7830" marT="5873" marB="0" anchor="ctr"/>
                </a:tc>
                <a:tc>
                  <a:txBody>
                    <a:bodyPr/>
                    <a:lstStyle/>
                    <a:p>
                      <a:pPr algn="ctr" fontAlgn="ctr"/>
                      <a:r>
                        <a:rPr lang="pl-PL" sz="700" u="none" strike="noStrike" dirty="0">
                          <a:effectLst/>
                        </a:rPr>
                        <a:t>Planowane Nakłady inwestycyjne</a:t>
                      </a:r>
                      <a:br>
                        <a:rPr lang="pl-PL" sz="700" u="none" strike="noStrike" dirty="0">
                          <a:effectLst/>
                        </a:rPr>
                      </a:br>
                      <a:endParaRPr lang="pl-PL" sz="700" b="1" i="0" u="none" strike="noStrike" dirty="0">
                        <a:solidFill>
                          <a:srgbClr val="000000"/>
                        </a:solidFill>
                        <a:effectLst/>
                        <a:latin typeface="Calibri"/>
                      </a:endParaRPr>
                    </a:p>
                  </a:txBody>
                  <a:tcPr marL="7830" marR="7830" marT="5873" marB="0" anchor="ctr"/>
                </a:tc>
                <a:tc>
                  <a:txBody>
                    <a:bodyPr/>
                    <a:lstStyle/>
                    <a:p>
                      <a:pPr algn="ctr" fontAlgn="ctr"/>
                      <a:r>
                        <a:rPr lang="pl-PL" sz="700" u="none" strike="noStrike" dirty="0">
                          <a:effectLst/>
                        </a:rPr>
                        <a:t>Źródło Finansowania</a:t>
                      </a:r>
                      <a:endParaRPr lang="pl-PL" sz="700" b="1" i="0" u="none" strike="noStrike" dirty="0">
                        <a:solidFill>
                          <a:srgbClr val="000000"/>
                        </a:solidFill>
                        <a:effectLst/>
                        <a:latin typeface="Calibri"/>
                      </a:endParaRPr>
                    </a:p>
                  </a:txBody>
                  <a:tcPr marL="7830" marR="7830" marT="5873" marB="0" anchor="ctr"/>
                </a:tc>
                <a:extLst>
                  <a:ext uri="{0D108BD9-81ED-4DB2-BD59-A6C34878D82A}">
                    <a16:rowId xmlns:a16="http://schemas.microsoft.com/office/drawing/2014/main" val="10000"/>
                  </a:ext>
                </a:extLst>
              </a:tr>
              <a:tr h="224222">
                <a:tc>
                  <a:txBody>
                    <a:bodyPr/>
                    <a:lstStyle/>
                    <a:p>
                      <a:pPr algn="l" fontAlgn="ctr"/>
                      <a:r>
                        <a:rPr lang="pl-PL" sz="700" u="none" strike="noStrike">
                          <a:effectLst/>
                        </a:rPr>
                        <a:t>1.</a:t>
                      </a:r>
                      <a:endParaRPr lang="pl-PL" sz="700" b="0" i="0" u="none" strike="noStrike">
                        <a:solidFill>
                          <a:srgbClr val="000000"/>
                        </a:solidFill>
                        <a:effectLst/>
                        <a:latin typeface="Calibri"/>
                      </a:endParaRPr>
                    </a:p>
                  </a:txBody>
                  <a:tcPr marL="7830" marR="7830" marT="5873" marB="0" anchor="ctr"/>
                </a:tc>
                <a:tc>
                  <a:txBody>
                    <a:bodyPr/>
                    <a:lstStyle/>
                    <a:p>
                      <a:pPr algn="l" fontAlgn="ctr"/>
                      <a:r>
                        <a:rPr lang="pl-PL" sz="700" u="none" strike="noStrike" dirty="0">
                          <a:effectLst/>
                        </a:rPr>
                        <a:t>Stopień Brzeg Dolny -  roboty remontowo – modernizacyjne na stopniu, Etap II</a:t>
                      </a:r>
                      <a:endParaRPr lang="pl-PL" sz="700" b="0" i="0" u="none" strike="noStrike" dirty="0">
                        <a:solidFill>
                          <a:srgbClr val="0070C0"/>
                        </a:solidFill>
                        <a:effectLst/>
                        <a:latin typeface="Calibri"/>
                      </a:endParaRPr>
                    </a:p>
                  </a:txBody>
                  <a:tcPr marL="7830" marR="7830" marT="5873" marB="0" anchor="ctr"/>
                </a:tc>
                <a:tc>
                  <a:txBody>
                    <a:bodyPr/>
                    <a:lstStyle/>
                    <a:p>
                      <a:pPr algn="l" fontAlgn="ctr"/>
                      <a:r>
                        <a:rPr lang="pl-PL" sz="700" u="none" strike="noStrike" dirty="0">
                          <a:effectLst/>
                        </a:rPr>
                        <a:t>2016-2020</a:t>
                      </a:r>
                      <a:endParaRPr lang="pl-PL" sz="700" b="0" i="0" u="none" strike="noStrike" dirty="0">
                        <a:solidFill>
                          <a:srgbClr val="0070C0"/>
                        </a:solidFill>
                        <a:effectLst/>
                        <a:latin typeface="Calibri"/>
                      </a:endParaRPr>
                    </a:p>
                  </a:txBody>
                  <a:tcPr marL="7830" marR="7830" marT="5873" marB="0" anchor="ctr"/>
                </a:tc>
                <a:tc>
                  <a:txBody>
                    <a:bodyPr/>
                    <a:lstStyle/>
                    <a:p>
                      <a:pPr algn="r" fontAlgn="ctr"/>
                      <a:r>
                        <a:rPr lang="pl-PL" sz="700" u="none" strike="noStrike" dirty="0">
                          <a:effectLst/>
                        </a:rPr>
                        <a:t>30 000 000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err="1">
                          <a:effectLst/>
                        </a:rPr>
                        <a:t>POIiŚ</a:t>
                      </a:r>
                      <a:r>
                        <a:rPr lang="pl-PL" sz="600" u="none" strike="noStrike" dirty="0">
                          <a:effectLst/>
                        </a:rPr>
                        <a:t> </a:t>
                      </a:r>
                      <a:endParaRPr lang="pl-PL" sz="600" b="0" i="0" u="none" strike="noStrike" dirty="0">
                        <a:solidFill>
                          <a:srgbClr val="0070C0"/>
                        </a:solidFill>
                        <a:effectLst/>
                        <a:latin typeface="Calibri"/>
                      </a:endParaRPr>
                    </a:p>
                  </a:txBody>
                  <a:tcPr marL="7830" marR="7830" marT="5873" marB="0" anchor="ctr"/>
                </a:tc>
                <a:extLst>
                  <a:ext uri="{0D108BD9-81ED-4DB2-BD59-A6C34878D82A}">
                    <a16:rowId xmlns:a16="http://schemas.microsoft.com/office/drawing/2014/main" val="10001"/>
                  </a:ext>
                </a:extLst>
              </a:tr>
              <a:tr h="258946">
                <a:tc>
                  <a:txBody>
                    <a:bodyPr/>
                    <a:lstStyle/>
                    <a:p>
                      <a:pPr algn="l" fontAlgn="ctr"/>
                      <a:r>
                        <a:rPr lang="pl-PL" sz="700" u="none" strike="noStrike">
                          <a:effectLst/>
                        </a:rPr>
                        <a:t>2.</a:t>
                      </a:r>
                      <a:endParaRPr lang="pl-PL" sz="700" b="0" i="0" u="none" strike="noStrike">
                        <a:solidFill>
                          <a:srgbClr val="000000"/>
                        </a:solidFill>
                        <a:effectLst/>
                        <a:latin typeface="Calibri"/>
                      </a:endParaRPr>
                    </a:p>
                  </a:txBody>
                  <a:tcPr marL="7830" marR="7830" marT="5873" marB="0" anchor="ctr"/>
                </a:tc>
                <a:tc>
                  <a:txBody>
                    <a:bodyPr/>
                    <a:lstStyle/>
                    <a:p>
                      <a:pPr algn="l" fontAlgn="ctr"/>
                      <a:r>
                        <a:rPr lang="pl-PL" sz="700" u="none" strike="noStrike" dirty="0">
                          <a:effectLst/>
                        </a:rPr>
                        <a:t>Modernizacja stopnia wodnego Rędzin na Odrze  w km 260,7 – przystosowanie do III kl. drogi wodnej</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700" u="none" strike="noStrike" dirty="0">
                          <a:effectLst/>
                        </a:rPr>
                        <a:t>2017-2020</a:t>
                      </a:r>
                      <a:endParaRPr lang="pl-PL" sz="700" u="none" strike="noStrike" dirty="0">
                        <a:solidFill>
                          <a:srgbClr val="0070C0"/>
                        </a:solidFill>
                        <a:effectLst/>
                      </a:endParaRPr>
                    </a:p>
                  </a:txBody>
                  <a:tcPr marL="7830" marR="7830" marT="5873" marB="0" anchor="ctr"/>
                </a:tc>
                <a:tc>
                  <a:txBody>
                    <a:bodyPr/>
                    <a:lstStyle/>
                    <a:p>
                      <a:pPr algn="r" fontAlgn="ctr"/>
                      <a:r>
                        <a:rPr lang="pl-PL" sz="700" u="none" strike="noStrike" dirty="0">
                          <a:effectLst/>
                        </a:rPr>
                        <a:t>50 000 000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err="1">
                          <a:effectLst/>
                        </a:rPr>
                        <a:t>POIiŚ</a:t>
                      </a:r>
                      <a:endParaRPr lang="pl-PL" sz="600" b="0" i="0" u="none" strike="noStrike" dirty="0">
                        <a:solidFill>
                          <a:srgbClr val="0070C0"/>
                        </a:solidFill>
                        <a:effectLst/>
                        <a:latin typeface="Calibri"/>
                      </a:endParaRPr>
                    </a:p>
                  </a:txBody>
                  <a:tcPr marL="7830" marR="7830" marT="5873" marB="0" anchor="ctr"/>
                </a:tc>
                <a:extLst>
                  <a:ext uri="{0D108BD9-81ED-4DB2-BD59-A6C34878D82A}">
                    <a16:rowId xmlns:a16="http://schemas.microsoft.com/office/drawing/2014/main" val="10002"/>
                  </a:ext>
                </a:extLst>
              </a:tr>
              <a:tr h="313394">
                <a:tc>
                  <a:txBody>
                    <a:bodyPr/>
                    <a:lstStyle/>
                    <a:p>
                      <a:pPr algn="l" fontAlgn="ctr"/>
                      <a:r>
                        <a:rPr lang="pl-PL" sz="700" u="none" strike="noStrike" dirty="0">
                          <a:effectLst/>
                        </a:rPr>
                        <a:t>3.</a:t>
                      </a:r>
                      <a:endParaRPr lang="pl-PL" sz="700" b="0" i="0" u="none" strike="noStrike" dirty="0">
                        <a:solidFill>
                          <a:srgbClr val="000000"/>
                        </a:solidFill>
                        <a:effectLst/>
                        <a:latin typeface="Calibri"/>
                      </a:endParaRPr>
                    </a:p>
                  </a:txBody>
                  <a:tcPr marL="7830" marR="7830" marT="5873" marB="0" anchor="ctr"/>
                </a:tc>
                <a:tc>
                  <a:txBody>
                    <a:bodyPr/>
                    <a:lstStyle/>
                    <a:p>
                      <a:pPr algn="l" fontAlgn="ctr"/>
                      <a:r>
                        <a:rPr lang="pl-PL" sz="700" u="none" strike="noStrike" dirty="0">
                          <a:effectLst/>
                        </a:rPr>
                        <a:t>Kontrakt 1B.1/1(a) Odbudowa zabudowy regulacyjnej rzeki Odry - przystosowanie do III klasy drogi wodnej, na odcinku od miejscowości Ścinawa do ujścia  Nysy Łużyckiej – ETAP II</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700" u="none" strike="noStrike" dirty="0">
                          <a:effectLst/>
                        </a:rPr>
                        <a:t>2019-2022</a:t>
                      </a:r>
                      <a:endParaRPr lang="pl-PL" sz="700" u="none" strike="noStrike" dirty="0">
                        <a:solidFill>
                          <a:srgbClr val="0070C0"/>
                        </a:solidFill>
                        <a:effectLst/>
                      </a:endParaRPr>
                    </a:p>
                  </a:txBody>
                  <a:tcPr marL="7830" marR="7830" marT="5873" marB="0" anchor="ctr"/>
                </a:tc>
                <a:tc>
                  <a:txBody>
                    <a:bodyPr/>
                    <a:lstStyle/>
                    <a:p>
                      <a:pPr algn="r" fontAlgn="ctr"/>
                      <a:r>
                        <a:rPr lang="pl-PL" sz="700" u="none" strike="noStrike" dirty="0">
                          <a:effectLst/>
                        </a:rPr>
                        <a:t>120 000 000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a:effectLst/>
                        </a:rPr>
                        <a:t>Bank Światowy. Wyłonienie wykonawcy do końca 2019 r.</a:t>
                      </a:r>
                      <a:endParaRPr lang="pl-PL" sz="600" b="0" i="0" u="none" strike="noStrike" dirty="0">
                        <a:solidFill>
                          <a:srgbClr val="0070C0"/>
                        </a:solidFill>
                        <a:effectLst/>
                        <a:latin typeface="Calibri"/>
                      </a:endParaRPr>
                    </a:p>
                  </a:txBody>
                  <a:tcPr marL="7830" marR="7830" marT="5873" marB="0" anchor="ctr"/>
                </a:tc>
                <a:extLst>
                  <a:ext uri="{0D108BD9-81ED-4DB2-BD59-A6C34878D82A}">
                    <a16:rowId xmlns:a16="http://schemas.microsoft.com/office/drawing/2014/main" val="10003"/>
                  </a:ext>
                </a:extLst>
              </a:tr>
              <a:tr h="313394">
                <a:tc>
                  <a:txBody>
                    <a:bodyPr/>
                    <a:lstStyle/>
                    <a:p>
                      <a:pPr algn="l" fontAlgn="ctr"/>
                      <a:r>
                        <a:rPr lang="pl-PL" sz="700" u="none" strike="noStrike">
                          <a:effectLst/>
                        </a:rPr>
                        <a:t>4.</a:t>
                      </a:r>
                      <a:endParaRPr lang="pl-PL" sz="700" b="0" i="0" u="none" strike="noStrike">
                        <a:solidFill>
                          <a:srgbClr val="000000"/>
                        </a:solidFill>
                        <a:effectLst/>
                        <a:latin typeface="Calibri"/>
                      </a:endParaRPr>
                    </a:p>
                  </a:txBody>
                  <a:tcPr marL="7830" marR="7830" marT="5873" marB="0" anchor="ctr"/>
                </a:tc>
                <a:tc>
                  <a:txBody>
                    <a:bodyPr/>
                    <a:lstStyle/>
                    <a:p>
                      <a:pPr algn="l" fontAlgn="ctr"/>
                      <a:r>
                        <a:rPr lang="pl-PL" sz="700" u="none" strike="noStrike" dirty="0">
                          <a:effectLst/>
                        </a:rPr>
                        <a:t>Kontrakt 1B.1/1(b)  Odbudowa i modernizacja zabudowy regulacyjnej rzeki Odry. Przywrócenie warunków żeglowności drogi wodnej. Odcinek od  miejscowości Ścinawa do ujścia Nysy Łużyckiej  (1 most - Krosno Odrzańskie)</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700" u="none" strike="noStrike" dirty="0">
                          <a:effectLst/>
                        </a:rPr>
                        <a:t>2020-2023</a:t>
                      </a:r>
                      <a:endParaRPr lang="pl-PL" sz="700" u="none" strike="noStrike" dirty="0">
                        <a:solidFill>
                          <a:srgbClr val="0070C0"/>
                        </a:solidFill>
                        <a:effectLst/>
                      </a:endParaRPr>
                    </a:p>
                  </a:txBody>
                  <a:tcPr marL="7830" marR="7830" marT="5873" marB="0" anchor="ctr"/>
                </a:tc>
                <a:tc>
                  <a:txBody>
                    <a:bodyPr/>
                    <a:lstStyle/>
                    <a:p>
                      <a:pPr algn="r" fontAlgn="ctr"/>
                      <a:r>
                        <a:rPr lang="pl-PL" sz="700" u="none" strike="noStrike" dirty="0">
                          <a:effectLst/>
                        </a:rPr>
                        <a:t>30 000</a:t>
                      </a:r>
                      <a:r>
                        <a:rPr lang="pl-PL" sz="700" u="none" strike="noStrike" baseline="0" dirty="0">
                          <a:effectLst/>
                        </a:rPr>
                        <a:t> 0</a:t>
                      </a:r>
                      <a:r>
                        <a:rPr lang="pl-PL" sz="700" u="none" strike="noStrike" dirty="0">
                          <a:effectLst/>
                        </a:rPr>
                        <a:t>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a:effectLst/>
                        </a:rPr>
                        <a:t>Bank Światowy</a:t>
                      </a:r>
                      <a:endParaRPr lang="pl-PL" sz="600" b="0" i="0" u="none" strike="noStrike" dirty="0">
                        <a:solidFill>
                          <a:srgbClr val="0070C0"/>
                        </a:solidFill>
                        <a:effectLst/>
                        <a:latin typeface="Calibri"/>
                      </a:endParaRPr>
                    </a:p>
                  </a:txBody>
                  <a:tcPr marL="7830" marR="7830" marT="5873" marB="0" anchor="ctr"/>
                </a:tc>
                <a:extLst>
                  <a:ext uri="{0D108BD9-81ED-4DB2-BD59-A6C34878D82A}">
                    <a16:rowId xmlns:a16="http://schemas.microsoft.com/office/drawing/2014/main" val="10004"/>
                  </a:ext>
                </a:extLst>
              </a:tr>
              <a:tr h="343156">
                <a:tc>
                  <a:txBody>
                    <a:bodyPr/>
                    <a:lstStyle/>
                    <a:p>
                      <a:pPr algn="l" fontAlgn="ctr"/>
                      <a:r>
                        <a:rPr lang="pl-PL" sz="700" u="none" strike="noStrike">
                          <a:effectLst/>
                        </a:rPr>
                        <a:t>5.</a:t>
                      </a:r>
                      <a:endParaRPr lang="pl-PL" sz="700" b="0" i="0" u="none" strike="noStrike">
                        <a:solidFill>
                          <a:srgbClr val="000000"/>
                        </a:solidFill>
                        <a:effectLst/>
                        <a:latin typeface="Calibri"/>
                      </a:endParaRPr>
                    </a:p>
                  </a:txBody>
                  <a:tcPr marL="7830" marR="7830" marT="5873" marB="0" anchor="ctr"/>
                </a:tc>
                <a:tc>
                  <a:txBody>
                    <a:bodyPr/>
                    <a:lstStyle/>
                    <a:p>
                      <a:pPr algn="l" fontAlgn="ctr"/>
                      <a:r>
                        <a:rPr lang="pl-PL" sz="700" u="none" strike="noStrike" dirty="0">
                          <a:effectLst/>
                        </a:rPr>
                        <a:t>Remont i przebudowa śluzy na stopniu wodnym Ratowice na rz. Odrze w km 227+400, gm. Czernica wraz z dostosowaniem śluzy do min. IV klasy drogi wodnej</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700" u="none" strike="noStrike" dirty="0">
                          <a:effectLst/>
                        </a:rPr>
                        <a:t>2016-2022</a:t>
                      </a:r>
                      <a:endParaRPr lang="pl-PL" sz="700" u="none" strike="noStrike" dirty="0">
                        <a:solidFill>
                          <a:srgbClr val="0070C0"/>
                        </a:solidFill>
                        <a:effectLst/>
                      </a:endParaRPr>
                    </a:p>
                  </a:txBody>
                  <a:tcPr marL="7830" marR="7830" marT="5873" marB="0" anchor="ctr"/>
                </a:tc>
                <a:tc>
                  <a:txBody>
                    <a:bodyPr/>
                    <a:lstStyle/>
                    <a:p>
                      <a:pPr algn="r" fontAlgn="ctr"/>
                      <a:r>
                        <a:rPr lang="pl-PL" sz="700" u="none" strike="noStrike" dirty="0">
                          <a:effectLst/>
                        </a:rPr>
                        <a:t>45 000 000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a:effectLst/>
                        </a:rPr>
                        <a:t>Środki</a:t>
                      </a:r>
                      <a:r>
                        <a:rPr lang="pl-PL" sz="600" u="none" strike="noStrike" baseline="0" dirty="0">
                          <a:effectLst/>
                        </a:rPr>
                        <a:t> własne</a:t>
                      </a:r>
                      <a:endParaRPr lang="pl-PL" sz="600" b="0" i="0" u="none" strike="noStrike" dirty="0">
                        <a:solidFill>
                          <a:srgbClr val="0070C0"/>
                        </a:solidFill>
                        <a:effectLst/>
                        <a:latin typeface="Calibri"/>
                      </a:endParaRPr>
                    </a:p>
                  </a:txBody>
                  <a:tcPr marL="7830" marR="7830" marT="5873" marB="0" anchor="ctr"/>
                </a:tc>
                <a:extLst>
                  <a:ext uri="{0D108BD9-81ED-4DB2-BD59-A6C34878D82A}">
                    <a16:rowId xmlns:a16="http://schemas.microsoft.com/office/drawing/2014/main" val="10005"/>
                  </a:ext>
                </a:extLst>
              </a:tr>
              <a:tr h="313394">
                <a:tc>
                  <a:txBody>
                    <a:bodyPr/>
                    <a:lstStyle/>
                    <a:p>
                      <a:pPr algn="l" fontAlgn="ctr"/>
                      <a:r>
                        <a:rPr lang="pl-PL" sz="700" u="none" strike="noStrike" dirty="0">
                          <a:effectLst/>
                        </a:rPr>
                        <a:t>6.</a:t>
                      </a:r>
                      <a:endParaRPr lang="pl-PL" sz="700" b="0" i="0" u="none" strike="noStrike" dirty="0">
                        <a:solidFill>
                          <a:srgbClr val="000000"/>
                        </a:solidFill>
                        <a:effectLst/>
                        <a:latin typeface="Calibri"/>
                      </a:endParaRPr>
                    </a:p>
                  </a:txBody>
                  <a:tcPr marL="7830" marR="7830" marT="5873" marB="0" anchor="ctr"/>
                </a:tc>
                <a:tc>
                  <a:txBody>
                    <a:bodyPr/>
                    <a:lstStyle/>
                    <a:p>
                      <a:pPr algn="l" fontAlgn="ctr"/>
                      <a:r>
                        <a:rPr lang="pl-PL" sz="700" u="none" strike="noStrike" dirty="0">
                          <a:effectLst/>
                        </a:rPr>
                        <a:t>Budowa stopnia wodnego Lubiąż na Odrze - przystosowanie do min. </a:t>
                      </a:r>
                      <a:r>
                        <a:rPr lang="pl-PL" sz="700" u="none" strike="noStrike" dirty="0" err="1">
                          <a:effectLst/>
                        </a:rPr>
                        <a:t>Va</a:t>
                      </a:r>
                      <a:r>
                        <a:rPr lang="pl-PL" sz="700" u="none" strike="noStrike" dirty="0">
                          <a:effectLst/>
                        </a:rPr>
                        <a:t> klasy drogi wodnej – dokumentacja techniczna</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700" u="none" strike="noStrike" dirty="0">
                          <a:effectLst/>
                        </a:rPr>
                        <a:t>2018-2022</a:t>
                      </a:r>
                    </a:p>
                    <a:p>
                      <a:pPr algn="l" fontAlgn="ctr"/>
                      <a:endParaRPr lang="pl-PL" sz="700" b="0" i="0" u="none" strike="noStrike" dirty="0">
                        <a:solidFill>
                          <a:srgbClr val="0070C0"/>
                        </a:solidFill>
                        <a:effectLst/>
                        <a:latin typeface="Calibri"/>
                      </a:endParaRPr>
                    </a:p>
                  </a:txBody>
                  <a:tcPr marL="7830" marR="7830" marT="5873" marB="0" anchor="ctr"/>
                </a:tc>
                <a:tc>
                  <a:txBody>
                    <a:bodyPr/>
                    <a:lstStyle/>
                    <a:p>
                      <a:pPr algn="r" fontAlgn="ctr"/>
                      <a:r>
                        <a:rPr lang="pl-PL" sz="700" u="none" strike="noStrike" dirty="0">
                          <a:effectLst/>
                        </a:rPr>
                        <a:t>15 000 000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a:effectLst/>
                        </a:rPr>
                        <a:t>Środki</a:t>
                      </a:r>
                      <a:r>
                        <a:rPr lang="pl-PL" sz="600" u="none" strike="noStrike" baseline="0" dirty="0">
                          <a:effectLst/>
                        </a:rPr>
                        <a:t> własne</a:t>
                      </a:r>
                      <a:endParaRPr lang="pl-PL" sz="600" b="0" i="0" u="none" strike="noStrike" dirty="0">
                        <a:solidFill>
                          <a:srgbClr val="0070C0"/>
                        </a:solidFill>
                        <a:effectLst/>
                        <a:latin typeface="Calibri"/>
                      </a:endParaRPr>
                    </a:p>
                  </a:txBody>
                  <a:tcPr marL="7830" marR="7830" marT="5873" marB="0" anchor="ctr"/>
                </a:tc>
                <a:extLst>
                  <a:ext uri="{0D108BD9-81ED-4DB2-BD59-A6C34878D82A}">
                    <a16:rowId xmlns:a16="http://schemas.microsoft.com/office/drawing/2014/main" val="10006"/>
                  </a:ext>
                </a:extLst>
              </a:tr>
              <a:tr h="262670">
                <a:tc>
                  <a:txBody>
                    <a:bodyPr/>
                    <a:lstStyle/>
                    <a:p>
                      <a:pPr algn="l" fontAlgn="ctr"/>
                      <a:r>
                        <a:rPr lang="pl-PL" sz="700" u="none" strike="noStrike" dirty="0">
                          <a:effectLst/>
                        </a:rPr>
                        <a:t>7.</a:t>
                      </a:r>
                      <a:endParaRPr lang="pl-PL" sz="700" b="0" i="0" u="none" strike="noStrike" dirty="0">
                        <a:solidFill>
                          <a:srgbClr val="000000"/>
                        </a:solidFill>
                        <a:effectLst/>
                        <a:latin typeface="Calibri"/>
                      </a:endParaRPr>
                    </a:p>
                  </a:txBody>
                  <a:tcPr marL="7830" marR="7830" marT="587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l-PL" sz="700" u="none" strike="noStrike" dirty="0">
                          <a:effectLst/>
                        </a:rPr>
                        <a:t>Budowa stopnia wodnego Ścinawa</a:t>
                      </a:r>
                      <a:r>
                        <a:rPr lang="pl-PL" sz="700" u="none" strike="noStrike" baseline="0" dirty="0">
                          <a:effectLst/>
                        </a:rPr>
                        <a:t> </a:t>
                      </a:r>
                      <a:r>
                        <a:rPr lang="pl-PL" sz="700" u="none" strike="noStrike" dirty="0">
                          <a:effectLst/>
                        </a:rPr>
                        <a:t>na Odrze - przystosowanie do min. </a:t>
                      </a:r>
                      <a:r>
                        <a:rPr lang="pl-PL" sz="700" u="none" strike="noStrike" dirty="0" err="1">
                          <a:effectLst/>
                        </a:rPr>
                        <a:t>Va</a:t>
                      </a:r>
                      <a:r>
                        <a:rPr lang="pl-PL" sz="700" u="none" strike="noStrike" dirty="0">
                          <a:effectLst/>
                        </a:rPr>
                        <a:t> klasy drogi wodnej – dokumentacja techniczna</a:t>
                      </a:r>
                    </a:p>
                    <a:p>
                      <a:pPr algn="l" fontAlgn="ct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700" u="none" strike="noStrike" dirty="0">
                          <a:effectLst/>
                        </a:rPr>
                        <a:t>2019-2022</a:t>
                      </a:r>
                    </a:p>
                    <a:p>
                      <a:pPr algn="l" fontAlgn="ctr"/>
                      <a:endParaRPr lang="pl-PL" sz="700" b="0" i="0" u="none" strike="noStrike" dirty="0">
                        <a:solidFill>
                          <a:srgbClr val="0070C0"/>
                        </a:solidFill>
                        <a:effectLst/>
                        <a:latin typeface="Calibri"/>
                      </a:endParaRPr>
                    </a:p>
                  </a:txBody>
                  <a:tcPr marL="7830" marR="7830" marT="5873" marB="0" anchor="ctr"/>
                </a:tc>
                <a:tc>
                  <a:txBody>
                    <a:bodyPr/>
                    <a:lstStyle/>
                    <a:p>
                      <a:pPr algn="r" fontAlgn="ctr"/>
                      <a:r>
                        <a:rPr lang="pl-PL" sz="700" u="none" strike="noStrike" dirty="0">
                          <a:effectLst/>
                        </a:rPr>
                        <a:t>16 000 000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a:effectLst/>
                        </a:rPr>
                        <a:t>Środki własne</a:t>
                      </a:r>
                      <a:endParaRPr lang="pl-PL" sz="600" b="0" i="0" u="none" strike="noStrike" dirty="0">
                        <a:solidFill>
                          <a:srgbClr val="0070C0"/>
                        </a:solidFill>
                        <a:effectLst/>
                        <a:latin typeface="Calibri"/>
                      </a:endParaRPr>
                    </a:p>
                  </a:txBody>
                  <a:tcPr marL="7830" marR="7830" marT="5873" marB="0" anchor="ctr"/>
                </a:tc>
                <a:extLst>
                  <a:ext uri="{0D108BD9-81ED-4DB2-BD59-A6C34878D82A}">
                    <a16:rowId xmlns:a16="http://schemas.microsoft.com/office/drawing/2014/main" val="10007"/>
                  </a:ext>
                </a:extLst>
              </a:tr>
              <a:tr h="313394">
                <a:tc>
                  <a:txBody>
                    <a:bodyPr/>
                    <a:lstStyle/>
                    <a:p>
                      <a:pPr algn="l" fontAlgn="ctr"/>
                      <a:r>
                        <a:rPr lang="pl-PL" sz="700" u="none" strike="noStrike" dirty="0">
                          <a:effectLst/>
                        </a:rPr>
                        <a:t>8.</a:t>
                      </a:r>
                      <a:endParaRPr lang="pl-PL" sz="700" b="0" i="0" u="none" strike="noStrike" dirty="0">
                        <a:solidFill>
                          <a:srgbClr val="000000"/>
                        </a:solidFill>
                        <a:effectLst/>
                        <a:latin typeface="Calibri"/>
                      </a:endParaRPr>
                    </a:p>
                  </a:txBody>
                  <a:tcPr marL="7830" marR="7830" marT="5873" marB="0" anchor="ctr"/>
                </a:tc>
                <a:tc>
                  <a:txBody>
                    <a:bodyPr/>
                    <a:lstStyle/>
                    <a:p>
                      <a:pPr algn="l" fontAlgn="ctr"/>
                      <a:r>
                        <a:rPr lang="pl-PL" sz="700" u="none" strike="noStrike" dirty="0">
                          <a:effectLst/>
                        </a:rPr>
                        <a:t>Dokończenie budowy stopnia Malczyce</a:t>
                      </a:r>
                      <a:endParaRPr lang="pl-PL" sz="700" b="0" i="0" u="none" strike="noStrike" dirty="0">
                        <a:solidFill>
                          <a:srgbClr val="0070C0"/>
                        </a:solidFill>
                        <a:effectLst/>
                        <a:latin typeface="Calibri"/>
                      </a:endParaRPr>
                    </a:p>
                  </a:txBody>
                  <a:tcPr marL="7830" marR="7830" marT="5873" marB="0" anchor="ctr"/>
                </a:tc>
                <a:tc>
                  <a:txBody>
                    <a:bodyPr/>
                    <a:lstStyle/>
                    <a:p>
                      <a:pPr algn="l" fontAlgn="ctr"/>
                      <a:r>
                        <a:rPr lang="pl-PL" sz="700" u="none" strike="noStrike" dirty="0">
                          <a:effectLst/>
                        </a:rPr>
                        <a:t>2016-2019</a:t>
                      </a:r>
                      <a:endParaRPr lang="pl-PL" sz="700" b="0" i="0" u="none" strike="noStrike" dirty="0">
                        <a:solidFill>
                          <a:srgbClr val="0070C0"/>
                        </a:solidFill>
                        <a:effectLst/>
                        <a:latin typeface="Calibri"/>
                      </a:endParaRPr>
                    </a:p>
                  </a:txBody>
                  <a:tcPr marL="7830" marR="7830" marT="5873" marB="0" anchor="ctr"/>
                </a:tc>
                <a:tc>
                  <a:txBody>
                    <a:bodyPr/>
                    <a:lstStyle/>
                    <a:p>
                      <a:pPr algn="r" fontAlgn="ctr"/>
                      <a:r>
                        <a:rPr lang="pl-PL" sz="700" u="none" strike="noStrike" dirty="0">
                          <a:effectLst/>
                        </a:rPr>
                        <a:t>400 000 </a:t>
                      </a:r>
                      <a:r>
                        <a:rPr lang="pl-PL" sz="700" u="none" strike="noStrike" baseline="0" dirty="0">
                          <a:effectLst/>
                        </a:rPr>
                        <a:t>000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a:effectLst/>
                        </a:rPr>
                        <a:t>NFOŚiGW</a:t>
                      </a:r>
                      <a:endParaRPr lang="pl-PL" sz="600" b="0" i="0" u="none" strike="noStrike" dirty="0">
                        <a:solidFill>
                          <a:srgbClr val="0070C0"/>
                        </a:solidFill>
                        <a:effectLst/>
                        <a:latin typeface="Calibri"/>
                      </a:endParaRPr>
                    </a:p>
                  </a:txBody>
                  <a:tcPr marL="7830" marR="7830" marT="5873" marB="0" anchor="ctr"/>
                </a:tc>
                <a:extLst>
                  <a:ext uri="{0D108BD9-81ED-4DB2-BD59-A6C34878D82A}">
                    <a16:rowId xmlns:a16="http://schemas.microsoft.com/office/drawing/2014/main" val="10008"/>
                  </a:ext>
                </a:extLst>
              </a:tr>
              <a:tr h="313394">
                <a:tc>
                  <a:txBody>
                    <a:bodyPr/>
                    <a:lstStyle/>
                    <a:p>
                      <a:pPr algn="l" fontAlgn="ctr"/>
                      <a:r>
                        <a:rPr lang="pl-PL" sz="700" u="none" strike="noStrike" dirty="0">
                          <a:effectLst/>
                        </a:rPr>
                        <a:t>9.</a:t>
                      </a:r>
                      <a:endParaRPr lang="pl-PL" sz="700" b="0" i="0" u="none" strike="noStrike" dirty="0">
                        <a:solidFill>
                          <a:srgbClr val="000000"/>
                        </a:solidFill>
                        <a:effectLst/>
                        <a:latin typeface="Calibri"/>
                      </a:endParaRPr>
                    </a:p>
                  </a:txBody>
                  <a:tcPr marL="7830" marR="7830" marT="5873" marB="0" anchor="ctr"/>
                </a:tc>
                <a:tc>
                  <a:txBody>
                    <a:bodyPr/>
                    <a:lstStyle/>
                    <a:p>
                      <a:pPr algn="l" fontAlgn="ctr"/>
                      <a:r>
                        <a:rPr lang="pl-PL" sz="700" u="none" strike="noStrike" dirty="0">
                          <a:effectLst/>
                        </a:rPr>
                        <a:t>Dokończenie budowy stopnia Malczyce – zakres  robót w cofce stopnia</a:t>
                      </a:r>
                      <a:endParaRPr lang="pl-PL" sz="700" b="0" i="0" u="none" strike="noStrike" dirty="0">
                        <a:solidFill>
                          <a:srgbClr val="0070C0"/>
                        </a:solidFill>
                        <a:effectLst/>
                        <a:latin typeface="Calibri"/>
                      </a:endParaRPr>
                    </a:p>
                  </a:txBody>
                  <a:tcPr marL="7830" marR="7830" marT="5873" marB="0" anchor="ctr"/>
                </a:tc>
                <a:tc>
                  <a:txBody>
                    <a:bodyPr/>
                    <a:lstStyle/>
                    <a:p>
                      <a:pPr algn="l" fontAlgn="ctr"/>
                      <a:r>
                        <a:rPr lang="pl-PL" sz="700" u="none" strike="noStrike" dirty="0">
                          <a:effectLst/>
                        </a:rPr>
                        <a:t>2018-2022</a:t>
                      </a:r>
                      <a:endParaRPr lang="pl-PL" sz="700" b="0" i="0" u="none" strike="noStrike" dirty="0">
                        <a:solidFill>
                          <a:srgbClr val="0070C0"/>
                        </a:solidFill>
                        <a:effectLst/>
                        <a:latin typeface="Calibri"/>
                      </a:endParaRPr>
                    </a:p>
                  </a:txBody>
                  <a:tcPr marL="7830" marR="7830" marT="5873" marB="0" anchor="ctr"/>
                </a:tc>
                <a:tc>
                  <a:txBody>
                    <a:bodyPr/>
                    <a:lstStyle/>
                    <a:p>
                      <a:pPr algn="r" fontAlgn="ctr"/>
                      <a:r>
                        <a:rPr lang="pl-PL" sz="700" u="none" strike="noStrike" dirty="0">
                          <a:effectLst/>
                        </a:rPr>
                        <a:t>220 000 000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a:effectLst/>
                        </a:rPr>
                        <a:t>Środki własne</a:t>
                      </a:r>
                      <a:endParaRPr lang="pl-PL" sz="600" b="0" i="0" u="none" strike="noStrike" dirty="0">
                        <a:solidFill>
                          <a:srgbClr val="0070C0"/>
                        </a:solidFill>
                        <a:effectLst/>
                        <a:latin typeface="Calibri"/>
                      </a:endParaRPr>
                    </a:p>
                  </a:txBody>
                  <a:tcPr marL="7830" marR="7830" marT="5873" marB="0" anchor="ctr"/>
                </a:tc>
                <a:extLst>
                  <a:ext uri="{0D108BD9-81ED-4DB2-BD59-A6C34878D82A}">
                    <a16:rowId xmlns:a16="http://schemas.microsoft.com/office/drawing/2014/main" val="10009"/>
                  </a:ext>
                </a:extLst>
              </a:tr>
            </a:tbl>
          </a:graphicData>
        </a:graphic>
      </p:graphicFrame>
      <p:sp>
        <p:nvSpPr>
          <p:cNvPr id="13" name="Tytuł 1"/>
          <p:cNvSpPr txBox="1">
            <a:spLocks/>
          </p:cNvSpPr>
          <p:nvPr/>
        </p:nvSpPr>
        <p:spPr>
          <a:xfrm>
            <a:off x="2627784" y="193204"/>
            <a:ext cx="5976664" cy="371189"/>
          </a:xfrm>
          <a:prstGeom prst="rect">
            <a:avLst/>
          </a:prstGeom>
        </p:spPr>
        <p:style>
          <a:lnRef idx="1">
            <a:schemeClr val="accent5"/>
          </a:lnRef>
          <a:fillRef idx="2">
            <a:schemeClr val="accent5"/>
          </a:fillRef>
          <a:effectRef idx="1">
            <a:schemeClr val="accent5"/>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pl-PL" sz="2000" dirty="0">
                <a:solidFill>
                  <a:srgbClr val="0070C0"/>
                </a:solidFill>
                <a:latin typeface="Arial" panose="020B0604020202020204" pitchFamily="34" charset="0"/>
                <a:cs typeface="Arial" panose="020B0604020202020204" pitchFamily="34" charset="0"/>
              </a:rPr>
              <a:t>Wydatki inwestycyjne w latach 2016 -2023 r.</a:t>
            </a:r>
          </a:p>
        </p:txBody>
      </p:sp>
      <p:graphicFrame>
        <p:nvGraphicFramePr>
          <p:cNvPr id="2" name="Tabela 1"/>
          <p:cNvGraphicFramePr>
            <a:graphicFrameLocks noGrp="1"/>
          </p:cNvGraphicFramePr>
          <p:nvPr>
            <p:extLst>
              <p:ext uri="{D42A27DB-BD31-4B8C-83A1-F6EECF244321}">
                <p14:modId xmlns:p14="http://schemas.microsoft.com/office/powerpoint/2010/main" val="3580561309"/>
              </p:ext>
            </p:extLst>
          </p:nvPr>
        </p:nvGraphicFramePr>
        <p:xfrm>
          <a:off x="2638876" y="3909529"/>
          <a:ext cx="5959610" cy="325913"/>
        </p:xfrm>
        <a:graphic>
          <a:graphicData uri="http://schemas.openxmlformats.org/drawingml/2006/table">
            <a:tbl>
              <a:tblPr>
                <a:tableStyleId>{5C22544A-7EE6-4342-B048-85BDC9FD1C3A}</a:tableStyleId>
              </a:tblPr>
              <a:tblGrid>
                <a:gridCol w="182482">
                  <a:extLst>
                    <a:ext uri="{9D8B030D-6E8A-4147-A177-3AD203B41FA5}">
                      <a16:colId xmlns:a16="http://schemas.microsoft.com/office/drawing/2014/main" val="20000"/>
                    </a:ext>
                  </a:extLst>
                </a:gridCol>
                <a:gridCol w="3125186">
                  <a:extLst>
                    <a:ext uri="{9D8B030D-6E8A-4147-A177-3AD203B41FA5}">
                      <a16:colId xmlns:a16="http://schemas.microsoft.com/office/drawing/2014/main" val="20001"/>
                    </a:ext>
                  </a:extLst>
                </a:gridCol>
                <a:gridCol w="794690">
                  <a:extLst>
                    <a:ext uri="{9D8B030D-6E8A-4147-A177-3AD203B41FA5}">
                      <a16:colId xmlns:a16="http://schemas.microsoft.com/office/drawing/2014/main" val="20002"/>
                    </a:ext>
                  </a:extLst>
                </a:gridCol>
                <a:gridCol w="616107">
                  <a:extLst>
                    <a:ext uri="{9D8B030D-6E8A-4147-A177-3AD203B41FA5}">
                      <a16:colId xmlns:a16="http://schemas.microsoft.com/office/drawing/2014/main" val="20003"/>
                    </a:ext>
                  </a:extLst>
                </a:gridCol>
                <a:gridCol w="1241145">
                  <a:extLst>
                    <a:ext uri="{9D8B030D-6E8A-4147-A177-3AD203B41FA5}">
                      <a16:colId xmlns:a16="http://schemas.microsoft.com/office/drawing/2014/main" val="20004"/>
                    </a:ext>
                  </a:extLst>
                </a:gridCol>
              </a:tblGrid>
              <a:tr h="313394">
                <a:tc>
                  <a:txBody>
                    <a:bodyPr/>
                    <a:lstStyle/>
                    <a:p>
                      <a:pPr algn="l" fontAlgn="ctr"/>
                      <a:r>
                        <a:rPr lang="pl-PL" sz="700" u="none" strike="noStrike" dirty="0">
                          <a:effectLst/>
                        </a:rPr>
                        <a:t>10.</a:t>
                      </a:r>
                      <a:endParaRPr lang="pl-PL" sz="700" b="0" i="0" u="none" strike="noStrike" dirty="0">
                        <a:solidFill>
                          <a:srgbClr val="000000"/>
                        </a:solidFill>
                        <a:effectLst/>
                        <a:latin typeface="Calibri"/>
                      </a:endParaRPr>
                    </a:p>
                  </a:txBody>
                  <a:tcPr marL="7830" marR="7830" marT="587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l-PL" sz="700" u="none" strike="noStrike" kern="1200" dirty="0">
                          <a:solidFill>
                            <a:schemeClr val="dk1"/>
                          </a:solidFill>
                          <a:effectLst/>
                          <a:latin typeface="+mn-lt"/>
                          <a:ea typeface="+mn-ea"/>
                          <a:cs typeface="+mn-cs"/>
                        </a:rPr>
                        <a:t>Modernizacja jazów odrzańskich na odcinku w zarządzie RZGW Wrocław – woj. opolskie. Etap I. </a:t>
                      </a:r>
                    </a:p>
                    <a:p>
                      <a:pPr marL="0" marR="0" lvl="0" indent="0" algn="l" defTabSz="914400" rtl="0" eaLnBrk="1" fontAlgn="ctr" latinLnBrk="0" hangingPunct="1">
                        <a:lnSpc>
                          <a:spcPct val="100000"/>
                        </a:lnSpc>
                        <a:spcBef>
                          <a:spcPts val="0"/>
                        </a:spcBef>
                        <a:spcAft>
                          <a:spcPts val="0"/>
                        </a:spcAft>
                        <a:buClrTx/>
                        <a:buSzTx/>
                        <a:buFontTx/>
                        <a:buNone/>
                        <a:tabLst/>
                        <a:defRPr/>
                      </a:pPr>
                      <a:r>
                        <a:rPr lang="pl-PL" sz="700" u="none" strike="noStrike" kern="1200" dirty="0">
                          <a:solidFill>
                            <a:schemeClr val="dk1"/>
                          </a:solidFill>
                          <a:effectLst/>
                          <a:latin typeface="+mn-lt"/>
                          <a:ea typeface="+mn-ea"/>
                          <a:cs typeface="+mn-cs"/>
                        </a:rPr>
                        <a:t>JAZY NA STOPNIACH JANUSZKOWICE, WRÓBLIN I ZWANOWICE</a:t>
                      </a:r>
                    </a:p>
                  </a:txBody>
                  <a:tcPr marL="7830" marR="7830" marT="5873" marB="0" anchor="ctr"/>
                </a:tc>
                <a:tc>
                  <a:txBody>
                    <a:bodyPr/>
                    <a:lstStyle/>
                    <a:p>
                      <a:pPr algn="l" fontAlgn="ctr"/>
                      <a:r>
                        <a:rPr lang="pl-PL" sz="700" u="none" strike="noStrike" dirty="0">
                          <a:effectLst/>
                        </a:rPr>
                        <a:t>2018-2022</a:t>
                      </a:r>
                      <a:endParaRPr lang="pl-PL" sz="700" b="0" i="0" u="none" strike="noStrike" dirty="0">
                        <a:solidFill>
                          <a:srgbClr val="0070C0"/>
                        </a:solidFill>
                        <a:effectLst/>
                        <a:latin typeface="Calibri"/>
                      </a:endParaRPr>
                    </a:p>
                  </a:txBody>
                  <a:tcPr marL="7830" marR="7830" marT="5873" marB="0" anchor="ctr"/>
                </a:tc>
                <a:tc>
                  <a:txBody>
                    <a:bodyPr/>
                    <a:lstStyle/>
                    <a:p>
                      <a:pPr algn="r" fontAlgn="ctr"/>
                      <a:r>
                        <a:rPr lang="pl-PL" sz="700" u="none" strike="noStrike" dirty="0">
                          <a:effectLst/>
                        </a:rPr>
                        <a:t>130 000 000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a:effectLst/>
                        </a:rPr>
                        <a:t>Środki własne </a:t>
                      </a:r>
                    </a:p>
                    <a:p>
                      <a:pPr algn="l" fontAlgn="ctr"/>
                      <a:r>
                        <a:rPr lang="pl-PL" sz="600" u="none" strike="noStrike" dirty="0">
                          <a:effectLst/>
                        </a:rPr>
                        <a:t>(obecnie realizuje</a:t>
                      </a:r>
                      <a:r>
                        <a:rPr lang="pl-PL" sz="600" u="none" strike="noStrike" baseline="0" dirty="0">
                          <a:effectLst/>
                        </a:rPr>
                        <a:t> RZGW Gliwice)</a:t>
                      </a:r>
                      <a:endParaRPr lang="pl-PL" sz="600" b="0" i="0" u="none" strike="noStrike" dirty="0">
                        <a:solidFill>
                          <a:srgbClr val="0070C0"/>
                        </a:solidFill>
                        <a:effectLst/>
                        <a:latin typeface="Calibri"/>
                      </a:endParaRPr>
                    </a:p>
                  </a:txBody>
                  <a:tcPr marL="7830" marR="7830" marT="5873" marB="0" anchor="ct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extLst>
              <p:ext uri="{D42A27DB-BD31-4B8C-83A1-F6EECF244321}">
                <p14:modId xmlns:p14="http://schemas.microsoft.com/office/powerpoint/2010/main" val="2944177618"/>
              </p:ext>
            </p:extLst>
          </p:nvPr>
        </p:nvGraphicFramePr>
        <p:xfrm>
          <a:off x="2638876" y="4242792"/>
          <a:ext cx="5959610" cy="346859"/>
        </p:xfrm>
        <a:graphic>
          <a:graphicData uri="http://schemas.openxmlformats.org/drawingml/2006/table">
            <a:tbl>
              <a:tblPr>
                <a:tableStyleId>{5C22544A-7EE6-4342-B048-85BDC9FD1C3A}</a:tableStyleId>
              </a:tblPr>
              <a:tblGrid>
                <a:gridCol w="182482">
                  <a:extLst>
                    <a:ext uri="{9D8B030D-6E8A-4147-A177-3AD203B41FA5}">
                      <a16:colId xmlns:a16="http://schemas.microsoft.com/office/drawing/2014/main" val="20000"/>
                    </a:ext>
                  </a:extLst>
                </a:gridCol>
                <a:gridCol w="3125186">
                  <a:extLst>
                    <a:ext uri="{9D8B030D-6E8A-4147-A177-3AD203B41FA5}">
                      <a16:colId xmlns:a16="http://schemas.microsoft.com/office/drawing/2014/main" val="20001"/>
                    </a:ext>
                  </a:extLst>
                </a:gridCol>
                <a:gridCol w="794690">
                  <a:extLst>
                    <a:ext uri="{9D8B030D-6E8A-4147-A177-3AD203B41FA5}">
                      <a16:colId xmlns:a16="http://schemas.microsoft.com/office/drawing/2014/main" val="20002"/>
                    </a:ext>
                  </a:extLst>
                </a:gridCol>
                <a:gridCol w="616107">
                  <a:extLst>
                    <a:ext uri="{9D8B030D-6E8A-4147-A177-3AD203B41FA5}">
                      <a16:colId xmlns:a16="http://schemas.microsoft.com/office/drawing/2014/main" val="20003"/>
                    </a:ext>
                  </a:extLst>
                </a:gridCol>
                <a:gridCol w="1241145">
                  <a:extLst>
                    <a:ext uri="{9D8B030D-6E8A-4147-A177-3AD203B41FA5}">
                      <a16:colId xmlns:a16="http://schemas.microsoft.com/office/drawing/2014/main" val="20004"/>
                    </a:ext>
                  </a:extLst>
                </a:gridCol>
              </a:tblGrid>
              <a:tr h="346859">
                <a:tc>
                  <a:txBody>
                    <a:bodyPr/>
                    <a:lstStyle/>
                    <a:p>
                      <a:pPr algn="l" fontAlgn="ctr"/>
                      <a:r>
                        <a:rPr lang="pl-PL" sz="700" b="0" u="none" strike="noStrike" dirty="0">
                          <a:effectLst/>
                        </a:rPr>
                        <a:t>11.</a:t>
                      </a:r>
                      <a:endParaRPr lang="pl-PL" sz="700" b="0" i="0" u="none" strike="noStrike" dirty="0">
                        <a:solidFill>
                          <a:srgbClr val="000000"/>
                        </a:solidFill>
                        <a:effectLst/>
                        <a:latin typeface="Calibri"/>
                      </a:endParaRPr>
                    </a:p>
                  </a:txBody>
                  <a:tcPr marL="7830" marR="7830" marT="587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l-PL" sz="700" u="none" strike="noStrike" kern="1200" dirty="0">
                          <a:solidFill>
                            <a:schemeClr val="dk1"/>
                          </a:solidFill>
                          <a:effectLst/>
                          <a:latin typeface="+mn-lt"/>
                          <a:ea typeface="+mn-ea"/>
                          <a:cs typeface="+mn-cs"/>
                        </a:rPr>
                        <a:t> Modernizacja jazów odrzańskich na odcinku w zarządzie RZGW Wrocław – woj. opolskie, Etap II,</a:t>
                      </a:r>
                    </a:p>
                    <a:p>
                      <a:pPr marL="0" marR="0" lvl="0" indent="0" algn="l" defTabSz="914400" rtl="0" eaLnBrk="1" fontAlgn="ctr" latinLnBrk="0" hangingPunct="1">
                        <a:lnSpc>
                          <a:spcPct val="100000"/>
                        </a:lnSpc>
                        <a:spcBef>
                          <a:spcPts val="0"/>
                        </a:spcBef>
                        <a:spcAft>
                          <a:spcPts val="0"/>
                        </a:spcAft>
                        <a:buClrTx/>
                        <a:buSzTx/>
                        <a:buFontTx/>
                        <a:buNone/>
                        <a:tabLst/>
                        <a:defRPr/>
                      </a:pPr>
                      <a:r>
                        <a:rPr lang="pl-PL" sz="700" u="none" strike="noStrike" kern="1200" dirty="0">
                          <a:solidFill>
                            <a:schemeClr val="dk1"/>
                          </a:solidFill>
                          <a:effectLst/>
                          <a:latin typeface="+mn-lt"/>
                          <a:ea typeface="+mn-ea"/>
                          <a:cs typeface="+mn-cs"/>
                        </a:rPr>
                        <a:t>JAZY NA STOPNIACH KRĘPNA, GROSZOWICE I DOBRZEŃ</a:t>
                      </a:r>
                    </a:p>
                  </a:txBody>
                  <a:tcPr marL="7830" marR="7830" marT="5873" marB="0" anchor="ctr"/>
                </a:tc>
                <a:tc>
                  <a:txBody>
                    <a:bodyPr/>
                    <a:lstStyle/>
                    <a:p>
                      <a:pPr algn="l" fontAlgn="ctr"/>
                      <a:r>
                        <a:rPr lang="pl-PL" sz="700" b="0" u="none" strike="noStrike" dirty="0">
                          <a:effectLst/>
                        </a:rPr>
                        <a:t>2018-2022</a:t>
                      </a:r>
                      <a:endParaRPr lang="pl-PL" sz="700" b="0" i="0" u="none" strike="noStrike" dirty="0">
                        <a:solidFill>
                          <a:srgbClr val="0070C0"/>
                        </a:solidFill>
                        <a:effectLst/>
                        <a:latin typeface="Calibri"/>
                      </a:endParaRPr>
                    </a:p>
                  </a:txBody>
                  <a:tcPr marL="7830" marR="7830" marT="5873" marB="0" anchor="ctr"/>
                </a:tc>
                <a:tc>
                  <a:txBody>
                    <a:bodyPr/>
                    <a:lstStyle/>
                    <a:p>
                      <a:pPr algn="r" fontAlgn="ctr"/>
                      <a:r>
                        <a:rPr lang="pl-PL" sz="700" b="0" u="none" strike="noStrike" dirty="0">
                          <a:effectLst/>
                        </a:rPr>
                        <a:t>140 000 000</a:t>
                      </a:r>
                      <a:endParaRPr lang="pl-PL" sz="700" b="0" i="0" u="none" strike="noStrike" dirty="0">
                        <a:solidFill>
                          <a:srgbClr val="0070C0"/>
                        </a:solidFill>
                        <a:effectLst/>
                        <a:latin typeface="Calibri"/>
                      </a:endParaRPr>
                    </a:p>
                  </a:txBody>
                  <a:tcPr marL="7830" marR="7830" marT="5873" marB="0" anchor="ctr"/>
                </a:tc>
                <a:tc>
                  <a:txBody>
                    <a:bodyPr/>
                    <a:lstStyle/>
                    <a:p>
                      <a:pPr algn="l" fontAlgn="ctr"/>
                      <a:r>
                        <a:rPr lang="pl-PL" sz="600" b="0" u="none" strike="noStrike" dirty="0">
                          <a:effectLst/>
                        </a:rPr>
                        <a:t>Środki własne</a:t>
                      </a:r>
                    </a:p>
                    <a:p>
                      <a:pPr marL="0" marR="0" lvl="0" indent="0" algn="l" defTabSz="914400" rtl="0" eaLnBrk="1" fontAlgn="ctr" latinLnBrk="0" hangingPunct="1">
                        <a:lnSpc>
                          <a:spcPct val="100000"/>
                        </a:lnSpc>
                        <a:spcBef>
                          <a:spcPts val="0"/>
                        </a:spcBef>
                        <a:spcAft>
                          <a:spcPts val="0"/>
                        </a:spcAft>
                        <a:buClrTx/>
                        <a:buSzTx/>
                        <a:buFontTx/>
                        <a:buNone/>
                        <a:tabLst/>
                        <a:defRPr/>
                      </a:pPr>
                      <a:r>
                        <a:rPr lang="pl-PL" sz="600" u="none" strike="noStrike" dirty="0">
                          <a:effectLst/>
                        </a:rPr>
                        <a:t>(obecnie realizuje</a:t>
                      </a:r>
                      <a:r>
                        <a:rPr lang="pl-PL" sz="600" u="none" strike="noStrike" baseline="0" dirty="0">
                          <a:effectLst/>
                        </a:rPr>
                        <a:t> RZGW Gliwice)</a:t>
                      </a:r>
                      <a:endParaRPr lang="pl-PL" sz="600" b="0" i="0" u="none" strike="noStrike" dirty="0">
                        <a:solidFill>
                          <a:srgbClr val="0070C0"/>
                        </a:solidFill>
                        <a:effectLst/>
                        <a:latin typeface="+mn-lt"/>
                      </a:endParaRPr>
                    </a:p>
                  </a:txBody>
                  <a:tcPr marL="7830" marR="7830" marT="5873" marB="0" anchor="ctr"/>
                </a:tc>
                <a:extLst>
                  <a:ext uri="{0D108BD9-81ED-4DB2-BD59-A6C34878D82A}">
                    <a16:rowId xmlns:a16="http://schemas.microsoft.com/office/drawing/2014/main" val="10000"/>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2495432835"/>
              </p:ext>
            </p:extLst>
          </p:nvPr>
        </p:nvGraphicFramePr>
        <p:xfrm>
          <a:off x="2638876" y="4589651"/>
          <a:ext cx="5959610" cy="313394"/>
        </p:xfrm>
        <a:graphic>
          <a:graphicData uri="http://schemas.openxmlformats.org/drawingml/2006/table">
            <a:tbl>
              <a:tblPr>
                <a:tableStyleId>{5C22544A-7EE6-4342-B048-85BDC9FD1C3A}</a:tableStyleId>
              </a:tblPr>
              <a:tblGrid>
                <a:gridCol w="182482">
                  <a:extLst>
                    <a:ext uri="{9D8B030D-6E8A-4147-A177-3AD203B41FA5}">
                      <a16:colId xmlns:a16="http://schemas.microsoft.com/office/drawing/2014/main" val="20000"/>
                    </a:ext>
                  </a:extLst>
                </a:gridCol>
                <a:gridCol w="3125186">
                  <a:extLst>
                    <a:ext uri="{9D8B030D-6E8A-4147-A177-3AD203B41FA5}">
                      <a16:colId xmlns:a16="http://schemas.microsoft.com/office/drawing/2014/main" val="20001"/>
                    </a:ext>
                  </a:extLst>
                </a:gridCol>
                <a:gridCol w="794690">
                  <a:extLst>
                    <a:ext uri="{9D8B030D-6E8A-4147-A177-3AD203B41FA5}">
                      <a16:colId xmlns:a16="http://schemas.microsoft.com/office/drawing/2014/main" val="20002"/>
                    </a:ext>
                  </a:extLst>
                </a:gridCol>
                <a:gridCol w="616107">
                  <a:extLst>
                    <a:ext uri="{9D8B030D-6E8A-4147-A177-3AD203B41FA5}">
                      <a16:colId xmlns:a16="http://schemas.microsoft.com/office/drawing/2014/main" val="20003"/>
                    </a:ext>
                  </a:extLst>
                </a:gridCol>
                <a:gridCol w="1241145">
                  <a:extLst>
                    <a:ext uri="{9D8B030D-6E8A-4147-A177-3AD203B41FA5}">
                      <a16:colId xmlns:a16="http://schemas.microsoft.com/office/drawing/2014/main" val="20004"/>
                    </a:ext>
                  </a:extLst>
                </a:gridCol>
              </a:tblGrid>
              <a:tr h="313394">
                <a:tc>
                  <a:txBody>
                    <a:bodyPr/>
                    <a:lstStyle/>
                    <a:p>
                      <a:pPr algn="l" fontAlgn="ctr"/>
                      <a:r>
                        <a:rPr lang="pl-PL" sz="700" u="none" strike="noStrike" dirty="0">
                          <a:effectLst/>
                        </a:rPr>
                        <a:t>12.</a:t>
                      </a:r>
                      <a:endParaRPr lang="pl-PL" sz="700" b="0" i="0" u="none" strike="noStrike" dirty="0">
                        <a:solidFill>
                          <a:srgbClr val="000000"/>
                        </a:solidFill>
                        <a:effectLst/>
                        <a:latin typeface="Calibri"/>
                      </a:endParaRPr>
                    </a:p>
                  </a:txBody>
                  <a:tcPr marL="7830" marR="7830" marT="587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l-PL" sz="700" u="none" strike="noStrike" kern="1200" dirty="0">
                          <a:solidFill>
                            <a:schemeClr val="dk1"/>
                          </a:solidFill>
                          <a:effectLst/>
                          <a:latin typeface="+mn-lt"/>
                          <a:ea typeface="+mn-ea"/>
                          <a:cs typeface="+mn-cs"/>
                        </a:rPr>
                        <a:t>Modernizacja 3 śluz pociągowych wraz z ich awanportami i sterowniami, na stopniach wodnych Januszkowice, Krapkowice i Opole </a:t>
                      </a:r>
                    </a:p>
                  </a:txBody>
                  <a:tcPr marL="7830" marR="7830" marT="5873" marB="0" anchor="ctr"/>
                </a:tc>
                <a:tc>
                  <a:txBody>
                    <a:bodyPr/>
                    <a:lstStyle/>
                    <a:p>
                      <a:pPr algn="l" fontAlgn="ctr"/>
                      <a:r>
                        <a:rPr lang="pl-PL" sz="700" u="none" strike="noStrike" dirty="0">
                          <a:effectLst/>
                        </a:rPr>
                        <a:t>2018-2022</a:t>
                      </a:r>
                      <a:endParaRPr lang="pl-PL" sz="700" b="0" i="0" u="none" strike="noStrike" dirty="0">
                        <a:solidFill>
                          <a:srgbClr val="0070C0"/>
                        </a:solidFill>
                        <a:effectLst/>
                        <a:latin typeface="Calibri"/>
                      </a:endParaRPr>
                    </a:p>
                  </a:txBody>
                  <a:tcPr marL="7830" marR="7830" marT="5873" marB="0" anchor="ctr"/>
                </a:tc>
                <a:tc>
                  <a:txBody>
                    <a:bodyPr/>
                    <a:lstStyle/>
                    <a:p>
                      <a:pPr algn="r" fontAlgn="ctr"/>
                      <a:r>
                        <a:rPr lang="pl-PL" sz="700" u="none" strike="noStrike" dirty="0">
                          <a:effectLst/>
                        </a:rPr>
                        <a:t>185 000 000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a:effectLst/>
                        </a:rPr>
                        <a:t>Środki własne</a:t>
                      </a:r>
                    </a:p>
                    <a:p>
                      <a:pPr marL="0" marR="0" lvl="0" indent="0" algn="l" defTabSz="914400" rtl="0" eaLnBrk="1" fontAlgn="ctr" latinLnBrk="0" hangingPunct="1">
                        <a:lnSpc>
                          <a:spcPct val="100000"/>
                        </a:lnSpc>
                        <a:spcBef>
                          <a:spcPts val="0"/>
                        </a:spcBef>
                        <a:spcAft>
                          <a:spcPts val="0"/>
                        </a:spcAft>
                        <a:buClrTx/>
                        <a:buSzTx/>
                        <a:buFontTx/>
                        <a:buNone/>
                        <a:tabLst/>
                        <a:defRPr/>
                      </a:pPr>
                      <a:r>
                        <a:rPr lang="pl-PL" sz="600" u="none" strike="noStrike" dirty="0">
                          <a:effectLst/>
                        </a:rPr>
                        <a:t>(obecnie realizuje</a:t>
                      </a:r>
                      <a:r>
                        <a:rPr lang="pl-PL" sz="600" u="none" strike="noStrike" baseline="0" dirty="0">
                          <a:effectLst/>
                        </a:rPr>
                        <a:t> RZGW Gliwice)</a:t>
                      </a:r>
                      <a:endParaRPr lang="pl-PL" sz="600" b="0" i="0" u="none" strike="noStrike" dirty="0">
                        <a:solidFill>
                          <a:srgbClr val="0070C0"/>
                        </a:solidFill>
                        <a:effectLst/>
                        <a:latin typeface="+mn-lt"/>
                      </a:endParaRPr>
                    </a:p>
                  </a:txBody>
                  <a:tcPr marL="7830" marR="7830" marT="5873" marB="0" anchor="ctr"/>
                </a:tc>
                <a:extLst>
                  <a:ext uri="{0D108BD9-81ED-4DB2-BD59-A6C34878D82A}">
                    <a16:rowId xmlns:a16="http://schemas.microsoft.com/office/drawing/2014/main" val="10000"/>
                  </a:ext>
                </a:extLst>
              </a:tr>
            </a:tbl>
          </a:graphicData>
        </a:graphic>
      </p:graphicFrame>
      <p:graphicFrame>
        <p:nvGraphicFramePr>
          <p:cNvPr id="14" name="Tabela 13"/>
          <p:cNvGraphicFramePr>
            <a:graphicFrameLocks noGrp="1"/>
          </p:cNvGraphicFramePr>
          <p:nvPr>
            <p:extLst>
              <p:ext uri="{D42A27DB-BD31-4B8C-83A1-F6EECF244321}">
                <p14:modId xmlns:p14="http://schemas.microsoft.com/office/powerpoint/2010/main" val="3692670457"/>
              </p:ext>
            </p:extLst>
          </p:nvPr>
        </p:nvGraphicFramePr>
        <p:xfrm>
          <a:off x="2638876" y="4903045"/>
          <a:ext cx="5959610" cy="313394"/>
        </p:xfrm>
        <a:graphic>
          <a:graphicData uri="http://schemas.openxmlformats.org/drawingml/2006/table">
            <a:tbl>
              <a:tblPr>
                <a:tableStyleId>{5C22544A-7EE6-4342-B048-85BDC9FD1C3A}</a:tableStyleId>
              </a:tblPr>
              <a:tblGrid>
                <a:gridCol w="182482">
                  <a:extLst>
                    <a:ext uri="{9D8B030D-6E8A-4147-A177-3AD203B41FA5}">
                      <a16:colId xmlns:a16="http://schemas.microsoft.com/office/drawing/2014/main" val="20000"/>
                    </a:ext>
                  </a:extLst>
                </a:gridCol>
                <a:gridCol w="3125186">
                  <a:extLst>
                    <a:ext uri="{9D8B030D-6E8A-4147-A177-3AD203B41FA5}">
                      <a16:colId xmlns:a16="http://schemas.microsoft.com/office/drawing/2014/main" val="20001"/>
                    </a:ext>
                  </a:extLst>
                </a:gridCol>
                <a:gridCol w="794690">
                  <a:extLst>
                    <a:ext uri="{9D8B030D-6E8A-4147-A177-3AD203B41FA5}">
                      <a16:colId xmlns:a16="http://schemas.microsoft.com/office/drawing/2014/main" val="20002"/>
                    </a:ext>
                  </a:extLst>
                </a:gridCol>
                <a:gridCol w="616107">
                  <a:extLst>
                    <a:ext uri="{9D8B030D-6E8A-4147-A177-3AD203B41FA5}">
                      <a16:colId xmlns:a16="http://schemas.microsoft.com/office/drawing/2014/main" val="20003"/>
                    </a:ext>
                  </a:extLst>
                </a:gridCol>
                <a:gridCol w="1241145">
                  <a:extLst>
                    <a:ext uri="{9D8B030D-6E8A-4147-A177-3AD203B41FA5}">
                      <a16:colId xmlns:a16="http://schemas.microsoft.com/office/drawing/2014/main" val="20004"/>
                    </a:ext>
                  </a:extLst>
                </a:gridCol>
              </a:tblGrid>
              <a:tr h="313394">
                <a:tc>
                  <a:txBody>
                    <a:bodyPr/>
                    <a:lstStyle/>
                    <a:p>
                      <a:pPr algn="l" fontAlgn="ctr"/>
                      <a:r>
                        <a:rPr lang="pl-PL" sz="700" u="none" strike="noStrike" dirty="0">
                          <a:effectLst/>
                        </a:rPr>
                        <a:t>13.</a:t>
                      </a:r>
                      <a:endParaRPr lang="pl-PL" sz="700" b="0" i="0" u="none" strike="noStrike" dirty="0">
                        <a:solidFill>
                          <a:srgbClr val="000000"/>
                        </a:solidFill>
                        <a:effectLst/>
                        <a:latin typeface="Calibri"/>
                      </a:endParaRPr>
                    </a:p>
                  </a:txBody>
                  <a:tcPr marL="7830" marR="7830" marT="587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l-PL" sz="700" u="none" strike="noStrike" kern="1200" dirty="0">
                          <a:solidFill>
                            <a:schemeClr val="dk1"/>
                          </a:solidFill>
                          <a:effectLst/>
                          <a:latin typeface="+mn-lt"/>
                          <a:ea typeface="+mn-ea"/>
                          <a:cs typeface="+mn-cs"/>
                        </a:rPr>
                        <a:t>Budowa jazu klapowego na stopniu wodnym Ujście Nysy w km 180,5 rzeki Odry z uwzględnieniem obiektów towarzyszących </a:t>
                      </a:r>
                    </a:p>
                  </a:txBody>
                  <a:tcPr marL="7830" marR="7830" marT="5873" marB="0" anchor="ctr"/>
                </a:tc>
                <a:tc>
                  <a:txBody>
                    <a:bodyPr/>
                    <a:lstStyle/>
                    <a:p>
                      <a:pPr algn="l" fontAlgn="ctr"/>
                      <a:r>
                        <a:rPr lang="pl-PL" sz="700" u="none" strike="noStrike" dirty="0">
                          <a:effectLst/>
                        </a:rPr>
                        <a:t>2018-2022</a:t>
                      </a:r>
                      <a:endParaRPr lang="pl-PL" sz="700" b="0" i="0" u="none" strike="noStrike" dirty="0">
                        <a:solidFill>
                          <a:srgbClr val="0070C0"/>
                        </a:solidFill>
                        <a:effectLst/>
                        <a:latin typeface="Calibri"/>
                      </a:endParaRPr>
                    </a:p>
                  </a:txBody>
                  <a:tcPr marL="7830" marR="7830" marT="5873" marB="0" anchor="ctr"/>
                </a:tc>
                <a:tc>
                  <a:txBody>
                    <a:bodyPr/>
                    <a:lstStyle/>
                    <a:p>
                      <a:pPr algn="r" fontAlgn="ctr"/>
                      <a:r>
                        <a:rPr lang="pl-PL" sz="700" u="none" strike="noStrike" dirty="0">
                          <a:effectLst/>
                        </a:rPr>
                        <a:t>135 000 000</a:t>
                      </a:r>
                      <a:endParaRPr lang="pl-PL" sz="700" b="1" i="0" u="none" strike="noStrike" dirty="0">
                        <a:solidFill>
                          <a:srgbClr val="0070C0"/>
                        </a:solidFill>
                        <a:effectLst/>
                        <a:latin typeface="Calibri"/>
                      </a:endParaRPr>
                    </a:p>
                  </a:txBody>
                  <a:tcPr marL="7830" marR="7830" marT="5873" marB="0" anchor="ctr"/>
                </a:tc>
                <a:tc>
                  <a:txBody>
                    <a:bodyPr/>
                    <a:lstStyle/>
                    <a:p>
                      <a:pPr algn="l" fontAlgn="ctr"/>
                      <a:r>
                        <a:rPr lang="pl-PL" sz="600" u="none" strike="noStrike" dirty="0">
                          <a:effectLst/>
                        </a:rPr>
                        <a:t>Środki własne</a:t>
                      </a:r>
                    </a:p>
                    <a:p>
                      <a:pPr marL="0" marR="0" lvl="0" indent="0" algn="l" defTabSz="914400" rtl="0" eaLnBrk="1" fontAlgn="ctr" latinLnBrk="0" hangingPunct="1">
                        <a:lnSpc>
                          <a:spcPct val="100000"/>
                        </a:lnSpc>
                        <a:spcBef>
                          <a:spcPts val="0"/>
                        </a:spcBef>
                        <a:spcAft>
                          <a:spcPts val="0"/>
                        </a:spcAft>
                        <a:buClrTx/>
                        <a:buSzTx/>
                        <a:buFontTx/>
                        <a:buNone/>
                        <a:tabLst/>
                        <a:defRPr/>
                      </a:pPr>
                      <a:r>
                        <a:rPr lang="pl-PL" sz="600" u="none" strike="noStrike" dirty="0">
                          <a:effectLst/>
                        </a:rPr>
                        <a:t>(obecnie realizuje</a:t>
                      </a:r>
                      <a:r>
                        <a:rPr lang="pl-PL" sz="600" u="none" strike="noStrike" baseline="0" dirty="0">
                          <a:effectLst/>
                        </a:rPr>
                        <a:t> RZGW Gliwice)</a:t>
                      </a:r>
                      <a:endParaRPr lang="pl-PL" sz="600" b="0" i="0" u="none" strike="noStrike" dirty="0">
                        <a:solidFill>
                          <a:srgbClr val="0070C0"/>
                        </a:solidFill>
                        <a:effectLst/>
                        <a:latin typeface="+mn-lt"/>
                      </a:endParaRPr>
                    </a:p>
                  </a:txBody>
                  <a:tcPr marL="7830" marR="7830" marT="5873" marB="0" anchor="ctr"/>
                </a:tc>
                <a:extLst>
                  <a:ext uri="{0D108BD9-81ED-4DB2-BD59-A6C34878D82A}">
                    <a16:rowId xmlns:a16="http://schemas.microsoft.com/office/drawing/2014/main" val="10000"/>
                  </a:ext>
                </a:extLst>
              </a:tr>
            </a:tbl>
          </a:graphicData>
        </a:graphic>
      </p:graphicFrame>
      <p:graphicFrame>
        <p:nvGraphicFramePr>
          <p:cNvPr id="6" name="Tabela 5"/>
          <p:cNvGraphicFramePr>
            <a:graphicFrameLocks noGrp="1"/>
          </p:cNvGraphicFramePr>
          <p:nvPr>
            <p:extLst>
              <p:ext uri="{D42A27DB-BD31-4B8C-83A1-F6EECF244321}">
                <p14:modId xmlns:p14="http://schemas.microsoft.com/office/powerpoint/2010/main" val="1355229025"/>
              </p:ext>
            </p:extLst>
          </p:nvPr>
        </p:nvGraphicFramePr>
        <p:xfrm>
          <a:off x="2638495" y="5224941"/>
          <a:ext cx="5959610" cy="313394"/>
        </p:xfrm>
        <a:graphic>
          <a:graphicData uri="http://schemas.openxmlformats.org/drawingml/2006/table">
            <a:tbl>
              <a:tblPr>
                <a:tableStyleId>{5C22544A-7EE6-4342-B048-85BDC9FD1C3A}</a:tableStyleId>
              </a:tblPr>
              <a:tblGrid>
                <a:gridCol w="182482">
                  <a:extLst>
                    <a:ext uri="{9D8B030D-6E8A-4147-A177-3AD203B41FA5}">
                      <a16:colId xmlns:a16="http://schemas.microsoft.com/office/drawing/2014/main" val="20000"/>
                    </a:ext>
                  </a:extLst>
                </a:gridCol>
                <a:gridCol w="3125186">
                  <a:extLst>
                    <a:ext uri="{9D8B030D-6E8A-4147-A177-3AD203B41FA5}">
                      <a16:colId xmlns:a16="http://schemas.microsoft.com/office/drawing/2014/main" val="20001"/>
                    </a:ext>
                  </a:extLst>
                </a:gridCol>
                <a:gridCol w="794690">
                  <a:extLst>
                    <a:ext uri="{9D8B030D-6E8A-4147-A177-3AD203B41FA5}">
                      <a16:colId xmlns:a16="http://schemas.microsoft.com/office/drawing/2014/main" val="20002"/>
                    </a:ext>
                  </a:extLst>
                </a:gridCol>
                <a:gridCol w="616107">
                  <a:extLst>
                    <a:ext uri="{9D8B030D-6E8A-4147-A177-3AD203B41FA5}">
                      <a16:colId xmlns:a16="http://schemas.microsoft.com/office/drawing/2014/main" val="20003"/>
                    </a:ext>
                  </a:extLst>
                </a:gridCol>
                <a:gridCol w="1241145">
                  <a:extLst>
                    <a:ext uri="{9D8B030D-6E8A-4147-A177-3AD203B41FA5}">
                      <a16:colId xmlns:a16="http://schemas.microsoft.com/office/drawing/2014/main" val="20004"/>
                    </a:ext>
                  </a:extLst>
                </a:gridCol>
              </a:tblGrid>
              <a:tr h="313394">
                <a:tc>
                  <a:txBody>
                    <a:bodyPr/>
                    <a:lstStyle/>
                    <a:p>
                      <a:pPr algn="l" fontAlgn="ctr"/>
                      <a:r>
                        <a:rPr lang="pl-PL" sz="700" b="1" u="none" strike="noStrike" dirty="0">
                          <a:effectLst/>
                        </a:rPr>
                        <a:t>14.</a:t>
                      </a:r>
                      <a:endParaRPr lang="pl-PL" sz="700" b="1" i="0" u="none" strike="noStrike" dirty="0">
                        <a:solidFill>
                          <a:srgbClr val="000000"/>
                        </a:solidFill>
                        <a:effectLst/>
                        <a:latin typeface="Calibri"/>
                      </a:endParaRPr>
                    </a:p>
                  </a:txBody>
                  <a:tcPr marL="7830" marR="7830" marT="587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l-PL" sz="700" b="1" u="none" strike="noStrike" kern="1200" dirty="0">
                          <a:solidFill>
                            <a:schemeClr val="dk1"/>
                          </a:solidFill>
                          <a:effectLst/>
                          <a:latin typeface="+mn-lt"/>
                          <a:ea typeface="+mn-ea"/>
                          <a:cs typeface="+mn-cs"/>
                        </a:rPr>
                        <a:t>ŁĄCZNA</a:t>
                      </a:r>
                      <a:r>
                        <a:rPr lang="pl-PL" sz="700" b="1" u="none" strike="noStrike" kern="1200" baseline="0" dirty="0">
                          <a:solidFill>
                            <a:schemeClr val="dk1"/>
                          </a:solidFill>
                          <a:effectLst/>
                          <a:latin typeface="+mn-lt"/>
                          <a:ea typeface="+mn-ea"/>
                          <a:cs typeface="+mn-cs"/>
                        </a:rPr>
                        <a:t> WARTOŚĆ INWESTYCJI</a:t>
                      </a:r>
                      <a:endParaRPr lang="pl-PL" sz="700" b="1" u="none" strike="noStrike" kern="1200" dirty="0">
                        <a:solidFill>
                          <a:schemeClr val="dk1"/>
                        </a:solidFill>
                        <a:effectLst/>
                        <a:latin typeface="+mn-lt"/>
                        <a:ea typeface="+mn-ea"/>
                        <a:cs typeface="+mn-cs"/>
                      </a:endParaRPr>
                    </a:p>
                  </a:txBody>
                  <a:tcPr marL="7830" marR="7830" marT="5873" marB="0" anchor="ctr"/>
                </a:tc>
                <a:tc>
                  <a:txBody>
                    <a:bodyPr/>
                    <a:lstStyle/>
                    <a:p>
                      <a:pPr algn="l" fontAlgn="ctr"/>
                      <a:r>
                        <a:rPr lang="pl-PL" sz="700" b="1" u="none" strike="noStrike" dirty="0">
                          <a:effectLst/>
                        </a:rPr>
                        <a:t>2016-2023</a:t>
                      </a:r>
                      <a:endParaRPr lang="pl-PL" sz="700" b="1" i="0" u="none" strike="noStrike" dirty="0">
                        <a:solidFill>
                          <a:srgbClr val="0070C0"/>
                        </a:solidFill>
                        <a:effectLst/>
                        <a:latin typeface="Calibri"/>
                      </a:endParaRPr>
                    </a:p>
                  </a:txBody>
                  <a:tcPr marL="7830" marR="7830" marT="5873" marB="0" anchor="ctr"/>
                </a:tc>
                <a:tc>
                  <a:txBody>
                    <a:bodyPr/>
                    <a:lstStyle/>
                    <a:p>
                      <a:pPr algn="r" fontAlgn="ctr"/>
                      <a:r>
                        <a:rPr lang="pl-PL" sz="700" b="1" u="none" strike="noStrike" dirty="0">
                          <a:effectLst/>
                        </a:rPr>
                        <a:t>1 516 000 000</a:t>
                      </a:r>
                      <a:endParaRPr lang="pl-PL" sz="700" b="1" i="0" u="none" strike="noStrike" dirty="0">
                        <a:solidFill>
                          <a:srgbClr val="0070C0"/>
                        </a:solidFill>
                        <a:effectLst/>
                        <a:latin typeface="Calibri"/>
                      </a:endParaRPr>
                    </a:p>
                  </a:txBody>
                  <a:tcPr marL="7830" marR="7830" marT="5873" marB="0" anchor="ctr"/>
                </a:tc>
                <a:tc>
                  <a:txBody>
                    <a:bodyPr/>
                    <a:lstStyle/>
                    <a:p>
                      <a:pPr algn="l" fontAlgn="ctr"/>
                      <a:endParaRPr lang="pl-PL" sz="600" b="1" i="0" u="none" strike="noStrike" dirty="0">
                        <a:solidFill>
                          <a:srgbClr val="0070C0"/>
                        </a:solidFill>
                        <a:effectLst/>
                        <a:latin typeface="+mn-lt"/>
                      </a:endParaRPr>
                    </a:p>
                  </a:txBody>
                  <a:tcPr marL="7830" marR="7830" marT="5873"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15492"/>
            <a:ext cx="5832647" cy="9279463"/>
          </a:xfrm>
          <a:prstGeom prst="rect">
            <a:avLst/>
          </a:prstGeom>
          <a:noFill/>
        </p:spPr>
        <p:txBody>
          <a:bodyPr wrap="square" rtlCol="0">
            <a:spAutoFit/>
          </a:bodyPr>
          <a:lstStyle/>
          <a:p>
            <a:pPr algn="ctr"/>
            <a:endParaRPr lang="pl-PL" dirty="0">
              <a:solidFill>
                <a:schemeClr val="bg1"/>
              </a:solidFill>
              <a:effectLst>
                <a:outerShdw blurRad="60007" dist="310007" dir="7680000" sy="30000" kx="1300200" algn="ctr" rotWithShape="0">
                  <a:schemeClr val="bg1">
                    <a:alpha val="32000"/>
                  </a:schemeClr>
                </a:outerShdw>
              </a:effectLst>
            </a:endParaRPr>
          </a:p>
          <a:p>
            <a:pPr algn="ctr"/>
            <a:endParaRPr lang="pl-PL" sz="800" dirty="0">
              <a:solidFill>
                <a:schemeClr val="bg1"/>
              </a:solidFill>
              <a:effectLst>
                <a:outerShdw blurRad="60007" dist="310007" dir="7680000" sy="30000" kx="1300200" algn="ctr" rotWithShape="0">
                  <a:schemeClr val="bg1">
                    <a:alpha val="32000"/>
                  </a:schemeClr>
                </a:outerShdw>
              </a:effectLst>
            </a:endParaRPr>
          </a:p>
          <a:p>
            <a:pPr algn="ctr"/>
            <a:r>
              <a:rPr lang="pl-PL" sz="2000" i="1" dirty="0">
                <a:solidFill>
                  <a:srgbClr val="0070C0"/>
                </a:solidFill>
                <a:effectLst>
                  <a:outerShdw blurRad="60007" dist="310007" dir="7680000" sy="30000" kx="1300200" algn="ctr" rotWithShape="0">
                    <a:schemeClr val="bg1">
                      <a:alpha val="32000"/>
                    </a:schemeClr>
                  </a:outerShdw>
                </a:effectLst>
              </a:rPr>
              <a:t> </a:t>
            </a:r>
            <a:r>
              <a:rPr lang="pl-PL" sz="2000" b="1" i="1" dirty="0">
                <a:solidFill>
                  <a:srgbClr val="0070C0"/>
                </a:solidFill>
                <a:effectLst>
                  <a:outerShdw blurRad="60007" dist="310007" dir="7680000" sy="30000" kx="1300200" algn="ctr" rotWithShape="0">
                    <a:schemeClr val="bg1">
                      <a:alpha val="32000"/>
                    </a:schemeClr>
                  </a:outerShdw>
                </a:effectLst>
              </a:rPr>
              <a:t>„</a:t>
            </a:r>
            <a:r>
              <a:rPr lang="pl-PL" b="1" i="1" dirty="0">
                <a:solidFill>
                  <a:srgbClr val="0070C0"/>
                </a:solidFill>
              </a:rPr>
              <a:t>Modernizacja jazów odrzańskich na odcinku </a:t>
            </a:r>
            <a:br>
              <a:rPr lang="pl-PL" b="1" i="1" dirty="0">
                <a:solidFill>
                  <a:srgbClr val="0070C0"/>
                </a:solidFill>
              </a:rPr>
            </a:br>
            <a:r>
              <a:rPr lang="pl-PL" b="1" i="1" dirty="0">
                <a:solidFill>
                  <a:srgbClr val="0070C0"/>
                </a:solidFill>
              </a:rPr>
              <a:t>w zarządzie RZGW Wrocław – woj. opolskie. Etap I.</a:t>
            </a:r>
          </a:p>
          <a:p>
            <a:pPr algn="ctr"/>
            <a:r>
              <a:rPr lang="pl-PL" b="1" i="1" dirty="0">
                <a:solidFill>
                  <a:srgbClr val="0070C0"/>
                </a:solidFill>
              </a:rPr>
              <a:t>Przystosowanie Odry do min. III klasy drogi wodnej”</a:t>
            </a:r>
          </a:p>
          <a:p>
            <a:pPr algn="ctr"/>
            <a:endParaRPr lang="pl-PL" sz="600" b="1" i="1" dirty="0">
              <a:solidFill>
                <a:srgbClr val="0070C0"/>
              </a:solidFill>
            </a:endParaRPr>
          </a:p>
          <a:p>
            <a:pPr algn="ctr"/>
            <a:r>
              <a:rPr lang="pl-PL" sz="1600" b="1" i="1" dirty="0">
                <a:solidFill>
                  <a:srgbClr val="0070C0"/>
                </a:solidFill>
              </a:rPr>
              <a:t>JAZY NA STOPNIACH JANUSZKOWICE, WRÓBLIN I ZWANOWICE</a:t>
            </a:r>
          </a:p>
          <a:p>
            <a:pPr algn="ctr"/>
            <a:endParaRPr lang="pl-PL" sz="1600" b="1" i="1" dirty="0">
              <a:solidFill>
                <a:srgbClr val="0070C0"/>
              </a:solidFill>
            </a:endParaRPr>
          </a:p>
          <a:p>
            <a:pPr algn="ctr"/>
            <a:endParaRPr lang="pl-PL" sz="300" b="1" i="1" dirty="0">
              <a:solidFill>
                <a:srgbClr val="0070C0"/>
              </a:solidFill>
            </a:endParaRPr>
          </a:p>
          <a:p>
            <a:pPr>
              <a:buFont typeface="Wingdings" pitchFamily="2" charset="2"/>
              <a:buChar char="q"/>
            </a:pPr>
            <a:r>
              <a:rPr lang="pl-PL" sz="1600" dirty="0">
                <a:cs typeface="Times New Roman" pitchFamily="18" charset="0"/>
              </a:rPr>
              <a:t>  </a:t>
            </a:r>
            <a:r>
              <a:rPr lang="pl-PL" sz="1400" dirty="0">
                <a:cs typeface="Times New Roman" pitchFamily="18" charset="0"/>
              </a:rPr>
              <a:t>Planowany okres realizacji:  </a:t>
            </a:r>
            <a:r>
              <a:rPr lang="pl-PL" sz="1400" b="1" dirty="0">
                <a:solidFill>
                  <a:srgbClr val="FF0000"/>
                </a:solidFill>
                <a:cs typeface="Times New Roman" pitchFamily="18" charset="0"/>
              </a:rPr>
              <a:t>2016-2023</a:t>
            </a:r>
          </a:p>
          <a:p>
            <a:endParaRPr lang="pl-PL" sz="300" dirty="0">
              <a:cs typeface="Times New Roman" pitchFamily="18" charset="0"/>
            </a:endParaRPr>
          </a:p>
          <a:p>
            <a:pPr>
              <a:buFont typeface="Wingdings" pitchFamily="2" charset="2"/>
              <a:buChar char="q"/>
            </a:pPr>
            <a:r>
              <a:rPr lang="pl-PL" sz="1400" dirty="0">
                <a:cs typeface="Times New Roman" pitchFamily="18" charset="0"/>
              </a:rPr>
              <a:t>  Planowana wartość zadania: </a:t>
            </a:r>
            <a:r>
              <a:rPr lang="pl-PL" sz="1400" b="1" dirty="0">
                <a:solidFill>
                  <a:srgbClr val="FF0000"/>
                </a:solidFill>
                <a:cs typeface="Times New Roman" pitchFamily="18" charset="0"/>
              </a:rPr>
              <a:t>130 mln zł</a:t>
            </a:r>
            <a:endParaRPr lang="pl-PL" sz="1400" dirty="0">
              <a:solidFill>
                <a:srgbClr val="FF0000"/>
              </a:solidFill>
              <a:cs typeface="Times New Roman" pitchFamily="18" charset="0"/>
            </a:endParaRPr>
          </a:p>
          <a:p>
            <a:r>
              <a:rPr lang="pl-PL" sz="500" dirty="0">
                <a:cs typeface="Times New Roman" pitchFamily="18" charset="0"/>
              </a:rPr>
              <a:t>	</a:t>
            </a:r>
            <a:endParaRPr lang="pl-PL" sz="300" dirty="0">
              <a:cs typeface="Times New Roman" pitchFamily="18" charset="0"/>
            </a:endParaRPr>
          </a:p>
          <a:p>
            <a:pPr>
              <a:buFont typeface="Wingdings" pitchFamily="2" charset="2"/>
              <a:buChar char="q"/>
            </a:pPr>
            <a:endParaRPr lang="pl-PL" sz="300" i="1" dirty="0">
              <a:cs typeface="Times New Roman" pitchFamily="18" charset="0"/>
            </a:endParaRPr>
          </a:p>
          <a:p>
            <a:pPr>
              <a:buFont typeface="Wingdings" pitchFamily="2" charset="2"/>
              <a:buChar char="q"/>
            </a:pPr>
            <a:r>
              <a:rPr lang="pl-PL" sz="1400" i="1" dirty="0">
                <a:cs typeface="Times New Roman" pitchFamily="18" charset="0"/>
              </a:rPr>
              <a:t>  </a:t>
            </a:r>
            <a:r>
              <a:rPr lang="pl-PL" sz="1400" dirty="0">
                <a:cs typeface="Times New Roman" pitchFamily="18" charset="0"/>
              </a:rPr>
              <a:t>Zakres i cel prac: </a:t>
            </a:r>
            <a:br>
              <a:rPr lang="pl-PL" sz="1400" dirty="0">
                <a:cs typeface="Times New Roman" pitchFamily="18" charset="0"/>
              </a:rPr>
            </a:br>
            <a:r>
              <a:rPr lang="pl-PL" sz="1400" dirty="0">
                <a:cs typeface="Times New Roman" pitchFamily="18" charset="0"/>
              </a:rPr>
              <a:t>Roboty budowlane rozpoczęto robót w IV kwartale 2016 r.</a:t>
            </a:r>
          </a:p>
          <a:p>
            <a:endParaRPr lang="pl-PL" sz="1400" dirty="0">
              <a:cs typeface="Times New Roman" pitchFamily="18" charset="0"/>
            </a:endParaRPr>
          </a:p>
          <a:p>
            <a:r>
              <a:rPr lang="pl-PL" sz="1400" dirty="0">
                <a:cs typeface="Times New Roman" pitchFamily="18" charset="0"/>
              </a:rPr>
              <a:t>Zakresem zadania jest przebudowa jazów sektorowych na jazy klapowe w celu zapewnienia sprawności, szybkości w reakcji  oraz niezawodności obiektów piętrzących wodę do celów nawigacyjnych</a:t>
            </a:r>
            <a:endParaRPr lang="pl-PL" sz="1700" dirty="0"/>
          </a:p>
          <a:p>
            <a:pPr algn="ctr"/>
            <a:endParaRPr lang="pl-PL" sz="1500" b="1" dirty="0"/>
          </a:p>
          <a:p>
            <a:pPr algn="ctr"/>
            <a:endParaRPr lang="pl-PL" sz="1000" b="1" dirty="0"/>
          </a:p>
          <a:p>
            <a:r>
              <a:rPr lang="pl-PL" sz="2500" b="1" dirty="0"/>
              <a:t>      </a:t>
            </a:r>
            <a:endParaRPr lang="pl-PL" sz="1700" dirty="0"/>
          </a:p>
          <a:p>
            <a:r>
              <a:rPr lang="pl-PL" sz="2000" b="1" dirty="0"/>
              <a:t>	</a:t>
            </a:r>
          </a:p>
          <a:p>
            <a:endParaRPr lang="pl-PL" sz="2000" b="1" dirty="0">
              <a:solidFill>
                <a:srgbClr val="002060"/>
              </a:solidFill>
            </a:endParaRPr>
          </a:p>
          <a:p>
            <a:r>
              <a:rPr lang="pl-PL" sz="2000" b="1" dirty="0">
                <a:solidFill>
                  <a:srgbClr val="002060"/>
                </a:solidFill>
              </a:rPr>
              <a:t>   </a:t>
            </a:r>
            <a:endParaRPr lang="pl-PL" sz="2000" b="1" dirty="0"/>
          </a:p>
          <a:p>
            <a:endParaRPr lang="pl-PL" sz="2000" b="1" dirty="0"/>
          </a:p>
          <a:p>
            <a:endParaRPr lang="pl-PL" sz="2000" b="1" dirty="0"/>
          </a:p>
          <a:p>
            <a:r>
              <a:rPr lang="pl-PL" sz="2000" b="1" dirty="0"/>
              <a:t>          </a:t>
            </a:r>
          </a:p>
          <a:p>
            <a:endParaRPr lang="pl-PL" sz="2000" b="1" dirty="0"/>
          </a:p>
          <a:p>
            <a:endParaRPr lang="pl-PL" sz="2000" b="1" dirty="0"/>
          </a:p>
          <a:p>
            <a:pPr algn="ctr"/>
            <a:endParaRPr lang="pl-PL" sz="2500" b="1" dirty="0"/>
          </a:p>
          <a:p>
            <a:r>
              <a:rPr lang="pl-PL" sz="2000" b="1" dirty="0"/>
              <a:t>     </a:t>
            </a:r>
          </a:p>
          <a:p>
            <a:pPr algn="ctr"/>
            <a:endParaRPr lang="pl-PL" sz="2000" b="1" dirty="0"/>
          </a:p>
          <a:p>
            <a:pPr algn="ctr"/>
            <a:r>
              <a:rPr lang="pl-PL" sz="2000" b="1" dirty="0"/>
              <a:t> </a:t>
            </a:r>
          </a:p>
          <a:p>
            <a:r>
              <a:rPr lang="pl-PL" b="1" dirty="0"/>
              <a:t> </a:t>
            </a:r>
          </a:p>
          <a:p>
            <a:endParaRPr lang="pl-PL" b="1" dirty="0"/>
          </a:p>
          <a:p>
            <a:pPr algn="ctr"/>
            <a:endParaRPr lang="pl-PL" dirty="0">
              <a:solidFill>
                <a:schemeClr val="bg1"/>
              </a:solidFill>
              <a:effectLst>
                <a:outerShdw blurRad="60007" dist="310007" dir="7680000" sy="30000" kx="1300200" algn="ctr" rotWithShape="0">
                  <a:schemeClr val="bg1">
                    <a:alpha val="32000"/>
                  </a:schemeClr>
                </a:outerShdw>
              </a:effectLst>
            </a:endParaRPr>
          </a:p>
        </p:txBody>
      </p:sp>
    </p:spTree>
    <p:extLst>
      <p:ext uri="{BB962C8B-B14F-4D97-AF65-F5344CB8AC3E}">
        <p14:creationId xmlns:p14="http://schemas.microsoft.com/office/powerpoint/2010/main" val="39634270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15492"/>
            <a:ext cx="5904656" cy="9402574"/>
          </a:xfrm>
          <a:prstGeom prst="rect">
            <a:avLst/>
          </a:prstGeom>
          <a:noFill/>
        </p:spPr>
        <p:txBody>
          <a:bodyPr wrap="square" rtlCol="0">
            <a:spAutoFit/>
          </a:bodyPr>
          <a:lstStyle/>
          <a:p>
            <a:pPr algn="ctr"/>
            <a:endParaRPr lang="pl-PL" dirty="0">
              <a:solidFill>
                <a:schemeClr val="bg1"/>
              </a:solidFill>
              <a:effectLst>
                <a:outerShdw blurRad="60007" dist="310007" dir="7680000" sy="30000" kx="1300200" algn="ctr" rotWithShape="0">
                  <a:schemeClr val="bg1">
                    <a:alpha val="32000"/>
                  </a:schemeClr>
                </a:outerShdw>
              </a:effectLst>
            </a:endParaRPr>
          </a:p>
          <a:p>
            <a:pPr algn="ctr"/>
            <a:endParaRPr lang="pl-PL" sz="800" dirty="0">
              <a:solidFill>
                <a:schemeClr val="bg1"/>
              </a:solidFill>
              <a:effectLst>
                <a:outerShdw blurRad="60007" dist="310007" dir="7680000" sy="30000" kx="1300200" algn="ctr" rotWithShape="0">
                  <a:schemeClr val="bg1">
                    <a:alpha val="32000"/>
                  </a:schemeClr>
                </a:outerShdw>
              </a:effectLst>
            </a:endParaRPr>
          </a:p>
          <a:p>
            <a:pPr algn="ctr"/>
            <a:r>
              <a:rPr lang="pl-PL" sz="2000" i="1" dirty="0">
                <a:solidFill>
                  <a:srgbClr val="0070C0"/>
                </a:solidFill>
                <a:effectLst>
                  <a:outerShdw blurRad="60007" dist="310007" dir="7680000" sy="30000" kx="1300200" algn="ctr" rotWithShape="0">
                    <a:schemeClr val="bg1">
                      <a:alpha val="32000"/>
                    </a:schemeClr>
                  </a:outerShdw>
                </a:effectLst>
              </a:rPr>
              <a:t> </a:t>
            </a:r>
            <a:r>
              <a:rPr lang="pl-PL" sz="2000" b="1" i="1" dirty="0">
                <a:solidFill>
                  <a:srgbClr val="0070C0"/>
                </a:solidFill>
                <a:effectLst>
                  <a:outerShdw blurRad="60007" dist="310007" dir="7680000" sy="30000" kx="1300200" algn="ctr" rotWithShape="0">
                    <a:schemeClr val="bg1">
                      <a:alpha val="32000"/>
                    </a:schemeClr>
                  </a:outerShdw>
                </a:effectLst>
              </a:rPr>
              <a:t>„</a:t>
            </a:r>
            <a:r>
              <a:rPr lang="pl-PL" b="1" i="1" dirty="0">
                <a:solidFill>
                  <a:srgbClr val="0070C0"/>
                </a:solidFill>
              </a:rPr>
              <a:t>Modernizacja jazów odrzańskich na odcinku </a:t>
            </a:r>
            <a:br>
              <a:rPr lang="pl-PL" b="1" i="1" dirty="0">
                <a:solidFill>
                  <a:srgbClr val="0070C0"/>
                </a:solidFill>
              </a:rPr>
            </a:br>
            <a:r>
              <a:rPr lang="pl-PL" b="1" i="1" dirty="0">
                <a:solidFill>
                  <a:srgbClr val="0070C0"/>
                </a:solidFill>
              </a:rPr>
              <a:t>w zarządzie RZGW Wrocław – woj. opolskie, Etap II,</a:t>
            </a:r>
          </a:p>
          <a:p>
            <a:pPr algn="ctr"/>
            <a:r>
              <a:rPr lang="pl-PL" b="1" i="1" dirty="0">
                <a:solidFill>
                  <a:srgbClr val="0070C0"/>
                </a:solidFill>
              </a:rPr>
              <a:t>przystosowanie Odry do min. III klasy drogi wodnej”</a:t>
            </a:r>
          </a:p>
          <a:p>
            <a:pPr algn="ctr"/>
            <a:endParaRPr lang="pl-PL" sz="600" b="1" i="1" dirty="0">
              <a:solidFill>
                <a:srgbClr val="0070C0"/>
              </a:solidFill>
            </a:endParaRPr>
          </a:p>
          <a:p>
            <a:pPr algn="ctr"/>
            <a:r>
              <a:rPr lang="pl-PL" sz="1600" b="1" i="1" dirty="0">
                <a:solidFill>
                  <a:srgbClr val="0070C0"/>
                </a:solidFill>
              </a:rPr>
              <a:t>JAZY NA STOPNIACH KRĘPNA, GROSZOWICE I DOBRZEŃ</a:t>
            </a:r>
          </a:p>
          <a:p>
            <a:pPr algn="ctr"/>
            <a:endParaRPr lang="pl-PL" sz="1400" b="1" i="1" dirty="0">
              <a:solidFill>
                <a:srgbClr val="0070C0"/>
              </a:solidFill>
            </a:endParaRPr>
          </a:p>
          <a:p>
            <a:pPr>
              <a:buFont typeface="Wingdings" pitchFamily="2" charset="2"/>
              <a:buChar char="q"/>
            </a:pPr>
            <a:r>
              <a:rPr lang="pl-PL" sz="1400" dirty="0">
                <a:cs typeface="Times New Roman" pitchFamily="18" charset="0"/>
              </a:rPr>
              <a:t>  Planowany okres realizacji:  </a:t>
            </a:r>
            <a:r>
              <a:rPr lang="pl-PL" sz="1400" b="1" dirty="0">
                <a:solidFill>
                  <a:srgbClr val="FF0000"/>
                </a:solidFill>
                <a:cs typeface="Times New Roman" pitchFamily="18" charset="0"/>
              </a:rPr>
              <a:t>2017-2023</a:t>
            </a:r>
          </a:p>
          <a:p>
            <a:endParaRPr lang="pl-PL" sz="500" dirty="0">
              <a:cs typeface="Times New Roman" pitchFamily="18" charset="0"/>
            </a:endParaRPr>
          </a:p>
          <a:p>
            <a:pPr>
              <a:buFont typeface="Wingdings" pitchFamily="2" charset="2"/>
              <a:buChar char="q"/>
            </a:pPr>
            <a:r>
              <a:rPr lang="pl-PL" sz="1400" dirty="0">
                <a:cs typeface="Times New Roman" pitchFamily="18" charset="0"/>
              </a:rPr>
              <a:t>  Planowana wartość zadania: </a:t>
            </a:r>
            <a:r>
              <a:rPr lang="pl-PL" sz="1400" b="1" dirty="0">
                <a:solidFill>
                  <a:srgbClr val="FF0000"/>
                </a:solidFill>
                <a:cs typeface="Times New Roman" pitchFamily="18" charset="0"/>
              </a:rPr>
              <a:t>140 mln zł</a:t>
            </a:r>
            <a:endParaRPr lang="pl-PL" sz="1400" dirty="0">
              <a:solidFill>
                <a:srgbClr val="FF0000"/>
              </a:solidFill>
              <a:cs typeface="Times New Roman" pitchFamily="18" charset="0"/>
            </a:endParaRPr>
          </a:p>
          <a:p>
            <a:r>
              <a:rPr lang="pl-PL" sz="500" dirty="0">
                <a:cs typeface="Times New Roman" pitchFamily="18" charset="0"/>
              </a:rPr>
              <a:t>	 </a:t>
            </a:r>
          </a:p>
          <a:p>
            <a:pPr>
              <a:buFont typeface="Wingdings" pitchFamily="2" charset="2"/>
              <a:buChar char="q"/>
            </a:pPr>
            <a:r>
              <a:rPr lang="pl-PL" sz="1400" dirty="0">
                <a:cs typeface="Times New Roman" pitchFamily="18" charset="0"/>
              </a:rPr>
              <a:t>  </a:t>
            </a:r>
            <a:r>
              <a:rPr lang="pl-PL" sz="1400" i="1" dirty="0">
                <a:cs typeface="Times New Roman" pitchFamily="18" charset="0"/>
              </a:rPr>
              <a:t> </a:t>
            </a:r>
            <a:r>
              <a:rPr lang="pl-PL" sz="1400" dirty="0">
                <a:cs typeface="Times New Roman" pitchFamily="18" charset="0"/>
              </a:rPr>
              <a:t>Zakres i cel prac: </a:t>
            </a:r>
            <a:br>
              <a:rPr lang="pl-PL" sz="1400" dirty="0">
                <a:cs typeface="Times New Roman" pitchFamily="18" charset="0"/>
              </a:rPr>
            </a:br>
            <a:r>
              <a:rPr lang="pl-PL" sz="1400" dirty="0">
                <a:cs typeface="Times New Roman" pitchFamily="18" charset="0"/>
              </a:rPr>
              <a:t>Aktualnie trwają prace projektowe które rozpoczęto w II kwartale 2017 r.</a:t>
            </a:r>
          </a:p>
          <a:p>
            <a:endParaRPr lang="pl-PL" sz="1400" dirty="0">
              <a:cs typeface="Times New Roman" pitchFamily="18" charset="0"/>
            </a:endParaRPr>
          </a:p>
          <a:p>
            <a:r>
              <a:rPr lang="pl-PL" sz="1400" dirty="0">
                <a:cs typeface="Times New Roman" pitchFamily="18" charset="0"/>
              </a:rPr>
              <a:t>Zakresem zadania jest przebudowa jazów sektorowych na jazy klapowe w celu zapewnienia sprawności, szybkości w reakcji  oraz niezawodności obiektów piętrzących wodę do celów nawigacyjnych</a:t>
            </a:r>
            <a:endParaRPr lang="pl-PL" sz="1600" dirty="0">
              <a:cs typeface="Times New Roman" pitchFamily="18" charset="0"/>
            </a:endParaRPr>
          </a:p>
          <a:p>
            <a:pPr algn="ctr"/>
            <a:r>
              <a:rPr lang="pl-PL" sz="1600" dirty="0"/>
              <a:t> </a:t>
            </a:r>
            <a:endParaRPr lang="pl-PL" sz="1700" dirty="0"/>
          </a:p>
          <a:p>
            <a:pPr algn="ctr"/>
            <a:endParaRPr lang="pl-PL" sz="1500" b="1" dirty="0"/>
          </a:p>
          <a:p>
            <a:pPr algn="ctr"/>
            <a:endParaRPr lang="pl-PL" sz="1000" b="1" dirty="0"/>
          </a:p>
          <a:p>
            <a:r>
              <a:rPr lang="pl-PL" sz="2500" b="1" dirty="0"/>
              <a:t>      </a:t>
            </a:r>
            <a:endParaRPr lang="pl-PL" sz="1700" dirty="0"/>
          </a:p>
          <a:p>
            <a:r>
              <a:rPr lang="pl-PL" sz="2000" b="1" dirty="0"/>
              <a:t>	</a:t>
            </a:r>
          </a:p>
          <a:p>
            <a:endParaRPr lang="pl-PL" sz="2000" b="1" dirty="0">
              <a:solidFill>
                <a:srgbClr val="002060"/>
              </a:solidFill>
            </a:endParaRPr>
          </a:p>
          <a:p>
            <a:r>
              <a:rPr lang="pl-PL" sz="2000" b="1" dirty="0">
                <a:solidFill>
                  <a:srgbClr val="002060"/>
                </a:solidFill>
              </a:rPr>
              <a:t>   </a:t>
            </a:r>
            <a:endParaRPr lang="pl-PL" sz="2000" b="1" dirty="0"/>
          </a:p>
          <a:p>
            <a:endParaRPr lang="pl-PL" sz="2000" b="1" dirty="0"/>
          </a:p>
          <a:p>
            <a:endParaRPr lang="pl-PL" sz="2000" b="1" dirty="0"/>
          </a:p>
          <a:p>
            <a:r>
              <a:rPr lang="pl-PL" sz="2000" b="1" dirty="0"/>
              <a:t>          </a:t>
            </a:r>
          </a:p>
          <a:p>
            <a:endParaRPr lang="pl-PL" sz="2000" b="1" dirty="0"/>
          </a:p>
          <a:p>
            <a:endParaRPr lang="pl-PL" sz="2000" b="1" dirty="0"/>
          </a:p>
          <a:p>
            <a:pPr algn="ctr"/>
            <a:endParaRPr lang="pl-PL" sz="2500" b="1" dirty="0"/>
          </a:p>
          <a:p>
            <a:r>
              <a:rPr lang="pl-PL" sz="2000" b="1" dirty="0"/>
              <a:t>     </a:t>
            </a:r>
          </a:p>
          <a:p>
            <a:pPr algn="ctr"/>
            <a:endParaRPr lang="pl-PL" sz="2000" b="1" dirty="0"/>
          </a:p>
          <a:p>
            <a:pPr algn="ctr"/>
            <a:r>
              <a:rPr lang="pl-PL" sz="2000" b="1" dirty="0"/>
              <a:t> </a:t>
            </a:r>
          </a:p>
          <a:p>
            <a:r>
              <a:rPr lang="pl-PL" b="1" dirty="0"/>
              <a:t> </a:t>
            </a:r>
          </a:p>
          <a:p>
            <a:endParaRPr lang="pl-PL" b="1" dirty="0"/>
          </a:p>
          <a:p>
            <a:pPr algn="ctr"/>
            <a:endParaRPr lang="pl-PL" dirty="0">
              <a:solidFill>
                <a:schemeClr val="bg1"/>
              </a:solidFill>
              <a:effectLst>
                <a:outerShdw blurRad="60007" dist="310007" dir="7680000" sy="30000" kx="1300200" algn="ctr" rotWithShape="0">
                  <a:schemeClr val="bg1">
                    <a:alpha val="32000"/>
                  </a:schemeClr>
                </a:outerShdw>
              </a:effectLst>
            </a:endParaRPr>
          </a:p>
        </p:txBody>
      </p:sp>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858344" y="-15240"/>
            <a:ext cx="5904656" cy="10618291"/>
          </a:xfrm>
          <a:prstGeom prst="rect">
            <a:avLst/>
          </a:prstGeom>
          <a:noFill/>
        </p:spPr>
        <p:txBody>
          <a:bodyPr wrap="square" rtlCol="0">
            <a:spAutoFit/>
          </a:bodyPr>
          <a:lstStyle/>
          <a:p>
            <a:pPr algn="ctr"/>
            <a:endParaRPr lang="pl-PL" dirty="0">
              <a:solidFill>
                <a:schemeClr val="bg1"/>
              </a:solidFill>
              <a:effectLst>
                <a:outerShdw blurRad="60007" dist="310007" dir="7680000" sy="30000" kx="1300200" algn="ctr" rotWithShape="0">
                  <a:schemeClr val="bg1">
                    <a:alpha val="32000"/>
                  </a:schemeClr>
                </a:outerShdw>
              </a:effectLst>
            </a:endParaRPr>
          </a:p>
          <a:p>
            <a:pPr algn="ctr"/>
            <a:endParaRPr lang="pl-PL" sz="800" dirty="0">
              <a:solidFill>
                <a:schemeClr val="bg1"/>
              </a:solidFill>
              <a:effectLst>
                <a:outerShdw blurRad="60007" dist="310007" dir="7680000" sy="30000" kx="1300200" algn="ctr" rotWithShape="0">
                  <a:schemeClr val="bg1">
                    <a:alpha val="32000"/>
                  </a:schemeClr>
                </a:outerShdw>
              </a:effectLst>
            </a:endParaRPr>
          </a:p>
          <a:p>
            <a:pPr algn="ctr"/>
            <a:r>
              <a:rPr lang="pl-PL" sz="1700" i="1" dirty="0">
                <a:solidFill>
                  <a:srgbClr val="0070C0"/>
                </a:solidFill>
                <a:effectLst>
                  <a:outerShdw blurRad="60007" dist="310007" dir="7680000" sy="30000" kx="1300200" algn="ctr" rotWithShape="0">
                    <a:schemeClr val="bg1">
                      <a:alpha val="32000"/>
                    </a:schemeClr>
                  </a:outerShdw>
                </a:effectLst>
              </a:rPr>
              <a:t> </a:t>
            </a:r>
            <a:r>
              <a:rPr lang="pl-PL" sz="1700" b="1" i="1" dirty="0">
                <a:solidFill>
                  <a:srgbClr val="0070C0"/>
                </a:solidFill>
                <a:effectLst>
                  <a:outerShdw blurRad="60007" dist="310007" dir="7680000" sy="30000" kx="1300200" algn="ctr" rotWithShape="0">
                    <a:schemeClr val="bg1">
                      <a:alpha val="32000"/>
                    </a:schemeClr>
                  </a:outerShdw>
                </a:effectLst>
              </a:rPr>
              <a:t>„</a:t>
            </a:r>
            <a:r>
              <a:rPr lang="pl-PL" sz="1700" b="1" i="1" dirty="0">
                <a:solidFill>
                  <a:srgbClr val="0070C0"/>
                </a:solidFill>
              </a:rPr>
              <a:t>Modernizacja 3 śluz pociągowych </a:t>
            </a:r>
            <a:br>
              <a:rPr lang="pl-PL" sz="1700" b="1" i="1" dirty="0">
                <a:solidFill>
                  <a:srgbClr val="0070C0"/>
                </a:solidFill>
              </a:rPr>
            </a:br>
            <a:r>
              <a:rPr lang="pl-PL" sz="1700" b="1" i="1" dirty="0">
                <a:solidFill>
                  <a:srgbClr val="0070C0"/>
                </a:solidFill>
              </a:rPr>
              <a:t>wraz z ich awanportami i sterowniami, na stopniach wodnych Januszkowice, Krapkowice i Opole oraz rewitalizacja śluz krótkich dla ciągłości żeglugi śródlądowej - przystosowanie Odry do min. III klasy drogi wodnej”</a:t>
            </a:r>
          </a:p>
          <a:p>
            <a:pPr algn="ctr"/>
            <a:endParaRPr lang="pl-PL" sz="500" b="1" i="1" dirty="0">
              <a:solidFill>
                <a:srgbClr val="0070C0"/>
              </a:solidFill>
            </a:endParaRPr>
          </a:p>
          <a:p>
            <a:pPr>
              <a:buFont typeface="Wingdings" pitchFamily="2" charset="2"/>
              <a:buChar char="q"/>
            </a:pPr>
            <a:r>
              <a:rPr lang="pl-PL" sz="1400" dirty="0">
                <a:cs typeface="Times New Roman" pitchFamily="18" charset="0"/>
              </a:rPr>
              <a:t>  Planowany okres realizacji:  </a:t>
            </a:r>
            <a:r>
              <a:rPr lang="pl-PL" sz="1400" b="1" dirty="0">
                <a:solidFill>
                  <a:srgbClr val="FF0000"/>
                </a:solidFill>
                <a:cs typeface="Times New Roman" pitchFamily="18" charset="0"/>
              </a:rPr>
              <a:t>2016-2023</a:t>
            </a:r>
          </a:p>
          <a:p>
            <a:endParaRPr lang="pl-PL" sz="500" dirty="0">
              <a:cs typeface="Times New Roman" pitchFamily="18" charset="0"/>
            </a:endParaRPr>
          </a:p>
          <a:p>
            <a:pPr>
              <a:buFont typeface="Wingdings" pitchFamily="2" charset="2"/>
              <a:buChar char="q"/>
            </a:pPr>
            <a:r>
              <a:rPr lang="pl-PL" sz="1400" dirty="0">
                <a:cs typeface="Times New Roman" pitchFamily="18" charset="0"/>
              </a:rPr>
              <a:t>  Planowana wartość zadania: </a:t>
            </a:r>
            <a:r>
              <a:rPr lang="pl-PL" sz="1400" b="1" dirty="0">
                <a:solidFill>
                  <a:srgbClr val="FF0000"/>
                </a:solidFill>
                <a:cs typeface="Times New Roman" pitchFamily="18" charset="0"/>
              </a:rPr>
              <a:t>185 mln zł</a:t>
            </a:r>
            <a:endParaRPr lang="pl-PL" sz="1400" dirty="0">
              <a:solidFill>
                <a:srgbClr val="FF0000"/>
              </a:solidFill>
              <a:cs typeface="Times New Roman" pitchFamily="18" charset="0"/>
            </a:endParaRPr>
          </a:p>
          <a:p>
            <a:r>
              <a:rPr lang="pl-PL" sz="500" dirty="0">
                <a:cs typeface="Times New Roman" pitchFamily="18" charset="0"/>
              </a:rPr>
              <a:t>	 </a:t>
            </a:r>
          </a:p>
          <a:p>
            <a:pPr>
              <a:buFont typeface="Wingdings" pitchFamily="2" charset="2"/>
              <a:buChar char="q"/>
            </a:pPr>
            <a:r>
              <a:rPr lang="pl-PL" sz="1400" i="1" dirty="0">
                <a:cs typeface="Times New Roman" pitchFamily="18" charset="0"/>
              </a:rPr>
              <a:t> </a:t>
            </a:r>
            <a:r>
              <a:rPr lang="pl-PL" sz="1400" dirty="0">
                <a:cs typeface="Times New Roman" pitchFamily="18" charset="0"/>
              </a:rPr>
              <a:t>Zakres i cel prac: </a:t>
            </a:r>
            <a:br>
              <a:rPr lang="pl-PL" sz="1400" dirty="0">
                <a:cs typeface="Times New Roman" pitchFamily="18" charset="0"/>
              </a:rPr>
            </a:br>
            <a:r>
              <a:rPr lang="pl-PL" sz="1400" dirty="0">
                <a:cs typeface="Times New Roman" pitchFamily="18" charset="0"/>
              </a:rPr>
              <a:t>Aktualnie trwają prace projektowe. </a:t>
            </a:r>
          </a:p>
          <a:p>
            <a:endParaRPr lang="pl-PL" sz="800" dirty="0">
              <a:cs typeface="Times New Roman" pitchFamily="18" charset="0"/>
            </a:endParaRPr>
          </a:p>
          <a:p>
            <a:r>
              <a:rPr lang="pl-PL" sz="1400" dirty="0">
                <a:cs typeface="Times New Roman" pitchFamily="18" charset="0"/>
              </a:rPr>
              <a:t>Dla śluz Januszkowice i Opole założono następujący harmonogram realizacyjny: </a:t>
            </a:r>
            <a:r>
              <a:rPr lang="pl-PL" sz="1400" b="1" dirty="0">
                <a:cs typeface="Times New Roman" pitchFamily="18" charset="0"/>
              </a:rPr>
              <a:t>etap I </a:t>
            </a:r>
            <a:r>
              <a:rPr lang="pl-PL" sz="1400" dirty="0">
                <a:cs typeface="Times New Roman" pitchFamily="18" charset="0"/>
              </a:rPr>
              <a:t>– przebudowa śluz małych na śluzy z parametrami IV klasy Drogi Wodnej, </a:t>
            </a:r>
            <a:r>
              <a:rPr lang="pl-PL" sz="1400" b="1" dirty="0">
                <a:cs typeface="Times New Roman" pitchFamily="18" charset="0"/>
              </a:rPr>
              <a:t>etap II </a:t>
            </a:r>
            <a:r>
              <a:rPr lang="pl-PL" sz="1400" dirty="0">
                <a:cs typeface="Times New Roman" pitchFamily="18" charset="0"/>
              </a:rPr>
              <a:t>- remont generalny śluz pociągowych, </a:t>
            </a:r>
          </a:p>
          <a:p>
            <a:r>
              <a:rPr lang="pl-PL" sz="1400" b="1" dirty="0">
                <a:cs typeface="Times New Roman" pitchFamily="18" charset="0"/>
              </a:rPr>
              <a:t>etap III </a:t>
            </a:r>
            <a:r>
              <a:rPr lang="pl-PL" sz="1400" dirty="0">
                <a:cs typeface="Times New Roman" pitchFamily="18" charset="0"/>
              </a:rPr>
              <a:t>– przebudowa awanportów i infrastruktury towarzyszącej do nowych parametrów.</a:t>
            </a:r>
          </a:p>
          <a:p>
            <a:endParaRPr lang="pl-PL" sz="500" dirty="0">
              <a:cs typeface="Times New Roman" pitchFamily="18" charset="0"/>
            </a:endParaRPr>
          </a:p>
          <a:p>
            <a:r>
              <a:rPr lang="pl-PL" sz="1400" dirty="0">
                <a:cs typeface="Times New Roman" pitchFamily="18" charset="0"/>
              </a:rPr>
              <a:t>Dla śluzy Krapkowice z uwagi na uwarunkowania założono następujący zakres realizacyjny: </a:t>
            </a:r>
          </a:p>
          <a:p>
            <a:r>
              <a:rPr lang="pl-PL" sz="1400" b="1" dirty="0">
                <a:cs typeface="Times New Roman" pitchFamily="18" charset="0"/>
              </a:rPr>
              <a:t>etap I </a:t>
            </a:r>
            <a:r>
              <a:rPr lang="pl-PL" sz="1400" dirty="0">
                <a:cs typeface="Times New Roman" pitchFamily="18" charset="0"/>
              </a:rPr>
              <a:t>– budowa nowej bliźniaczej śluzy z parametrami min. IV klasy, </a:t>
            </a:r>
          </a:p>
          <a:p>
            <a:r>
              <a:rPr lang="pl-PL" sz="1400" b="1" dirty="0">
                <a:cs typeface="Times New Roman" pitchFamily="18" charset="0"/>
              </a:rPr>
              <a:t>etap II </a:t>
            </a:r>
            <a:r>
              <a:rPr lang="pl-PL" sz="1400" dirty="0">
                <a:cs typeface="Times New Roman" pitchFamily="18" charset="0"/>
              </a:rPr>
              <a:t>– modernizacja istniejącej śluzy pociągowej wraz z awanportami oraz infrastrukturą towarzyszącą przy zachowaniu parametrów III klasy. </a:t>
            </a:r>
            <a:endParaRPr lang="pl-PL" sz="1700" dirty="0"/>
          </a:p>
          <a:p>
            <a:pPr algn="ctr"/>
            <a:endParaRPr lang="pl-PL" sz="1500" b="1" dirty="0"/>
          </a:p>
          <a:p>
            <a:pPr algn="ctr"/>
            <a:endParaRPr lang="pl-PL" sz="1000" b="1" dirty="0"/>
          </a:p>
          <a:p>
            <a:r>
              <a:rPr lang="pl-PL" sz="2500" b="1" dirty="0"/>
              <a:t>      </a:t>
            </a:r>
            <a:endParaRPr lang="pl-PL" sz="1700" dirty="0"/>
          </a:p>
          <a:p>
            <a:r>
              <a:rPr lang="pl-PL" sz="2000" b="1" dirty="0"/>
              <a:t>	</a:t>
            </a:r>
          </a:p>
          <a:p>
            <a:endParaRPr lang="pl-PL" sz="2000" b="1" dirty="0">
              <a:solidFill>
                <a:srgbClr val="002060"/>
              </a:solidFill>
            </a:endParaRPr>
          </a:p>
          <a:p>
            <a:r>
              <a:rPr lang="pl-PL" sz="2000" b="1" dirty="0">
                <a:solidFill>
                  <a:srgbClr val="002060"/>
                </a:solidFill>
              </a:rPr>
              <a:t>   </a:t>
            </a:r>
            <a:endParaRPr lang="pl-PL" sz="2000" b="1" dirty="0"/>
          </a:p>
          <a:p>
            <a:endParaRPr lang="pl-PL" sz="2000" b="1" dirty="0"/>
          </a:p>
          <a:p>
            <a:endParaRPr lang="pl-PL" sz="2000" b="1" dirty="0"/>
          </a:p>
          <a:p>
            <a:r>
              <a:rPr lang="pl-PL" sz="2000" b="1" dirty="0"/>
              <a:t>          </a:t>
            </a:r>
          </a:p>
          <a:p>
            <a:endParaRPr lang="pl-PL" sz="2000" b="1" dirty="0"/>
          </a:p>
          <a:p>
            <a:endParaRPr lang="pl-PL" sz="2000" b="1" dirty="0"/>
          </a:p>
          <a:p>
            <a:pPr algn="ctr"/>
            <a:endParaRPr lang="pl-PL" sz="2500" b="1" dirty="0"/>
          </a:p>
          <a:p>
            <a:r>
              <a:rPr lang="pl-PL" sz="2000" b="1" dirty="0"/>
              <a:t>     </a:t>
            </a:r>
          </a:p>
          <a:p>
            <a:pPr algn="ctr"/>
            <a:endParaRPr lang="pl-PL" sz="2000" b="1" dirty="0"/>
          </a:p>
          <a:p>
            <a:pPr algn="ctr"/>
            <a:r>
              <a:rPr lang="pl-PL" sz="2000" b="1" dirty="0"/>
              <a:t> </a:t>
            </a:r>
          </a:p>
          <a:p>
            <a:r>
              <a:rPr lang="pl-PL" b="1" dirty="0"/>
              <a:t> </a:t>
            </a:r>
          </a:p>
          <a:p>
            <a:endParaRPr lang="pl-PL" b="1" dirty="0"/>
          </a:p>
          <a:p>
            <a:pPr algn="ctr"/>
            <a:endParaRPr lang="pl-PL" dirty="0">
              <a:solidFill>
                <a:schemeClr val="bg1"/>
              </a:solidFill>
              <a:effectLst>
                <a:outerShdw blurRad="60007" dist="310007" dir="7680000" sy="30000" kx="1300200" algn="ctr" rotWithShape="0">
                  <a:schemeClr val="bg1">
                    <a:alpha val="32000"/>
                  </a:schemeClr>
                </a:outerShdw>
              </a:effectLst>
            </a:endParaRPr>
          </a:p>
        </p:txBody>
      </p:sp>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15492"/>
            <a:ext cx="5832647" cy="10356681"/>
          </a:xfrm>
          <a:prstGeom prst="rect">
            <a:avLst/>
          </a:prstGeom>
          <a:noFill/>
        </p:spPr>
        <p:txBody>
          <a:bodyPr wrap="square" rtlCol="0">
            <a:spAutoFit/>
          </a:bodyPr>
          <a:lstStyle/>
          <a:p>
            <a:pPr algn="ctr"/>
            <a:endParaRPr lang="pl-PL" dirty="0">
              <a:solidFill>
                <a:schemeClr val="bg1"/>
              </a:solidFill>
              <a:effectLst>
                <a:outerShdw blurRad="60007" dist="310007" dir="7680000" sy="30000" kx="1300200" algn="ctr" rotWithShape="0">
                  <a:schemeClr val="bg1">
                    <a:alpha val="32000"/>
                  </a:schemeClr>
                </a:outerShdw>
              </a:effectLst>
            </a:endParaRPr>
          </a:p>
          <a:p>
            <a:pPr algn="ctr"/>
            <a:endParaRPr lang="pl-PL" sz="1000" dirty="0">
              <a:solidFill>
                <a:schemeClr val="bg1"/>
              </a:solidFill>
              <a:effectLst>
                <a:outerShdw blurRad="60007" dist="310007" dir="7680000" sy="30000" kx="1300200" algn="ctr" rotWithShape="0">
                  <a:schemeClr val="bg1">
                    <a:alpha val="32000"/>
                  </a:schemeClr>
                </a:outerShdw>
              </a:effectLst>
            </a:endParaRPr>
          </a:p>
          <a:p>
            <a:pPr algn="ctr"/>
            <a:r>
              <a:rPr lang="pl-PL" sz="2000" i="1" dirty="0">
                <a:solidFill>
                  <a:srgbClr val="0070C0"/>
                </a:solidFill>
                <a:effectLst>
                  <a:outerShdw blurRad="60007" dist="310007" dir="7680000" sy="30000" kx="1300200" algn="ctr" rotWithShape="0">
                    <a:schemeClr val="bg1">
                      <a:alpha val="32000"/>
                    </a:schemeClr>
                  </a:outerShdw>
                </a:effectLst>
              </a:rPr>
              <a:t> </a:t>
            </a:r>
            <a:r>
              <a:rPr lang="pl-PL" sz="2000" b="1" i="1" dirty="0">
                <a:solidFill>
                  <a:srgbClr val="0070C0"/>
                </a:solidFill>
                <a:effectLst>
                  <a:outerShdw blurRad="60007" dist="310007" dir="7680000" sy="30000" kx="1300200" algn="ctr" rotWithShape="0">
                    <a:schemeClr val="bg1">
                      <a:alpha val="32000"/>
                    </a:schemeClr>
                  </a:outerShdw>
                </a:effectLst>
              </a:rPr>
              <a:t>„</a:t>
            </a:r>
            <a:r>
              <a:rPr lang="pl-PL" b="1" i="1" dirty="0">
                <a:solidFill>
                  <a:srgbClr val="0070C0"/>
                </a:solidFill>
              </a:rPr>
              <a:t>Budowa jazu klapowego na stopniu wodnym </a:t>
            </a:r>
            <a:br>
              <a:rPr lang="pl-PL" b="1" i="1" dirty="0">
                <a:solidFill>
                  <a:srgbClr val="0070C0"/>
                </a:solidFill>
              </a:rPr>
            </a:br>
            <a:r>
              <a:rPr lang="pl-PL" b="1" i="1" dirty="0">
                <a:solidFill>
                  <a:srgbClr val="0070C0"/>
                </a:solidFill>
              </a:rPr>
              <a:t>Ujście Nysy w km 180,5 rzeki Odry</a:t>
            </a:r>
            <a:br>
              <a:rPr lang="pl-PL" b="1" i="1" dirty="0">
                <a:solidFill>
                  <a:srgbClr val="0070C0"/>
                </a:solidFill>
              </a:rPr>
            </a:br>
            <a:r>
              <a:rPr lang="pl-PL" b="1" i="1" dirty="0">
                <a:solidFill>
                  <a:srgbClr val="0070C0"/>
                </a:solidFill>
              </a:rPr>
              <a:t> z uwzględnieniem obiektów towarzyszących  </a:t>
            </a:r>
            <a:br>
              <a:rPr lang="pl-PL" b="1" i="1" dirty="0">
                <a:solidFill>
                  <a:srgbClr val="0070C0"/>
                </a:solidFill>
              </a:rPr>
            </a:br>
            <a:r>
              <a:rPr lang="pl-PL" b="1" i="1" dirty="0">
                <a:solidFill>
                  <a:srgbClr val="0070C0"/>
                </a:solidFill>
              </a:rPr>
              <a:t>- przystosowanie Odry do min. III klasy drogi wodnej”</a:t>
            </a:r>
            <a:endParaRPr lang="pl-PL" sz="800" b="1" i="1" dirty="0">
              <a:solidFill>
                <a:srgbClr val="0070C0"/>
              </a:solidFill>
            </a:endParaRPr>
          </a:p>
          <a:p>
            <a:pPr>
              <a:buFont typeface="Wingdings" pitchFamily="2" charset="2"/>
              <a:buChar char="q"/>
            </a:pPr>
            <a:r>
              <a:rPr lang="pl-PL" sz="1300" dirty="0">
                <a:cs typeface="Times New Roman" pitchFamily="18" charset="0"/>
              </a:rPr>
              <a:t>  Planowany okres realizacji:  </a:t>
            </a:r>
            <a:r>
              <a:rPr lang="pl-PL" sz="1300" b="1" dirty="0">
                <a:solidFill>
                  <a:srgbClr val="FF0000"/>
                </a:solidFill>
                <a:cs typeface="Times New Roman" pitchFamily="18" charset="0"/>
              </a:rPr>
              <a:t>2016-2023</a:t>
            </a:r>
          </a:p>
          <a:p>
            <a:endParaRPr lang="pl-PL" sz="500" dirty="0">
              <a:cs typeface="Times New Roman" pitchFamily="18" charset="0"/>
            </a:endParaRPr>
          </a:p>
          <a:p>
            <a:pPr>
              <a:buFont typeface="Wingdings" pitchFamily="2" charset="2"/>
              <a:buChar char="q"/>
            </a:pPr>
            <a:r>
              <a:rPr lang="pl-PL" sz="1300" dirty="0">
                <a:cs typeface="Times New Roman" pitchFamily="18" charset="0"/>
              </a:rPr>
              <a:t>  Planowana wartość zadania: </a:t>
            </a:r>
            <a:r>
              <a:rPr lang="pl-PL" sz="1300" b="1" dirty="0">
                <a:solidFill>
                  <a:srgbClr val="FF0000"/>
                </a:solidFill>
                <a:cs typeface="Times New Roman" pitchFamily="18" charset="0"/>
              </a:rPr>
              <a:t>135 mln zł</a:t>
            </a:r>
            <a:endParaRPr lang="pl-PL" sz="1300" dirty="0">
              <a:solidFill>
                <a:srgbClr val="FF0000"/>
              </a:solidFill>
              <a:cs typeface="Times New Roman" pitchFamily="18" charset="0"/>
            </a:endParaRPr>
          </a:p>
          <a:p>
            <a:r>
              <a:rPr lang="pl-PL" sz="500" dirty="0">
                <a:cs typeface="Times New Roman" pitchFamily="18" charset="0"/>
              </a:rPr>
              <a:t>	 </a:t>
            </a:r>
          </a:p>
          <a:p>
            <a:pPr>
              <a:buFont typeface="Wingdings" pitchFamily="2" charset="2"/>
              <a:buChar char="q"/>
            </a:pPr>
            <a:r>
              <a:rPr lang="pl-PL" sz="1300" dirty="0">
                <a:cs typeface="Times New Roman" pitchFamily="18" charset="0"/>
              </a:rPr>
              <a:t>  </a:t>
            </a:r>
            <a:r>
              <a:rPr lang="pl-PL" sz="1200" i="1" dirty="0">
                <a:cs typeface="Times New Roman" pitchFamily="18" charset="0"/>
              </a:rPr>
              <a:t> </a:t>
            </a:r>
            <a:r>
              <a:rPr lang="pl-PL" sz="1200" dirty="0">
                <a:cs typeface="Times New Roman" pitchFamily="18" charset="0"/>
              </a:rPr>
              <a:t>Zakres i cel prac: </a:t>
            </a:r>
            <a:br>
              <a:rPr lang="pl-PL" sz="1200" dirty="0">
                <a:cs typeface="Times New Roman" pitchFamily="18" charset="0"/>
              </a:rPr>
            </a:br>
            <a:r>
              <a:rPr lang="pl-PL" sz="1200" dirty="0">
                <a:cs typeface="Times New Roman" pitchFamily="18" charset="0"/>
              </a:rPr>
              <a:t>Aktualnie trwają prace projektowe. </a:t>
            </a:r>
          </a:p>
          <a:p>
            <a:endParaRPr lang="pl-PL" sz="700" dirty="0">
              <a:cs typeface="Times New Roman" pitchFamily="18" charset="0"/>
            </a:endParaRPr>
          </a:p>
          <a:p>
            <a:r>
              <a:rPr lang="pl-PL" sz="1200" dirty="0">
                <a:cs typeface="Times New Roman" pitchFamily="18" charset="0"/>
              </a:rPr>
              <a:t>Zakresem zadania jest rozbiórka istniejącego jazu kozłowo iglicowego oraz budowa w jego miejscu jazu klapowego w celu zapewnienia sprawności, szybkości w reakcji  oraz niezawodności obiektu piętrzącego wodę do celów nawigacyjnych.</a:t>
            </a:r>
            <a:endParaRPr lang="pl-PL" sz="1400" dirty="0">
              <a:cs typeface="Times New Roman" pitchFamily="18" charset="0"/>
            </a:endParaRPr>
          </a:p>
          <a:p>
            <a:endParaRPr lang="pl-PL" sz="1400" dirty="0">
              <a:cs typeface="Times New Roman" pitchFamily="18" charset="0"/>
            </a:endParaRPr>
          </a:p>
          <a:p>
            <a:r>
              <a:rPr lang="pl-PL" sz="1200" dirty="0">
                <a:cs typeface="Times New Roman" pitchFamily="18" charset="0"/>
              </a:rPr>
              <a:t>Dla śluz stopnia Ujście Nysy założono następujący harmonogram realizacyjny: </a:t>
            </a:r>
          </a:p>
          <a:p>
            <a:r>
              <a:rPr lang="pl-PL" sz="1200" b="1" dirty="0">
                <a:cs typeface="Times New Roman" pitchFamily="18" charset="0"/>
              </a:rPr>
              <a:t>etap I </a:t>
            </a:r>
            <a:r>
              <a:rPr lang="pl-PL" sz="1200" dirty="0">
                <a:cs typeface="Times New Roman" pitchFamily="18" charset="0"/>
              </a:rPr>
              <a:t>– przebudowa śluzy małej na śluzę z parametrami min. IV klasy Drogi Wodnej, </a:t>
            </a:r>
          </a:p>
          <a:p>
            <a:r>
              <a:rPr lang="pl-PL" sz="1200" b="1" dirty="0">
                <a:cs typeface="Times New Roman" pitchFamily="18" charset="0"/>
              </a:rPr>
              <a:t>etap II </a:t>
            </a:r>
            <a:r>
              <a:rPr lang="pl-PL" sz="1200" dirty="0">
                <a:cs typeface="Times New Roman" pitchFamily="18" charset="0"/>
              </a:rPr>
              <a:t>– remont generalny śluzy pociągowej, </a:t>
            </a:r>
          </a:p>
          <a:p>
            <a:r>
              <a:rPr lang="pl-PL" sz="1200" b="1" dirty="0">
                <a:cs typeface="Times New Roman" pitchFamily="18" charset="0"/>
              </a:rPr>
              <a:t>etap III </a:t>
            </a:r>
            <a:r>
              <a:rPr lang="pl-PL" sz="1200" dirty="0">
                <a:cs typeface="Times New Roman" pitchFamily="18" charset="0"/>
              </a:rPr>
              <a:t>– przebudowa awanportów i infrastruktury towarzyszącej do nowych parametrów.</a:t>
            </a:r>
          </a:p>
          <a:p>
            <a:endParaRPr lang="pl-PL" sz="400" dirty="0">
              <a:cs typeface="Times New Roman" pitchFamily="18" charset="0"/>
            </a:endParaRPr>
          </a:p>
          <a:p>
            <a:endParaRPr lang="pl-PL" sz="1400" dirty="0">
              <a:cs typeface="Times New Roman" pitchFamily="18" charset="0"/>
            </a:endParaRPr>
          </a:p>
          <a:p>
            <a:pPr>
              <a:buFont typeface="Wingdings" pitchFamily="2" charset="2"/>
              <a:buChar char="q"/>
            </a:pPr>
            <a:endParaRPr lang="pl-PL" sz="1600" dirty="0">
              <a:cs typeface="Times New Roman" pitchFamily="18" charset="0"/>
            </a:endParaRPr>
          </a:p>
          <a:p>
            <a:pPr algn="ctr"/>
            <a:r>
              <a:rPr lang="pl-PL" sz="1600" dirty="0"/>
              <a:t> </a:t>
            </a:r>
            <a:endParaRPr lang="pl-PL" sz="1700" dirty="0"/>
          </a:p>
          <a:p>
            <a:pPr algn="ctr"/>
            <a:endParaRPr lang="pl-PL" sz="1500" b="1" dirty="0"/>
          </a:p>
          <a:p>
            <a:pPr algn="ctr"/>
            <a:endParaRPr lang="pl-PL" sz="1000" b="1" dirty="0"/>
          </a:p>
          <a:p>
            <a:r>
              <a:rPr lang="pl-PL" sz="2500" b="1" dirty="0"/>
              <a:t>      </a:t>
            </a:r>
            <a:endParaRPr lang="pl-PL" sz="1700" dirty="0"/>
          </a:p>
          <a:p>
            <a:r>
              <a:rPr lang="pl-PL" sz="2000" b="1" dirty="0"/>
              <a:t>	</a:t>
            </a:r>
          </a:p>
          <a:p>
            <a:endParaRPr lang="pl-PL" sz="2000" b="1" dirty="0">
              <a:solidFill>
                <a:srgbClr val="002060"/>
              </a:solidFill>
            </a:endParaRPr>
          </a:p>
          <a:p>
            <a:r>
              <a:rPr lang="pl-PL" sz="2000" b="1" dirty="0">
                <a:solidFill>
                  <a:srgbClr val="002060"/>
                </a:solidFill>
              </a:rPr>
              <a:t>   </a:t>
            </a:r>
            <a:endParaRPr lang="pl-PL" sz="2000" b="1" dirty="0"/>
          </a:p>
          <a:p>
            <a:endParaRPr lang="pl-PL" sz="2000" b="1" dirty="0"/>
          </a:p>
          <a:p>
            <a:endParaRPr lang="pl-PL" sz="2000" b="1" dirty="0"/>
          </a:p>
          <a:p>
            <a:r>
              <a:rPr lang="pl-PL" sz="2000" b="1" dirty="0"/>
              <a:t>          </a:t>
            </a:r>
          </a:p>
          <a:p>
            <a:endParaRPr lang="pl-PL" sz="2000" b="1" dirty="0"/>
          </a:p>
          <a:p>
            <a:endParaRPr lang="pl-PL" sz="2000" b="1" dirty="0"/>
          </a:p>
          <a:p>
            <a:pPr algn="ctr"/>
            <a:endParaRPr lang="pl-PL" sz="2500" b="1" dirty="0"/>
          </a:p>
          <a:p>
            <a:r>
              <a:rPr lang="pl-PL" sz="2000" b="1" dirty="0"/>
              <a:t>     </a:t>
            </a:r>
          </a:p>
          <a:p>
            <a:pPr algn="ctr"/>
            <a:endParaRPr lang="pl-PL" sz="2000" b="1" dirty="0"/>
          </a:p>
          <a:p>
            <a:pPr algn="ctr"/>
            <a:r>
              <a:rPr lang="pl-PL" sz="2000" b="1" dirty="0"/>
              <a:t> </a:t>
            </a:r>
          </a:p>
          <a:p>
            <a:r>
              <a:rPr lang="pl-PL" b="1" dirty="0"/>
              <a:t> </a:t>
            </a:r>
          </a:p>
          <a:p>
            <a:endParaRPr lang="pl-PL" b="1" dirty="0"/>
          </a:p>
          <a:p>
            <a:pPr algn="ctr"/>
            <a:endParaRPr lang="pl-PL" dirty="0">
              <a:solidFill>
                <a:schemeClr val="bg1"/>
              </a:solidFill>
              <a:effectLst>
                <a:outerShdw blurRad="60007" dist="310007" dir="7680000" sy="30000" kx="1300200" algn="ctr" rotWithShape="0">
                  <a:schemeClr val="bg1">
                    <a:alpha val="32000"/>
                  </a:schemeClr>
                </a:outerShdw>
              </a:effectLst>
            </a:endParaRPr>
          </a:p>
        </p:txBody>
      </p:sp>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15492"/>
            <a:ext cx="5832647" cy="6509474"/>
          </a:xfrm>
          <a:prstGeom prst="rect">
            <a:avLst/>
          </a:prstGeom>
          <a:noFill/>
        </p:spPr>
        <p:txBody>
          <a:bodyPr wrap="square" rtlCol="0">
            <a:spAutoFit/>
          </a:bodyPr>
          <a:lstStyle/>
          <a:p>
            <a:pPr algn="ctr"/>
            <a:endParaRPr lang="pl-PL" dirty="0">
              <a:solidFill>
                <a:schemeClr val="bg1"/>
              </a:solidFill>
              <a:effectLst>
                <a:outerShdw blurRad="60007" dist="310007" dir="7680000" sy="30000" kx="1300200" algn="ctr" rotWithShape="0">
                  <a:schemeClr val="bg1">
                    <a:alpha val="32000"/>
                  </a:schemeClr>
                </a:outerShdw>
              </a:effectLst>
            </a:endParaRPr>
          </a:p>
          <a:p>
            <a:pPr algn="ctr"/>
            <a:r>
              <a:rPr lang="pl-PL" b="1" i="1" dirty="0">
                <a:solidFill>
                  <a:srgbClr val="0070C0"/>
                </a:solidFill>
              </a:rPr>
              <a:t>”</a:t>
            </a:r>
            <a:endParaRPr lang="pl-PL" sz="1400" dirty="0">
              <a:cs typeface="Times New Roman" pitchFamily="18" charset="0"/>
            </a:endParaRPr>
          </a:p>
          <a:p>
            <a:pPr>
              <a:buFont typeface="Wingdings" pitchFamily="2" charset="2"/>
              <a:buChar char="q"/>
            </a:pPr>
            <a:endParaRPr lang="pl-PL" sz="1600" dirty="0">
              <a:cs typeface="Times New Roman" pitchFamily="18" charset="0"/>
            </a:endParaRPr>
          </a:p>
          <a:p>
            <a:pPr algn="ctr"/>
            <a:r>
              <a:rPr lang="pl-PL" sz="1600" dirty="0"/>
              <a:t> </a:t>
            </a:r>
            <a:endParaRPr lang="pl-PL" sz="1700" dirty="0"/>
          </a:p>
          <a:p>
            <a:pPr algn="ctr"/>
            <a:endParaRPr lang="pl-PL" sz="1500" b="1" dirty="0"/>
          </a:p>
          <a:p>
            <a:pPr algn="ctr"/>
            <a:endParaRPr lang="pl-PL" sz="1000" b="1" dirty="0"/>
          </a:p>
          <a:p>
            <a:r>
              <a:rPr lang="pl-PL" sz="2500" b="1" dirty="0"/>
              <a:t>      </a:t>
            </a:r>
            <a:endParaRPr lang="pl-PL" sz="1700" dirty="0"/>
          </a:p>
          <a:p>
            <a:r>
              <a:rPr lang="pl-PL" sz="2000" b="1" dirty="0"/>
              <a:t>	</a:t>
            </a:r>
          </a:p>
          <a:p>
            <a:endParaRPr lang="pl-PL" sz="2000" b="1" dirty="0">
              <a:solidFill>
                <a:srgbClr val="002060"/>
              </a:solidFill>
            </a:endParaRPr>
          </a:p>
          <a:p>
            <a:r>
              <a:rPr lang="pl-PL" sz="2000" b="1" dirty="0">
                <a:solidFill>
                  <a:srgbClr val="002060"/>
                </a:solidFill>
              </a:rPr>
              <a:t>   </a:t>
            </a:r>
            <a:endParaRPr lang="pl-PL" sz="2000" b="1" dirty="0"/>
          </a:p>
          <a:p>
            <a:endParaRPr lang="pl-PL" sz="2000" b="1" dirty="0"/>
          </a:p>
          <a:p>
            <a:endParaRPr lang="pl-PL" sz="2000" b="1" dirty="0"/>
          </a:p>
          <a:p>
            <a:r>
              <a:rPr lang="pl-PL" sz="2000" b="1" dirty="0"/>
              <a:t>          </a:t>
            </a:r>
          </a:p>
          <a:p>
            <a:endParaRPr lang="pl-PL" sz="2000" b="1" dirty="0"/>
          </a:p>
          <a:p>
            <a:endParaRPr lang="pl-PL" sz="2000" b="1" dirty="0"/>
          </a:p>
          <a:p>
            <a:pPr algn="ctr"/>
            <a:endParaRPr lang="pl-PL" sz="2500" b="1" dirty="0"/>
          </a:p>
          <a:p>
            <a:r>
              <a:rPr lang="pl-PL" sz="2000" b="1" dirty="0"/>
              <a:t>     </a:t>
            </a:r>
          </a:p>
          <a:p>
            <a:pPr algn="ctr"/>
            <a:endParaRPr lang="pl-PL" sz="2000" b="1" dirty="0"/>
          </a:p>
          <a:p>
            <a:pPr algn="ctr"/>
            <a:r>
              <a:rPr lang="pl-PL" sz="2000" b="1" dirty="0"/>
              <a:t> </a:t>
            </a:r>
          </a:p>
          <a:p>
            <a:r>
              <a:rPr lang="pl-PL" b="1" dirty="0"/>
              <a:t> </a:t>
            </a:r>
          </a:p>
          <a:p>
            <a:endParaRPr lang="pl-PL" b="1" dirty="0"/>
          </a:p>
          <a:p>
            <a:pPr algn="ctr"/>
            <a:endParaRPr lang="pl-PL" dirty="0">
              <a:solidFill>
                <a:schemeClr val="bg1"/>
              </a:solidFill>
              <a:effectLst>
                <a:outerShdw blurRad="60007" dist="310007" dir="7680000" sy="30000" kx="1300200" algn="ctr" rotWithShape="0">
                  <a:schemeClr val="bg1">
                    <a:alpha val="32000"/>
                  </a:schemeClr>
                </a:outerShdw>
              </a:effectLst>
            </a:endParaRPr>
          </a:p>
        </p:txBody>
      </p:sp>
      <p:pic>
        <p:nvPicPr>
          <p:cNvPr id="1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2" y="-159265"/>
            <a:ext cx="9289032" cy="59812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4230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ll_button5" hidden="1"/>
          <p:cNvSpPr/>
          <p:nvPr/>
        </p:nvSpPr>
        <p:spPr>
          <a:xfrm>
            <a:off x="290316" y="3617401"/>
            <a:ext cx="1371600" cy="107950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617401"/>
            <a:ext cx="1371600" cy="1079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508000"/>
            <a:ext cx="4572000" cy="463550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508000"/>
            <a:ext cx="4572000" cy="463550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942718"/>
            <a:ext cx="3581400" cy="4524315"/>
          </a:xfrm>
          <a:prstGeom prst="rect">
            <a:avLst/>
          </a:prstGeom>
          <a:noFill/>
        </p:spPr>
        <p:txBody>
          <a:bodyPr wrap="square" rtlCol="0">
            <a:spAutoFit/>
          </a:bodyPr>
          <a:lstStyle/>
          <a:p>
            <a:r>
              <a:rPr lang="en-US" sz="2400" dirty="0">
                <a:solidFill>
                  <a:schemeClr val="bg1">
                    <a:lumMod val="95000"/>
                  </a:schemeClr>
                </a:solidFill>
              </a:rPr>
              <a:t>A content placeholder.  Use for text, graphics, tables and graphs.  You can change this text or delete it.</a:t>
            </a:r>
          </a:p>
          <a:p>
            <a:endParaRPr lang="en-US" sz="2400" dirty="0">
              <a:solidFill>
                <a:schemeClr val="bg1">
                  <a:lumMod val="95000"/>
                </a:schemeClr>
              </a:solidFill>
            </a:endParaRPr>
          </a:p>
          <a:p>
            <a:pPr lvl="1"/>
            <a:r>
              <a:rPr lang="en-US" sz="2400" dirty="0">
                <a:solidFill>
                  <a:schemeClr val="bg1">
                    <a:lumMod val="95000"/>
                  </a:schemeClr>
                </a:solidFill>
              </a:rPr>
              <a:t>Here is a placeholder for more text.  You may delete this text</a:t>
            </a:r>
          </a:p>
          <a:p>
            <a:pPr lvl="1"/>
            <a:r>
              <a:rPr lang="en-US" sz="2400" dirty="0">
                <a:solidFill>
                  <a:schemeClr val="bg1">
                    <a:lumMod val="95000"/>
                  </a:schemeClr>
                </a:solidFill>
              </a:rPr>
              <a:t>Here is a placeholder for more text.  You may delete this text</a:t>
            </a:r>
          </a:p>
        </p:txBody>
      </p:sp>
      <p:sp>
        <p:nvSpPr>
          <p:cNvPr id="8" name="big_button2"/>
          <p:cNvSpPr/>
          <p:nvPr/>
        </p:nvSpPr>
        <p:spPr>
          <a:xfrm>
            <a:off x="2627784" y="337220"/>
            <a:ext cx="6135216" cy="4988272"/>
          </a:xfrm>
          <a:prstGeom prst="roundRect">
            <a:avLst/>
          </a:prstGeom>
          <a:solidFill>
            <a:srgbClr val="8DD8F8"/>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ole tekstowe 11"/>
          <p:cNvSpPr txBox="1"/>
          <p:nvPr/>
        </p:nvSpPr>
        <p:spPr>
          <a:xfrm>
            <a:off x="2771800" y="337497"/>
            <a:ext cx="5832647" cy="1985159"/>
          </a:xfrm>
          <a:prstGeom prst="rect">
            <a:avLst/>
          </a:prstGeom>
          <a:noFill/>
        </p:spPr>
        <p:txBody>
          <a:bodyPr wrap="square" rtlCol="0">
            <a:spAutoFit/>
          </a:bodyPr>
          <a:lstStyle/>
          <a:p>
            <a:pPr algn="ctr"/>
            <a:endParaRPr lang="pl-PL" sz="300" dirty="0">
              <a:solidFill>
                <a:schemeClr val="bg1"/>
              </a:solidFill>
              <a:effectLst>
                <a:outerShdw blurRad="60007" dist="310007" dir="7680000" sy="30000" kx="1300200" algn="ctr" rotWithShape="0">
                  <a:schemeClr val="bg1">
                    <a:alpha val="32000"/>
                  </a:schemeClr>
                </a:outerShdw>
              </a:effectLst>
            </a:endParaRPr>
          </a:p>
          <a:p>
            <a:pPr algn="ctr"/>
            <a:r>
              <a:rPr lang="pl-PL" sz="2000" i="1" dirty="0">
                <a:solidFill>
                  <a:srgbClr val="0070C0"/>
                </a:solidFill>
                <a:effectLst>
                  <a:outerShdw blurRad="60007" dist="310007" dir="7680000" sy="30000" kx="1300200" algn="ctr" rotWithShape="0">
                    <a:schemeClr val="bg1">
                      <a:alpha val="32000"/>
                    </a:schemeClr>
                  </a:outerShdw>
                </a:effectLst>
              </a:rPr>
              <a:t> </a:t>
            </a:r>
            <a:r>
              <a:rPr lang="pl-PL" b="1" i="1" dirty="0">
                <a:solidFill>
                  <a:srgbClr val="0070C0"/>
                </a:solidFill>
                <a:effectLst>
                  <a:outerShdw blurRad="60007" dist="310007" dir="7680000" sy="30000" kx="1300200" algn="ctr" rotWithShape="0">
                    <a:schemeClr val="bg1">
                      <a:alpha val="32000"/>
                    </a:schemeClr>
                  </a:outerShdw>
                </a:effectLst>
              </a:rPr>
              <a:t>„</a:t>
            </a:r>
            <a:r>
              <a:rPr lang="pl-PL" sz="1900" b="1" i="1" dirty="0">
                <a:solidFill>
                  <a:srgbClr val="0070C0"/>
                </a:solidFill>
              </a:rPr>
              <a:t>Stopień Brzeg Dolny -  roboty remontowo – modernizacyjne na stopniu, Etap II” </a:t>
            </a:r>
            <a:br>
              <a:rPr lang="pl-PL" sz="1900" b="1" i="1" dirty="0">
                <a:solidFill>
                  <a:srgbClr val="0070C0"/>
                </a:solidFill>
              </a:rPr>
            </a:br>
            <a:endParaRPr lang="pl-PL" sz="300" b="1" i="1" dirty="0">
              <a:solidFill>
                <a:srgbClr val="0070C0"/>
              </a:solidFill>
            </a:endParaRPr>
          </a:p>
          <a:p>
            <a:pPr>
              <a:buFont typeface="Wingdings" pitchFamily="2" charset="2"/>
              <a:buChar char="q"/>
            </a:pPr>
            <a:r>
              <a:rPr lang="pl-PL" sz="1600" dirty="0">
                <a:cs typeface="Times New Roman" pitchFamily="18" charset="0"/>
              </a:rPr>
              <a:t>  O</a:t>
            </a:r>
            <a:r>
              <a:rPr lang="pl-PL" sz="1400" dirty="0">
                <a:cs typeface="Times New Roman" pitchFamily="18" charset="0"/>
              </a:rPr>
              <a:t>kres realizacji:  </a:t>
            </a:r>
            <a:r>
              <a:rPr lang="pl-PL" sz="1400" b="1" dirty="0">
                <a:solidFill>
                  <a:srgbClr val="FF0000"/>
                </a:solidFill>
                <a:cs typeface="Times New Roman" pitchFamily="18" charset="0"/>
              </a:rPr>
              <a:t>2016-2020</a:t>
            </a:r>
          </a:p>
          <a:p>
            <a:endParaRPr lang="pl-PL" sz="300" dirty="0">
              <a:cs typeface="Times New Roman" pitchFamily="18" charset="0"/>
            </a:endParaRPr>
          </a:p>
          <a:p>
            <a:pPr>
              <a:buFont typeface="Wingdings" pitchFamily="2" charset="2"/>
              <a:buChar char="q"/>
            </a:pPr>
            <a:r>
              <a:rPr lang="pl-PL" sz="1400" dirty="0">
                <a:cs typeface="Times New Roman" pitchFamily="18" charset="0"/>
              </a:rPr>
              <a:t>   Wartość zadania: </a:t>
            </a:r>
            <a:r>
              <a:rPr lang="pl-PL" sz="1400" b="1" dirty="0">
                <a:solidFill>
                  <a:srgbClr val="FF0000"/>
                </a:solidFill>
                <a:cs typeface="Times New Roman" pitchFamily="18" charset="0"/>
              </a:rPr>
              <a:t>28,2 mln zł</a:t>
            </a:r>
            <a:endParaRPr lang="pl-PL" sz="1400" dirty="0">
              <a:solidFill>
                <a:srgbClr val="FF0000"/>
              </a:solidFill>
              <a:cs typeface="Times New Roman" pitchFamily="18" charset="0"/>
            </a:endParaRPr>
          </a:p>
          <a:p>
            <a:r>
              <a:rPr lang="pl-PL" sz="300" dirty="0">
                <a:cs typeface="Times New Roman" pitchFamily="18" charset="0"/>
              </a:rPr>
              <a:t>	 </a:t>
            </a:r>
          </a:p>
          <a:p>
            <a:pPr>
              <a:buFont typeface="Wingdings" pitchFamily="2" charset="2"/>
              <a:buChar char="q"/>
            </a:pPr>
            <a:r>
              <a:rPr lang="pl-PL" sz="1400" dirty="0">
                <a:cs typeface="Times New Roman" pitchFamily="18" charset="0"/>
              </a:rPr>
              <a:t>  </a:t>
            </a:r>
            <a:r>
              <a:rPr lang="pl-PL" sz="1400" i="1" dirty="0">
                <a:cs typeface="Times New Roman" pitchFamily="18" charset="0"/>
              </a:rPr>
              <a:t> </a:t>
            </a:r>
            <a:r>
              <a:rPr lang="pl-PL" sz="1400" dirty="0">
                <a:cs typeface="Times New Roman" pitchFamily="18" charset="0"/>
              </a:rPr>
              <a:t>Zakres i cel prac: </a:t>
            </a:r>
            <a:br>
              <a:rPr lang="pl-PL" sz="1400" dirty="0">
                <a:cs typeface="Times New Roman" pitchFamily="18" charset="0"/>
              </a:rPr>
            </a:br>
            <a:r>
              <a:rPr lang="pl-PL" sz="1400" dirty="0">
                <a:cs typeface="Times New Roman" pitchFamily="18" charset="0"/>
              </a:rPr>
              <a:t>Roboty budowlane rozpoczęto robót w IV kwartale 2016 r. a ich zakończenie planowane jest na sierpień 2019 r.</a:t>
            </a:r>
          </a:p>
        </p:txBody>
      </p:sp>
      <p:pic>
        <p:nvPicPr>
          <p:cNvPr id="9" name="Picture 2" descr="C:\Users\mkomorowski\AppData\Local\Microsoft\Windows\Temporary Internet Files\Content.Outlook\UKI20NKP\20180518_14021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6094844" y="2358771"/>
            <a:ext cx="2730953" cy="2288251"/>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2774474" y="2353444"/>
            <a:ext cx="3597726" cy="2739211"/>
          </a:xfrm>
          <a:prstGeom prst="rect">
            <a:avLst/>
          </a:prstGeom>
        </p:spPr>
        <p:txBody>
          <a:bodyPr wrap="square">
            <a:spAutoFit/>
          </a:bodyPr>
          <a:lstStyle/>
          <a:p>
            <a:r>
              <a:rPr lang="pl-PL" sz="1400" dirty="0">
                <a:cs typeface="Times New Roman" pitchFamily="18" charset="0"/>
              </a:rPr>
              <a:t>Głównym zakresem zadania jest modernizacja śluzy pociągowej. </a:t>
            </a:r>
            <a:endParaRPr lang="pl-PL" sz="1400" i="1" dirty="0">
              <a:cs typeface="Times New Roman" pitchFamily="18" charset="0"/>
            </a:endParaRPr>
          </a:p>
          <a:p>
            <a:r>
              <a:rPr lang="pl-PL" sz="1200" dirty="0">
                <a:cs typeface="Times New Roman" pitchFamily="18" charset="0"/>
              </a:rPr>
              <a:t>Wymiana wrót wsporczych oraz ich napędów, prace modernizacyjne peronów komory śluzy, modernizacja ubezpieczeń brzegowych w awanportach, modernizacja kierownic w awanportach, modernizacja maszynowni, wymiana zasuw kanałów obiegowych oraz ich napędów, wykonanie nowego płaszcza żelbetowego ścian i dna komory śluzy, modernizacja instalacji elektrycznej zasilającej i sterowniczej.</a:t>
            </a:r>
          </a:p>
          <a:p>
            <a:endParaRPr lang="pl-PL" sz="1200" dirty="0">
              <a:cs typeface="Times New Roman" pitchFamily="18" charset="0"/>
            </a:endParaRPr>
          </a:p>
          <a:p>
            <a:r>
              <a:rPr lang="pl-PL" sz="1200" dirty="0">
                <a:cs typeface="Times New Roman" pitchFamily="18" charset="0"/>
              </a:rPr>
              <a:t>W ramach zadania wykonana zostanie również modernizacja przepławki dla ryb w celu jej dostosowania do migracji ryb dwuśrodowiskowych</a:t>
            </a:r>
            <a:r>
              <a:rPr lang="pl-PL" sz="800" dirty="0">
                <a:cs typeface="Times New Roman" pitchFamily="18" charset="0"/>
              </a:rPr>
              <a:t>.</a:t>
            </a:r>
          </a:p>
        </p:txBody>
      </p:sp>
    </p:spTree>
    <p:extLst>
      <p:ext uri="{BB962C8B-B14F-4D97-AF65-F5344CB8AC3E}">
        <p14:creationId xmlns:p14="http://schemas.microsoft.com/office/powerpoint/2010/main" val="162533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2706</TotalTime>
  <Words>2613</Words>
  <Application>Microsoft Office PowerPoint</Application>
  <PresentationFormat>Pokaz na ekranie (16:10)</PresentationFormat>
  <Paragraphs>472</Paragraphs>
  <Slides>28</Slides>
  <Notes>1</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28</vt:i4>
      </vt:variant>
    </vt:vector>
  </HeadingPairs>
  <TitlesOfParts>
    <vt:vector size="33" baseType="lpstr">
      <vt:lpstr>Calibri</vt:lpstr>
      <vt:lpstr>Arial</vt:lpstr>
      <vt:lpstr>Times New Roman</vt:lpstr>
      <vt:lpstr>Wingdings</vt:lpstr>
      <vt:lpstr>Motyw pakietu Office</vt:lpstr>
      <vt:lpstr>Przedsięwzięcia realizowane  przez PGW WP RZGW we Wrocławiu   na Odrzańskiej Drodze Wodnej</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Ameida.pl | Ewa Poddig</dc:creator>
  <cp:lastModifiedBy>Aldona Andrulewicz</cp:lastModifiedBy>
  <cp:revision>556</cp:revision>
  <dcterms:created xsi:type="dcterms:W3CDTF">2011-03-17T20:36:06Z</dcterms:created>
  <dcterms:modified xsi:type="dcterms:W3CDTF">2019-03-28T11:54:47Z</dcterms:modified>
</cp:coreProperties>
</file>