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2" r:id="rId2"/>
    <p:sldId id="290" r:id="rId3"/>
    <p:sldId id="294" r:id="rId4"/>
    <p:sldId id="310" r:id="rId5"/>
    <p:sldId id="297" r:id="rId6"/>
    <p:sldId id="265" r:id="rId7"/>
    <p:sldId id="303" r:id="rId8"/>
    <p:sldId id="363" r:id="rId9"/>
    <p:sldId id="373" r:id="rId10"/>
    <p:sldId id="375" r:id="rId11"/>
    <p:sldId id="362" r:id="rId12"/>
    <p:sldId id="376" r:id="rId13"/>
    <p:sldId id="377" r:id="rId14"/>
    <p:sldId id="381" r:id="rId15"/>
    <p:sldId id="379" r:id="rId16"/>
    <p:sldId id="382" r:id="rId17"/>
    <p:sldId id="342" r:id="rId18"/>
    <p:sldId id="380" r:id="rId19"/>
    <p:sldId id="383" r:id="rId20"/>
    <p:sldId id="384" r:id="rId21"/>
    <p:sldId id="292" r:id="rId22"/>
    <p:sldId id="378" r:id="rId23"/>
    <p:sldId id="360" r:id="rId24"/>
    <p:sldId id="374" r:id="rId25"/>
    <p:sldId id="278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D3"/>
    <a:srgbClr val="C2C1EB"/>
    <a:srgbClr val="FEC3C7"/>
    <a:srgbClr val="3BD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982" autoAdjust="0"/>
  </p:normalViewPr>
  <p:slideViewPr>
    <p:cSldViewPr>
      <p:cViewPr varScale="1">
        <p:scale>
          <a:sx n="103" d="100"/>
          <a:sy n="103" d="100"/>
        </p:scale>
        <p:origin x="13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474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hecus\info\prezentacja%20dla%20dyrektor\Komorki%20PUK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1D7C-43F5-AFF1-A1524AAB5555}"/>
              </c:ext>
            </c:extLst>
          </c:dPt>
          <c:dPt>
            <c:idx val="1"/>
            <c:bubble3D val="0"/>
            <c:spPr>
              <a:solidFill>
                <a:srgbClr val="C00000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1D7C-43F5-AFF1-A1524AAB5555}"/>
              </c:ext>
            </c:extLst>
          </c:dPt>
          <c:dPt>
            <c:idx val="2"/>
            <c:bubble3D val="0"/>
            <c:spPr>
              <a:solidFill>
                <a:srgbClr val="7030A0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1D7C-43F5-AFF1-A1524AAB5555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D7C-43F5-AFF1-A1524AAB5555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D7C-43F5-AFF1-A1524AAB5555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D7C-43F5-AFF1-A1524AAB5555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D7C-43F5-AFF1-A1524AAB5555}"/>
              </c:ext>
            </c:extLst>
          </c:dPt>
          <c:dPt>
            <c:idx val="7"/>
            <c:bubble3D val="0"/>
            <c:spPr>
              <a:solidFill>
                <a:schemeClr val="accent6">
                  <a:lumMod val="75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1D7C-43F5-AFF1-A1524AAB5555}"/>
              </c:ext>
            </c:extLst>
          </c:dPt>
          <c:dPt>
            <c:idx val="8"/>
            <c:bubble3D val="0"/>
            <c:spPr>
              <a:solidFill>
                <a:srgbClr val="00B050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1-1D7C-43F5-AFF1-A1524AAB5555}"/>
              </c:ext>
            </c:extLst>
          </c:dPt>
          <c:dPt>
            <c:idx val="9"/>
            <c:bubble3D val="0"/>
            <c:spPr>
              <a:solidFill>
                <a:schemeClr val="tx1">
                  <a:lumMod val="65000"/>
                  <a:lumOff val="35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1D7C-43F5-AFF1-A1524AAB5555}"/>
              </c:ext>
            </c:extLst>
          </c:dPt>
          <c:dPt>
            <c:idx val="10"/>
            <c:bubble3D val="0"/>
            <c:spPr>
              <a:solidFill>
                <a:schemeClr val="accent1">
                  <a:lumMod val="60000"/>
                  <a:lumOff val="40000"/>
                  <a:alpha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1D7C-43F5-AFF1-A1524AAB5555}"/>
              </c:ext>
            </c:extLst>
          </c:dPt>
          <c:dPt>
            <c:idx val="11"/>
            <c:bubble3D val="0"/>
            <c:spPr>
              <a:solidFill>
                <a:srgbClr val="FFFF00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7-1D7C-43F5-AFF1-A1524AAB5555}"/>
              </c:ext>
            </c:extLst>
          </c:dPt>
          <c:cat>
            <c:strRef>
              <c:f>Arkusz4!$A$2:$A$13</c:f>
              <c:strCache>
                <c:ptCount val="12"/>
                <c:pt idx="0">
                  <c:v>Wrocław</c:v>
                </c:pt>
                <c:pt idx="1">
                  <c:v>Legnica</c:v>
                </c:pt>
                <c:pt idx="2">
                  <c:v>Jelenia Góra</c:v>
                </c:pt>
                <c:pt idx="3">
                  <c:v>Kłodzko</c:v>
                </c:pt>
                <c:pt idx="4">
                  <c:v>Bolesławiec</c:v>
                </c:pt>
                <c:pt idx="5">
                  <c:v>Oleśnica</c:v>
                </c:pt>
                <c:pt idx="6">
                  <c:v>Zgorzelec</c:v>
                </c:pt>
                <c:pt idx="7">
                  <c:v>Ząbkowice</c:v>
                </c:pt>
                <c:pt idx="8">
                  <c:v>Świdnica</c:v>
                </c:pt>
                <c:pt idx="9">
                  <c:v>Góra</c:v>
                </c:pt>
                <c:pt idx="10">
                  <c:v>Wałbrzych</c:v>
                </c:pt>
                <c:pt idx="11">
                  <c:v>Dzierżoniów</c:v>
                </c:pt>
              </c:strCache>
            </c:strRef>
          </c:cat>
          <c:val>
            <c:numRef>
              <c:f>Arkusz4!$B$2:$B$13</c:f>
              <c:numCache>
                <c:formatCode>General</c:formatCode>
                <c:ptCount val="12"/>
                <c:pt idx="0">
                  <c:v>5675</c:v>
                </c:pt>
                <c:pt idx="1">
                  <c:v>3892</c:v>
                </c:pt>
                <c:pt idx="2">
                  <c:v>2271</c:v>
                </c:pt>
                <c:pt idx="3">
                  <c:v>1643</c:v>
                </c:pt>
                <c:pt idx="4">
                  <c:v>1303</c:v>
                </c:pt>
                <c:pt idx="5">
                  <c:v>1050</c:v>
                </c:pt>
                <c:pt idx="6">
                  <c:v>838</c:v>
                </c:pt>
                <c:pt idx="7">
                  <c:v>802</c:v>
                </c:pt>
                <c:pt idx="8">
                  <c:v>743</c:v>
                </c:pt>
                <c:pt idx="9">
                  <c:v>738</c:v>
                </c:pt>
                <c:pt idx="10">
                  <c:v>514.91999999999996</c:v>
                </c:pt>
                <c:pt idx="11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D7C-43F5-AFF1-A1524AAB5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b="1"/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  <a:tileRect/>
    </a:gradFill>
    <a:ln w="19050">
      <a:solidFill>
        <a:schemeClr val="tx1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DB24A-46D0-4286-8010-972BFA3973D4}" type="datetimeFigureOut">
              <a:rPr lang="pl-PL" smtClean="0"/>
              <a:t>2018-11-30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D041C-043A-466A-9AA2-94904974051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5068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BCA22-1AC9-439C-AFC6-DF366F2BC7AD}" type="datetimeFigureOut">
              <a:rPr lang="pl-PL" smtClean="0"/>
              <a:t>2018-11-30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23AE6-B817-4368-937D-EDF820A0FA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0566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3AE6-B817-4368-937D-EDF820A0FA22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95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23AE6-B817-4368-937D-EDF820A0FA22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447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3AE6-B817-4368-937D-EDF820A0FA22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503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A772-1860-4A62-BFCC-6B3668C32A7F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97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7FF3-1C66-4BFA-8BE8-44C3490C035F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44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3BD7-C9FF-438F-9D19-637C06555FE6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852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53CC-4E85-4C11-806D-E51B47EA55CE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pPr/>
              <a:t>‹#›</a:t>
            </a:fld>
            <a:r>
              <a:rPr lang="pl-PL" dirty="0"/>
              <a:t> z 34</a:t>
            </a:r>
          </a:p>
        </p:txBody>
      </p:sp>
    </p:spTree>
    <p:extLst>
      <p:ext uri="{BB962C8B-B14F-4D97-AF65-F5344CB8AC3E}">
        <p14:creationId xmlns:p14="http://schemas.microsoft.com/office/powerpoint/2010/main" val="20723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B35F-102C-4112-9E9D-579EC2376946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4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D36A-11C9-4E52-AFE7-5EAB6D3FF073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78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B8B-95C4-482B-A394-3606CC40AAEF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29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9772-A4B1-43A9-AE0A-EC4673812C8A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64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841DE-019B-4D47-92CC-04AD837BB6CA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26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F06C-722B-4B3F-BA53-0C65B1932263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75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9ABF0-9A37-409C-BCAE-423548089EBB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25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FE472-6816-4EA5-97B5-F31E4834660C}" type="datetime1">
              <a:rPr lang="pl-PL" smtClean="0"/>
              <a:t>2018-11-30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494E-039A-4A60-A639-059251AD308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85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lex.pl/samorzad/akt.php?akt=Dz.U.1997.78.483.html&amp;_ga=2.191732010.1692204532.1543408444-465239717.1541579657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x.pl/samorzad/akt.php?akt=Dz.U.2001.142.1590.html" TargetMode="External"/><Relationship Id="rId5" Type="http://schemas.openxmlformats.org/officeDocument/2006/relationships/hyperlink" Target="http://lex.pl/samorzad/akt.php?akt=Dz.U.2001.142.1592.html" TargetMode="External"/><Relationship Id="rId4" Type="http://schemas.openxmlformats.org/officeDocument/2006/relationships/hyperlink" Target="http://lex.pl/samorzad/akt.php?akt=Dz.U.2001.142.1591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2016_064_DSM_Za&#322;_7.pdf" TargetMode="External"/><Relationship Id="rId3" Type="http://schemas.openxmlformats.org/officeDocument/2006/relationships/hyperlink" Target="2016_064_DSM_Za&#322;_2_Umowa.pdf" TargetMode="External"/><Relationship Id="rId7" Type="http://schemas.openxmlformats.org/officeDocument/2006/relationships/hyperlink" Target="2016_064_DSM_Za&#322;_6.pdf" TargetMode="External"/><Relationship Id="rId12" Type="http://schemas.openxmlformats.org/officeDocument/2006/relationships/hyperlink" Target="2016_064_DSM_umowa_zal_4.pdf" TargetMode="External"/><Relationship Id="rId2" Type="http://schemas.openxmlformats.org/officeDocument/2006/relationships/hyperlink" Target="2016_064_DSM_Za&#322;_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2016_064_DSM_Za&#322;_5.pdf" TargetMode="External"/><Relationship Id="rId11" Type="http://schemas.openxmlformats.org/officeDocument/2006/relationships/hyperlink" Target="2016_064_DSM_umowa_zal_3.pdf" TargetMode="External"/><Relationship Id="rId5" Type="http://schemas.openxmlformats.org/officeDocument/2006/relationships/hyperlink" Target="2016_064_DSM_Za&#322;_4.pdf" TargetMode="External"/><Relationship Id="rId10" Type="http://schemas.openxmlformats.org/officeDocument/2006/relationships/hyperlink" Target="2016_064_DSM_umowa_zal_2.pdf" TargetMode="External"/><Relationship Id="rId4" Type="http://schemas.openxmlformats.org/officeDocument/2006/relationships/hyperlink" Target="2016_064_DSM_Za&#322;_3.pdf" TargetMode="External"/><Relationship Id="rId9" Type="http://schemas.openxmlformats.org/officeDocument/2006/relationships/hyperlink" Target="2016_064_DSM_umowa_zal_1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539552" y="732528"/>
            <a:ext cx="8136904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Zmiany organizacyjne w obszarze</a:t>
            </a:r>
          </a:p>
          <a:p>
            <a:pPr algn="ctr"/>
            <a:r>
              <a:rPr lang="pl-PL" sz="2400" b="1" dirty="0"/>
              <a:t>Systemu Ratownictwa Medycznego na Dolnym Śląsku </a:t>
            </a:r>
          </a:p>
        </p:txBody>
      </p:sp>
      <p:pic>
        <p:nvPicPr>
          <p:cNvPr id="1026" name="Picture 2" descr="\\thecus\foto\_www\DSC02522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92054"/>
            <a:ext cx="8136904" cy="26642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01802" y="2029782"/>
            <a:ext cx="8184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/>
              <a:t>Prelegent</a:t>
            </a:r>
            <a:r>
              <a:rPr lang="pl-PL" sz="2000" dirty="0"/>
              <a:t>: </a:t>
            </a:r>
            <a:r>
              <a:rPr lang="pl-PL" sz="2000" b="1" dirty="0"/>
              <a:t>DYREKTOR POGOTOWIA RATUNKOWEGO WE WROCŁAWIU </a:t>
            </a:r>
          </a:p>
          <a:p>
            <a:pPr algn="ctr"/>
            <a:r>
              <a:rPr lang="pl-PL" sz="2000" b="1" dirty="0"/>
              <a:t>lek. med. Zbigniew Michał </a:t>
            </a:r>
            <a:r>
              <a:rPr lang="pl-PL" sz="2000" b="1" dirty="0" err="1"/>
              <a:t>Mlądzki</a:t>
            </a:r>
            <a:r>
              <a:rPr lang="pl-PL" sz="2000" dirty="0"/>
              <a:t> - specjalista chirurgii urazowej i ortopedii,</a:t>
            </a:r>
          </a:p>
          <a:p>
            <a:pPr algn="ctr"/>
            <a:r>
              <a:rPr lang="pl-PL" sz="2000" dirty="0"/>
              <a:t>specjalista rehabilitacji medycznej</a:t>
            </a:r>
          </a:p>
        </p:txBody>
      </p:sp>
    </p:spTree>
    <p:extLst>
      <p:ext uri="{BB962C8B-B14F-4D97-AF65-F5344CB8AC3E}">
        <p14:creationId xmlns:p14="http://schemas.microsoft.com/office/powerpoint/2010/main" val="85867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2E436AC6-500A-453F-A1A8-708E40BC9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69948"/>
              </p:ext>
            </p:extLst>
          </p:nvPr>
        </p:nvGraphicFramePr>
        <p:xfrm>
          <a:off x="115227" y="1115541"/>
          <a:ext cx="3088621" cy="5193779"/>
        </p:xfrm>
        <a:graphic>
          <a:graphicData uri="http://schemas.openxmlformats.org/drawingml/2006/table">
            <a:tbl>
              <a:tblPr/>
              <a:tblGrid>
                <a:gridCol w="1553886">
                  <a:extLst>
                    <a:ext uri="{9D8B030D-6E8A-4147-A177-3AD203B41FA5}">
                      <a16:colId xmlns:a16="http://schemas.microsoft.com/office/drawing/2014/main" val="4020235225"/>
                    </a:ext>
                  </a:extLst>
                </a:gridCol>
                <a:gridCol w="1534735">
                  <a:extLst>
                    <a:ext uri="{9D8B030D-6E8A-4147-A177-3AD203B41FA5}">
                      <a16:colId xmlns:a16="http://schemas.microsoft.com/office/drawing/2014/main" val="3765714983"/>
                    </a:ext>
                  </a:extLst>
                </a:gridCol>
              </a:tblGrid>
              <a:tr h="2882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Arial CE" panose="020B0604020202020204" pitchFamily="34" charset="0"/>
                        </a:rPr>
                        <a:t>LICZBA LUDNOŚCI W REJONIE DZIAŁANIA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956496"/>
                  </a:ext>
                </a:extLst>
              </a:tr>
              <a:tr h="2616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Arial CE" panose="020B0604020202020204" pitchFamily="34" charset="0"/>
                        </a:rPr>
                        <a:t>WYSZCZEGÓLNIENIE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Arial CE" panose="020B0604020202020204" pitchFamily="34" charset="0"/>
                        </a:rPr>
                        <a:t>Dane z Urzędu Statystycznego wg stanu w dniu 30.06.2018 r.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268420"/>
                  </a:ext>
                </a:extLst>
              </a:tr>
              <a:tr h="13703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Arial CE" panose="020B0604020202020204" pitchFamily="34" charset="0"/>
                        </a:rPr>
                        <a:t>30.06.2018 r.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377780"/>
                  </a:ext>
                </a:extLst>
              </a:tr>
              <a:tr h="1180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WROCŁAW (POWIAT GRODZKI)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617071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FABRYCZNA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206 389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36556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KRZYKI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176 628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52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PSIE POLE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100 642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436085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STARE MIASTO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47 317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048707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ŚRÓDMIEŚCIE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108 282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615"/>
                  </a:ext>
                </a:extLst>
              </a:tr>
              <a:tr h="16818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Arial Black" panose="020B0A04020102020204" pitchFamily="34" charset="0"/>
                        </a:rPr>
                        <a:t>OGÓŁEM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Arial Black" panose="020B0A04020102020204" pitchFamily="34" charset="0"/>
                        </a:rPr>
                        <a:t>639 258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72086"/>
                  </a:ext>
                </a:extLst>
              </a:tr>
              <a:tr h="1180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POWIAT WROCŁAWSKI (ZIEMSKI)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65536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gm. KĄTY WROCŁAWSKIE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24 308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403976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gm. SOBÓTKA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12 812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05559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gm. SIECHNICE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21 522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55256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gm. CZERNICA 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15 177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780499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gm. DŁUGOŁĘKA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31 376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595475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gm. JORDANÓW ŚLĄSKI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3 175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45720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gm. KOBIERZYCE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20 793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068403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gm. MIETKÓW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3 830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685284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gm. ŻÓRAWINA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10 722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96192"/>
                  </a:ext>
                </a:extLst>
              </a:tr>
              <a:tr h="1681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effectLst/>
                          <a:latin typeface="Arial Black" panose="020B0A04020102020204" pitchFamily="34" charset="0"/>
                        </a:rPr>
                        <a:t>O G Ó Ł E M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Arial Black" panose="020B0A04020102020204" pitchFamily="34" charset="0"/>
                        </a:rPr>
                        <a:t>130 474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13838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800" b="0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5767" marR="5767" marT="57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08384"/>
                  </a:ext>
                </a:extLst>
              </a:tr>
              <a:tr h="23068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Arial Black" panose="020B0A04020102020204" pitchFamily="34" charset="0"/>
                        </a:rPr>
                        <a:t>POW. GRODZKI I ZIEMSKI                                          O G Ó Ł E M  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Arial Black" panose="020B0A04020102020204" pitchFamily="34" charset="0"/>
                        </a:rPr>
                        <a:t>769 732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865760"/>
                  </a:ext>
                </a:extLst>
              </a:tr>
              <a:tr h="1180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POZOSTAŁE POWIATY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15392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MILICKI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37 081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756202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OŁAWSKI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76 498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87148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STRZELIŃSKI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43 899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22415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ŚREDZKI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53 963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889971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TRZEBNICKI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84 608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761903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WOŁOWSKI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effectLst/>
                          <a:latin typeface="Arial CE" panose="020B0604020202020204" pitchFamily="34" charset="0"/>
                        </a:rPr>
                        <a:t>47 063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93446"/>
                  </a:ext>
                </a:extLst>
              </a:tr>
              <a:tr h="1681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effectLst/>
                          <a:latin typeface="Arial Black" panose="020B0A04020102020204" pitchFamily="34" charset="0"/>
                        </a:rPr>
                        <a:t>O G Ó Ł E M 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Arial Black" panose="020B0A04020102020204" pitchFamily="34" charset="0"/>
                        </a:rPr>
                        <a:t>343 112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30016"/>
                  </a:ext>
                </a:extLst>
              </a:tr>
              <a:tr h="1180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959635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WROCŁAW (POW. GRODZKI)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effectLst/>
                          <a:latin typeface="Arial CE" panose="020B0604020202020204" pitchFamily="34" charset="0"/>
                        </a:rPr>
                        <a:t>639 258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573689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WROCŁAWSKI (POW. ZIEMSKI)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effectLst/>
                          <a:latin typeface="Arial CE" panose="020B0604020202020204" pitchFamily="34" charset="0"/>
                        </a:rPr>
                        <a:t>130 474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667655"/>
                  </a:ext>
                </a:extLst>
              </a:tr>
              <a:tr h="11800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Arial CE" panose="020B0604020202020204" pitchFamily="34" charset="0"/>
                        </a:rPr>
                        <a:t>POZOSTAŁE POWIATY 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effectLst/>
                          <a:latin typeface="Arial CE" panose="020B0604020202020204" pitchFamily="34" charset="0"/>
                        </a:rPr>
                        <a:t>343 112</a:t>
                      </a:r>
                    </a:p>
                  </a:txBody>
                  <a:tcPr marL="5767" marR="5767" marT="57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70703"/>
                  </a:ext>
                </a:extLst>
              </a:tr>
              <a:tr h="1681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effectLst/>
                          <a:latin typeface="Arial Black" panose="020B0A04020102020204" pitchFamily="34" charset="0"/>
                        </a:rPr>
                        <a:t>O G Ó Ł E M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Arial Black" panose="020B0A04020102020204" pitchFamily="34" charset="0"/>
                        </a:rPr>
                        <a:t>1 112 844</a:t>
                      </a:r>
                    </a:p>
                  </a:txBody>
                  <a:tcPr marL="5767" marR="5767" marT="57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589965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607B91-39C0-4C75-B742-A141ABB3FB4A}"/>
              </a:ext>
            </a:extLst>
          </p:cNvPr>
          <p:cNvSpPr txBox="1"/>
          <p:nvPr/>
        </p:nvSpPr>
        <p:spPr>
          <a:xfrm>
            <a:off x="2582974" y="116632"/>
            <a:ext cx="6103826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Populacja w rejonie operacyjnym dyspozytorni medycznej Wrocław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00A3DD1-FB89-4CC2-8856-2C450005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052688"/>
            <a:ext cx="3877677" cy="5138263"/>
          </a:xfrm>
          <a:prstGeom prst="rect">
            <a:avLst/>
          </a:prstGeom>
        </p:spPr>
      </p:pic>
      <p:pic>
        <p:nvPicPr>
          <p:cNvPr id="2054" name="Picture 6" descr="Znalezione obrazy dla zapytania population png">
            <a:extLst>
              <a:ext uri="{FF2B5EF4-FFF2-40B4-BE49-F238E27FC236}">
                <a16:creationId xmlns:a16="http://schemas.microsoft.com/office/drawing/2014/main" id="{DF59BAC6-46D3-4378-ADAD-48688C63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98" y="942296"/>
            <a:ext cx="238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E16637E8-0805-45E2-BB59-D18FECB27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709331"/>
              </p:ext>
            </p:extLst>
          </p:nvPr>
        </p:nvGraphicFramePr>
        <p:xfrm>
          <a:off x="3275856" y="4660115"/>
          <a:ext cx="2664296" cy="1613535"/>
        </p:xfrm>
        <a:graphic>
          <a:graphicData uri="http://schemas.openxmlformats.org/drawingml/2006/table">
            <a:tbl>
              <a:tblPr/>
              <a:tblGrid>
                <a:gridCol w="1339234">
                  <a:extLst>
                    <a:ext uri="{9D8B030D-6E8A-4147-A177-3AD203B41FA5}">
                      <a16:colId xmlns:a16="http://schemas.microsoft.com/office/drawing/2014/main" val="3188476317"/>
                    </a:ext>
                  </a:extLst>
                </a:gridCol>
                <a:gridCol w="1325062">
                  <a:extLst>
                    <a:ext uri="{9D8B030D-6E8A-4147-A177-3AD203B41FA5}">
                      <a16:colId xmlns:a16="http://schemas.microsoft.com/office/drawing/2014/main" val="4197868856"/>
                    </a:ext>
                  </a:extLst>
                </a:gridCol>
              </a:tblGrid>
              <a:tr h="1465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INNE POWIATY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5186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DZIERŻONIOWSKI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101 788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1277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KŁODZKI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159 847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90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OLEŚNICKI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107 029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137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ŚWIDNICKI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157 908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741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WAŁBRZYSKI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56 255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0378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ZĄBKOWICKI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65 722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3058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effectLst/>
                          <a:latin typeface="Arial Black" panose="020B0A04020102020204" pitchFamily="34" charset="0"/>
                        </a:rPr>
                        <a:t>O G Ó Ł E M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effectLst/>
                          <a:latin typeface="Arial Black" panose="020B0A04020102020204" pitchFamily="34" charset="0"/>
                        </a:rPr>
                        <a:t>648 549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89763"/>
                  </a:ext>
                </a:extLst>
              </a:tr>
            </a:tbl>
          </a:graphicData>
        </a:graphic>
      </p:graphicFrame>
      <p:pic>
        <p:nvPicPr>
          <p:cNvPr id="18" name="Obraz 17">
            <a:extLst>
              <a:ext uri="{FF2B5EF4-FFF2-40B4-BE49-F238E27FC236}">
                <a16:creationId xmlns:a16="http://schemas.microsoft.com/office/drawing/2014/main" id="{4F921F33-EFAF-4168-BF15-BA816D91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509" y="6417190"/>
            <a:ext cx="4288685" cy="44134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9249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 hidden="1"/>
          <p:cNvSpPr txBox="1"/>
          <p:nvPr/>
        </p:nvSpPr>
        <p:spPr>
          <a:xfrm>
            <a:off x="1880592" y="361077"/>
            <a:ext cx="5571727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3200" b="1" dirty="0"/>
              <a:t>Dyspozytornia wczoraj…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CAC6E6-0FF1-4E9B-B40B-249554B8D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75" y="2014966"/>
            <a:ext cx="6372200" cy="47791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A42D471-F47A-49EF-9D60-6E51693781D6}"/>
              </a:ext>
            </a:extLst>
          </p:cNvPr>
          <p:cNvSpPr txBox="1"/>
          <p:nvPr/>
        </p:nvSpPr>
        <p:spPr>
          <a:xfrm>
            <a:off x="3131840" y="404664"/>
            <a:ext cx="5686940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SKONCENTROWANA DYSPOZYTORNIA MEDYCZNA WROCŁAW</a:t>
            </a:r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1511FD-19C1-441F-97E2-E2913361040B}"/>
              </a:ext>
            </a:extLst>
          </p:cNvPr>
          <p:cNvSpPr txBox="1"/>
          <p:nvPr/>
        </p:nvSpPr>
        <p:spPr>
          <a:xfrm>
            <a:off x="107503" y="1980196"/>
            <a:ext cx="2489709" cy="35394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u="sng" dirty="0"/>
              <a:t>9+1 stanowisk dyspozytorskich</a:t>
            </a:r>
          </a:p>
          <a:p>
            <a:pPr algn="ctr"/>
            <a:endParaRPr lang="pl-PL" sz="1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b="1" u="sng" dirty="0"/>
              <a:t>3 dyspozytorów </a:t>
            </a:r>
            <a:r>
              <a:rPr lang="pl-PL" sz="1600" b="1" dirty="0"/>
              <a:t>wysyłający ZRM</a:t>
            </a:r>
          </a:p>
          <a:p>
            <a:endParaRPr lang="pl-PL" sz="1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b="1" u="sng" dirty="0"/>
              <a:t>6 + 1 dyspozytorów </a:t>
            </a:r>
            <a:r>
              <a:rPr lang="pl-PL" sz="1600" b="1" dirty="0"/>
              <a:t>przyjmujących zgłoszenia z numeru alarmowego 999, 112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1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b="1" u="sng" dirty="0"/>
              <a:t>1 stanowisko </a:t>
            </a:r>
            <a:r>
              <a:rPr lang="pl-PL" sz="1600" b="1" dirty="0"/>
              <a:t>dyspozytorskie na </a:t>
            </a:r>
          </a:p>
          <a:p>
            <a:pPr indent="447675"/>
            <a:r>
              <a:rPr lang="pl-PL" sz="1600" b="1" dirty="0"/>
              <a:t>200 </a:t>
            </a:r>
            <a:r>
              <a:rPr lang="pl-PL" sz="1600" b="1" dirty="0" err="1"/>
              <a:t>tys</a:t>
            </a:r>
            <a:r>
              <a:rPr lang="pl-PL" sz="1600" b="1" dirty="0"/>
              <a:t> mieszkańców</a:t>
            </a:r>
          </a:p>
        </p:txBody>
      </p:sp>
    </p:spTree>
    <p:extLst>
      <p:ext uri="{BB962C8B-B14F-4D97-AF65-F5344CB8AC3E}">
        <p14:creationId xmlns:p14="http://schemas.microsoft.com/office/powerpoint/2010/main" val="42455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3B1FF9-79E3-460C-B7C5-E83285CE9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4" y="1412776"/>
            <a:ext cx="7010887" cy="537321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15B5DC9-CD8E-4A64-8790-54FEBB8F7792}"/>
              </a:ext>
            </a:extLst>
          </p:cNvPr>
          <p:cNvSpPr txBox="1"/>
          <p:nvPr/>
        </p:nvSpPr>
        <p:spPr>
          <a:xfrm>
            <a:off x="2048855" y="325105"/>
            <a:ext cx="7059649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Koszty funkcjonowania dyspozytorni medycznej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AF609A5-0024-4736-A9C9-C25DD590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96" y="2132856"/>
            <a:ext cx="4104377" cy="12499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pole tekstowe 1">
            <a:extLst>
              <a:ext uri="{FF2B5EF4-FFF2-40B4-BE49-F238E27FC236}">
                <a16:creationId xmlns:a16="http://schemas.microsoft.com/office/drawing/2014/main" id="{A7245D7E-CC6B-4E8B-9B62-CCF0D92722F6}"/>
              </a:ext>
            </a:extLst>
          </p:cNvPr>
          <p:cNvSpPr txBox="1"/>
          <p:nvPr/>
        </p:nvSpPr>
        <p:spPr>
          <a:xfrm rot="16200000">
            <a:off x="682714" y="4739402"/>
            <a:ext cx="1684267" cy="3864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/>
              <a:t>Przychody RTM</a:t>
            </a:r>
          </a:p>
        </p:txBody>
      </p:sp>
      <p:sp>
        <p:nvSpPr>
          <p:cNvPr id="8" name="pole tekstowe 1">
            <a:extLst>
              <a:ext uri="{FF2B5EF4-FFF2-40B4-BE49-F238E27FC236}">
                <a16:creationId xmlns:a16="http://schemas.microsoft.com/office/drawing/2014/main" id="{33687634-7DDD-4075-9B7A-5249DDF695DB}"/>
              </a:ext>
            </a:extLst>
          </p:cNvPr>
          <p:cNvSpPr txBox="1"/>
          <p:nvPr/>
        </p:nvSpPr>
        <p:spPr>
          <a:xfrm rot="16200000">
            <a:off x="1066594" y="4518624"/>
            <a:ext cx="2997713" cy="3864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/>
              <a:t>Całkowity koszt dyspozytorni</a:t>
            </a:r>
          </a:p>
        </p:txBody>
      </p:sp>
      <p:sp>
        <p:nvSpPr>
          <p:cNvPr id="9" name="pole tekstowe 1">
            <a:extLst>
              <a:ext uri="{FF2B5EF4-FFF2-40B4-BE49-F238E27FC236}">
                <a16:creationId xmlns:a16="http://schemas.microsoft.com/office/drawing/2014/main" id="{F69F9F9E-1677-40EF-8A57-494C0D7F8E20}"/>
              </a:ext>
            </a:extLst>
          </p:cNvPr>
          <p:cNvSpPr txBox="1"/>
          <p:nvPr/>
        </p:nvSpPr>
        <p:spPr>
          <a:xfrm rot="16200000">
            <a:off x="2815524" y="5309154"/>
            <a:ext cx="1581061" cy="3864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Wynagrodzenia i ZUS</a:t>
            </a:r>
          </a:p>
        </p:txBody>
      </p:sp>
      <p:sp>
        <p:nvSpPr>
          <p:cNvPr id="10" name="pole tekstowe 1">
            <a:extLst>
              <a:ext uri="{FF2B5EF4-FFF2-40B4-BE49-F238E27FC236}">
                <a16:creationId xmlns:a16="http://schemas.microsoft.com/office/drawing/2014/main" id="{584E0D16-F465-47F8-B5F9-F18F31742169}"/>
              </a:ext>
            </a:extLst>
          </p:cNvPr>
          <p:cNvSpPr txBox="1"/>
          <p:nvPr/>
        </p:nvSpPr>
        <p:spPr>
          <a:xfrm rot="16200000">
            <a:off x="3277303" y="4970333"/>
            <a:ext cx="2738709" cy="3864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wynajem powierzchni pod przemienniki</a:t>
            </a:r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22555DEC-0598-46F9-8B02-66DEB2130498}"/>
              </a:ext>
            </a:extLst>
          </p:cNvPr>
          <p:cNvSpPr txBox="1"/>
          <p:nvPr/>
        </p:nvSpPr>
        <p:spPr>
          <a:xfrm rot="16200000">
            <a:off x="5109357" y="5695180"/>
            <a:ext cx="1300927" cy="3864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pozostałe koszty </a:t>
            </a:r>
          </a:p>
        </p:txBody>
      </p:sp>
    </p:spTree>
    <p:extLst>
      <p:ext uri="{BB962C8B-B14F-4D97-AF65-F5344CB8AC3E}">
        <p14:creationId xmlns:p14="http://schemas.microsoft.com/office/powerpoint/2010/main" val="31867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463949" y="54834"/>
            <a:ext cx="6666981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u="sng" dirty="0"/>
              <a:t>Współpraca organów Państwowych w obliczu zmian systemu PRM na Dolnym Śląsku</a:t>
            </a:r>
            <a:endParaRPr lang="pl-PL" sz="2000" b="1" u="sng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63272" y="1126961"/>
            <a:ext cx="8784976" cy="95410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Art. 32. 1. ustawy o PRM. Jednostkami systemu są: </a:t>
            </a:r>
          </a:p>
          <a:p>
            <a:pPr algn="ctr"/>
            <a:r>
              <a:rPr lang="pl-PL" sz="1400" dirty="0"/>
              <a:t>zespoły ratownictwa medycznego, w tym lotnicze zespoły ratownictwa, wchodzące w skład podmiotu leczniczego będącego samodzielnym publicznym zakładem opieki zdrowotnej albo jednostką budżetową, albo spółką kapitałową, w której co najmniej 51% udziałów albo akcji należy do Skarbu Państwa lub jednostki samorządu terytorialnego</a:t>
            </a:r>
            <a:endParaRPr lang="pl-PL" sz="14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3EEE9A-B4AD-40DA-A823-D4E5ADE9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611" y="3149523"/>
            <a:ext cx="3256102" cy="201412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A80B338-67F8-4603-AB40-91B18C9C7997}"/>
              </a:ext>
            </a:extLst>
          </p:cNvPr>
          <p:cNvSpPr/>
          <p:nvPr/>
        </p:nvSpPr>
        <p:spPr>
          <a:xfrm>
            <a:off x="263272" y="2322198"/>
            <a:ext cx="459493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68 ust. 2 </a:t>
            </a:r>
            <a:r>
              <a:rPr lang="pl-PL" sz="14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Konstytucji RP</a:t>
            </a:r>
            <a:r>
              <a:rPr lang="pl-PL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równy dostęp do świadczeń opieki </a:t>
            </a:r>
          </a:p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zdrowotnej finansowanych ze </a:t>
            </a:r>
          </a:p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publicznych obywatelom</a:t>
            </a:r>
          </a:p>
          <a:p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95a ust. 2 ustawy o świadczeniach opieki zdrowotnej</a:t>
            </a:r>
            <a:r>
              <a:rPr lang="pl-PL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finansowanych ze środków publicznych – Wojewoda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ustala priorytety dla regionalnej polityki zdrowotnej</a:t>
            </a:r>
          </a:p>
          <a:p>
            <a:r>
              <a:rPr lang="pl-PL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19, 21 ustawy o Państwowym Ratownictwie Medycznym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Działania Systemu Państwowe Ratownictwo Medyczne</a:t>
            </a:r>
          </a:p>
          <a:p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7 ust. 1 pkt 5 </a:t>
            </a:r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ustawy o samorządzie gminnym</a:t>
            </a:r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bieżące i nieprzerwane zaspokajanie zbiorowych potrzeb ludności w drodze świadczenia usług powszechnie dostępnych</a:t>
            </a:r>
          </a:p>
          <a:p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4 ust. 1 pkt 2 </a:t>
            </a:r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ustawy </a:t>
            </a:r>
            <a:r>
              <a:rPr lang="pl-PL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samorządzie powiatowym</a:t>
            </a:r>
            <a:endParaRPr lang="pl-PL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14 ust. 1 pkt 2 </a:t>
            </a:r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ustawy o samorządzie województwa</a:t>
            </a:r>
            <a:r>
              <a:rPr lang="pl-PL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romocja i ochrona zdrowia</a:t>
            </a:r>
            <a:endParaRPr lang="pl-PL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>
              <a:latin typeface="Times New Roman" panose="02020603050405020304" pitchFamily="18" charset="0"/>
            </a:endParaRPr>
          </a:p>
          <a:p>
            <a:endParaRPr lang="pl-PL" sz="1400" dirty="0">
              <a:latin typeface="Times New Roman" panose="02020603050405020304" pitchFamily="18" charset="0"/>
            </a:endParaRPr>
          </a:p>
        </p:txBody>
      </p:sp>
      <p:pic>
        <p:nvPicPr>
          <p:cNvPr id="2052" name="Picture 4" descr="Znalezione obrazy dla zapytania flaga polski png">
            <a:extLst>
              <a:ext uri="{FF2B5EF4-FFF2-40B4-BE49-F238E27FC236}">
                <a16:creationId xmlns:a16="http://schemas.microsoft.com/office/drawing/2014/main" id="{1991CDEE-D050-48C4-BB75-C15229DA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5013176"/>
            <a:ext cx="2771800" cy="17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nalezione obrazy dla zapytania konstytucja RP png">
            <a:extLst>
              <a:ext uri="{FF2B5EF4-FFF2-40B4-BE49-F238E27FC236}">
                <a16:creationId xmlns:a16="http://schemas.microsoft.com/office/drawing/2014/main" id="{4DB0F9E9-A312-4C2D-9FE3-5FB37F5B4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4" t="4409" r="6405" b="8664"/>
          <a:stretch/>
        </p:blipFill>
        <p:spPr bwMode="auto">
          <a:xfrm>
            <a:off x="4736532" y="2145808"/>
            <a:ext cx="114586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6D600ED-E300-467D-B3FC-95AFF41043FF}"/>
              </a:ext>
            </a:extLst>
          </p:cNvPr>
          <p:cNvSpPr txBox="1"/>
          <p:nvPr/>
        </p:nvSpPr>
        <p:spPr>
          <a:xfrm>
            <a:off x="5376040" y="588276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lgerian" panose="04020705040A02060702" pitchFamily="82" charset="0"/>
              </a:rPr>
              <a:t>SAMORZĄDY</a:t>
            </a:r>
          </a:p>
        </p:txBody>
      </p:sp>
    </p:spTree>
    <p:extLst>
      <p:ext uri="{BB962C8B-B14F-4D97-AF65-F5344CB8AC3E}">
        <p14:creationId xmlns:p14="http://schemas.microsoft.com/office/powerpoint/2010/main" val="2590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D64AE44-075B-4E9A-A952-BDC41BB33FBE}"/>
              </a:ext>
            </a:extLst>
          </p:cNvPr>
          <p:cNvSpPr txBox="1"/>
          <p:nvPr/>
        </p:nvSpPr>
        <p:spPr>
          <a:xfrm>
            <a:off x="1996133" y="175525"/>
            <a:ext cx="705678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Dwie drogi do uzyskania kontraktu z NFZ i zabezpieczenia Systemu PRM w nowym rejonie operacyjnym konsorcjum</a:t>
            </a:r>
            <a:endParaRPr lang="pl-PL" sz="2400" b="1" u="sng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5E05057-745D-4A9C-9C04-7D3FAD97697F}"/>
              </a:ext>
            </a:extLst>
          </p:cNvPr>
          <p:cNvSpPr/>
          <p:nvPr/>
        </p:nvSpPr>
        <p:spPr>
          <a:xfrm>
            <a:off x="556239" y="1324914"/>
            <a:ext cx="803152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200" b="1" dirty="0"/>
              <a:t>(§ 2 i 6 ust. 1 projektu zarządzenia Prezesa NFZ w sprawie określenia warunków zawierania i realizacji umów w rodzaju RM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EC7D4CA-F098-4566-8CEE-CD9D6A00BFEF}"/>
              </a:ext>
            </a:extLst>
          </p:cNvPr>
          <p:cNvSpPr/>
          <p:nvPr/>
        </p:nvSpPr>
        <p:spPr>
          <a:xfrm>
            <a:off x="467543" y="1863748"/>
            <a:ext cx="8208912" cy="6406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Podwykonawstwo (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26-27 ustawy o działalności leczniczej)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Wspólne wykonywanie umowy tzw. konsorcjum (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49 ust. 5a ustawy o PRM)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E8AE229-BC41-4690-845E-7E6A95D6A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47" y="3057761"/>
            <a:ext cx="1289241" cy="5149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6EB6E1-B4A1-4344-BB2A-E469BD1E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59121"/>
            <a:ext cx="2317996" cy="1702127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1C9F3856-0520-4568-991F-656AA35E9E3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869032" y="4304600"/>
            <a:ext cx="1932534" cy="652645"/>
            <a:chOff x="508" y="1792"/>
            <a:chExt cx="2658" cy="98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CEB6008-64E7-44C9-91ED-11E4797CC96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508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E940417-1875-421C-855D-DEF5C6C35E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1792"/>
              <a:ext cx="231" cy="98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1796D15-A184-47BE-97C2-7041C06719A9}"/>
                </a:ext>
              </a:extLst>
            </p:cNvPr>
            <p:cNvSpPr>
              <a:spLocks/>
            </p:cNvSpPr>
            <p:nvPr/>
          </p:nvSpPr>
          <p:spPr bwMode="invGray">
            <a:xfrm flipH="1">
              <a:off x="1969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01339F5B-C844-4B24-AC0F-F12D1E979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41" y="4099344"/>
            <a:ext cx="995477" cy="755262"/>
          </a:xfrm>
          <a:prstGeom prst="rect">
            <a:avLst/>
          </a:prstGeom>
          <a:scene3d>
            <a:camera prst="orthographicFront">
              <a:rot lat="0" lon="11699999" rev="0"/>
            </a:camera>
            <a:lightRig rig="threePt" dir="t"/>
          </a:scene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981516C-597D-412C-AA91-D6D6F001D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352">
            <a:off x="3260284" y="4243541"/>
            <a:ext cx="1572193" cy="113328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677F92B-D8DF-4980-B4E5-351D30D3D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1" y="4476975"/>
            <a:ext cx="2156898" cy="155476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30B6778-0CC4-4F77-AEC5-C846B850F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8" y="4122395"/>
            <a:ext cx="804981" cy="610734"/>
          </a:xfrm>
          <a:prstGeom prst="rect">
            <a:avLst/>
          </a:prstGeom>
          <a:scene3d>
            <a:camera prst="orthographicFront">
              <a:rot lat="0" lon="11699999" rev="0"/>
            </a:camera>
            <a:lightRig rig="threePt" dir="t"/>
          </a:scene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9623C59-51CE-46E9-A620-276B154BD4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67" y="4452338"/>
            <a:ext cx="628280" cy="476672"/>
          </a:xfrm>
          <a:prstGeom prst="rect">
            <a:avLst/>
          </a:prstGeom>
          <a:scene3d>
            <a:camera prst="orthographicFront">
              <a:rot lat="0" lon="11699999" rev="0"/>
            </a:camera>
            <a:lightRig rig="threePt" dir="t"/>
          </a:scene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E2130BB-9DC5-4750-ACFB-C88A1D2294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98" y="3916043"/>
            <a:ext cx="628280" cy="476672"/>
          </a:xfrm>
          <a:prstGeom prst="rect">
            <a:avLst/>
          </a:prstGeom>
          <a:scene3d>
            <a:camera prst="orthographicFront">
              <a:rot lat="0" lon="11699999" rev="0"/>
            </a:camera>
            <a:lightRig rig="threePt" dir="t"/>
          </a:scene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19C64FF-AC5D-4896-9D62-71E1A75E20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87" y="5099387"/>
            <a:ext cx="628280" cy="476672"/>
          </a:xfrm>
          <a:prstGeom prst="rect">
            <a:avLst/>
          </a:prstGeom>
          <a:scene3d>
            <a:camera prst="orthographicFront">
              <a:rot lat="0" lon="11699999" rev="0"/>
            </a:camera>
            <a:lightRig rig="threePt" dir="t"/>
          </a:scene3d>
        </p:spPr>
      </p:pic>
      <p:sp>
        <p:nvSpPr>
          <p:cNvPr id="21" name="Znak plus 20">
            <a:extLst>
              <a:ext uri="{FF2B5EF4-FFF2-40B4-BE49-F238E27FC236}">
                <a16:creationId xmlns:a16="http://schemas.microsoft.com/office/drawing/2014/main" id="{FAC18511-9283-431B-A879-AC2B5F0227D9}"/>
              </a:ext>
            </a:extLst>
          </p:cNvPr>
          <p:cNvSpPr/>
          <p:nvPr/>
        </p:nvSpPr>
        <p:spPr>
          <a:xfrm>
            <a:off x="2186904" y="4402154"/>
            <a:ext cx="653648" cy="6518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80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040E705D-87FB-4FD3-8551-B49B993AF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55" y="-3326035"/>
            <a:ext cx="5725889" cy="72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12087261" y="-2121474"/>
            <a:ext cx="5616624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 Realizacja kontraktu z NFZ/ zapewnienie bezpieczeństwa regionu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4149064" y="1645643"/>
            <a:ext cx="7253368" cy="24674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b="1" dirty="0"/>
          </a:p>
          <a:p>
            <a:r>
              <a:rPr lang="pl-PL" b="1" dirty="0"/>
              <a:t>zapewnienie gotowości: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personelu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zasobów sprzętu specjalistycznego i aparatury medycznej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specjalistycznych środków transportu sanitarnego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infrastruktury technicznej</a:t>
            </a:r>
          </a:p>
          <a:p>
            <a:pPr algn="ctr"/>
            <a:endParaRPr lang="pl-PL" b="1" dirty="0"/>
          </a:p>
        </p:txBody>
      </p:sp>
      <p:sp>
        <p:nvSpPr>
          <p:cNvPr id="8" name="Prostokąt zaokrąglony 7"/>
          <p:cNvSpPr/>
          <p:nvPr/>
        </p:nvSpPr>
        <p:spPr>
          <a:xfrm>
            <a:off x="13140952" y="4693214"/>
            <a:ext cx="8934164" cy="20156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-Infrastruktura techniczna zgodna z Planem Wojewódzkim</a:t>
            </a:r>
          </a:p>
          <a:p>
            <a:pPr algn="ctr"/>
            <a:r>
              <a:rPr lang="pl-PL" sz="1600" b="1" dirty="0"/>
              <a:t>Art. 14b.</a:t>
            </a:r>
            <a:r>
              <a:rPr lang="pl-PL" sz="1600" dirty="0"/>
              <a:t> 1. Dysponent jednostki, w rozumieniu ustawy z dnia 8 września 2006 r. o Państwowym Ratownictwie Medycznym, zapewnia środki łączności umożliwiające komunikację z centrum powiadamiania ratunkowego i pomiędzy jednostkami systemu Państwowego Ratownictwa Medycznego oraz zatrudnienie dyspozytorów medycznych.</a:t>
            </a:r>
            <a:endParaRPr lang="pl-PL" b="1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14259662" y="-285825"/>
            <a:ext cx="6696744" cy="6718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Flota pojazdów, wyposażenie zgodne z normą PN 1789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8C666FD-ACBB-40E0-95C9-265BD2624D36}"/>
              </a:ext>
            </a:extLst>
          </p:cNvPr>
          <p:cNvSpPr/>
          <p:nvPr/>
        </p:nvSpPr>
        <p:spPr>
          <a:xfrm>
            <a:off x="575556" y="1556792"/>
            <a:ext cx="7992888" cy="4753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Tryb konkursu ofert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(art. 26 ust. 3 ustawy o działalności leczniczej), w którym należy uwzględnić wszystkie wymagania i okoliczności mogące mieć wpływ na sporządzenie oferty. 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Podwykonawca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podmiot, który na zlecenie świadczeniodawcy lub współrealizatora: 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wykonuje część umowy, samodzielnie organizując powierzony zakres czynności, lub </a:t>
            </a:r>
            <a:endParaRPr lang="pl-PL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rejonie operacyjnym wskazanym w postępowaniu, będzie </a:t>
            </a:r>
            <a:b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odniesieniu do części świadczeń stanowiących przedmiot umowy zawartej z Funduszem, realizował świadczenia opieki zdrowotnej, w przypadku, gdy z planu działania systemu wynika, że dla danego rejonu operacyjnego wskazanego w postępowaniu przewidziano więcej niż jedno miejsce stacjonowania; </a:t>
            </a:r>
            <a:endParaRPr lang="pl-PL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4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Do dnia 31 grudnia 2020 r. umowy na wykonywanie zadań zespołów ratownictwa medycznego mogą być zawarte z NZOZ-</a:t>
            </a:r>
            <a:r>
              <a:rPr lang="pl-PL" sz="1400" dirty="0" err="1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ami</a:t>
            </a:r>
            <a:r>
              <a:rPr lang="pl-PL" sz="14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 w przypadku gdy w postępowaniu w sprawie zawarcia tych umów, w rejonie operacyjnym, którego dotyczyło to postępowanie, nie zawarto umów z wystarczającą liczbą dysponentów zespołów ratownictwa medycznego, w których skład wchodzi jednostka systemu. 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FF6134D-C07D-4341-8002-F933C0617A7C}"/>
              </a:ext>
            </a:extLst>
          </p:cNvPr>
          <p:cNvSpPr/>
          <p:nvPr/>
        </p:nvSpPr>
        <p:spPr>
          <a:xfrm>
            <a:off x="3491880" y="201392"/>
            <a:ext cx="30243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/>
              <a:t>PODWYKONAWSTWO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324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12087261" y="-2121474"/>
            <a:ext cx="5616624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 Realizacja kontraktu z NFZ/ zapewnienie bezpieczeństwa regionu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4149064" y="1645643"/>
            <a:ext cx="7253368" cy="24674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b="1" dirty="0"/>
          </a:p>
          <a:p>
            <a:r>
              <a:rPr lang="pl-PL" b="1" dirty="0"/>
              <a:t>zapewnienie gotowości: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personelu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zasobów sprzętu specjalistycznego i aparatury medycznej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specjalistycznych środków transportu sanitarnego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infrastruktury technicznej</a:t>
            </a:r>
          </a:p>
          <a:p>
            <a:pPr algn="ctr"/>
            <a:endParaRPr lang="pl-PL" b="1" dirty="0"/>
          </a:p>
        </p:txBody>
      </p:sp>
      <p:sp>
        <p:nvSpPr>
          <p:cNvPr id="8" name="Prostokąt zaokrąglony 7"/>
          <p:cNvSpPr/>
          <p:nvPr/>
        </p:nvSpPr>
        <p:spPr>
          <a:xfrm>
            <a:off x="13140952" y="4693214"/>
            <a:ext cx="8934164" cy="20156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-Infrastruktura techniczna zgodna z Planem Wojewódzkim</a:t>
            </a:r>
          </a:p>
          <a:p>
            <a:pPr algn="ctr"/>
            <a:r>
              <a:rPr lang="pl-PL" sz="1600" b="1" dirty="0"/>
              <a:t>Art. 14b.</a:t>
            </a:r>
            <a:r>
              <a:rPr lang="pl-PL" sz="1600" dirty="0"/>
              <a:t> 1. Dysponent jednostki, w rozumieniu ustawy z dnia 8 września 2006 r. o Państwowym Ratownictwie Medycznym, zapewnia środki łączności umożliwiające komunikację z centrum powiadamiania ratunkowego i pomiędzy jednostkami systemu Państwowego Ratownictwa Medycznego oraz zatrudnienie dyspozytorów medycznych.</a:t>
            </a:r>
            <a:endParaRPr lang="pl-PL" b="1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14259662" y="-285825"/>
            <a:ext cx="6696744" cy="6718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Flota pojazdów, wyposażenie zgodne z normą PN 1789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8C666FD-ACBB-40E0-95C9-265BD2624D36}"/>
              </a:ext>
            </a:extLst>
          </p:cNvPr>
          <p:cNvSpPr/>
          <p:nvPr/>
        </p:nvSpPr>
        <p:spPr>
          <a:xfrm>
            <a:off x="215516" y="1864482"/>
            <a:ext cx="8712968" cy="4497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500" b="1" dirty="0"/>
              <a:t>Tryb umowny tzw. umowa konsorcjum</a:t>
            </a:r>
            <a:endParaRPr lang="pl-PL" sz="1500" dirty="0"/>
          </a:p>
          <a:p>
            <a:r>
              <a:rPr lang="pl-PL" sz="1500" b="1" dirty="0"/>
              <a:t>Współrealizator</a:t>
            </a:r>
            <a:r>
              <a:rPr lang="pl-PL" sz="1500" dirty="0"/>
              <a:t> – dysponent zespołów ratownictwa medycznego, który na podstawie art. 49 ust. 5a ustawy o PRM wspólnie z innym/innymi dysponentami zespołów ratownictwa medycznego ubiega się  o zawarcie umowy o udzielanie świadczeń opieki zdrowotnej w rejonie operacyjnym oraz wspólnie z nimi ją wykonuje.</a:t>
            </a:r>
          </a:p>
          <a:p>
            <a:r>
              <a:rPr lang="pl-PL" sz="1500" dirty="0"/>
              <a:t> </a:t>
            </a:r>
          </a:p>
          <a:p>
            <a:r>
              <a:rPr lang="pl-PL" sz="1500" dirty="0"/>
              <a:t>Dysponenci mogą wspólnie ubiegać się o zawarcie umowy na wykonywanie zadań zespołów ratownictwa medycznego w rejonie operacyjnym (art. 49 ust. 5a ustawy o PRM). Dysponenci wyznaczają spośród siebie jednego świadczeniodawcę, który będzie ich reprezentował w postępowaniu w sprawie zawarcia umowy o udzielanie świadczeń opieki zdrowotnej oraz do zawarcia tej umowy (reprezentant) - (§ 6 projektu zarządzenia Prezesa NFZ w sprawie określenia warunków zawierania i realizacji umów w rodzaju RM).</a:t>
            </a:r>
          </a:p>
          <a:p>
            <a:r>
              <a:rPr lang="pl-PL" sz="1500" dirty="0"/>
              <a:t>Każdy ze współrealizatorów obowiązany jest do przedstawienia, wraz z ofertą składaną przez Reprezentanta, dokumentów i oświadczeń zgodnie z przepisami zarządzeniem Prezesa Narodowego Funduszu Zdrowia w sprawie warunków postępowania dotyczącego zawierania umów o udzielanie świadczeń opieki zdrowotnej (§ 6 projektu zarządzenia Prezesa NFZ w sprawie określenia warunków zawierania i realizacji umów w rodzaju RM).</a:t>
            </a:r>
          </a:p>
          <a:p>
            <a:r>
              <a:rPr lang="pl-PL" sz="1500" dirty="0"/>
              <a:t> </a:t>
            </a:r>
          </a:p>
          <a:p>
            <a:r>
              <a:rPr lang="pl-PL" sz="1500" dirty="0"/>
              <a:t>Obowiązki związane z koordynacją realizacji umowy o udzielanie świadczeń opieki zdrowotnej w rodzaju ratownictwo medyczne, w odniesieniu do pozostałych współrealizatorów, spoczywają na Reprezentancie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FF6134D-C07D-4341-8002-F933C0617A7C}"/>
              </a:ext>
            </a:extLst>
          </p:cNvPr>
          <p:cNvSpPr/>
          <p:nvPr/>
        </p:nvSpPr>
        <p:spPr>
          <a:xfrm>
            <a:off x="3491880" y="201392"/>
            <a:ext cx="30243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/>
              <a:t>KONSORCJUM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3264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052904" y="260648"/>
            <a:ext cx="705678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u="sng" dirty="0"/>
              <a:t>ODPOWIEDZIALNOŚĆ</a:t>
            </a:r>
            <a:endParaRPr lang="pl-PL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175D1D1-4A73-4B1B-B152-AC2A6E5E144F}"/>
              </a:ext>
            </a:extLst>
          </p:cNvPr>
          <p:cNvSpPr/>
          <p:nvPr/>
        </p:nvSpPr>
        <p:spPr>
          <a:xfrm>
            <a:off x="436595" y="2348880"/>
            <a:ext cx="4527376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l-PL" sz="1400" dirty="0"/>
              <a:t>za udzielanie lub za zaniechanie udzielania świadczeń (zatrudniony personel własny oraz podwykonawców)</a:t>
            </a:r>
          </a:p>
          <a:p>
            <a:pPr marL="342900" indent="-342900">
              <a:buAutoNum type="arabicPeriod"/>
            </a:pPr>
            <a:r>
              <a:rPr lang="pl-PL" sz="1400" dirty="0"/>
              <a:t>za ordynowanie leków i wyrobów medycznych świadczeniobiorcom, (§ 4 i 5 rozporządzenia Ministra Zdrowia w sprawie ogólnych warunków umów o udzielanie świadczeń opieki zdrowotnej)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7C328A1B-C4AF-486C-B152-350B331A68B2}"/>
              </a:ext>
            </a:extLst>
          </p:cNvPr>
          <p:cNvGrpSpPr>
            <a:grpSpLocks/>
          </p:cNvGrpSpPr>
          <p:nvPr/>
        </p:nvGrpSpPr>
        <p:grpSpPr bwMode="auto">
          <a:xfrm>
            <a:off x="1734016" y="4003790"/>
            <a:ext cx="1932534" cy="652645"/>
            <a:chOff x="508" y="1792"/>
            <a:chExt cx="2658" cy="98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0DBAEC0B-1FC4-4DE6-8C85-FFD346481CF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508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0CC999FA-A6F3-4BCC-86D9-BA250612881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1792"/>
              <a:ext cx="231" cy="98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FBEB8E1-0A63-4A97-9540-F6EA730017AD}"/>
                </a:ext>
              </a:extLst>
            </p:cNvPr>
            <p:cNvSpPr>
              <a:spLocks/>
            </p:cNvSpPr>
            <p:nvPr/>
          </p:nvSpPr>
          <p:spPr bwMode="invGray">
            <a:xfrm flipH="1">
              <a:off x="1969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8FBF2DE3-9B74-45C5-AD54-A275A183B179}"/>
              </a:ext>
            </a:extLst>
          </p:cNvPr>
          <p:cNvSpPr/>
          <p:nvPr/>
        </p:nvSpPr>
        <p:spPr>
          <a:xfrm>
            <a:off x="1142031" y="4708302"/>
            <a:ext cx="310996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1400" dirty="0"/>
              <a:t>KARY UMOWNE W RAZIE STWIERDZENIA NIEWYKONANIA LUB NIENALEŻYTEGO WYKONANIA UMOWY Z NFZ – TAKŻE Z PRZYCZYN LEŻĄCYCH PO STRONIE PODWYKONAWCÓW</a:t>
            </a:r>
            <a:r>
              <a:rPr lang="pl-PL" sz="1600" dirty="0"/>
              <a:t>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C53F639-BC1D-4266-8E55-7DCA88645F18}"/>
              </a:ext>
            </a:extLst>
          </p:cNvPr>
          <p:cNvSpPr/>
          <p:nvPr/>
        </p:nvSpPr>
        <p:spPr>
          <a:xfrm>
            <a:off x="5524064" y="4492858"/>
            <a:ext cx="3152392" cy="1846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dirty="0"/>
              <a:t> </a:t>
            </a:r>
            <a:r>
              <a:rPr lang="pl-PL" sz="1400" dirty="0"/>
              <a:t>(§ 29 ust. 1 i 2 rozporządzenia Ministra Zdrowia w sprawie ogólnych warunków umów o udzielanie świadczeń opieki zdrowotnej. Wysokość</a:t>
            </a:r>
            <a:r>
              <a:rPr lang="pl-PL" sz="1100" dirty="0"/>
              <a:t> </a:t>
            </a:r>
            <a:r>
              <a:rPr lang="pl-PL" sz="1400" dirty="0"/>
              <a:t>kar określona z uwzględnieniem całej kwoty zobowiązania określonego w umowie z NFZ </a:t>
            </a:r>
            <a:r>
              <a:rPr lang="pl-PL" sz="1400" dirty="0" err="1"/>
              <a:t>dzielanie</a:t>
            </a:r>
            <a:r>
              <a:rPr lang="pl-PL" sz="1400" dirty="0"/>
              <a:t> świadczeń opieki zdrowotnej)</a:t>
            </a:r>
            <a:endParaRPr lang="pl-PL" dirty="0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FA25DFC1-437A-4EC7-B399-CB1E8745B8D5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3901108" y="4982143"/>
            <a:ext cx="1932534" cy="652645"/>
            <a:chOff x="508" y="1792"/>
            <a:chExt cx="2658" cy="98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734D42F-3360-4D89-A4D6-FF966B4D8F0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508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5CA65B2B-0B90-43A0-9ED5-E69B93F6AA4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1792"/>
              <a:ext cx="231" cy="98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EACD0D6-9F0F-4E27-910B-1B8C465FA20D}"/>
                </a:ext>
              </a:extLst>
            </p:cNvPr>
            <p:cNvSpPr>
              <a:spLocks/>
            </p:cNvSpPr>
            <p:nvPr/>
          </p:nvSpPr>
          <p:spPr bwMode="invGray">
            <a:xfrm flipH="1">
              <a:off x="1969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id="{FC0182DD-6297-460E-813D-54E41ED82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40" y="2807112"/>
            <a:ext cx="2160240" cy="86276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7E9B199-49D8-432F-A4AF-A54D12387A6E}"/>
              </a:ext>
            </a:extLst>
          </p:cNvPr>
          <p:cNvSpPr/>
          <p:nvPr/>
        </p:nvSpPr>
        <p:spPr>
          <a:xfrm>
            <a:off x="4488689" y="961977"/>
            <a:ext cx="218521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l-PL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1. Podwykonawstwo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08AD903-04FD-4A95-93C6-631E8B066468}"/>
              </a:ext>
            </a:extLst>
          </p:cNvPr>
          <p:cNvSpPr/>
          <p:nvPr/>
        </p:nvSpPr>
        <p:spPr>
          <a:xfrm>
            <a:off x="2664972" y="1562892"/>
            <a:ext cx="5832648" cy="3906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Zwiększona odpowiedzialność Pogotowia względem NFZ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052904" y="260648"/>
            <a:ext cx="7056784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u="sng" dirty="0"/>
              <a:t>Odpowiedzialność pomiędzy Pogotowiem i podwykonawcami a osobami trzecimi</a:t>
            </a:r>
            <a:endParaRPr lang="pl-PL" sz="2000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12087261" y="-2121474"/>
            <a:ext cx="5616624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 Realizacja kontraktu z NFZ/ zapewnienie bezpieczeństwa regionu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4149064" y="1645643"/>
            <a:ext cx="7253368" cy="24674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b="1" dirty="0"/>
          </a:p>
          <a:p>
            <a:r>
              <a:rPr lang="pl-PL" b="1" dirty="0"/>
              <a:t>zapewnienie gotowości: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personelu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zasobów sprzętu specjalistycznego i aparatury medycznej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specjalistycznych środków transportu sanitarnego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infrastruktury technicznej</a:t>
            </a:r>
          </a:p>
          <a:p>
            <a:pPr algn="ctr"/>
            <a:endParaRPr lang="pl-PL" b="1" dirty="0"/>
          </a:p>
        </p:txBody>
      </p:sp>
      <p:sp>
        <p:nvSpPr>
          <p:cNvPr id="8" name="Prostokąt zaokrąglony 7"/>
          <p:cNvSpPr/>
          <p:nvPr/>
        </p:nvSpPr>
        <p:spPr>
          <a:xfrm>
            <a:off x="13140952" y="4693214"/>
            <a:ext cx="8934164" cy="20156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-Infrastruktura techniczna zgodna z Planem Wojewódzkim</a:t>
            </a:r>
          </a:p>
          <a:p>
            <a:pPr algn="ctr"/>
            <a:r>
              <a:rPr lang="pl-PL" sz="1600" b="1" dirty="0"/>
              <a:t>Art. 14b.</a:t>
            </a:r>
            <a:r>
              <a:rPr lang="pl-PL" sz="1600" dirty="0"/>
              <a:t> 1. Dysponent jednostki, w rozumieniu ustawy z dnia 8 września 2006 r. o Państwowym Ratownictwie Medycznym, zapewnia środki łączności umożliwiające komunikację z centrum powiadamiania ratunkowego i pomiędzy jednostkami systemu Państwowego Ratownictwa Medycznego oraz zatrudnienie dyspozytorów medycznych.</a:t>
            </a:r>
            <a:endParaRPr lang="pl-PL" b="1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14259662" y="-285825"/>
            <a:ext cx="6696744" cy="6718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Flota pojazdów, wyposażenie zgodne z normą PN 1789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175D1D1-4A73-4B1B-B152-AC2A6E5E144F}"/>
              </a:ext>
            </a:extLst>
          </p:cNvPr>
          <p:cNvSpPr/>
          <p:nvPr/>
        </p:nvSpPr>
        <p:spPr>
          <a:xfrm>
            <a:off x="332655" y="4400502"/>
            <a:ext cx="8478688" cy="23083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Odpowiedzialność za szkodę wyrządzoną przy udzielaniu świadczeń w zakresie udzielonego zamówienia ponoszą solidarnie udzielający zamówienia (Pogotowie Ratunkowe we Wrocławiu) i przyjmujący zamówienie (podwykonawcy z określonych obszarów) – art. 27 ust. 7ustawy o działalności leczniczej.</a:t>
            </a:r>
          </a:p>
          <a:p>
            <a:r>
              <a:rPr lang="pl-PL" dirty="0"/>
              <a:t>Jak wynika z art. 366 § 2 K.c., aż do całkowitego zaspokojenia wierzyciela wszyscy dłużnicy pozostają zobowiązani, zatem żadnemu z dłużników nie przysługuje względem wierzyciela zarzut, że spełnił on już "swoją część" świadczenia.</a:t>
            </a:r>
          </a:p>
          <a:p>
            <a:r>
              <a:rPr lang="pl-PL" dirty="0"/>
              <a:t>Powyższe rodzi konieczność zweryfikowania umów ubezpieczeniowych.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BBE4E06-53E5-4326-8DA8-00B315D8E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07" y="1191599"/>
            <a:ext cx="3095584" cy="246743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0E17F7A-1DF2-4023-84A0-B8CAE1E70AD2}"/>
              </a:ext>
            </a:extLst>
          </p:cNvPr>
          <p:cNvSpPr txBox="1"/>
          <p:nvPr/>
        </p:nvSpPr>
        <p:spPr>
          <a:xfrm>
            <a:off x="4932040" y="2425317"/>
            <a:ext cx="221804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PODWYKONAWCA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A1B263E-3179-469A-A693-783686059A9E}"/>
              </a:ext>
            </a:extLst>
          </p:cNvPr>
          <p:cNvSpPr txBox="1"/>
          <p:nvPr/>
        </p:nvSpPr>
        <p:spPr>
          <a:xfrm>
            <a:off x="1691680" y="2425317"/>
            <a:ext cx="242801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PODMIOT WIODĄCY</a:t>
            </a:r>
          </a:p>
        </p:txBody>
      </p:sp>
    </p:spTree>
    <p:extLst>
      <p:ext uri="{BB962C8B-B14F-4D97-AF65-F5344CB8AC3E}">
        <p14:creationId xmlns:p14="http://schemas.microsoft.com/office/powerpoint/2010/main" val="42045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052904" y="260648"/>
            <a:ext cx="705678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u="sng" dirty="0"/>
              <a:t>ODPOWIEDZIALNOŚĆ</a:t>
            </a:r>
            <a:endParaRPr lang="pl-PL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175D1D1-4A73-4B1B-B152-AC2A6E5E144F}"/>
              </a:ext>
            </a:extLst>
          </p:cNvPr>
          <p:cNvSpPr/>
          <p:nvPr/>
        </p:nvSpPr>
        <p:spPr>
          <a:xfrm>
            <a:off x="467544" y="3068960"/>
            <a:ext cx="4527376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dirty="0"/>
              <a:t>Współrealizatorzy ponoszą </a:t>
            </a:r>
            <a:r>
              <a:rPr lang="pl-PL" sz="1600" b="1" u="sng" dirty="0"/>
              <a:t>solidarną</a:t>
            </a:r>
            <a:r>
              <a:rPr lang="pl-PL" sz="1600" dirty="0"/>
              <a:t> odpowiedzialność za wykonywanie umowy o udzielanie świadczeń opieki zdrowotnej w rodzaju ratownictwo medyczne. Obowiązki związane z koordynacją realizacji tej umowy należą do reprezentanta (§ 6 ust. 5 projektu zarządzenia Prezesa NFZ w sprawie określenia warunków zawierania i realizacji umów w rodzaju RM).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FC0182DD-6297-460E-813D-54E41ED82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73016"/>
            <a:ext cx="2160240" cy="86276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7E9B199-49D8-432F-A4AF-A54D12387A6E}"/>
              </a:ext>
            </a:extLst>
          </p:cNvPr>
          <p:cNvSpPr/>
          <p:nvPr/>
        </p:nvSpPr>
        <p:spPr>
          <a:xfrm>
            <a:off x="4488689" y="961977"/>
            <a:ext cx="16424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l-PL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1. Konsorcjum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08AD903-04FD-4A95-93C6-631E8B066468}"/>
              </a:ext>
            </a:extLst>
          </p:cNvPr>
          <p:cNvSpPr/>
          <p:nvPr/>
        </p:nvSpPr>
        <p:spPr>
          <a:xfrm>
            <a:off x="2952237" y="1569370"/>
            <a:ext cx="4715340" cy="3906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Odpowiedzialność Pogotowia względem NFZ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51" y="2323852"/>
            <a:ext cx="2849858" cy="282635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-15546"/>
            <a:ext cx="9144000" cy="138499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100" dirty="0"/>
              <a:t>Obecny system </a:t>
            </a:r>
            <a:r>
              <a:rPr lang="pl-PL" sz="2100" b="1" dirty="0"/>
              <a:t>Państwowe Ratownictwo Medyczne</a:t>
            </a:r>
            <a:r>
              <a:rPr lang="pl-PL" sz="2100" dirty="0"/>
              <a:t>  </a:t>
            </a:r>
            <a:r>
              <a:rPr lang="pl-PL" sz="2100" b="1" dirty="0"/>
              <a:t>(PRM)  </a:t>
            </a:r>
            <a:r>
              <a:rPr lang="pl-PL" sz="2100" dirty="0"/>
              <a:t>został powołany ustawą z dnia 8 września 2006 r. o Państwowym Ratownictwie Medycznym  - w celu realizacji zadań państwa polegających na zapewnieniu pomocy każdej osobie znajdującej się w stanie nagłego zagrożenia zdrowotnego. </a:t>
            </a:r>
            <a:r>
              <a:rPr lang="pl-PL" sz="2100" dirty="0" err="1"/>
              <a:t>zm</a:t>
            </a:r>
            <a:r>
              <a:rPr lang="pl-PL" sz="2100" dirty="0"/>
              <a:t> 2018.06.28</a:t>
            </a:r>
            <a:endParaRPr lang="pl-PL" sz="2100" b="1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 rot="5400000">
            <a:off x="5923123" y="2997342"/>
            <a:ext cx="1932534" cy="652645"/>
            <a:chOff x="508" y="1792"/>
            <a:chExt cx="2658" cy="984"/>
          </a:xfrm>
        </p:grpSpPr>
        <p:sp>
          <p:nvSpPr>
            <p:cNvPr id="8" name="Freeform 3"/>
            <p:cNvSpPr>
              <a:spLocks/>
            </p:cNvSpPr>
            <p:nvPr/>
          </p:nvSpPr>
          <p:spPr bwMode="invGray">
            <a:xfrm>
              <a:off x="508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invGray">
            <a:xfrm>
              <a:off x="1717" y="1792"/>
              <a:ext cx="231" cy="98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invGray">
            <a:xfrm flipH="1">
              <a:off x="1969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</p:grpSp>
      <p:sp>
        <p:nvSpPr>
          <p:cNvPr id="2" name="Prostokąt zaokrąglony 1"/>
          <p:cNvSpPr/>
          <p:nvPr/>
        </p:nvSpPr>
        <p:spPr>
          <a:xfrm>
            <a:off x="7380312" y="4121746"/>
            <a:ext cx="1134798" cy="452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ZRM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7371812" y="2204864"/>
            <a:ext cx="1134798" cy="452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SOR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7371812" y="3135275"/>
            <a:ext cx="1134798" cy="452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LPR</a:t>
            </a: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2B5C0384-C59E-4107-BA14-DE82CB1FC2E5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871161" y="2855222"/>
            <a:ext cx="1932534" cy="652645"/>
            <a:chOff x="508" y="1792"/>
            <a:chExt cx="2658" cy="98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EF4A7A7A-B2F7-4AB3-B09A-620D1ABB5A7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508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0D99773D-50F1-41A0-9DF5-1E86A9BD9AB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1792"/>
              <a:ext cx="231" cy="98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FA66B49-28FC-433C-B190-DF06DDF2A7A6}"/>
                </a:ext>
              </a:extLst>
            </p:cNvPr>
            <p:cNvSpPr>
              <a:spLocks/>
            </p:cNvSpPr>
            <p:nvPr/>
          </p:nvSpPr>
          <p:spPr bwMode="invGray">
            <a:xfrm flipH="1">
              <a:off x="1969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932B0293-3E0C-4003-811F-B0B289FFA143}"/>
              </a:ext>
            </a:extLst>
          </p:cNvPr>
          <p:cNvSpPr txBox="1"/>
          <p:nvPr/>
        </p:nvSpPr>
        <p:spPr>
          <a:xfrm>
            <a:off x="97220" y="2040539"/>
            <a:ext cx="212283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Minister Zdrowia</a:t>
            </a:r>
          </a:p>
        </p:txBody>
      </p:sp>
      <p:sp>
        <p:nvSpPr>
          <p:cNvPr id="32" name="Strzałka w dół 4">
            <a:extLst>
              <a:ext uri="{FF2B5EF4-FFF2-40B4-BE49-F238E27FC236}">
                <a16:creationId xmlns:a16="http://schemas.microsoft.com/office/drawing/2014/main" id="{BBC87F40-91A3-45AA-837C-45DEBFFD6E65}"/>
              </a:ext>
            </a:extLst>
          </p:cNvPr>
          <p:cNvSpPr/>
          <p:nvPr/>
        </p:nvSpPr>
        <p:spPr>
          <a:xfrm>
            <a:off x="379273" y="2624972"/>
            <a:ext cx="627812" cy="108012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FF34C7BF-A809-413F-A6F9-F6A1AD23F440}"/>
              </a:ext>
            </a:extLst>
          </p:cNvPr>
          <p:cNvSpPr txBox="1"/>
          <p:nvPr/>
        </p:nvSpPr>
        <p:spPr>
          <a:xfrm>
            <a:off x="88005" y="3765238"/>
            <a:ext cx="181969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Wojewoda</a:t>
            </a:r>
          </a:p>
        </p:txBody>
      </p:sp>
      <p:sp>
        <p:nvSpPr>
          <p:cNvPr id="36" name="Chmurka 35">
            <a:extLst>
              <a:ext uri="{FF2B5EF4-FFF2-40B4-BE49-F238E27FC236}">
                <a16:creationId xmlns:a16="http://schemas.microsoft.com/office/drawing/2014/main" id="{8CFDB1C8-2F06-4075-AC7F-339507A94A19}"/>
              </a:ext>
            </a:extLst>
          </p:cNvPr>
          <p:cNvSpPr/>
          <p:nvPr/>
        </p:nvSpPr>
        <p:spPr>
          <a:xfrm>
            <a:off x="1012636" y="4061412"/>
            <a:ext cx="1767659" cy="11592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3805C6B2-F887-46A7-9076-E0BB6D61C7B9}"/>
              </a:ext>
            </a:extLst>
          </p:cNvPr>
          <p:cNvSpPr txBox="1"/>
          <p:nvPr/>
        </p:nvSpPr>
        <p:spPr>
          <a:xfrm>
            <a:off x="1124101" y="4213899"/>
            <a:ext cx="176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Wojewódzki plan </a:t>
            </a:r>
          </a:p>
          <a:p>
            <a:r>
              <a:rPr lang="pl-PL" sz="1200" dirty="0">
                <a:solidFill>
                  <a:schemeClr val="bg1"/>
                </a:solidFill>
              </a:rPr>
              <a:t>działania systemu</a:t>
            </a:r>
          </a:p>
          <a:p>
            <a:r>
              <a:rPr lang="pl-PL" sz="1200" dirty="0">
                <a:solidFill>
                  <a:schemeClr val="bg1"/>
                </a:solidFill>
              </a:rPr>
              <a:t>Państwowe Ratownictwo</a:t>
            </a:r>
          </a:p>
          <a:p>
            <a:r>
              <a:rPr lang="pl-PL" sz="1200" dirty="0">
                <a:solidFill>
                  <a:schemeClr val="bg1"/>
                </a:solidFill>
              </a:rPr>
              <a:t> Medyczne</a:t>
            </a:r>
          </a:p>
        </p:txBody>
      </p:sp>
      <p:sp>
        <p:nvSpPr>
          <p:cNvPr id="38" name="Chmurka 37">
            <a:extLst>
              <a:ext uri="{FF2B5EF4-FFF2-40B4-BE49-F238E27FC236}">
                <a16:creationId xmlns:a16="http://schemas.microsoft.com/office/drawing/2014/main" id="{41E4D890-A570-4925-8182-BE8D56DD8773}"/>
              </a:ext>
            </a:extLst>
          </p:cNvPr>
          <p:cNvSpPr/>
          <p:nvPr/>
        </p:nvSpPr>
        <p:spPr>
          <a:xfrm>
            <a:off x="1019149" y="2602656"/>
            <a:ext cx="1680643" cy="9096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F2D2B31C-6DC5-47B0-A177-C80B2D53FE68}"/>
              </a:ext>
            </a:extLst>
          </p:cNvPr>
          <p:cNvSpPr txBox="1"/>
          <p:nvPr/>
        </p:nvSpPr>
        <p:spPr>
          <a:xfrm>
            <a:off x="1170480" y="2684288"/>
            <a:ext cx="1543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bg1"/>
                </a:solidFill>
              </a:rPr>
              <a:t>Ustawa o PRM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bg1"/>
                </a:solidFill>
              </a:rPr>
              <a:t>Rozporządzenie Ministra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04EDE5A1-0650-4DDE-AB84-400F859EF56D}"/>
              </a:ext>
            </a:extLst>
          </p:cNvPr>
          <p:cNvSpPr txBox="1"/>
          <p:nvPr/>
        </p:nvSpPr>
        <p:spPr>
          <a:xfrm>
            <a:off x="210173" y="5489937"/>
            <a:ext cx="2134575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sz="1600" b="1" dirty="0"/>
              <a:t>organizowanie,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sz="1600" b="1" dirty="0"/>
              <a:t>planowanie,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sz="1600" b="1" dirty="0"/>
              <a:t>koordynowanie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sz="1600" b="1" dirty="0"/>
              <a:t>nadzór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sz="1600" b="1" dirty="0"/>
              <a:t>finansowanie</a:t>
            </a:r>
          </a:p>
        </p:txBody>
      </p:sp>
      <p:sp>
        <p:nvSpPr>
          <p:cNvPr id="46" name="Prostokąt zaokrąglony 1">
            <a:extLst>
              <a:ext uri="{FF2B5EF4-FFF2-40B4-BE49-F238E27FC236}">
                <a16:creationId xmlns:a16="http://schemas.microsoft.com/office/drawing/2014/main" id="{EDDAF9B5-7340-4089-8D79-31E11BB4CEB1}"/>
              </a:ext>
            </a:extLst>
          </p:cNvPr>
          <p:cNvSpPr/>
          <p:nvPr/>
        </p:nvSpPr>
        <p:spPr>
          <a:xfrm>
            <a:off x="7164288" y="4869160"/>
            <a:ext cx="512556" cy="4526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S</a:t>
            </a:r>
          </a:p>
        </p:txBody>
      </p:sp>
      <p:sp>
        <p:nvSpPr>
          <p:cNvPr id="47" name="Prostokąt zaokrąglony 1">
            <a:extLst>
              <a:ext uri="{FF2B5EF4-FFF2-40B4-BE49-F238E27FC236}">
                <a16:creationId xmlns:a16="http://schemas.microsoft.com/office/drawing/2014/main" id="{1FA43AF8-59EB-439A-84E5-02EEF71D974E}"/>
              </a:ext>
            </a:extLst>
          </p:cNvPr>
          <p:cNvSpPr/>
          <p:nvPr/>
        </p:nvSpPr>
        <p:spPr>
          <a:xfrm>
            <a:off x="8163900" y="4869160"/>
            <a:ext cx="512556" cy="4526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</a:t>
            </a:r>
          </a:p>
        </p:txBody>
      </p:sp>
      <p:grpSp>
        <p:nvGrpSpPr>
          <p:cNvPr id="48" name="Group 2">
            <a:extLst>
              <a:ext uri="{FF2B5EF4-FFF2-40B4-BE49-F238E27FC236}">
                <a16:creationId xmlns:a16="http://schemas.microsoft.com/office/drawing/2014/main" id="{FBC3DEB2-3D2F-498F-B1AA-8225F3595B16}"/>
              </a:ext>
            </a:extLst>
          </p:cNvPr>
          <p:cNvGrpSpPr>
            <a:grpSpLocks/>
          </p:cNvGrpSpPr>
          <p:nvPr/>
        </p:nvGrpSpPr>
        <p:grpSpPr bwMode="auto">
          <a:xfrm>
            <a:off x="7285233" y="4425496"/>
            <a:ext cx="1307956" cy="724710"/>
            <a:chOff x="508" y="1803"/>
            <a:chExt cx="2658" cy="867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38C95F72-FC6D-4BB0-851F-CEE9969A2B5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508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40B16CC1-A593-4E41-A34A-8734149A20E3}"/>
                </a:ext>
              </a:extLst>
            </p:cNvPr>
            <p:cNvSpPr>
              <a:spLocks/>
            </p:cNvSpPr>
            <p:nvPr/>
          </p:nvSpPr>
          <p:spPr bwMode="invGray">
            <a:xfrm flipH="1">
              <a:off x="1969" y="18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dirty="0"/>
            </a:p>
          </p:txBody>
        </p:sp>
      </p:grp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0497F3A6-0AEE-4ABA-940E-E55186D1DDE6}"/>
              </a:ext>
            </a:extLst>
          </p:cNvPr>
          <p:cNvSpPr txBox="1"/>
          <p:nvPr/>
        </p:nvSpPr>
        <p:spPr>
          <a:xfrm>
            <a:off x="5004048" y="5411967"/>
            <a:ext cx="3929779" cy="1384995"/>
          </a:xfrm>
          <a:prstGeom prst="rect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b="1" dirty="0"/>
              <a:t>S</a:t>
            </a:r>
            <a:r>
              <a:rPr lang="pl-PL" dirty="0"/>
              <a:t> – zespół wyjazdowy </a:t>
            </a:r>
            <a:r>
              <a:rPr lang="pl-PL" b="1" dirty="0"/>
              <a:t>specjalistyczny</a:t>
            </a:r>
          </a:p>
          <a:p>
            <a:pPr marL="179388"/>
            <a:r>
              <a:rPr lang="pl-PL" sz="1200" dirty="0"/>
              <a:t>trzy osoby uprawnione do wykonywania medycznych czynności ratunkowych w tym </a:t>
            </a:r>
            <a:r>
              <a:rPr lang="pl-PL" sz="1200" b="1" dirty="0"/>
              <a:t>lekarz systemu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pl-PL" b="1" dirty="0"/>
              <a:t>P</a:t>
            </a:r>
            <a:r>
              <a:rPr lang="pl-PL" dirty="0"/>
              <a:t> – zespół wyjazdowy </a:t>
            </a:r>
            <a:r>
              <a:rPr lang="pl-PL" b="1" dirty="0"/>
              <a:t>podstawowy </a:t>
            </a:r>
          </a:p>
          <a:p>
            <a:pPr marL="179388"/>
            <a:r>
              <a:rPr lang="pl-PL" sz="1200" dirty="0"/>
              <a:t>dwie osoby uprawnione do wykonywania medycznych czynności ratunkowych</a:t>
            </a:r>
            <a:endParaRPr lang="pl-PL" sz="1200" b="1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32B0293-3E0C-4003-811F-B0B289FFA143}"/>
              </a:ext>
            </a:extLst>
          </p:cNvPr>
          <p:cNvSpPr txBox="1"/>
          <p:nvPr/>
        </p:nvSpPr>
        <p:spPr>
          <a:xfrm>
            <a:off x="88005" y="1479693"/>
            <a:ext cx="2726308" cy="400110"/>
          </a:xfrm>
          <a:prstGeom prst="rect">
            <a:avLst/>
          </a:prstGeom>
          <a:gradFill>
            <a:gsLst>
              <a:gs pos="0">
                <a:srgbClr val="C000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Administracja rządowa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32B0293-3E0C-4003-811F-B0B289FFA143}"/>
              </a:ext>
            </a:extLst>
          </p:cNvPr>
          <p:cNvSpPr txBox="1"/>
          <p:nvPr/>
        </p:nvSpPr>
        <p:spPr>
          <a:xfrm>
            <a:off x="6764742" y="1510013"/>
            <a:ext cx="2275256" cy="400110"/>
          </a:xfrm>
          <a:prstGeom prst="rect">
            <a:avLst/>
          </a:prstGeom>
          <a:gradFill>
            <a:gsLst>
              <a:gs pos="0">
                <a:srgbClr val="C000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Jednostki systemu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932B0293-3E0C-4003-811F-B0B289FFA143}"/>
              </a:ext>
            </a:extLst>
          </p:cNvPr>
          <p:cNvSpPr txBox="1"/>
          <p:nvPr/>
        </p:nvSpPr>
        <p:spPr>
          <a:xfrm>
            <a:off x="3485851" y="1479693"/>
            <a:ext cx="284985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Dyspozytornie medyczne</a:t>
            </a:r>
          </a:p>
        </p:txBody>
      </p:sp>
    </p:spTree>
    <p:extLst>
      <p:ext uri="{BB962C8B-B14F-4D97-AF65-F5344CB8AC3E}">
        <p14:creationId xmlns:p14="http://schemas.microsoft.com/office/powerpoint/2010/main" val="20453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978528" y="266963"/>
            <a:ext cx="7129976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1600" b="1" dirty="0"/>
              <a:t>Odpowiedzialność pomiędzy Pogotowiem i współrealizatorami a osobami trzecimi</a:t>
            </a:r>
            <a:endParaRPr lang="pl-PL" sz="1600" dirty="0"/>
          </a:p>
        </p:txBody>
      </p:sp>
      <p:sp>
        <p:nvSpPr>
          <p:cNvPr id="6" name="Prostokąt zaokrąglony 5"/>
          <p:cNvSpPr/>
          <p:nvPr/>
        </p:nvSpPr>
        <p:spPr>
          <a:xfrm>
            <a:off x="12087261" y="-2121474"/>
            <a:ext cx="5616624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 Realizacja kontraktu z NFZ/ zapewnienie bezpieczeństwa regionu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4149064" y="1645643"/>
            <a:ext cx="7253368" cy="24674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b="1" dirty="0"/>
          </a:p>
          <a:p>
            <a:r>
              <a:rPr lang="pl-PL" b="1" dirty="0"/>
              <a:t>zapewnienie gotowości: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personelu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zasobów sprzętu specjalistycznego i aparatury medycznej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specjalistycznych środków transportu sanitarnego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infrastruktury technicznej</a:t>
            </a:r>
          </a:p>
          <a:p>
            <a:pPr algn="ctr"/>
            <a:endParaRPr lang="pl-PL" b="1" dirty="0"/>
          </a:p>
        </p:txBody>
      </p:sp>
      <p:sp>
        <p:nvSpPr>
          <p:cNvPr id="8" name="Prostokąt zaokrąglony 7"/>
          <p:cNvSpPr/>
          <p:nvPr/>
        </p:nvSpPr>
        <p:spPr>
          <a:xfrm>
            <a:off x="13140952" y="4693214"/>
            <a:ext cx="8934164" cy="20156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-Infrastruktura techniczna zgodna z Planem Wojewódzkim</a:t>
            </a:r>
          </a:p>
          <a:p>
            <a:pPr algn="ctr"/>
            <a:r>
              <a:rPr lang="pl-PL" sz="1600" b="1" dirty="0"/>
              <a:t>Art. 14b.</a:t>
            </a:r>
            <a:r>
              <a:rPr lang="pl-PL" sz="1600" dirty="0"/>
              <a:t> 1. Dysponent jednostki, w rozumieniu ustawy z dnia 8 września 2006 r. o Państwowym Ratownictwie Medycznym, zapewnia środki łączności umożliwiające komunikację z centrum powiadamiania ratunkowego i pomiędzy jednostkami systemu Państwowego Ratownictwa Medycznego oraz zatrudnienie dyspozytorów medycznych.</a:t>
            </a:r>
            <a:endParaRPr lang="pl-PL" b="1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14259662" y="-285825"/>
            <a:ext cx="6696744" cy="6718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Flota pojazdów, wyposażenie zgodne z normą PN 1789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175D1D1-4A73-4B1B-B152-AC2A6E5E144F}"/>
              </a:ext>
            </a:extLst>
          </p:cNvPr>
          <p:cNvSpPr/>
          <p:nvPr/>
        </p:nvSpPr>
        <p:spPr>
          <a:xfrm>
            <a:off x="332654" y="4604935"/>
            <a:ext cx="8478688" cy="120032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Odpowiedzialność ta będzie się kształtować na zasadach zawartych w umowie konsorcjum. </a:t>
            </a:r>
          </a:p>
          <a:p>
            <a:r>
              <a:rPr lang="pl-PL" dirty="0"/>
              <a:t>Niebezpieczeństwo – próba rozciągnięcia na podstawie ww. § 6 ust. 5 odpowiedzialności solidarnej także na stosunki z osobami trzecimi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BBE4E06-53E5-4326-8DA8-00B315D8E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07" y="1537628"/>
            <a:ext cx="3095584" cy="246743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A1B263E-3179-469A-A693-783686059A9E}"/>
              </a:ext>
            </a:extLst>
          </p:cNvPr>
          <p:cNvSpPr txBox="1"/>
          <p:nvPr/>
        </p:nvSpPr>
        <p:spPr>
          <a:xfrm>
            <a:off x="3892987" y="1052736"/>
            <a:ext cx="135802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Konsorcjum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A510F28-C246-461F-8476-EC621BDEF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49241"/>
            <a:ext cx="1535326" cy="11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hecus\foto\MISTRZOSTWA POLSKI 4-6 wresień 2013\Ł Telus\XII Mistrzostwa Polski w Ratownictwie Medycznym\TelusŁukasz_1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336032" cy="50040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98248" y="1052736"/>
            <a:ext cx="5112568" cy="31700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800" b="1" dirty="0"/>
              <a:t>Dysponent zobowiązany jest do zapewnienia gotowości: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/>
              <a:t>personelu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/>
              <a:t>zasobów sprzętu specjalistycznego i aparatury medycznej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/>
              <a:t>specjalistycznych środków transportu sanitarnego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/>
              <a:t>infrastruktury technicznej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30296" y="4856455"/>
            <a:ext cx="4248472" cy="120032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Warunkiem koniecznym uczestnictwa w systemie PRM jest zawarcie umowy z NFZ</a:t>
            </a:r>
          </a:p>
        </p:txBody>
      </p:sp>
    </p:spTree>
    <p:extLst>
      <p:ext uri="{BB962C8B-B14F-4D97-AF65-F5344CB8AC3E}">
        <p14:creationId xmlns:p14="http://schemas.microsoft.com/office/powerpoint/2010/main" val="6072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018962" y="59057"/>
            <a:ext cx="7056784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Warunki zawierania i realizacji umów w rodzaju  ratownictwo medyczne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755575" y="1916832"/>
            <a:ext cx="7411281" cy="3931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b="1" u="sng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1</a:t>
            </a:r>
            <a:r>
              <a:rPr lang="pl-PL" sz="1200" dirty="0">
                <a:solidFill>
                  <a:schemeClr val="bg1"/>
                </a:solidFill>
              </a:rPr>
              <a:t>	Katalog zakresów świadczeń;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2</a:t>
            </a:r>
            <a:r>
              <a:rPr lang="pl-PL" sz="1200" dirty="0">
                <a:solidFill>
                  <a:schemeClr val="bg1"/>
                </a:solidFill>
              </a:rPr>
              <a:t>	Wzór umowy o udzielanie świadczeń opieki zdrowotnej w rodzaju ratownictwo medyczne;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3</a:t>
            </a:r>
            <a:r>
              <a:rPr lang="pl-PL" sz="1200" dirty="0">
                <a:solidFill>
                  <a:schemeClr val="bg1"/>
                </a:solidFill>
              </a:rPr>
              <a:t>	Szczegółowe warunki realizacji umowy;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4</a:t>
            </a:r>
            <a:r>
              <a:rPr lang="pl-PL" sz="1200" dirty="0">
                <a:solidFill>
                  <a:schemeClr val="bg1"/>
                </a:solidFill>
              </a:rPr>
              <a:t>	Wzór oświadczenia świadczeniodawcy w przypadku korzystania z podwykonawstwa;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5</a:t>
            </a:r>
            <a:r>
              <a:rPr lang="pl-PL" sz="1200" dirty="0">
                <a:solidFill>
                  <a:schemeClr val="bg1"/>
                </a:solidFill>
              </a:rPr>
              <a:t>	Wzór oświadczenia świadczeniodawcy dotyczącego potwierdzenia zabezpieczenia łączności               umożliwiającej powiadamianie zespołów ratownictwa medycznego o stanach nagłego zagrożenia zdrowotnego w ramach systemu Państwowe Ratownictwo Medyczne;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7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6</a:t>
            </a:r>
            <a:r>
              <a:rPr lang="pl-PL" sz="1200" dirty="0">
                <a:solidFill>
                  <a:schemeClr val="bg1"/>
                </a:solidFill>
              </a:rPr>
              <a:t>	Lista procedur medycznych stosowana pomocniczo przez zespoły ratownictwa medycznego;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7</a:t>
            </a:r>
            <a:r>
              <a:rPr lang="pl-PL" sz="1200" dirty="0">
                <a:solidFill>
                  <a:schemeClr val="bg1"/>
                </a:solidFill>
              </a:rPr>
              <a:t>	Wzór oświadczenia świadczeniodawcy dotyczącego personelu lekarskiego spełniającego wymagania o których mowa w art. 57 ust. 1 pkt 2 ustawy z dnia 8 września 2006 r. </a:t>
            </a:r>
            <a:br>
              <a:rPr lang="pl-PL" sz="1200" dirty="0">
                <a:solidFill>
                  <a:schemeClr val="bg1"/>
                </a:solidFill>
              </a:rPr>
            </a:br>
            <a:r>
              <a:rPr lang="pl-PL" sz="1200" dirty="0">
                <a:solidFill>
                  <a:schemeClr val="bg1"/>
                </a:solidFill>
              </a:rPr>
              <a:t>o Państwowym Ratownictwie Medycznym.</a:t>
            </a:r>
          </a:p>
          <a:p>
            <a:pPr lvl="0"/>
            <a:endParaRPr lang="pl-PL" sz="1200" dirty="0">
              <a:solidFill>
                <a:schemeClr val="bg1"/>
              </a:solidFill>
            </a:endParaRPr>
          </a:p>
          <a:p>
            <a:pPr lvl="0"/>
            <a:r>
              <a:rPr lang="pl-PL" sz="1200" dirty="0">
                <a:solidFill>
                  <a:schemeClr val="bg1"/>
                </a:solidFill>
              </a:rPr>
              <a:t>Wykaz załączników do umowy: 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9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1 do umowy</a:t>
            </a:r>
            <a:r>
              <a:rPr lang="pl-PL" sz="1200" u="sng" dirty="0">
                <a:solidFill>
                  <a:schemeClr val="bg1"/>
                </a:solidFill>
              </a:rPr>
              <a:t> </a:t>
            </a:r>
            <a:r>
              <a:rPr lang="pl-PL" sz="1200" dirty="0">
                <a:solidFill>
                  <a:schemeClr val="bg1"/>
                </a:solidFill>
              </a:rPr>
              <a:t>RTM - Plan rzeczowo-finansowy; 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10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2 do umowy </a:t>
            </a:r>
            <a:r>
              <a:rPr lang="pl-PL" sz="1200" dirty="0">
                <a:solidFill>
                  <a:schemeClr val="bg1"/>
                </a:solidFill>
              </a:rPr>
              <a:t>RTM - Harmonogram - zasoby;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3 do umowy</a:t>
            </a:r>
            <a:r>
              <a:rPr lang="pl-PL" sz="1200" dirty="0">
                <a:solidFill>
                  <a:schemeClr val="bg1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200" dirty="0">
                <a:solidFill>
                  <a:schemeClr val="bg1"/>
                </a:solidFill>
              </a:rPr>
              <a:t>RTM - Wykaz podwykonawców;</a:t>
            </a:r>
          </a:p>
          <a:p>
            <a:pPr lvl="0"/>
            <a:r>
              <a:rPr lang="pl-PL" sz="1200" b="1" u="sng" dirty="0">
                <a:solidFill>
                  <a:schemeClr val="bg1"/>
                </a:solidFill>
                <a:hlinkClick r:id="rId1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Załącznik nr 4 do umowy</a:t>
            </a:r>
            <a:r>
              <a:rPr lang="pl-PL" sz="1200" dirty="0">
                <a:solidFill>
                  <a:schemeClr val="bg1"/>
                </a:solidFill>
                <a:hlinkClick r:id="rId1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200" dirty="0">
                <a:solidFill>
                  <a:schemeClr val="bg1"/>
                </a:solidFill>
              </a:rPr>
              <a:t>RTM  – Wzór wniosku w sprawie zmiany rachunku bankowego.</a:t>
            </a:r>
          </a:p>
          <a:p>
            <a:pPr lvl="0"/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3D84838-4B74-41E0-9E24-93EC0F7814B6}"/>
              </a:ext>
            </a:extLst>
          </p:cNvPr>
          <p:cNvSpPr/>
          <p:nvPr/>
        </p:nvSpPr>
        <p:spPr>
          <a:xfrm>
            <a:off x="644792" y="1403484"/>
            <a:ext cx="763284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ZARZĄDZENIE NR 64/2016/DSM PREZESA NARODOWEGO FUNDUSZU ZDROWIA 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0DF7FCC-1190-4E4D-9C90-DB44B44804F5}"/>
              </a:ext>
            </a:extLst>
          </p:cNvPr>
          <p:cNvSpPr/>
          <p:nvPr/>
        </p:nvSpPr>
        <p:spPr>
          <a:xfrm>
            <a:off x="755576" y="6093296"/>
            <a:ext cx="763284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1400" dirty="0"/>
              <a:t>Projekt zarządzenia – w sprawie określenia warunków zawierania i realizacji umów w rodzaju ratownictwo medyczne z dnia 27.11.2018r.</a:t>
            </a:r>
          </a:p>
        </p:txBody>
      </p:sp>
    </p:spTree>
    <p:extLst>
      <p:ext uri="{BB962C8B-B14F-4D97-AF65-F5344CB8AC3E}">
        <p14:creationId xmlns:p14="http://schemas.microsoft.com/office/powerpoint/2010/main" val="11722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123728" y="189942"/>
            <a:ext cx="680424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???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179512" y="2791734"/>
            <a:ext cx="8546544" cy="1645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u="sng" dirty="0"/>
              <a:t>2. Większy zakres obowiązków administracyjnych:</a:t>
            </a:r>
          </a:p>
          <a:p>
            <a:r>
              <a:rPr lang="pl-PL" b="1" dirty="0"/>
              <a:t>- obsługa skarg,</a:t>
            </a:r>
          </a:p>
          <a:p>
            <a:r>
              <a:rPr lang="pl-PL" b="1" dirty="0"/>
              <a:t>- obsługa raportowania świadczeń do NFZ, organów nadzorujących</a:t>
            </a:r>
          </a:p>
          <a:p>
            <a:r>
              <a:rPr lang="pl-PL" b="1" dirty="0"/>
              <a:t>- właściciel dokumentacji medycznej (oferent/podwykonawca) ?</a:t>
            </a:r>
          </a:p>
          <a:p>
            <a:r>
              <a:rPr lang="pl-PL" b="1" dirty="0"/>
              <a:t>- umowy powierzenia przetwarzania danych osobowych w SWD PRM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179512" y="1393570"/>
            <a:ext cx="8548326" cy="12433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u="sng" dirty="0"/>
              <a:t>1. W zakresie finansowania</a:t>
            </a:r>
          </a:p>
          <a:p>
            <a:r>
              <a:rPr lang="pl-PL" b="1" dirty="0"/>
              <a:t>- stawki dla podmiotu/dla podwykonawców</a:t>
            </a:r>
          </a:p>
          <a:p>
            <a:r>
              <a:rPr lang="pl-PL" b="1" dirty="0"/>
              <a:t>- kary finansowe z tytułu realizacji umowy z NFZ (podmiot/podwykonawca)</a:t>
            </a:r>
          </a:p>
          <a:p>
            <a:r>
              <a:rPr lang="pl-PL" b="1" dirty="0"/>
              <a:t>- termin płatności/rozliczeń z podwykonawcą w warunkach płatności od NFZ</a:t>
            </a:r>
          </a:p>
        </p:txBody>
      </p:sp>
      <p:sp>
        <p:nvSpPr>
          <p:cNvPr id="6" name="Prostokąt zaokrąglony 8">
            <a:extLst>
              <a:ext uri="{FF2B5EF4-FFF2-40B4-BE49-F238E27FC236}">
                <a16:creationId xmlns:a16="http://schemas.microsoft.com/office/drawing/2014/main" id="{1BCD5102-7536-4740-A389-075FEEDCCF73}"/>
              </a:ext>
            </a:extLst>
          </p:cNvPr>
          <p:cNvSpPr/>
          <p:nvPr/>
        </p:nvSpPr>
        <p:spPr>
          <a:xfrm>
            <a:off x="179512" y="4589231"/>
            <a:ext cx="8548326" cy="1792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u="sng" dirty="0"/>
              <a:t>3. Zagadnienia techniczne</a:t>
            </a:r>
          </a:p>
          <a:p>
            <a:r>
              <a:rPr lang="pl-PL" b="1" dirty="0"/>
              <a:t>- konieczne modyfikacje systemu SWD PRM (raporty, administrowanie)</a:t>
            </a:r>
          </a:p>
          <a:p>
            <a:r>
              <a:rPr lang="pl-PL" b="1" dirty="0"/>
              <a:t>- zapewnienie środków łączności radiowej, telefonii GSM</a:t>
            </a:r>
            <a:r>
              <a:rPr lang="pl-PL" sz="1400" b="1" dirty="0"/>
              <a:t>, </a:t>
            </a:r>
            <a:r>
              <a:rPr lang="pl-PL" b="1" dirty="0"/>
              <a:t>infrastruktury  </a:t>
            </a:r>
          </a:p>
          <a:p>
            <a:pPr marL="85725" indent="6350"/>
            <a:r>
              <a:rPr lang="pl-PL" b="1" dirty="0"/>
              <a:t>w miejscach stacjonowania (wytyczne MZ, plan wojewódzki, art. 21.   ust.3, pkt 11 )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0AE4C5E-1740-4840-95BD-71BB87537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5526" y="925534"/>
            <a:ext cx="1621210" cy="13432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F6B07A-D808-4C6C-AEF4-5344A6F82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22" y="2614808"/>
            <a:ext cx="1287417" cy="17008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7FB32F3-D660-4BE3-A004-913347601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08" y="4077072"/>
            <a:ext cx="1375688" cy="21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8CD31D-A6B9-409C-9E61-7BC3C9B9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pPr/>
              <a:t>24</a:t>
            </a:fld>
            <a:r>
              <a:rPr lang="pl-PL"/>
              <a:t> z 34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6AF3A79-256B-485B-ADA7-DBDCC681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7894801" cy="52817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D248A1A-A11C-47B2-8BFD-593F7BCB2596}"/>
              </a:ext>
            </a:extLst>
          </p:cNvPr>
          <p:cNvSpPr txBox="1"/>
          <p:nvPr/>
        </p:nvSpPr>
        <p:spPr>
          <a:xfrm>
            <a:off x="2051720" y="136525"/>
            <a:ext cx="680424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ZAGROŻENIE KONTRAKTU Z NFZ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DDD486-A705-434A-8566-ED6DE8BE2FD5}"/>
              </a:ext>
            </a:extLst>
          </p:cNvPr>
          <p:cNvSpPr txBox="1"/>
          <p:nvPr/>
        </p:nvSpPr>
        <p:spPr>
          <a:xfrm>
            <a:off x="1079242" y="3645024"/>
            <a:ext cx="1944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Arial Black" panose="020B0A04020102020204" pitchFamily="34" charset="0"/>
              </a:rPr>
              <a:t>60 AMBULANSÓW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36651EB-8FAD-4CDB-BA0F-6CEC03E16925}"/>
              </a:ext>
            </a:extLst>
          </p:cNvPr>
          <p:cNvSpPr txBox="1"/>
          <p:nvPr/>
        </p:nvSpPr>
        <p:spPr>
          <a:xfrm>
            <a:off x="971600" y="6458774"/>
            <a:ext cx="1944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Arial Black" panose="020B0A04020102020204" pitchFamily="34" charset="0"/>
              </a:rPr>
              <a:t>60 AMBULANSÓW</a:t>
            </a:r>
          </a:p>
        </p:txBody>
      </p:sp>
    </p:spTree>
    <p:extLst>
      <p:ext uri="{BB962C8B-B14F-4D97-AF65-F5344CB8AC3E}">
        <p14:creationId xmlns:p14="http://schemas.microsoft.com/office/powerpoint/2010/main" val="11188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9840" cy="6858000"/>
          </a:xfrm>
          <a:prstGeom prst="rect">
            <a:avLst/>
          </a:prstGeom>
          <a:ln w="12700">
            <a:noFill/>
          </a:ln>
        </p:spPr>
      </p:pic>
      <p:sp>
        <p:nvSpPr>
          <p:cNvPr id="9" name="pole tekstowe 8"/>
          <p:cNvSpPr txBox="1"/>
          <p:nvPr/>
        </p:nvSpPr>
        <p:spPr>
          <a:xfrm>
            <a:off x="107504" y="116632"/>
            <a:ext cx="6696744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Dziękuję za uwagę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718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4" y="1008112"/>
            <a:ext cx="3774165" cy="566124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527306" y="1008112"/>
            <a:ext cx="4032448" cy="310854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800" b="1" u="sng" dirty="0"/>
              <a:t>Województwo Dolnośląskie: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000" b="1" dirty="0"/>
              <a:t>110,5 zespołów ratownictwa medycznego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000" b="1" dirty="0"/>
              <a:t>39 „S” - specjalistycznych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000" b="1" dirty="0"/>
              <a:t>71,5 „P” - podstawowych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l-PL" sz="2000" b="1" dirty="0"/>
              <a:t>Powierzchnia obszaru działania: 19 947 km</a:t>
            </a:r>
            <a:r>
              <a:rPr lang="pl-PL" sz="2000" b="1" baseline="30000" dirty="0"/>
              <a:t>2</a:t>
            </a:r>
            <a:endParaRPr lang="pl-PL" sz="2000" b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l-PL" sz="2000" b="1" dirty="0"/>
              <a:t>Liczba ludności: 2 903839</a:t>
            </a:r>
            <a:endParaRPr lang="pl-PL" sz="2000" b="1" baseline="300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71E7C0C-3237-4A2C-8649-31D4A87FED25}"/>
              </a:ext>
            </a:extLst>
          </p:cNvPr>
          <p:cNvSpPr txBox="1"/>
          <p:nvPr/>
        </p:nvSpPr>
        <p:spPr>
          <a:xfrm>
            <a:off x="4572000" y="4365104"/>
            <a:ext cx="3987754" cy="144655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b="1" u="sng" dirty="0">
                <a:latin typeface="+mj-lt"/>
              </a:rPr>
              <a:t>Planowany „Wrocławski” rejon operacyjny: </a:t>
            </a:r>
          </a:p>
          <a:p>
            <a:r>
              <a:rPr lang="pl-PL" sz="2000" b="1" dirty="0">
                <a:latin typeface="+mj-lt"/>
              </a:rPr>
              <a:t>Powierzchnia obszaru: 10821 km2</a:t>
            </a:r>
          </a:p>
          <a:p>
            <a:r>
              <a:rPr lang="pl-PL" sz="2000" b="1" dirty="0">
                <a:latin typeface="+mj-lt"/>
              </a:rPr>
              <a:t>Liczba ludności: 1761393</a:t>
            </a:r>
          </a:p>
        </p:txBody>
      </p:sp>
    </p:spTree>
    <p:extLst>
      <p:ext uri="{BB962C8B-B14F-4D97-AF65-F5344CB8AC3E}">
        <p14:creationId xmlns:p14="http://schemas.microsoft.com/office/powerpoint/2010/main" val="41170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6448" y="2276872"/>
            <a:ext cx="6923112" cy="3629000"/>
          </a:xfrm>
        </p:spPr>
        <p:txBody>
          <a:bodyPr>
            <a:noAutofit/>
          </a:bodyPr>
          <a:lstStyle/>
          <a:p>
            <a:r>
              <a:rPr lang="pl-PL" sz="2000" dirty="0"/>
              <a:t>Pogotowie Ratunkowe we Wrocławiu</a:t>
            </a:r>
          </a:p>
          <a:p>
            <a:r>
              <a:rPr lang="pl-PL" sz="2000" dirty="0"/>
              <a:t>Pogotowie Ratunkowe w Legnicy</a:t>
            </a:r>
          </a:p>
          <a:p>
            <a:r>
              <a:rPr lang="pl-PL" sz="2000" dirty="0"/>
              <a:t>Pogotowie Ratunkowe w Jeleniej Górze</a:t>
            </a:r>
          </a:p>
          <a:p>
            <a:r>
              <a:rPr lang="pl-PL" sz="2000" dirty="0"/>
              <a:t>Pogotowie Ratunkowe w Wałbrzychu</a:t>
            </a:r>
          </a:p>
          <a:p>
            <a:r>
              <a:rPr lang="pl-PL" sz="2000" dirty="0"/>
              <a:t>SP Zakład Opieki Zdrowotnej w Bolesławcu</a:t>
            </a:r>
          </a:p>
          <a:p>
            <a:r>
              <a:rPr lang="pl-PL" sz="2000" dirty="0"/>
              <a:t>Szpital Powiatowy w Dzierżoniowie</a:t>
            </a:r>
          </a:p>
          <a:p>
            <a:r>
              <a:rPr lang="pl-PL" sz="2000" dirty="0"/>
              <a:t>SP Zakład Opieki Zdrowotnej  w Kłodzku</a:t>
            </a:r>
          </a:p>
          <a:p>
            <a:r>
              <a:rPr lang="pl-PL" sz="2000" dirty="0"/>
              <a:t>Powiatowy Zespół Szpitali w Oleśnicy	</a:t>
            </a:r>
          </a:p>
          <a:p>
            <a:r>
              <a:rPr lang="pl-PL" sz="2000" dirty="0"/>
              <a:t>Pogotowie Ratunkowe w Świdnicy</a:t>
            </a:r>
          </a:p>
          <a:p>
            <a:r>
              <a:rPr lang="pl-PL" sz="2000" dirty="0"/>
              <a:t>SP ZOZ Pomoc Doraźna w Ząbkowicach Śl.</a:t>
            </a:r>
          </a:p>
          <a:p>
            <a:r>
              <a:rPr lang="pl-PL" sz="2000" dirty="0"/>
              <a:t>Wielospecjalistyczny Szpital SP ZOZ w Zgorzelcu</a:t>
            </a:r>
          </a:p>
          <a:p>
            <a:r>
              <a:rPr lang="pl-PL" sz="2000" dirty="0"/>
              <a:t>Nowy Szpital we Wschowie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83568" y="1052736"/>
            <a:ext cx="7848872" cy="107721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Dysponenci ZRM w województwie Dolnośląskim</a:t>
            </a:r>
          </a:p>
        </p:txBody>
      </p:sp>
    </p:spTree>
    <p:extLst>
      <p:ext uri="{BB962C8B-B14F-4D97-AF65-F5344CB8AC3E}">
        <p14:creationId xmlns:p14="http://schemas.microsoft.com/office/powerpoint/2010/main" val="17328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" y="0"/>
            <a:ext cx="9117572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220071" y="0"/>
            <a:ext cx="3931493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bg1"/>
                </a:solidFill>
              </a:rPr>
              <a:t>Obszary operacyjne dysponentów systemu PRM</a:t>
            </a:r>
            <a:endParaRPr lang="pl-PL" sz="3200" dirty="0">
              <a:solidFill>
                <a:schemeClr val="bg1"/>
              </a:solidFill>
            </a:endParaRPr>
          </a:p>
          <a:p>
            <a:pPr algn="ct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bg1"/>
                </a:solidFill>
              </a:rPr>
              <a:t> w regionie Dolnego Śląska</a:t>
            </a:r>
            <a:endParaRPr lang="pl-PL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34198"/>
              </p:ext>
            </p:extLst>
          </p:nvPr>
        </p:nvGraphicFramePr>
        <p:xfrm>
          <a:off x="13214" y="3933056"/>
          <a:ext cx="3262642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60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FAA7FC-401A-4DBF-BE37-DC887E1C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6" y="587703"/>
            <a:ext cx="4896544" cy="627029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462074" y="65966"/>
            <a:ext cx="6628175" cy="8309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Rejon operacyjny Pogotowia Ratunkowego we Wrocławiu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876256" y="5029724"/>
            <a:ext cx="2267744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chemeClr val="bg1"/>
                </a:solidFill>
              </a:rPr>
              <a:t>42 zespoły RTM</a:t>
            </a:r>
          </a:p>
          <a:p>
            <a:endParaRPr lang="pl-PL" sz="2000" b="1" u="sng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- 10 Zespołów „S”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- 3</a:t>
            </a:r>
            <a:r>
              <a:rPr lang="pl-PL" sz="2000" b="1" dirty="0">
                <a:solidFill>
                  <a:schemeClr val="lt1"/>
                </a:solidFill>
              </a:rPr>
              <a:t>2 Zespoły „P”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41953" y="5029725"/>
            <a:ext cx="3421935" cy="83099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obszar 5 675 km2</a:t>
            </a:r>
          </a:p>
          <a:p>
            <a:r>
              <a:rPr lang="pl-PL" sz="2400" b="1" dirty="0"/>
              <a:t>liczba ludności 1 112 844</a:t>
            </a:r>
            <a:endParaRPr lang="pl-PL" sz="1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5A971F0-1013-4A4D-BA0D-C4EF6CCD083E}"/>
              </a:ext>
            </a:extLst>
          </p:cNvPr>
          <p:cNvSpPr txBox="1"/>
          <p:nvPr/>
        </p:nvSpPr>
        <p:spPr>
          <a:xfrm>
            <a:off x="152704" y="1412776"/>
            <a:ext cx="2327625" cy="3416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400" b="1" dirty="0"/>
              <a:t>miasto </a:t>
            </a:r>
            <a:r>
              <a:rPr lang="pl-PL" sz="2400" b="1" i="1" dirty="0"/>
              <a:t>Wrocław</a:t>
            </a:r>
            <a:r>
              <a:rPr lang="pl-PL" sz="2400" dirty="0"/>
              <a:t>,</a:t>
            </a:r>
          </a:p>
          <a:p>
            <a:r>
              <a:rPr lang="pl-PL" sz="2400" b="1" u="sng" dirty="0"/>
              <a:t>powiaty: </a:t>
            </a:r>
          </a:p>
          <a:p>
            <a:r>
              <a:rPr lang="pl-PL" sz="2400" b="1" i="1" dirty="0"/>
              <a:t>wrocławski,</a:t>
            </a:r>
          </a:p>
          <a:p>
            <a:r>
              <a:rPr lang="pl-PL" sz="2400" b="1" i="1" dirty="0"/>
              <a:t>strzeliński,</a:t>
            </a:r>
          </a:p>
          <a:p>
            <a:r>
              <a:rPr lang="pl-PL" sz="2400" b="1" i="1" dirty="0"/>
              <a:t>oławski,</a:t>
            </a:r>
          </a:p>
          <a:p>
            <a:r>
              <a:rPr lang="pl-PL" sz="2400" b="1" i="1" dirty="0"/>
              <a:t>średzki,</a:t>
            </a:r>
          </a:p>
          <a:p>
            <a:r>
              <a:rPr lang="pl-PL" sz="2400" b="1" i="1" dirty="0"/>
              <a:t>wołowski,</a:t>
            </a:r>
          </a:p>
          <a:p>
            <a:r>
              <a:rPr lang="pl-PL" sz="2400" b="1" i="1" dirty="0"/>
              <a:t>trzebnicki,</a:t>
            </a:r>
          </a:p>
          <a:p>
            <a:r>
              <a:rPr lang="pl-PL" sz="2400" b="1" i="1" dirty="0"/>
              <a:t>milicki</a:t>
            </a:r>
          </a:p>
        </p:txBody>
      </p:sp>
    </p:spTree>
    <p:extLst>
      <p:ext uri="{BB962C8B-B14F-4D97-AF65-F5344CB8AC3E}">
        <p14:creationId xmlns:p14="http://schemas.microsoft.com/office/powerpoint/2010/main" val="34605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03CC945-CD7B-4932-A37E-FD00E7AD8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7" y="634177"/>
            <a:ext cx="4524636" cy="6184121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2555776" y="39702"/>
            <a:ext cx="6321398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Rejon operacyjny pozostałych dysponentów w </a:t>
            </a:r>
          </a:p>
          <a:p>
            <a:pPr algn="ctr"/>
            <a:r>
              <a:rPr lang="pl-PL" sz="2400" b="1" dirty="0"/>
              <a:t>zasięgu działania dyspozytorni Wrocław</a:t>
            </a:r>
            <a:endParaRPr lang="pl-PL" sz="14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D5FE9E0-1361-468D-B780-4EB7DDA6F5DC}"/>
              </a:ext>
            </a:extLst>
          </p:cNvPr>
          <p:cNvSpPr txBox="1"/>
          <p:nvPr/>
        </p:nvSpPr>
        <p:spPr>
          <a:xfrm>
            <a:off x="6876256" y="5224047"/>
            <a:ext cx="2272004" cy="16312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chemeClr val="bg1"/>
                </a:solidFill>
              </a:rPr>
              <a:t>29,5 zespołów RTM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- 8 Zespołów „S” 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- 21,5</a:t>
            </a:r>
            <a:r>
              <a:rPr lang="pl-PL" sz="2000" b="1" dirty="0">
                <a:solidFill>
                  <a:schemeClr val="lt1"/>
                </a:solidFill>
              </a:rPr>
              <a:t> Zespołów „P”</a:t>
            </a:r>
          </a:p>
          <a:p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F0F63C8-0F5F-4931-B4E8-C376623E28C5}"/>
              </a:ext>
            </a:extLst>
          </p:cNvPr>
          <p:cNvSpPr txBox="1"/>
          <p:nvPr/>
        </p:nvSpPr>
        <p:spPr>
          <a:xfrm>
            <a:off x="127846" y="1556792"/>
            <a:ext cx="2279407" cy="28931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b="1" u="sng" dirty="0"/>
              <a:t>powiaty: </a:t>
            </a:r>
          </a:p>
          <a:p>
            <a:r>
              <a:rPr lang="pl-PL" sz="2400" b="1" i="1" dirty="0"/>
              <a:t>oleśnicki</a:t>
            </a:r>
          </a:p>
          <a:p>
            <a:r>
              <a:rPr lang="pl-PL" sz="2400" b="1" i="1" dirty="0"/>
              <a:t>ząbkowicki</a:t>
            </a:r>
          </a:p>
          <a:p>
            <a:r>
              <a:rPr lang="pl-PL" sz="2400" b="1" i="1" dirty="0"/>
              <a:t>kłodzki</a:t>
            </a:r>
          </a:p>
          <a:p>
            <a:r>
              <a:rPr lang="pl-PL" sz="2400" b="1" i="1" dirty="0"/>
              <a:t>dzierżoniowski</a:t>
            </a:r>
          </a:p>
          <a:p>
            <a:r>
              <a:rPr lang="pl-PL" sz="2400" b="1" i="1" dirty="0"/>
              <a:t>świdnicki</a:t>
            </a:r>
          </a:p>
          <a:p>
            <a:r>
              <a:rPr lang="pl-PL" sz="2400" b="1" i="1" dirty="0"/>
              <a:t>wałbrzyski</a:t>
            </a:r>
          </a:p>
          <a:p>
            <a:pPr algn="ctr"/>
            <a:endParaRPr lang="pl-PL" sz="14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D113023-C260-4744-81D5-693022319B43}"/>
              </a:ext>
            </a:extLst>
          </p:cNvPr>
          <p:cNvSpPr txBox="1"/>
          <p:nvPr/>
        </p:nvSpPr>
        <p:spPr>
          <a:xfrm>
            <a:off x="127846" y="4653136"/>
            <a:ext cx="3761794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obszar 5146 km2</a:t>
            </a:r>
          </a:p>
          <a:p>
            <a:r>
              <a:rPr lang="pl-PL" sz="2400" b="1" dirty="0"/>
              <a:t>liczba ludności 654 549</a:t>
            </a:r>
            <a:endParaRPr lang="pl-PL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0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B3ADBBA-95B8-4C38-B00C-B4619F341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97" y="960644"/>
            <a:ext cx="6459009" cy="589735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FBA0923-B7DF-4B05-8903-A293BBC27FB2}"/>
              </a:ext>
            </a:extLst>
          </p:cNvPr>
          <p:cNvSpPr/>
          <p:nvPr/>
        </p:nvSpPr>
        <p:spPr>
          <a:xfrm>
            <a:off x="0" y="1437347"/>
            <a:ext cx="1547664" cy="3791854"/>
          </a:xfrm>
          <a:prstGeom prst="rect">
            <a:avLst/>
          </a:prstGeom>
          <a:gradFill>
            <a:gsLst>
              <a:gs pos="100000">
                <a:srgbClr val="B2B2D3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9139D8B-983B-444E-9733-99FD31C52164}"/>
              </a:ext>
            </a:extLst>
          </p:cNvPr>
          <p:cNvSpPr txBox="1"/>
          <p:nvPr/>
        </p:nvSpPr>
        <p:spPr>
          <a:xfrm>
            <a:off x="-82534" y="1437347"/>
            <a:ext cx="17127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u="sng" dirty="0">
                <a:solidFill>
                  <a:schemeClr val="bg1"/>
                </a:solidFill>
              </a:rPr>
              <a:t>SDM WROCŁAW</a:t>
            </a:r>
          </a:p>
          <a:p>
            <a:pPr algn="ctr"/>
            <a:r>
              <a:rPr lang="pl-PL" sz="1400" b="1" u="sng" dirty="0"/>
              <a:t>Rejon operacyjny:</a:t>
            </a:r>
          </a:p>
          <a:p>
            <a:pPr algn="ctr"/>
            <a:r>
              <a:rPr lang="pl-PL" sz="1400" b="1" u="sng" dirty="0"/>
              <a:t>m. Wrocław,</a:t>
            </a:r>
          </a:p>
          <a:p>
            <a:pPr algn="ctr"/>
            <a:r>
              <a:rPr lang="pl-PL" sz="1400" b="1" u="sng" dirty="0"/>
              <a:t>powiaty:</a:t>
            </a:r>
          </a:p>
          <a:p>
            <a:pPr algn="ctr"/>
            <a:r>
              <a:rPr lang="pl-PL" sz="1400" b="1" u="sng" dirty="0"/>
              <a:t>wrocławski</a:t>
            </a:r>
          </a:p>
          <a:p>
            <a:pPr algn="ctr"/>
            <a:r>
              <a:rPr lang="pl-PL" sz="1400" b="1" u="sng" dirty="0"/>
              <a:t>wołowski</a:t>
            </a:r>
          </a:p>
          <a:p>
            <a:pPr algn="ctr"/>
            <a:r>
              <a:rPr lang="pl-PL" sz="1400" b="1" u="sng" dirty="0"/>
              <a:t>trzebnicki</a:t>
            </a:r>
          </a:p>
          <a:p>
            <a:pPr algn="ctr"/>
            <a:r>
              <a:rPr lang="pl-PL" sz="1400" b="1" u="sng" dirty="0"/>
              <a:t>milicki</a:t>
            </a:r>
          </a:p>
          <a:p>
            <a:pPr algn="ctr"/>
            <a:r>
              <a:rPr lang="pl-PL" sz="1400" b="1" u="sng" dirty="0"/>
              <a:t>oleśnicki</a:t>
            </a:r>
          </a:p>
          <a:p>
            <a:pPr algn="ctr"/>
            <a:r>
              <a:rPr lang="pl-PL" sz="1400" b="1" u="sng" dirty="0"/>
              <a:t>średzki</a:t>
            </a:r>
          </a:p>
          <a:p>
            <a:pPr algn="ctr"/>
            <a:r>
              <a:rPr lang="pl-PL" sz="1400" b="1" u="sng" dirty="0"/>
              <a:t>strzeliński</a:t>
            </a:r>
          </a:p>
          <a:p>
            <a:pPr algn="ctr"/>
            <a:r>
              <a:rPr lang="pl-PL" sz="1400" b="1" u="sng" dirty="0"/>
              <a:t>oławski</a:t>
            </a:r>
          </a:p>
          <a:p>
            <a:pPr algn="ctr"/>
            <a:r>
              <a:rPr lang="pl-PL" sz="1400" b="1" u="sng" dirty="0"/>
              <a:t>ząbkowicki</a:t>
            </a:r>
          </a:p>
          <a:p>
            <a:pPr algn="ctr"/>
            <a:r>
              <a:rPr lang="pl-PL" sz="1400" b="1" u="sng" dirty="0"/>
              <a:t>kłodzki</a:t>
            </a:r>
          </a:p>
          <a:p>
            <a:pPr algn="ctr"/>
            <a:r>
              <a:rPr lang="pl-PL" sz="1400" b="1" u="sng" dirty="0"/>
              <a:t>dzierżoniowski</a:t>
            </a:r>
          </a:p>
          <a:p>
            <a:pPr algn="ctr"/>
            <a:r>
              <a:rPr lang="pl-PL" sz="1400" b="1" u="sng" dirty="0"/>
              <a:t>świdnicki</a:t>
            </a:r>
          </a:p>
          <a:p>
            <a:pPr algn="ctr"/>
            <a:r>
              <a:rPr lang="pl-PL" sz="1400" b="1" u="sng" dirty="0"/>
              <a:t>wałbrzyski</a:t>
            </a:r>
          </a:p>
          <a:p>
            <a:pPr algn="ctr"/>
            <a:endParaRPr lang="pl-PL" sz="1400" b="1" u="sng" dirty="0">
              <a:solidFill>
                <a:schemeClr val="bg1"/>
              </a:solidFill>
            </a:endParaRPr>
          </a:p>
          <a:p>
            <a:pPr algn="ctr"/>
            <a:endParaRPr lang="pl-PL" sz="1400" b="1" u="sng" dirty="0">
              <a:solidFill>
                <a:schemeClr val="bg1"/>
              </a:solidFill>
            </a:endParaRPr>
          </a:p>
          <a:p>
            <a:pPr algn="ctr"/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6D57612-84BF-4E19-BFD7-6E070C74EC41}"/>
              </a:ext>
            </a:extLst>
          </p:cNvPr>
          <p:cNvSpPr/>
          <p:nvPr/>
        </p:nvSpPr>
        <p:spPr>
          <a:xfrm>
            <a:off x="1547664" y="2538012"/>
            <a:ext cx="1547664" cy="3791855"/>
          </a:xfrm>
          <a:prstGeom prst="rect">
            <a:avLst/>
          </a:prstGeom>
          <a:gradFill>
            <a:gsLst>
              <a:gs pos="100000">
                <a:srgbClr val="FEC3C7"/>
              </a:gs>
              <a:gs pos="100000">
                <a:schemeClr val="accent1">
                  <a:shade val="93000"/>
                  <a:satMod val="13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1956DC7-5786-4CB1-A079-B06ED5FB6F4C}"/>
              </a:ext>
            </a:extLst>
          </p:cNvPr>
          <p:cNvSpPr txBox="1"/>
          <p:nvPr/>
        </p:nvSpPr>
        <p:spPr>
          <a:xfrm>
            <a:off x="1482072" y="2538012"/>
            <a:ext cx="17127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u="sng" dirty="0">
                <a:solidFill>
                  <a:schemeClr val="bg1"/>
                </a:solidFill>
              </a:rPr>
              <a:t>SDM LEGNICA</a:t>
            </a:r>
          </a:p>
          <a:p>
            <a:pPr algn="ctr"/>
            <a:r>
              <a:rPr lang="pl-PL" sz="1400" b="1" u="sng" dirty="0"/>
              <a:t>Rejon operacyjny:</a:t>
            </a:r>
          </a:p>
          <a:p>
            <a:pPr algn="ctr"/>
            <a:r>
              <a:rPr lang="pl-PL" sz="1400" b="1" u="sng" dirty="0"/>
              <a:t>m. Legnica,</a:t>
            </a:r>
          </a:p>
          <a:p>
            <a:pPr algn="ctr"/>
            <a:r>
              <a:rPr lang="pl-PL" sz="1400" b="1" u="sng" dirty="0"/>
              <a:t>powiaty:</a:t>
            </a:r>
          </a:p>
          <a:p>
            <a:pPr algn="ctr"/>
            <a:r>
              <a:rPr lang="pl-PL" sz="1400" b="1" u="sng" dirty="0"/>
              <a:t>górowski</a:t>
            </a:r>
          </a:p>
          <a:p>
            <a:pPr algn="ctr"/>
            <a:r>
              <a:rPr lang="pl-PL" sz="1400" b="1" u="sng" dirty="0"/>
              <a:t>jaworski</a:t>
            </a:r>
          </a:p>
          <a:p>
            <a:pPr algn="ctr"/>
            <a:r>
              <a:rPr lang="pl-PL" sz="1400" b="1" u="sng" dirty="0"/>
              <a:t>głogowski</a:t>
            </a:r>
          </a:p>
          <a:p>
            <a:pPr algn="ctr"/>
            <a:r>
              <a:rPr lang="pl-PL" sz="1400" b="1" u="sng" dirty="0"/>
              <a:t>bolesławiecki</a:t>
            </a:r>
          </a:p>
          <a:p>
            <a:pPr algn="ctr"/>
            <a:r>
              <a:rPr lang="pl-PL" sz="1400" b="1" u="sng" dirty="0"/>
              <a:t>jeleniogórski</a:t>
            </a:r>
          </a:p>
          <a:p>
            <a:pPr algn="ctr"/>
            <a:r>
              <a:rPr lang="pl-PL" sz="1400" b="1" u="sng" dirty="0"/>
              <a:t>kamiennogórski</a:t>
            </a:r>
          </a:p>
          <a:p>
            <a:pPr algn="ctr"/>
            <a:r>
              <a:rPr lang="pl-PL" sz="1400" b="1" u="sng" dirty="0"/>
              <a:t>lwówecki</a:t>
            </a:r>
          </a:p>
          <a:p>
            <a:pPr algn="ctr"/>
            <a:r>
              <a:rPr lang="pl-PL" sz="1400" b="1" u="sng" dirty="0"/>
              <a:t>lubański</a:t>
            </a:r>
          </a:p>
          <a:p>
            <a:pPr algn="ctr"/>
            <a:r>
              <a:rPr lang="pl-PL" sz="1400" b="1" u="sng" dirty="0"/>
              <a:t>lubiński</a:t>
            </a:r>
          </a:p>
          <a:p>
            <a:pPr algn="ctr"/>
            <a:r>
              <a:rPr lang="pl-PL" sz="1400" b="1" u="sng" dirty="0"/>
              <a:t>polkowicki</a:t>
            </a:r>
          </a:p>
          <a:p>
            <a:pPr algn="ctr"/>
            <a:r>
              <a:rPr lang="pl-PL" sz="1400" b="1" u="sng" dirty="0"/>
              <a:t>głogowski</a:t>
            </a:r>
          </a:p>
          <a:p>
            <a:pPr algn="ctr"/>
            <a:r>
              <a:rPr lang="pl-PL" sz="1400" b="1" u="sng" dirty="0"/>
              <a:t>złotoryjski</a:t>
            </a:r>
          </a:p>
          <a:p>
            <a:pPr algn="ctr"/>
            <a:r>
              <a:rPr lang="pl-PL" sz="1400" b="1" u="sng" dirty="0"/>
              <a:t>zgorzelecki</a:t>
            </a:r>
          </a:p>
          <a:p>
            <a:pPr algn="ctr"/>
            <a:endParaRPr lang="pl-PL" sz="1400" b="1" u="sng" dirty="0">
              <a:solidFill>
                <a:schemeClr val="bg1"/>
              </a:solidFill>
            </a:endParaRPr>
          </a:p>
          <a:p>
            <a:pPr algn="ctr"/>
            <a:endParaRPr lang="pl-PL" sz="1400" b="1" u="sng" dirty="0">
              <a:solidFill>
                <a:schemeClr val="bg1"/>
              </a:solidFill>
            </a:endParaRPr>
          </a:p>
          <a:p>
            <a:pPr algn="ctr"/>
            <a:endParaRPr lang="pl-PL" sz="1400" b="1" u="sng" dirty="0">
              <a:solidFill>
                <a:schemeClr val="bg1"/>
              </a:solidFill>
            </a:endParaRPr>
          </a:p>
          <a:p>
            <a:pPr algn="ctr"/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AF131FC-F7FE-4D65-BEA2-EC584B05C911}"/>
              </a:ext>
            </a:extLst>
          </p:cNvPr>
          <p:cNvSpPr txBox="1"/>
          <p:nvPr/>
        </p:nvSpPr>
        <p:spPr>
          <a:xfrm>
            <a:off x="3059832" y="-3577"/>
            <a:ext cx="6103826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Kontraktowanie świadczeń z zakresu Ratownictwa Medycznego od 01.04.2019</a:t>
            </a:r>
          </a:p>
          <a:p>
            <a:pPr algn="ctr"/>
            <a:r>
              <a:rPr lang="pl-PL" sz="2400" b="1" dirty="0"/>
              <a:t>Dwa rejony operacyjne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93890EF6-020B-4E6A-A644-96AD86B0EB22}"/>
              </a:ext>
            </a:extLst>
          </p:cNvPr>
          <p:cNvCxnSpPr>
            <a:cxnSpLocks/>
          </p:cNvCxnSpPr>
          <p:nvPr/>
        </p:nvCxnSpPr>
        <p:spPr>
          <a:xfrm>
            <a:off x="1331640" y="1628799"/>
            <a:ext cx="6120680" cy="180020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303CC72F-9C16-416E-991D-DCC3A019783C}"/>
              </a:ext>
            </a:extLst>
          </p:cNvPr>
          <p:cNvCxnSpPr/>
          <p:nvPr/>
        </p:nvCxnSpPr>
        <p:spPr>
          <a:xfrm>
            <a:off x="2843808" y="2708920"/>
            <a:ext cx="2736304" cy="3600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8505478-A6E8-4C77-9A57-6D746196A580}"/>
              </a:ext>
            </a:extLst>
          </p:cNvPr>
          <p:cNvSpPr txBox="1"/>
          <p:nvPr/>
        </p:nvSpPr>
        <p:spPr>
          <a:xfrm>
            <a:off x="6300193" y="3678489"/>
            <a:ext cx="2843808" cy="461665"/>
          </a:xfrm>
          <a:prstGeom prst="rect">
            <a:avLst/>
          </a:prstGeom>
          <a:gradFill>
            <a:gsLst>
              <a:gs pos="4000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latin typeface="+mj-lt"/>
              </a:rPr>
              <a:t>obszar 10821 km2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A1442AA-93F6-4E6F-91D6-C28922AB30FC}"/>
              </a:ext>
            </a:extLst>
          </p:cNvPr>
          <p:cNvSpPr txBox="1"/>
          <p:nvPr/>
        </p:nvSpPr>
        <p:spPr>
          <a:xfrm>
            <a:off x="3465863" y="1540221"/>
            <a:ext cx="2618305" cy="461665"/>
          </a:xfrm>
          <a:prstGeom prst="rect">
            <a:avLst/>
          </a:prstGeom>
          <a:gradFill>
            <a:gsLst>
              <a:gs pos="40000">
                <a:schemeClr val="accent1"/>
              </a:gs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obszar 9127 km2</a:t>
            </a:r>
          </a:p>
        </p:txBody>
      </p:sp>
    </p:spTree>
    <p:extLst>
      <p:ext uri="{BB962C8B-B14F-4D97-AF65-F5344CB8AC3E}">
        <p14:creationId xmlns:p14="http://schemas.microsoft.com/office/powerpoint/2010/main" val="10007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6831076-710E-402F-B24F-90199C79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494E-039A-4A60-A639-059251AD3086}" type="slidenum">
              <a:rPr lang="pl-PL" smtClean="0"/>
              <a:pPr/>
              <a:t>9</a:t>
            </a:fld>
            <a:r>
              <a:rPr lang="pl-PL"/>
              <a:t> z 34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D5077A-1118-41EB-9EEE-0E9B7A1F0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228" y="0"/>
            <a:ext cx="5172772" cy="6858000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5B4B7E7-3452-4B24-A3CE-38F4B8F93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09160"/>
              </p:ext>
            </p:extLst>
          </p:nvPr>
        </p:nvGraphicFramePr>
        <p:xfrm>
          <a:off x="35496" y="1340768"/>
          <a:ext cx="3672408" cy="5396328"/>
        </p:xfrm>
        <a:graphic>
          <a:graphicData uri="http://schemas.openxmlformats.org/drawingml/2006/table">
            <a:tbl>
              <a:tblPr firstRow="1" firstCol="1" bandRow="1"/>
              <a:tblGrid>
                <a:gridCol w="1611276">
                  <a:extLst>
                    <a:ext uri="{9D8B030D-6E8A-4147-A177-3AD203B41FA5}">
                      <a16:colId xmlns:a16="http://schemas.microsoft.com/office/drawing/2014/main" val="1731310410"/>
                    </a:ext>
                  </a:extLst>
                </a:gridCol>
                <a:gridCol w="983956">
                  <a:extLst>
                    <a:ext uri="{9D8B030D-6E8A-4147-A177-3AD203B41FA5}">
                      <a16:colId xmlns:a16="http://schemas.microsoft.com/office/drawing/2014/main" val="2050014996"/>
                    </a:ext>
                  </a:extLst>
                </a:gridCol>
                <a:gridCol w="1077176">
                  <a:extLst>
                    <a:ext uri="{9D8B030D-6E8A-4147-A177-3AD203B41FA5}">
                      <a16:colId xmlns:a16="http://schemas.microsoft.com/office/drawing/2014/main" val="2102955961"/>
                    </a:ext>
                  </a:extLst>
                </a:gridCol>
              </a:tblGrid>
              <a:tr h="307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5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Rejon operacyjny: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zespołów ZRM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 – specjalistyczne, P – podstawowe)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841782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Wrocław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20,5P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1747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powiaty: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83898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wrocławski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856511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wołowski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41830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trzebnicki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92893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milicki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634063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średzki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905255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strzeliński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13502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oławski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028352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oleśnicki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127054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ząbkowicki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883706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kłodzki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716733"/>
                  </a:ext>
                </a:extLst>
              </a:tr>
              <a:tr h="312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dzierżoniowski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729289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świdnicki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105722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wałbrzyski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5P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E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975995"/>
                  </a:ext>
                </a:extLst>
              </a:tr>
              <a:tr h="299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1" u="sng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SUMA: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50,5P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59" marR="363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128212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55472251-E50D-4839-A339-F3DFA21C2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10" y="136524"/>
            <a:ext cx="5217318" cy="672147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52BB5E4-885F-4710-ADB3-6E3ADC6C8C4D}"/>
              </a:ext>
            </a:extLst>
          </p:cNvPr>
          <p:cNvSpPr txBox="1"/>
          <p:nvPr/>
        </p:nvSpPr>
        <p:spPr>
          <a:xfrm>
            <a:off x="3040174" y="0"/>
            <a:ext cx="610382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„Wrocławski rejon operacyjny”</a:t>
            </a:r>
          </a:p>
        </p:txBody>
      </p:sp>
    </p:spTree>
    <p:extLst>
      <p:ext uri="{BB962C8B-B14F-4D97-AF65-F5344CB8AC3E}">
        <p14:creationId xmlns:p14="http://schemas.microsoft.com/office/powerpoint/2010/main" val="11492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00">
        <p:split orient="vert"/>
      </p:transition>
    </mc:Choice>
    <mc:Fallback xmlns="">
      <p:transition spd="slow" advTm="64000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</TotalTime>
  <Words>1553</Words>
  <Application>Microsoft Office PowerPoint</Application>
  <PresentationFormat>Pokaz na ekranie (4:3)</PresentationFormat>
  <Paragraphs>421</Paragraphs>
  <Slides>25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Algerian</vt:lpstr>
      <vt:lpstr>Arial</vt:lpstr>
      <vt:lpstr>Arial Black</vt:lpstr>
      <vt:lpstr>Arial CE</vt:lpstr>
      <vt:lpstr>Calibri</vt:lpstr>
      <vt:lpstr>Open Sans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Molenda</dc:creator>
  <cp:lastModifiedBy>Łukasz Rosiński</cp:lastModifiedBy>
  <cp:revision>279</cp:revision>
  <dcterms:created xsi:type="dcterms:W3CDTF">2014-10-01T06:11:38Z</dcterms:created>
  <dcterms:modified xsi:type="dcterms:W3CDTF">2018-11-30T11:45:38Z</dcterms:modified>
</cp:coreProperties>
</file>