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40"/>
  </p:notesMasterIdLst>
  <p:handoutMasterIdLst>
    <p:handoutMasterId r:id="rId41"/>
  </p:handoutMasterIdLst>
  <p:sldIdLst>
    <p:sldId id="935" r:id="rId2"/>
    <p:sldId id="1016" r:id="rId3"/>
    <p:sldId id="1017" r:id="rId4"/>
    <p:sldId id="1025" r:id="rId5"/>
    <p:sldId id="1021" r:id="rId6"/>
    <p:sldId id="960" r:id="rId7"/>
    <p:sldId id="961" r:id="rId8"/>
    <p:sldId id="964" r:id="rId9"/>
    <p:sldId id="987" r:id="rId10"/>
    <p:sldId id="1020" r:id="rId11"/>
    <p:sldId id="1023" r:id="rId12"/>
    <p:sldId id="1024" r:id="rId13"/>
    <p:sldId id="986" r:id="rId14"/>
    <p:sldId id="1003" r:id="rId15"/>
    <p:sldId id="994" r:id="rId16"/>
    <p:sldId id="1004" r:id="rId17"/>
    <p:sldId id="1028" r:id="rId18"/>
    <p:sldId id="1027" r:id="rId19"/>
    <p:sldId id="1006" r:id="rId20"/>
    <p:sldId id="1007" r:id="rId21"/>
    <p:sldId id="901" r:id="rId22"/>
    <p:sldId id="904" r:id="rId23"/>
    <p:sldId id="1010" r:id="rId24"/>
    <p:sldId id="977" r:id="rId25"/>
    <p:sldId id="995" r:id="rId26"/>
    <p:sldId id="979" r:id="rId27"/>
    <p:sldId id="980" r:id="rId28"/>
    <p:sldId id="1011" r:id="rId29"/>
    <p:sldId id="1012" r:id="rId30"/>
    <p:sldId id="984" r:id="rId31"/>
    <p:sldId id="906" r:id="rId32"/>
    <p:sldId id="907" r:id="rId33"/>
    <p:sldId id="996" r:id="rId34"/>
    <p:sldId id="910" r:id="rId35"/>
    <p:sldId id="916" r:id="rId36"/>
    <p:sldId id="974" r:id="rId37"/>
    <p:sldId id="1022" r:id="rId38"/>
    <p:sldId id="1015" r:id="rId39"/>
  </p:sldIdLst>
  <p:sldSz cx="12192000" cy="6858000"/>
  <p:notesSz cx="6811963" cy="994568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780" userDrawn="1">
          <p15:clr>
            <a:srgbClr val="A4A3A4"/>
          </p15:clr>
        </p15:guide>
        <p15:guide id="5" pos="39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ek Podoba" initials="JP" lastIdx="8" clrIdx="0"/>
  <p:cmAuthor id="1" name="Katarzyna Greszta" initials="KG" lastIdx="0" clrIdx="1"/>
  <p:cmAuthor id="2" name="Izabela Snopek" initials="IS" lastIdx="1" clrIdx="2"/>
  <p:cmAuthor id="3" name="Monika Teklak" initials="MT" lastIdx="1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33CC"/>
    <a:srgbClr val="6D8C30"/>
    <a:srgbClr val="AF0539"/>
    <a:srgbClr val="66FF33"/>
    <a:srgbClr val="CA5519"/>
    <a:srgbClr val="003399"/>
    <a:srgbClr val="F2F2F2"/>
    <a:srgbClr val="623C75"/>
    <a:srgbClr val="1C5799"/>
    <a:srgbClr val="EB8B5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20" autoAdjust="0"/>
    <p:restoredTop sz="97423" autoAdjust="0"/>
  </p:normalViewPr>
  <p:slideViewPr>
    <p:cSldViewPr snapToObjects="1">
      <p:cViewPr varScale="1">
        <p:scale>
          <a:sx n="73" d="100"/>
          <a:sy n="73" d="100"/>
        </p:scale>
        <p:origin x="-492" y="-102"/>
      </p:cViewPr>
      <p:guideLst>
        <p:guide orient="horz" pos="278"/>
        <p:guide pos="3840"/>
        <p:guide pos="3780"/>
        <p:guide pos="39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5190" y="90"/>
      </p:cViewPr>
      <p:guideLst>
        <p:guide orient="horz" pos="3133"/>
        <p:guide pos="214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985B38-D746-42F9-9158-261410D1AC76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901B9DCD-1CD9-4842-A4BB-880C32CF4279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2400" dirty="0" smtClean="0"/>
            <a:t>Wzrost </a:t>
          </a:r>
          <a:r>
            <a:rPr lang="pl-PL" sz="2400" dirty="0"/>
            <a:t>konkurencyjności </a:t>
          </a:r>
          <a:r>
            <a:rPr lang="pl-PL" sz="2400" dirty="0" smtClean="0"/>
            <a:t>regionalnej </a:t>
          </a:r>
          <a:r>
            <a:rPr lang="pl-PL" sz="2400" dirty="0"/>
            <a:t>gospodarki w obszarze </a:t>
          </a:r>
          <a:r>
            <a:rPr lang="pl-PL" sz="2400" dirty="0" smtClean="0"/>
            <a:t>żywności</a:t>
          </a:r>
          <a:br>
            <a:rPr lang="pl-PL" sz="2400" dirty="0" smtClean="0"/>
          </a:br>
          <a:r>
            <a:rPr lang="pl-PL" sz="2400" dirty="0" smtClean="0"/>
            <a:t>i </a:t>
          </a:r>
          <a:r>
            <a:rPr lang="pl-PL" sz="2400" dirty="0"/>
            <a:t>zdrowia poprawiający jakość życia </a:t>
          </a:r>
          <a:r>
            <a:rPr lang="pl-PL" sz="2400" dirty="0" smtClean="0"/>
            <a:t>Dolnoślązaków</a:t>
          </a:r>
          <a:endParaRPr lang="pl-PL" sz="2400" dirty="0"/>
        </a:p>
      </dgm:t>
    </dgm:pt>
    <dgm:pt modelId="{5EBD953B-F7C2-4615-8E7E-FE521CD2207E}" type="parTrans" cxnId="{386FE37B-DA11-49CB-9296-5B5301193067}">
      <dgm:prSet/>
      <dgm:spPr/>
      <dgm:t>
        <a:bodyPr/>
        <a:lstStyle/>
        <a:p>
          <a:endParaRPr lang="pl-PL"/>
        </a:p>
      </dgm:t>
    </dgm:pt>
    <dgm:pt modelId="{195EE161-936E-4E74-AB83-A73BCDA2CBED}" type="sibTrans" cxnId="{386FE37B-DA11-49CB-9296-5B5301193067}">
      <dgm:prSet/>
      <dgm:spPr/>
      <dgm:t>
        <a:bodyPr/>
        <a:lstStyle/>
        <a:p>
          <a:endParaRPr lang="pl-PL"/>
        </a:p>
      </dgm:t>
    </dgm:pt>
    <dgm:pt modelId="{CF492318-7707-4C0C-9399-0CEB9BF9F81F}">
      <dgm:prSet phldrT="[Tekst]" custT="1"/>
      <dgm:spPr/>
      <dgm:t>
        <a:bodyPr/>
        <a:lstStyle/>
        <a:p>
          <a:r>
            <a:rPr lang="pl-PL" sz="3200" b="1" dirty="0" smtClean="0"/>
            <a:t>1.</a:t>
          </a:r>
        </a:p>
        <a:p>
          <a:r>
            <a:rPr lang="pl-PL" sz="1800" dirty="0" smtClean="0"/>
            <a:t>Zwiększenie </a:t>
          </a:r>
          <a:r>
            <a:rPr lang="pl-PL" sz="1800" dirty="0"/>
            <a:t>udziału żywności wysokiej jakości  </a:t>
          </a:r>
          <a:r>
            <a:rPr lang="pl-PL" sz="1800" dirty="0" smtClean="0"/>
            <a:t>pochodzącej</a:t>
          </a:r>
          <a:br>
            <a:rPr lang="pl-PL" sz="1800" dirty="0" smtClean="0"/>
          </a:br>
          <a:r>
            <a:rPr lang="pl-PL" sz="1800" dirty="0" smtClean="0"/>
            <a:t>z </a:t>
          </a:r>
          <a:r>
            <a:rPr lang="pl-PL" sz="1800" dirty="0"/>
            <a:t>Dolnego Śląska na rynkach krajowych i zagranicznych. </a:t>
          </a:r>
        </a:p>
      </dgm:t>
    </dgm:pt>
    <dgm:pt modelId="{ED357C9A-75E5-49E3-B21C-391F9922C93E}" type="parTrans" cxnId="{6F8EED28-DEA2-4CCA-8E2B-A14E56398160}">
      <dgm:prSet/>
      <dgm:spPr/>
      <dgm:t>
        <a:bodyPr/>
        <a:lstStyle/>
        <a:p>
          <a:endParaRPr lang="pl-PL"/>
        </a:p>
      </dgm:t>
    </dgm:pt>
    <dgm:pt modelId="{240B54A7-822A-4971-B782-8F5EA9B58E30}" type="sibTrans" cxnId="{6F8EED28-DEA2-4CCA-8E2B-A14E56398160}">
      <dgm:prSet/>
      <dgm:spPr/>
      <dgm:t>
        <a:bodyPr/>
        <a:lstStyle/>
        <a:p>
          <a:endParaRPr lang="pl-PL"/>
        </a:p>
      </dgm:t>
    </dgm:pt>
    <dgm:pt modelId="{386CA5B1-2D64-436E-B3C8-3BD8B9E54B69}">
      <dgm:prSet phldrT="[Tekst]" custT="1"/>
      <dgm:spPr/>
      <dgm:t>
        <a:bodyPr/>
        <a:lstStyle/>
        <a:p>
          <a:r>
            <a:rPr lang="pl-PL" sz="3200" b="1" dirty="0" smtClean="0"/>
            <a:t>2.</a:t>
          </a:r>
        </a:p>
        <a:p>
          <a:r>
            <a:rPr lang="pl-PL" sz="1800" dirty="0" smtClean="0"/>
            <a:t>Poprawa </a:t>
          </a:r>
          <a:r>
            <a:rPr lang="pl-PL" sz="1800" dirty="0"/>
            <a:t>konkurencyjności dolnośląskich przedsiębiorstw  sektora rolno - spożywczego </a:t>
          </a:r>
          <a:br>
            <a:rPr lang="pl-PL" sz="1800" dirty="0"/>
          </a:br>
          <a:r>
            <a:rPr lang="pl-PL" sz="1800" dirty="0"/>
            <a:t>i powiązanych z nim dziedzin</a:t>
          </a:r>
        </a:p>
      </dgm:t>
    </dgm:pt>
    <dgm:pt modelId="{CA15A8A3-69A8-440E-AF45-89DB215B2194}" type="parTrans" cxnId="{500D845E-0E29-4529-8D43-140337B9EDB7}">
      <dgm:prSet/>
      <dgm:spPr/>
      <dgm:t>
        <a:bodyPr/>
        <a:lstStyle/>
        <a:p>
          <a:endParaRPr lang="pl-PL"/>
        </a:p>
      </dgm:t>
    </dgm:pt>
    <dgm:pt modelId="{AECC056A-5306-4777-929B-F846BEF68399}" type="sibTrans" cxnId="{500D845E-0E29-4529-8D43-140337B9EDB7}">
      <dgm:prSet/>
      <dgm:spPr/>
      <dgm:t>
        <a:bodyPr/>
        <a:lstStyle/>
        <a:p>
          <a:endParaRPr lang="pl-PL"/>
        </a:p>
      </dgm:t>
    </dgm:pt>
    <dgm:pt modelId="{FE3F09FF-1FA0-42AC-9ACE-FA94D8F53A14}">
      <dgm:prSet phldrT="[Tekst]" custT="1"/>
      <dgm:spPr/>
      <dgm:t>
        <a:bodyPr/>
        <a:lstStyle/>
        <a:p>
          <a:r>
            <a:rPr lang="pl-PL" sz="3200" b="1" dirty="0" smtClean="0"/>
            <a:t>3.</a:t>
          </a:r>
        </a:p>
        <a:p>
          <a:r>
            <a:rPr lang="pl-PL" sz="1800" dirty="0" smtClean="0"/>
            <a:t>Kreowanie </a:t>
          </a:r>
          <a:r>
            <a:rPr lang="pl-PL" sz="1800" dirty="0"/>
            <a:t>postaw prozdrowotnych wśród mieszkańców Dolnego Śląska. </a:t>
          </a:r>
        </a:p>
      </dgm:t>
    </dgm:pt>
    <dgm:pt modelId="{EC66D66E-816E-4E3E-B4E4-8A61B52C8C42}" type="parTrans" cxnId="{94AD65EC-912C-42C6-9D1C-A5DF603F7FAB}">
      <dgm:prSet/>
      <dgm:spPr/>
      <dgm:t>
        <a:bodyPr/>
        <a:lstStyle/>
        <a:p>
          <a:endParaRPr lang="pl-PL"/>
        </a:p>
      </dgm:t>
    </dgm:pt>
    <dgm:pt modelId="{52943E24-DB24-4E23-9139-7CBFDB4AF8DC}" type="sibTrans" cxnId="{94AD65EC-912C-42C6-9D1C-A5DF603F7FAB}">
      <dgm:prSet/>
      <dgm:spPr/>
      <dgm:t>
        <a:bodyPr/>
        <a:lstStyle/>
        <a:p>
          <a:endParaRPr lang="pl-PL"/>
        </a:p>
      </dgm:t>
    </dgm:pt>
    <dgm:pt modelId="{515FFFF1-8FA0-4056-BBB3-830031B17092}" type="pres">
      <dgm:prSet presAssocID="{EB985B38-D746-42F9-9158-261410D1AC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5A6FB876-61A4-48E5-A40B-12701E63E3FE}" type="pres">
      <dgm:prSet presAssocID="{901B9DCD-1CD9-4842-A4BB-880C32CF4279}" presName="hierRoot1" presStyleCnt="0">
        <dgm:presLayoutVars>
          <dgm:hierBranch val="init"/>
        </dgm:presLayoutVars>
      </dgm:prSet>
      <dgm:spPr/>
    </dgm:pt>
    <dgm:pt modelId="{C5D23BBC-0AE5-41FD-8BB6-B7BCE780CF41}" type="pres">
      <dgm:prSet presAssocID="{901B9DCD-1CD9-4842-A4BB-880C32CF4279}" presName="rootComposite1" presStyleCnt="0"/>
      <dgm:spPr/>
    </dgm:pt>
    <dgm:pt modelId="{7AD0B034-7C83-4BF3-970A-7AD9AC39FD6E}" type="pres">
      <dgm:prSet presAssocID="{901B9DCD-1CD9-4842-A4BB-880C32CF4279}" presName="rootText1" presStyleLbl="node0" presStyleIdx="0" presStyleCnt="1" custScaleX="303187" custScaleY="7559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5A3AE93-B9A1-4F81-8668-6F1A37A70CBB}" type="pres">
      <dgm:prSet presAssocID="{901B9DCD-1CD9-4842-A4BB-880C32CF4279}" presName="rootConnector1" presStyleLbl="node1" presStyleIdx="0" presStyleCnt="0"/>
      <dgm:spPr/>
      <dgm:t>
        <a:bodyPr/>
        <a:lstStyle/>
        <a:p>
          <a:endParaRPr lang="pl-PL"/>
        </a:p>
      </dgm:t>
    </dgm:pt>
    <dgm:pt modelId="{1F8CF93E-7E66-4BAC-8214-CEA0A10B6184}" type="pres">
      <dgm:prSet presAssocID="{901B9DCD-1CD9-4842-A4BB-880C32CF4279}" presName="hierChild2" presStyleCnt="0"/>
      <dgm:spPr/>
    </dgm:pt>
    <dgm:pt modelId="{E2B71637-6414-49AB-8A53-05D7DF8EB34C}" type="pres">
      <dgm:prSet presAssocID="{ED357C9A-75E5-49E3-B21C-391F9922C93E}" presName="Name37" presStyleLbl="parChTrans1D2" presStyleIdx="0" presStyleCnt="3"/>
      <dgm:spPr/>
      <dgm:t>
        <a:bodyPr/>
        <a:lstStyle/>
        <a:p>
          <a:endParaRPr lang="pl-PL"/>
        </a:p>
      </dgm:t>
    </dgm:pt>
    <dgm:pt modelId="{0BD5265A-B303-4A37-B9AF-AEA203D4A36D}" type="pres">
      <dgm:prSet presAssocID="{CF492318-7707-4C0C-9399-0CEB9BF9F81F}" presName="hierRoot2" presStyleCnt="0">
        <dgm:presLayoutVars>
          <dgm:hierBranch val="init"/>
        </dgm:presLayoutVars>
      </dgm:prSet>
      <dgm:spPr/>
    </dgm:pt>
    <dgm:pt modelId="{B3535CA3-4819-4B74-A282-893D4781222D}" type="pres">
      <dgm:prSet presAssocID="{CF492318-7707-4C0C-9399-0CEB9BF9F81F}" presName="rootComposite" presStyleCnt="0"/>
      <dgm:spPr/>
    </dgm:pt>
    <dgm:pt modelId="{4D88D403-E599-4399-BC7F-9904D45BFD3A}" type="pres">
      <dgm:prSet presAssocID="{CF492318-7707-4C0C-9399-0CEB9BF9F81F}" presName="rootText" presStyleLbl="node2" presStyleIdx="0" presStyleCnt="3" custScaleX="94815" custScaleY="146093" custLinFactNeighborX="14960" custLinFactNeighborY="434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87F71C1-B376-4269-80F0-371AB9D0DDA3}" type="pres">
      <dgm:prSet presAssocID="{CF492318-7707-4C0C-9399-0CEB9BF9F81F}" presName="rootConnector" presStyleLbl="node2" presStyleIdx="0" presStyleCnt="3"/>
      <dgm:spPr/>
      <dgm:t>
        <a:bodyPr/>
        <a:lstStyle/>
        <a:p>
          <a:endParaRPr lang="pl-PL"/>
        </a:p>
      </dgm:t>
    </dgm:pt>
    <dgm:pt modelId="{FDF95408-7453-4230-9E0F-AD997020FFE4}" type="pres">
      <dgm:prSet presAssocID="{CF492318-7707-4C0C-9399-0CEB9BF9F81F}" presName="hierChild4" presStyleCnt="0"/>
      <dgm:spPr/>
    </dgm:pt>
    <dgm:pt modelId="{C5269517-B3ED-40A4-A8F5-BC4CE1F744F7}" type="pres">
      <dgm:prSet presAssocID="{CF492318-7707-4C0C-9399-0CEB9BF9F81F}" presName="hierChild5" presStyleCnt="0"/>
      <dgm:spPr/>
    </dgm:pt>
    <dgm:pt modelId="{231D20B8-BBC9-456E-B5E7-D1552C013985}" type="pres">
      <dgm:prSet presAssocID="{CA15A8A3-69A8-440E-AF45-89DB215B2194}" presName="Name37" presStyleLbl="parChTrans1D2" presStyleIdx="1" presStyleCnt="3"/>
      <dgm:spPr/>
      <dgm:t>
        <a:bodyPr/>
        <a:lstStyle/>
        <a:p>
          <a:endParaRPr lang="pl-PL"/>
        </a:p>
      </dgm:t>
    </dgm:pt>
    <dgm:pt modelId="{F72EF0D8-C4CF-484F-84CA-B19E16AEE4D0}" type="pres">
      <dgm:prSet presAssocID="{386CA5B1-2D64-436E-B3C8-3BD8B9E54B69}" presName="hierRoot2" presStyleCnt="0">
        <dgm:presLayoutVars>
          <dgm:hierBranch val="init"/>
        </dgm:presLayoutVars>
      </dgm:prSet>
      <dgm:spPr/>
    </dgm:pt>
    <dgm:pt modelId="{5F042892-995A-4B57-B658-23C85697830A}" type="pres">
      <dgm:prSet presAssocID="{386CA5B1-2D64-436E-B3C8-3BD8B9E54B69}" presName="rootComposite" presStyleCnt="0"/>
      <dgm:spPr/>
    </dgm:pt>
    <dgm:pt modelId="{A45970D2-5474-40A9-A7B1-71A447E1D5FA}" type="pres">
      <dgm:prSet presAssocID="{386CA5B1-2D64-436E-B3C8-3BD8B9E54B69}" presName="rootText" presStyleLbl="node2" presStyleIdx="1" presStyleCnt="3" custScaleY="146192" custLinFactNeighborX="454" custLinFactNeighborY="424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E2B26FA-0F54-4F45-A8F1-C5EE688B5B83}" type="pres">
      <dgm:prSet presAssocID="{386CA5B1-2D64-436E-B3C8-3BD8B9E54B69}" presName="rootConnector" presStyleLbl="node2" presStyleIdx="1" presStyleCnt="3"/>
      <dgm:spPr/>
      <dgm:t>
        <a:bodyPr/>
        <a:lstStyle/>
        <a:p>
          <a:endParaRPr lang="pl-PL"/>
        </a:p>
      </dgm:t>
    </dgm:pt>
    <dgm:pt modelId="{F29011A1-81E8-4D82-9A9F-540E846E50CE}" type="pres">
      <dgm:prSet presAssocID="{386CA5B1-2D64-436E-B3C8-3BD8B9E54B69}" presName="hierChild4" presStyleCnt="0"/>
      <dgm:spPr/>
    </dgm:pt>
    <dgm:pt modelId="{5DDE9E38-F2CA-4C9F-8232-2A6F4160041C}" type="pres">
      <dgm:prSet presAssocID="{386CA5B1-2D64-436E-B3C8-3BD8B9E54B69}" presName="hierChild5" presStyleCnt="0"/>
      <dgm:spPr/>
    </dgm:pt>
    <dgm:pt modelId="{2DF5A4AF-66A1-4029-A9D7-5FCD2FA29331}" type="pres">
      <dgm:prSet presAssocID="{EC66D66E-816E-4E3E-B4E4-8A61B52C8C42}" presName="Name37" presStyleLbl="parChTrans1D2" presStyleIdx="2" presStyleCnt="3"/>
      <dgm:spPr/>
      <dgm:t>
        <a:bodyPr/>
        <a:lstStyle/>
        <a:p>
          <a:endParaRPr lang="pl-PL"/>
        </a:p>
      </dgm:t>
    </dgm:pt>
    <dgm:pt modelId="{2991A5C5-1E2B-4E50-B3B0-D06A6873211E}" type="pres">
      <dgm:prSet presAssocID="{FE3F09FF-1FA0-42AC-9ACE-FA94D8F53A14}" presName="hierRoot2" presStyleCnt="0">
        <dgm:presLayoutVars>
          <dgm:hierBranch val="init"/>
        </dgm:presLayoutVars>
      </dgm:prSet>
      <dgm:spPr/>
    </dgm:pt>
    <dgm:pt modelId="{B8E4E0BD-5A4F-4BD1-927E-110D494EFF97}" type="pres">
      <dgm:prSet presAssocID="{FE3F09FF-1FA0-42AC-9ACE-FA94D8F53A14}" presName="rootComposite" presStyleCnt="0"/>
      <dgm:spPr/>
    </dgm:pt>
    <dgm:pt modelId="{58329757-8B70-4294-A8BF-B9F2C59DE910}" type="pres">
      <dgm:prSet presAssocID="{FE3F09FF-1FA0-42AC-9ACE-FA94D8F53A14}" presName="rootText" presStyleLbl="node2" presStyleIdx="2" presStyleCnt="3" custScaleX="94816" custScaleY="145956" custLinFactNeighborX="-12978" custLinFactNeighborY="447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F0B4615-C7C5-47DF-AD0F-898950B0759D}" type="pres">
      <dgm:prSet presAssocID="{FE3F09FF-1FA0-42AC-9ACE-FA94D8F53A14}" presName="rootConnector" presStyleLbl="node2" presStyleIdx="2" presStyleCnt="3"/>
      <dgm:spPr/>
      <dgm:t>
        <a:bodyPr/>
        <a:lstStyle/>
        <a:p>
          <a:endParaRPr lang="pl-PL"/>
        </a:p>
      </dgm:t>
    </dgm:pt>
    <dgm:pt modelId="{E5DADA2D-3E84-4C89-A25E-3155C493D68B}" type="pres">
      <dgm:prSet presAssocID="{FE3F09FF-1FA0-42AC-9ACE-FA94D8F53A14}" presName="hierChild4" presStyleCnt="0"/>
      <dgm:spPr/>
    </dgm:pt>
    <dgm:pt modelId="{1BCD07B9-9918-4B15-A5AE-0297B2FF3FA0}" type="pres">
      <dgm:prSet presAssocID="{FE3F09FF-1FA0-42AC-9ACE-FA94D8F53A14}" presName="hierChild5" presStyleCnt="0"/>
      <dgm:spPr/>
    </dgm:pt>
    <dgm:pt modelId="{8D2D9E8D-7718-49FB-BAC2-C63390D552C1}" type="pres">
      <dgm:prSet presAssocID="{901B9DCD-1CD9-4842-A4BB-880C32CF4279}" presName="hierChild3" presStyleCnt="0"/>
      <dgm:spPr/>
    </dgm:pt>
  </dgm:ptLst>
  <dgm:cxnLst>
    <dgm:cxn modelId="{7DBB39AF-D43B-4DD3-AFD3-746951547CD8}" type="presOf" srcId="{FE3F09FF-1FA0-42AC-9ACE-FA94D8F53A14}" destId="{58329757-8B70-4294-A8BF-B9F2C59DE910}" srcOrd="0" destOrd="0" presId="urn:microsoft.com/office/officeart/2005/8/layout/orgChart1"/>
    <dgm:cxn modelId="{573921F9-0374-4AE4-A0F1-B9F847995ED1}" type="presOf" srcId="{ED357C9A-75E5-49E3-B21C-391F9922C93E}" destId="{E2B71637-6414-49AB-8A53-05D7DF8EB34C}" srcOrd="0" destOrd="0" presId="urn:microsoft.com/office/officeart/2005/8/layout/orgChart1"/>
    <dgm:cxn modelId="{94AD65EC-912C-42C6-9D1C-A5DF603F7FAB}" srcId="{901B9DCD-1CD9-4842-A4BB-880C32CF4279}" destId="{FE3F09FF-1FA0-42AC-9ACE-FA94D8F53A14}" srcOrd="2" destOrd="0" parTransId="{EC66D66E-816E-4E3E-B4E4-8A61B52C8C42}" sibTransId="{52943E24-DB24-4E23-9139-7CBFDB4AF8DC}"/>
    <dgm:cxn modelId="{B9F97F6D-8ADA-41B7-87D5-24C111F59BFC}" type="presOf" srcId="{CF492318-7707-4C0C-9399-0CEB9BF9F81F}" destId="{4D88D403-E599-4399-BC7F-9904D45BFD3A}" srcOrd="0" destOrd="0" presId="urn:microsoft.com/office/officeart/2005/8/layout/orgChart1"/>
    <dgm:cxn modelId="{500D845E-0E29-4529-8D43-140337B9EDB7}" srcId="{901B9DCD-1CD9-4842-A4BB-880C32CF4279}" destId="{386CA5B1-2D64-436E-B3C8-3BD8B9E54B69}" srcOrd="1" destOrd="0" parTransId="{CA15A8A3-69A8-440E-AF45-89DB215B2194}" sibTransId="{AECC056A-5306-4777-929B-F846BEF68399}"/>
    <dgm:cxn modelId="{6F8EED28-DEA2-4CCA-8E2B-A14E56398160}" srcId="{901B9DCD-1CD9-4842-A4BB-880C32CF4279}" destId="{CF492318-7707-4C0C-9399-0CEB9BF9F81F}" srcOrd="0" destOrd="0" parTransId="{ED357C9A-75E5-49E3-B21C-391F9922C93E}" sibTransId="{240B54A7-822A-4971-B782-8F5EA9B58E30}"/>
    <dgm:cxn modelId="{DC47CCE8-2281-4A10-AA84-105D142BA5CA}" type="presOf" srcId="{CA15A8A3-69A8-440E-AF45-89DB215B2194}" destId="{231D20B8-BBC9-456E-B5E7-D1552C013985}" srcOrd="0" destOrd="0" presId="urn:microsoft.com/office/officeart/2005/8/layout/orgChart1"/>
    <dgm:cxn modelId="{D49F758B-7BCD-48AD-8353-2677DF3148C0}" type="presOf" srcId="{386CA5B1-2D64-436E-B3C8-3BD8B9E54B69}" destId="{A45970D2-5474-40A9-A7B1-71A447E1D5FA}" srcOrd="0" destOrd="0" presId="urn:microsoft.com/office/officeart/2005/8/layout/orgChart1"/>
    <dgm:cxn modelId="{7E3B6FDA-B02D-4F36-8216-482CBC6A3904}" type="presOf" srcId="{CF492318-7707-4C0C-9399-0CEB9BF9F81F}" destId="{887F71C1-B376-4269-80F0-371AB9D0DDA3}" srcOrd="1" destOrd="0" presId="urn:microsoft.com/office/officeart/2005/8/layout/orgChart1"/>
    <dgm:cxn modelId="{FD8C69C3-0BC9-453D-AE43-1EE55E1D5600}" type="presOf" srcId="{EB985B38-D746-42F9-9158-261410D1AC76}" destId="{515FFFF1-8FA0-4056-BBB3-830031B17092}" srcOrd="0" destOrd="0" presId="urn:microsoft.com/office/officeart/2005/8/layout/orgChart1"/>
    <dgm:cxn modelId="{F12A72B0-E96C-4796-8CC7-FBF5DD6051AF}" type="presOf" srcId="{386CA5B1-2D64-436E-B3C8-3BD8B9E54B69}" destId="{FE2B26FA-0F54-4F45-A8F1-C5EE688B5B83}" srcOrd="1" destOrd="0" presId="urn:microsoft.com/office/officeart/2005/8/layout/orgChart1"/>
    <dgm:cxn modelId="{300FADFE-8531-4C43-BF74-EC3C6E970FC6}" type="presOf" srcId="{901B9DCD-1CD9-4842-A4BB-880C32CF4279}" destId="{7AD0B034-7C83-4BF3-970A-7AD9AC39FD6E}" srcOrd="0" destOrd="0" presId="urn:microsoft.com/office/officeart/2005/8/layout/orgChart1"/>
    <dgm:cxn modelId="{81DD0CB9-5530-4CED-9BE2-46572CFC65AD}" type="presOf" srcId="{EC66D66E-816E-4E3E-B4E4-8A61B52C8C42}" destId="{2DF5A4AF-66A1-4029-A9D7-5FCD2FA29331}" srcOrd="0" destOrd="0" presId="urn:microsoft.com/office/officeart/2005/8/layout/orgChart1"/>
    <dgm:cxn modelId="{5D474519-ECD8-4D8B-A54E-B66F9E76CF5D}" type="presOf" srcId="{FE3F09FF-1FA0-42AC-9ACE-FA94D8F53A14}" destId="{0F0B4615-C7C5-47DF-AD0F-898950B0759D}" srcOrd="1" destOrd="0" presId="urn:microsoft.com/office/officeart/2005/8/layout/orgChart1"/>
    <dgm:cxn modelId="{0158A8CA-FDCE-489E-AC55-8C8D832EF08B}" type="presOf" srcId="{901B9DCD-1CD9-4842-A4BB-880C32CF4279}" destId="{25A3AE93-B9A1-4F81-8668-6F1A37A70CBB}" srcOrd="1" destOrd="0" presId="urn:microsoft.com/office/officeart/2005/8/layout/orgChart1"/>
    <dgm:cxn modelId="{386FE37B-DA11-49CB-9296-5B5301193067}" srcId="{EB985B38-D746-42F9-9158-261410D1AC76}" destId="{901B9DCD-1CD9-4842-A4BB-880C32CF4279}" srcOrd="0" destOrd="0" parTransId="{5EBD953B-F7C2-4615-8E7E-FE521CD2207E}" sibTransId="{195EE161-936E-4E74-AB83-A73BCDA2CBED}"/>
    <dgm:cxn modelId="{EE58638E-162B-41CC-AC37-B56A4E89A133}" type="presParOf" srcId="{515FFFF1-8FA0-4056-BBB3-830031B17092}" destId="{5A6FB876-61A4-48E5-A40B-12701E63E3FE}" srcOrd="0" destOrd="0" presId="urn:microsoft.com/office/officeart/2005/8/layout/orgChart1"/>
    <dgm:cxn modelId="{F07985DA-72AE-4B43-B43F-61EAF32A37AD}" type="presParOf" srcId="{5A6FB876-61A4-48E5-A40B-12701E63E3FE}" destId="{C5D23BBC-0AE5-41FD-8BB6-B7BCE780CF41}" srcOrd="0" destOrd="0" presId="urn:microsoft.com/office/officeart/2005/8/layout/orgChart1"/>
    <dgm:cxn modelId="{1FEF840E-5EBA-4725-923F-2C77C18DAA68}" type="presParOf" srcId="{C5D23BBC-0AE5-41FD-8BB6-B7BCE780CF41}" destId="{7AD0B034-7C83-4BF3-970A-7AD9AC39FD6E}" srcOrd="0" destOrd="0" presId="urn:microsoft.com/office/officeart/2005/8/layout/orgChart1"/>
    <dgm:cxn modelId="{29711CB8-65D0-48EB-A1EB-1FD8937FEB42}" type="presParOf" srcId="{C5D23BBC-0AE5-41FD-8BB6-B7BCE780CF41}" destId="{25A3AE93-B9A1-4F81-8668-6F1A37A70CBB}" srcOrd="1" destOrd="0" presId="urn:microsoft.com/office/officeart/2005/8/layout/orgChart1"/>
    <dgm:cxn modelId="{F2C363EE-65DB-428D-AEE7-C35CD81D057F}" type="presParOf" srcId="{5A6FB876-61A4-48E5-A40B-12701E63E3FE}" destId="{1F8CF93E-7E66-4BAC-8214-CEA0A10B6184}" srcOrd="1" destOrd="0" presId="urn:microsoft.com/office/officeart/2005/8/layout/orgChart1"/>
    <dgm:cxn modelId="{673B22F3-1539-4046-881A-AD0EA58A03D4}" type="presParOf" srcId="{1F8CF93E-7E66-4BAC-8214-CEA0A10B6184}" destId="{E2B71637-6414-49AB-8A53-05D7DF8EB34C}" srcOrd="0" destOrd="0" presId="urn:microsoft.com/office/officeart/2005/8/layout/orgChart1"/>
    <dgm:cxn modelId="{958D3851-B71F-4912-AE2F-6DE21DD1A88B}" type="presParOf" srcId="{1F8CF93E-7E66-4BAC-8214-CEA0A10B6184}" destId="{0BD5265A-B303-4A37-B9AF-AEA203D4A36D}" srcOrd="1" destOrd="0" presId="urn:microsoft.com/office/officeart/2005/8/layout/orgChart1"/>
    <dgm:cxn modelId="{E1237C4D-2AC4-4FA8-913C-04D56975E301}" type="presParOf" srcId="{0BD5265A-B303-4A37-B9AF-AEA203D4A36D}" destId="{B3535CA3-4819-4B74-A282-893D4781222D}" srcOrd="0" destOrd="0" presId="urn:microsoft.com/office/officeart/2005/8/layout/orgChart1"/>
    <dgm:cxn modelId="{3E8A3D22-67FE-4A47-8838-CFDE80A81B01}" type="presParOf" srcId="{B3535CA3-4819-4B74-A282-893D4781222D}" destId="{4D88D403-E599-4399-BC7F-9904D45BFD3A}" srcOrd="0" destOrd="0" presId="urn:microsoft.com/office/officeart/2005/8/layout/orgChart1"/>
    <dgm:cxn modelId="{2A87DA55-9557-42B9-B802-985344E6C48E}" type="presParOf" srcId="{B3535CA3-4819-4B74-A282-893D4781222D}" destId="{887F71C1-B376-4269-80F0-371AB9D0DDA3}" srcOrd="1" destOrd="0" presId="urn:microsoft.com/office/officeart/2005/8/layout/orgChart1"/>
    <dgm:cxn modelId="{A398C7F9-B6D7-4B2F-9EF9-D353D34AED8E}" type="presParOf" srcId="{0BD5265A-B303-4A37-B9AF-AEA203D4A36D}" destId="{FDF95408-7453-4230-9E0F-AD997020FFE4}" srcOrd="1" destOrd="0" presId="urn:microsoft.com/office/officeart/2005/8/layout/orgChart1"/>
    <dgm:cxn modelId="{9ECF6EC5-9650-4BE8-8578-B330BABCDF69}" type="presParOf" srcId="{0BD5265A-B303-4A37-B9AF-AEA203D4A36D}" destId="{C5269517-B3ED-40A4-A8F5-BC4CE1F744F7}" srcOrd="2" destOrd="0" presId="urn:microsoft.com/office/officeart/2005/8/layout/orgChart1"/>
    <dgm:cxn modelId="{B7D48334-40AD-4B01-A779-86950DB03D7D}" type="presParOf" srcId="{1F8CF93E-7E66-4BAC-8214-CEA0A10B6184}" destId="{231D20B8-BBC9-456E-B5E7-D1552C013985}" srcOrd="2" destOrd="0" presId="urn:microsoft.com/office/officeart/2005/8/layout/orgChart1"/>
    <dgm:cxn modelId="{C2A4872C-3E61-49B0-BD6E-2A6C205C1457}" type="presParOf" srcId="{1F8CF93E-7E66-4BAC-8214-CEA0A10B6184}" destId="{F72EF0D8-C4CF-484F-84CA-B19E16AEE4D0}" srcOrd="3" destOrd="0" presId="urn:microsoft.com/office/officeart/2005/8/layout/orgChart1"/>
    <dgm:cxn modelId="{09BC34F2-90CC-4169-905F-C2D9091975BD}" type="presParOf" srcId="{F72EF0D8-C4CF-484F-84CA-B19E16AEE4D0}" destId="{5F042892-995A-4B57-B658-23C85697830A}" srcOrd="0" destOrd="0" presId="urn:microsoft.com/office/officeart/2005/8/layout/orgChart1"/>
    <dgm:cxn modelId="{419C41FA-133A-41EE-B528-2EB15AEBB34E}" type="presParOf" srcId="{5F042892-995A-4B57-B658-23C85697830A}" destId="{A45970D2-5474-40A9-A7B1-71A447E1D5FA}" srcOrd="0" destOrd="0" presId="urn:microsoft.com/office/officeart/2005/8/layout/orgChart1"/>
    <dgm:cxn modelId="{9D5C6FCC-A965-422B-8202-9DFA8C29FBA4}" type="presParOf" srcId="{5F042892-995A-4B57-B658-23C85697830A}" destId="{FE2B26FA-0F54-4F45-A8F1-C5EE688B5B83}" srcOrd="1" destOrd="0" presId="urn:microsoft.com/office/officeart/2005/8/layout/orgChart1"/>
    <dgm:cxn modelId="{0B4D4786-7770-4018-92DE-62B73075D832}" type="presParOf" srcId="{F72EF0D8-C4CF-484F-84CA-B19E16AEE4D0}" destId="{F29011A1-81E8-4D82-9A9F-540E846E50CE}" srcOrd="1" destOrd="0" presId="urn:microsoft.com/office/officeart/2005/8/layout/orgChart1"/>
    <dgm:cxn modelId="{A2818CCA-966C-4EE4-98D6-39A09B74D111}" type="presParOf" srcId="{F72EF0D8-C4CF-484F-84CA-B19E16AEE4D0}" destId="{5DDE9E38-F2CA-4C9F-8232-2A6F4160041C}" srcOrd="2" destOrd="0" presId="urn:microsoft.com/office/officeart/2005/8/layout/orgChart1"/>
    <dgm:cxn modelId="{FF7AA656-265E-4043-BB51-D979D01337E1}" type="presParOf" srcId="{1F8CF93E-7E66-4BAC-8214-CEA0A10B6184}" destId="{2DF5A4AF-66A1-4029-A9D7-5FCD2FA29331}" srcOrd="4" destOrd="0" presId="urn:microsoft.com/office/officeart/2005/8/layout/orgChart1"/>
    <dgm:cxn modelId="{D14008D3-CFD7-466D-820F-3CD55B130D61}" type="presParOf" srcId="{1F8CF93E-7E66-4BAC-8214-CEA0A10B6184}" destId="{2991A5C5-1E2B-4E50-B3B0-D06A6873211E}" srcOrd="5" destOrd="0" presId="urn:microsoft.com/office/officeart/2005/8/layout/orgChart1"/>
    <dgm:cxn modelId="{A499BAC3-0D4D-44C8-B2F5-8329CF49394F}" type="presParOf" srcId="{2991A5C5-1E2B-4E50-B3B0-D06A6873211E}" destId="{B8E4E0BD-5A4F-4BD1-927E-110D494EFF97}" srcOrd="0" destOrd="0" presId="urn:microsoft.com/office/officeart/2005/8/layout/orgChart1"/>
    <dgm:cxn modelId="{807ACABD-A258-496B-A93C-C73F848CD67E}" type="presParOf" srcId="{B8E4E0BD-5A4F-4BD1-927E-110D494EFF97}" destId="{58329757-8B70-4294-A8BF-B9F2C59DE910}" srcOrd="0" destOrd="0" presId="urn:microsoft.com/office/officeart/2005/8/layout/orgChart1"/>
    <dgm:cxn modelId="{467C0B3B-D3B5-415E-AE38-FDCF9C023F58}" type="presParOf" srcId="{B8E4E0BD-5A4F-4BD1-927E-110D494EFF97}" destId="{0F0B4615-C7C5-47DF-AD0F-898950B0759D}" srcOrd="1" destOrd="0" presId="urn:microsoft.com/office/officeart/2005/8/layout/orgChart1"/>
    <dgm:cxn modelId="{A7430486-76B8-4546-9E52-A39E862E9C7E}" type="presParOf" srcId="{2991A5C5-1E2B-4E50-B3B0-D06A6873211E}" destId="{E5DADA2D-3E84-4C89-A25E-3155C493D68B}" srcOrd="1" destOrd="0" presId="urn:microsoft.com/office/officeart/2005/8/layout/orgChart1"/>
    <dgm:cxn modelId="{385CE7E8-930A-4E60-903B-B12C1E7E819B}" type="presParOf" srcId="{2991A5C5-1E2B-4E50-B3B0-D06A6873211E}" destId="{1BCD07B9-9918-4B15-A5AE-0297B2FF3FA0}" srcOrd="2" destOrd="0" presId="urn:microsoft.com/office/officeart/2005/8/layout/orgChart1"/>
    <dgm:cxn modelId="{076703E7-6663-4E0B-BB30-486C3700CA8B}" type="presParOf" srcId="{5A6FB876-61A4-48E5-A40B-12701E63E3FE}" destId="{8D2D9E8D-7718-49FB-BAC2-C63390D552C1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613" tIns="45807" rIns="91613" bIns="45807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8537" y="0"/>
            <a:ext cx="2951851" cy="497284"/>
          </a:xfrm>
          <a:prstGeom prst="rect">
            <a:avLst/>
          </a:prstGeom>
        </p:spPr>
        <p:txBody>
          <a:bodyPr vert="horz" lIns="91613" tIns="45807" rIns="91613" bIns="45807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B36EEBF-430B-43AB-AE06-EC30D50D0997}" type="datetime1">
              <a:rPr lang="pl-PL" smtClean="0"/>
              <a:pPr>
                <a:defRPr/>
              </a:pPr>
              <a:t>2017-12-13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613" tIns="45807" rIns="91613" bIns="45807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8537" y="9446678"/>
            <a:ext cx="2951851" cy="497284"/>
          </a:xfrm>
          <a:prstGeom prst="rect">
            <a:avLst/>
          </a:prstGeom>
        </p:spPr>
        <p:txBody>
          <a:bodyPr vert="horz" lIns="91613" tIns="45807" rIns="91613" bIns="45807" rtlCol="0" anchor="b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BA90314-0FAB-4A03-9846-17D472E408B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2032163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613" tIns="45807" rIns="91613" bIns="45807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8537" y="0"/>
            <a:ext cx="2951851" cy="497284"/>
          </a:xfrm>
          <a:prstGeom prst="rect">
            <a:avLst/>
          </a:prstGeom>
        </p:spPr>
        <p:txBody>
          <a:bodyPr vert="horz" lIns="91613" tIns="45807" rIns="91613" bIns="45807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C2A85BF-189D-41E4-97B1-BB4D9AD7AAB8}" type="datetime1">
              <a:rPr lang="pl-PL" smtClean="0"/>
              <a:pPr>
                <a:defRPr/>
              </a:pPr>
              <a:t>2017-12-13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309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3" tIns="45807" rIns="91613" bIns="45807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1197" y="4724202"/>
            <a:ext cx="5449570" cy="4475560"/>
          </a:xfrm>
          <a:prstGeom prst="rect">
            <a:avLst/>
          </a:prstGeom>
        </p:spPr>
        <p:txBody>
          <a:bodyPr vert="horz" lIns="91613" tIns="45807" rIns="91613" bIns="45807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613" tIns="45807" rIns="91613" bIns="45807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8537" y="9446678"/>
            <a:ext cx="2951851" cy="497284"/>
          </a:xfrm>
          <a:prstGeom prst="rect">
            <a:avLst/>
          </a:prstGeom>
        </p:spPr>
        <p:txBody>
          <a:bodyPr vert="horz" lIns="91613" tIns="45807" rIns="91613" bIns="45807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6B449D8-38CA-428E-9027-A112CF47A5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310205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2A85BF-189D-41E4-97B1-BB4D9AD7AAB8}" type="datetime1">
              <a:rPr lang="pl-PL" smtClean="0"/>
              <a:pPr>
                <a:defRPr/>
              </a:pPr>
              <a:t>2017-12-13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449D8-38CA-428E-9027-A112CF47A57C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88655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2A85BF-189D-41E4-97B1-BB4D9AD7AAB8}" type="datetime1">
              <a:rPr lang="pl-PL" smtClean="0"/>
              <a:pPr>
                <a:defRPr/>
              </a:pPr>
              <a:t>2017-12-13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449D8-38CA-428E-9027-A112CF47A57C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43524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2A85BF-189D-41E4-97B1-BB4D9AD7AAB8}" type="datetime1">
              <a:rPr lang="pl-PL" smtClean="0"/>
              <a:pPr>
                <a:defRPr/>
              </a:pPr>
              <a:t>2017-12-13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449D8-38CA-428E-9027-A112CF47A57C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10660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3349" b="3349"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>
            <a:off x="1" y="4868863"/>
            <a:ext cx="12191999" cy="1188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3043269" y="4868864"/>
            <a:ext cx="9148732" cy="1188725"/>
          </a:xfrm>
          <a:prstGeom prst="rect">
            <a:avLst/>
          </a:prstGeom>
          <a:noFill/>
        </p:spPr>
        <p:txBody>
          <a:bodyPr wrap="square" lIns="180000" tIns="0" rIns="360000" bIns="0" anchor="ctr">
            <a:normAutofit/>
          </a:bodyPr>
          <a:lstStyle>
            <a:lvl1pPr algn="r">
              <a:buNone/>
              <a:defRPr sz="20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algn="r"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r">
              <a:buNone/>
              <a:defRPr sz="2400">
                <a:latin typeface="Arial" pitchFamily="34" charset="0"/>
                <a:cs typeface="Arial" pitchFamily="34" charset="0"/>
              </a:defRPr>
            </a:lvl3pPr>
            <a:lvl4pPr algn="r">
              <a:buNone/>
              <a:defRPr sz="2400">
                <a:latin typeface="Arial" pitchFamily="34" charset="0"/>
                <a:cs typeface="Arial" pitchFamily="34" charset="0"/>
              </a:defRPr>
            </a:lvl4pPr>
            <a:lvl5pPr algn="r">
              <a:buNone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1412777"/>
            <a:ext cx="12192000" cy="3497263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/>
              <a:t>          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8697" y="224644"/>
            <a:ext cx="311259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802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6955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363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po le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tekstu 15"/>
          <p:cNvSpPr>
            <a:spLocks noGrp="1"/>
          </p:cNvSpPr>
          <p:nvPr>
            <p:ph type="body" sz="quarter" idx="13"/>
          </p:nvPr>
        </p:nvSpPr>
        <p:spPr>
          <a:xfrm>
            <a:off x="4176185" y="1557339"/>
            <a:ext cx="7681383" cy="457200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4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34434" y="1557338"/>
            <a:ext cx="35051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5"/>
          </p:nvPr>
        </p:nvSpPr>
        <p:spPr>
          <a:xfrm>
            <a:off x="334434" y="3109049"/>
            <a:ext cx="35051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2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334434" y="4660760"/>
            <a:ext cx="35051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93700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0" pos="2419" userDrawn="1">
          <p15:clr>
            <a:srgbClr val="FBAE40"/>
          </p15:clr>
        </p15:guide>
        <p15:guide id="9" pos="2631" userDrawn="1">
          <p15:clr>
            <a:srgbClr val="FBAE40"/>
          </p15:clr>
        </p15:guide>
        <p15:guide id="10" orient="horz" pos="981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na gór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34433" y="1574265"/>
            <a:ext cx="3753987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334434" y="3681414"/>
            <a:ext cx="11523133" cy="2447925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20" name="Symbol zastępczy obrazu 2"/>
          <p:cNvSpPr>
            <a:spLocks noGrp="1"/>
          </p:cNvSpPr>
          <p:nvPr>
            <p:ph type="pic" sz="quarter" idx="12"/>
          </p:nvPr>
        </p:nvSpPr>
        <p:spPr>
          <a:xfrm>
            <a:off x="4213609" y="1574264"/>
            <a:ext cx="3753987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3"/>
          </p:nvPr>
        </p:nvSpPr>
        <p:spPr>
          <a:xfrm>
            <a:off x="8092787" y="1574265"/>
            <a:ext cx="3753987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606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9" pos="5049" userDrawn="1">
          <p15:clr>
            <a:srgbClr val="FBAE40"/>
          </p15:clr>
        </p15:guide>
        <p15:guide id="10" orient="horz" pos="981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0" pos="5261" userDrawn="1">
          <p15:clr>
            <a:srgbClr val="FBAE40"/>
          </p15:clr>
        </p15:guide>
        <p15:guide id="12" orient="horz" pos="231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na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334434" y="1557338"/>
            <a:ext cx="11523133" cy="2627746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4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34433" y="4324573"/>
            <a:ext cx="3753987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15" name="Symbol zastępczy obrazu 2"/>
          <p:cNvSpPr>
            <a:spLocks noGrp="1"/>
          </p:cNvSpPr>
          <p:nvPr>
            <p:ph type="pic" sz="quarter" idx="12"/>
          </p:nvPr>
        </p:nvSpPr>
        <p:spPr>
          <a:xfrm>
            <a:off x="4213609" y="4324572"/>
            <a:ext cx="3753987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16" name="Symbol zastępczy obrazu 2"/>
          <p:cNvSpPr>
            <a:spLocks noGrp="1"/>
          </p:cNvSpPr>
          <p:nvPr>
            <p:ph type="pic" sz="quarter" idx="13"/>
          </p:nvPr>
        </p:nvSpPr>
        <p:spPr>
          <a:xfrm>
            <a:off x="8092787" y="4324573"/>
            <a:ext cx="3753987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56811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9" pos="5049" userDrawn="1">
          <p15:clr>
            <a:srgbClr val="FBAE40"/>
          </p15:clr>
        </p15:guide>
        <p15:guide id="10" orient="horz" pos="981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12" pos="5261" userDrawn="1">
          <p15:clr>
            <a:srgbClr val="FBAE40"/>
          </p15:clr>
        </p15:guide>
        <p15:guide id="13" orient="horz" pos="231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2"/>
          <p:cNvSpPr>
            <a:spLocks noGrp="1"/>
          </p:cNvSpPr>
          <p:nvPr>
            <p:ph type="body" sz="quarter" idx="21" hasCustomPrompt="1"/>
          </p:nvPr>
        </p:nvSpPr>
        <p:spPr>
          <a:xfrm>
            <a:off x="239349" y="5410408"/>
            <a:ext cx="3720016" cy="790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50-375 Wrocław</a:t>
            </a:r>
          </a:p>
          <a:p>
            <a:pPr lvl="0"/>
            <a:r>
              <a:rPr lang="pl-PL" dirty="0" smtClean="0"/>
              <a:t>ul. C. K. Norwida 25 </a:t>
            </a:r>
          </a:p>
        </p:txBody>
      </p:sp>
      <p:sp>
        <p:nvSpPr>
          <p:cNvPr id="16" name="Symbol zastępczy tekstu 2"/>
          <p:cNvSpPr>
            <a:spLocks noGrp="1"/>
          </p:cNvSpPr>
          <p:nvPr>
            <p:ph type="body" sz="quarter" idx="24" hasCustomPrompt="1"/>
          </p:nvPr>
        </p:nvSpPr>
        <p:spPr>
          <a:xfrm>
            <a:off x="4186733" y="5410407"/>
            <a:ext cx="3746128" cy="790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Centrala: tel. 71 320 5020</a:t>
            </a:r>
          </a:p>
          <a:p>
            <a:pPr lvl="0"/>
            <a:r>
              <a:rPr lang="pl-PL" dirty="0" smtClean="0"/>
              <a:t>Kancelaria Ogólna: tel. 71 320 5130 </a:t>
            </a:r>
          </a:p>
        </p:txBody>
      </p:sp>
      <p:sp>
        <p:nvSpPr>
          <p:cNvPr id="18" name="Symbol zastępczy tekstu 2"/>
          <p:cNvSpPr>
            <a:spLocks noGrp="1"/>
          </p:cNvSpPr>
          <p:nvPr>
            <p:ph type="body" sz="quarter" idx="26" hasCustomPrompt="1"/>
          </p:nvPr>
        </p:nvSpPr>
        <p:spPr>
          <a:xfrm>
            <a:off x="8160229" y="5410407"/>
            <a:ext cx="3671803" cy="7909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1800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2400"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www.up.wroc.pl</a:t>
            </a:r>
          </a:p>
        </p:txBody>
      </p:sp>
      <p:sp>
        <p:nvSpPr>
          <p:cNvPr id="1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371601"/>
            <a:ext cx="12192000" cy="3497263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rostokąt 2"/>
          <p:cNvSpPr/>
          <p:nvPr userDrawn="1"/>
        </p:nvSpPr>
        <p:spPr>
          <a:xfrm>
            <a:off x="5615947" y="6561348"/>
            <a:ext cx="6576053" cy="29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8697" y="224644"/>
            <a:ext cx="311259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694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89B68FC-746E-4D34-B3AC-45CD7910FD34}" type="datetimeFigureOut">
              <a:rPr lang="pl-PL" smtClean="0"/>
              <a:pPr/>
              <a:t>2017-12-13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9BCB5A-BAB9-4413-A2B2-A4414E331D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rozdzia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3349" b="3349"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>
            <a:off x="1" y="4868863"/>
            <a:ext cx="12191999" cy="118872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3043269" y="4868864"/>
            <a:ext cx="9148732" cy="1188725"/>
          </a:xfrm>
          <a:prstGeom prst="rect">
            <a:avLst/>
          </a:prstGeom>
          <a:noFill/>
        </p:spPr>
        <p:txBody>
          <a:bodyPr wrap="square" lIns="180000" tIns="0" rIns="360000" bIns="0" anchor="ctr">
            <a:normAutofit/>
          </a:bodyPr>
          <a:lstStyle>
            <a:lvl1pPr algn="r">
              <a:buNone/>
              <a:defRPr sz="20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algn="r"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r">
              <a:buNone/>
              <a:defRPr sz="2400">
                <a:latin typeface="Arial" pitchFamily="34" charset="0"/>
                <a:cs typeface="Arial" pitchFamily="34" charset="0"/>
              </a:defRPr>
            </a:lvl3pPr>
            <a:lvl4pPr algn="r">
              <a:buNone/>
              <a:defRPr sz="2400">
                <a:latin typeface="Arial" pitchFamily="34" charset="0"/>
                <a:cs typeface="Arial" pitchFamily="34" charset="0"/>
              </a:defRPr>
            </a:lvl4pPr>
            <a:lvl5pPr algn="r">
              <a:buNone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371601"/>
            <a:ext cx="12192000" cy="3497263"/>
          </a:xfrm>
        </p:spPr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8697" y="224644"/>
            <a:ext cx="311259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9529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6955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363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zekładkow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 userDrawn="1"/>
        </p:nvSpPr>
        <p:spPr>
          <a:xfrm>
            <a:off x="1" y="5445125"/>
            <a:ext cx="12191999" cy="1079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172777"/>
            <a:ext cx="12192000" cy="4272348"/>
          </a:xfrm>
        </p:spPr>
        <p:txBody>
          <a:bodyPr/>
          <a:lstStyle/>
          <a:p>
            <a:endParaRPr lang="pl-PL"/>
          </a:p>
        </p:txBody>
      </p:sp>
      <p:sp>
        <p:nvSpPr>
          <p:cNvPr id="18" name="Prostokąt 17"/>
          <p:cNvSpPr/>
          <p:nvPr userDrawn="1"/>
        </p:nvSpPr>
        <p:spPr>
          <a:xfrm>
            <a:off x="0" y="6524626"/>
            <a:ext cx="12192000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7"/>
          </p:nvPr>
        </p:nvSpPr>
        <p:spPr>
          <a:xfrm>
            <a:off x="334434" y="5445125"/>
            <a:ext cx="11523133" cy="1079500"/>
          </a:xfrm>
        </p:spPr>
        <p:txBody>
          <a:bodyPr anchor="ctr"/>
          <a:lstStyle>
            <a:lvl1pPr algn="r">
              <a:defRPr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4" name="Tytuł 3"/>
          <p:cNvSpPr>
            <a:spLocks noGrp="1"/>
          </p:cNvSpPr>
          <p:nvPr>
            <p:ph type="title"/>
          </p:nvPr>
        </p:nvSpPr>
        <p:spPr>
          <a:xfrm>
            <a:off x="334434" y="238089"/>
            <a:ext cx="11523133" cy="827946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4312" y="6619438"/>
            <a:ext cx="3172730" cy="15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9878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6955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363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ładkow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2"/>
          <p:cNvSpPr>
            <a:spLocks noGrp="1"/>
          </p:cNvSpPr>
          <p:nvPr>
            <p:ph sz="quarter" idx="14"/>
          </p:nvPr>
        </p:nvSpPr>
        <p:spPr>
          <a:xfrm>
            <a:off x="334434" y="1557339"/>
            <a:ext cx="11523133" cy="3671862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156749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6955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363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085284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531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34434" y="1557339"/>
            <a:ext cx="11523133" cy="457200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9799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9" orient="horz" pos="36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wykresu 4"/>
          <p:cNvSpPr>
            <a:spLocks noGrp="1"/>
          </p:cNvSpPr>
          <p:nvPr>
            <p:ph type="chart" sz="quarter" idx="13"/>
          </p:nvPr>
        </p:nvSpPr>
        <p:spPr>
          <a:xfrm>
            <a:off x="336551" y="1557338"/>
            <a:ext cx="11521016" cy="4572000"/>
          </a:xfrm>
        </p:spPr>
        <p:txBody>
          <a:bodyPr/>
          <a:lstStyle/>
          <a:p>
            <a:endParaRPr lang="pl-PL"/>
          </a:p>
        </p:txBody>
      </p:sp>
      <p:cxnSp>
        <p:nvCxnSpPr>
          <p:cNvPr id="23" name="Łącznik prosty 22"/>
          <p:cNvCxnSpPr/>
          <p:nvPr userDrawn="1"/>
        </p:nvCxnSpPr>
        <p:spPr>
          <a:xfrm>
            <a:off x="0" y="1196975"/>
            <a:ext cx="11040533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41314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abeli 4"/>
          <p:cNvSpPr>
            <a:spLocks noGrp="1"/>
          </p:cNvSpPr>
          <p:nvPr>
            <p:ph type="tbl" sz="quarter" idx="15"/>
          </p:nvPr>
        </p:nvSpPr>
        <p:spPr>
          <a:xfrm>
            <a:off x="334434" y="1557339"/>
            <a:ext cx="11523133" cy="4572000"/>
          </a:xfrm>
        </p:spPr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41258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9" pos="3840" userDrawn="1">
          <p15:clr>
            <a:srgbClr val="FBAE40"/>
          </p15:clr>
        </p15:guide>
        <p15:guide id="10" pos="3780" userDrawn="1">
          <p15:clr>
            <a:srgbClr val="FBAE40"/>
          </p15:clr>
        </p15:guide>
        <p15:guide id="11" pos="390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334434" y="1557339"/>
            <a:ext cx="11523133" cy="4572000"/>
          </a:xfrm>
        </p:spPr>
        <p:txBody>
          <a:bodyPr/>
          <a:lstStyle>
            <a:lvl3pPr marL="357188" indent="-176213"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/>
            </a:lvl3pPr>
            <a:lvl4pPr marL="538163" indent="-180975"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/>
            </a:lvl4pPr>
            <a:lvl5pPr marL="714375" indent="-176213"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905423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1139" userDrawn="1">
          <p15:clr>
            <a:srgbClr val="FBAE40"/>
          </p15:clr>
        </p15:guide>
        <p15:guide id="5" orient="horz" pos="1366" userDrawn="1">
          <p15:clr>
            <a:srgbClr val="FBAE40"/>
          </p15:clr>
        </p15:guide>
        <p15:guide id="6" pos="6955" userDrawn="1">
          <p15:clr>
            <a:srgbClr val="FBAE40"/>
          </p15:clr>
        </p15:guide>
        <p15:guide id="7" orient="horz" pos="4042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3780" userDrawn="1">
          <p15:clr>
            <a:srgbClr val="FBAE40"/>
          </p15:clr>
        </p15:guide>
        <p15:guide id="10" pos="3900" userDrawn="1">
          <p15:clr>
            <a:srgbClr val="FBAE40"/>
          </p15:clr>
        </p15:guide>
        <p15:guide id="11" orient="horz" pos="386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3349" b="3349"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34434" y="1557339"/>
            <a:ext cx="11523133" cy="4751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334434" y="238089"/>
            <a:ext cx="8497871" cy="8279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3" name="Prostokąt 12"/>
          <p:cNvSpPr/>
          <p:nvPr userDrawn="1"/>
        </p:nvSpPr>
        <p:spPr>
          <a:xfrm>
            <a:off x="1" y="238089"/>
            <a:ext cx="191343" cy="8279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4312" y="6619438"/>
            <a:ext cx="3172730" cy="1579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3" r:id="rId2"/>
    <p:sldLayoutId id="2147483695" r:id="rId3"/>
    <p:sldLayoutId id="2147483696" r:id="rId4"/>
    <p:sldLayoutId id="2147483680" r:id="rId5"/>
    <p:sldLayoutId id="2147483692" r:id="rId6"/>
    <p:sldLayoutId id="2147483693" r:id="rId7"/>
    <p:sldLayoutId id="2147483688" r:id="rId8"/>
    <p:sldLayoutId id="2147483697" r:id="rId9"/>
    <p:sldLayoutId id="2147483689" r:id="rId10"/>
    <p:sldLayoutId id="2147483691" r:id="rId11"/>
    <p:sldLayoutId id="2147483694" r:id="rId12"/>
    <p:sldLayoutId id="2147483685" r:id="rId13"/>
    <p:sldLayoutId id="2147483699" r:id="rId14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lang="pl-PL" sz="2400" b="0" kern="1200" dirty="0">
          <a:solidFill>
            <a:schemeClr val="accent1"/>
          </a:solidFill>
          <a:latin typeface="+mj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defTabSz="180000" rtl="0" fontAlgn="base">
        <a:spcBef>
          <a:spcPts val="300"/>
        </a:spcBef>
        <a:spcAft>
          <a:spcPct val="0"/>
        </a:spcAft>
        <a:buClr>
          <a:schemeClr val="accent1"/>
        </a:buClr>
        <a:buFont typeface="Arial" pitchFamily="34" charset="0"/>
        <a:tabLst>
          <a:tab pos="180000" algn="l"/>
          <a:tab pos="360000" algn="l"/>
          <a:tab pos="540000" algn="l"/>
          <a:tab pos="720000" algn="l"/>
          <a:tab pos="900000" algn="l"/>
          <a:tab pos="10800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180975" indent="-180975" algn="l" defTabSz="180000" rtl="0" fontAlgn="base">
        <a:spcBef>
          <a:spcPts val="30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•"/>
        <a:tabLst>
          <a:tab pos="180975" algn="l"/>
          <a:tab pos="357188" algn="l"/>
          <a:tab pos="538163" algn="l"/>
          <a:tab pos="714375" algn="l"/>
          <a:tab pos="896938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2pPr>
      <a:lvl3pPr marL="358775" indent="-177800" algn="l" defTabSz="180000" rtl="0" fontAlgn="base">
        <a:spcBef>
          <a:spcPts val="300"/>
        </a:spcBef>
        <a:spcAft>
          <a:spcPct val="0"/>
        </a:spcAft>
        <a:buClr>
          <a:schemeClr val="tx2"/>
        </a:buClr>
        <a:buSzPct val="140000"/>
        <a:buFont typeface="Arial" panose="020B0604020202020204" pitchFamily="34" charset="0"/>
        <a:buChar char="•"/>
        <a:tabLst>
          <a:tab pos="179388" algn="l"/>
          <a:tab pos="357188" algn="l"/>
          <a:tab pos="358775" algn="l"/>
          <a:tab pos="538163" algn="l"/>
          <a:tab pos="719138" algn="l"/>
          <a:tab pos="898525" algn="l"/>
          <a:tab pos="10795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3pPr>
      <a:lvl4pPr marL="538163" indent="-180975" algn="l" defTabSz="180000" rtl="0" fontAlgn="base">
        <a:spcBef>
          <a:spcPts val="30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◦"/>
        <a:tabLst>
          <a:tab pos="180000" algn="l"/>
          <a:tab pos="360000" algn="l"/>
          <a:tab pos="540000" algn="l"/>
          <a:tab pos="720000" algn="l"/>
          <a:tab pos="900000" algn="l"/>
          <a:tab pos="10800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4pPr>
      <a:lvl5pPr marL="714375" indent="-176213" algn="l" defTabSz="180000" rtl="0" fontAlgn="base">
        <a:spcBef>
          <a:spcPts val="300"/>
        </a:spcBef>
        <a:spcAft>
          <a:spcPct val="0"/>
        </a:spcAft>
        <a:buClr>
          <a:schemeClr val="tx2"/>
        </a:buClr>
        <a:buSzPct val="140000"/>
        <a:buFont typeface="Arial" panose="020B0604020202020204" pitchFamily="34" charset="0"/>
        <a:buChar char="◦"/>
        <a:tabLst>
          <a:tab pos="179388" algn="l"/>
          <a:tab pos="358775" algn="l"/>
          <a:tab pos="539750" algn="l"/>
          <a:tab pos="719138" algn="l"/>
          <a:tab pos="10795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63" userDrawn="1">
          <p15:clr>
            <a:srgbClr val="F26B43"/>
          </p15:clr>
        </p15:guide>
        <p15:guide id="2" pos="6955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6" pos="7469" userDrawn="1">
          <p15:clr>
            <a:srgbClr val="F26B43"/>
          </p15:clr>
        </p15:guide>
        <p15:guide id="7" orient="horz" pos="4110" userDrawn="1">
          <p15:clr>
            <a:srgbClr val="F26B43"/>
          </p15:clr>
        </p15:guide>
        <p15:guide id="8" orient="horz" pos="3974" userDrawn="1">
          <p15:clr>
            <a:srgbClr val="F26B43"/>
          </p15:clr>
        </p15:guide>
        <p15:guide id="9" orient="horz" pos="663" userDrawn="1">
          <p15:clr>
            <a:srgbClr val="F26B43"/>
          </p15:clr>
        </p15:guide>
        <p15:guide id="10" orient="horz" pos="142" userDrawn="1">
          <p15:clr>
            <a:srgbClr val="F26B43"/>
          </p15:clr>
        </p15:guide>
        <p15:guide id="11" pos="211" userDrawn="1">
          <p15:clr>
            <a:srgbClr val="F26B43"/>
          </p15:clr>
        </p15:guide>
        <p15:guide id="12" pos="4324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2.jpeg"/><Relationship Id="rId11" Type="http://schemas.openxmlformats.org/officeDocument/2006/relationships/image" Target="../media/image53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09522" y="5929330"/>
            <a:ext cx="2786082" cy="4286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endParaRPr lang="pl-PL" sz="1200" dirty="0" err="1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9377" y="358208"/>
            <a:ext cx="1832724" cy="504039"/>
          </a:xfrm>
          <a:prstGeom prst="rect">
            <a:avLst/>
          </a:prstGeom>
        </p:spPr>
      </p:pic>
      <p:pic>
        <p:nvPicPr>
          <p:cNvPr id="8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1004" y="378011"/>
            <a:ext cx="1447431" cy="49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15782" y="-315416"/>
            <a:ext cx="6662079" cy="354859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0" y="3006302"/>
            <a:ext cx="12192000" cy="349453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88124" y="6480720"/>
            <a:ext cx="4824536" cy="404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pl-PL" sz="14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TADEUSZ TRZISZKA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,  Grudzień,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2017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r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.   </a:t>
            </a:r>
            <a:endParaRPr lang="pl-PL" sz="14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6646" y="0"/>
            <a:ext cx="11787270" cy="67151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endParaRPr lang="pl-PL" sz="32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310182" y="0"/>
            <a:ext cx="6881817" cy="335756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10181" y="3357562"/>
            <a:ext cx="6881813" cy="310316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596065" y="3000372"/>
            <a:ext cx="5595930" cy="9286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pl-P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DOLNY ŚLĄSK. </a:t>
            </a: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pl-P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ZIELONA DOLINA ŻYWNOŚCI I ZDROWIA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6" y="437596"/>
            <a:ext cx="1643074" cy="87519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6" y="5839955"/>
            <a:ext cx="1643074" cy="875193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66646" y="2312921"/>
            <a:ext cx="5429288" cy="10001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pl-PL" sz="4800" b="1" dirty="0" smtClean="0">
                <a:solidFill>
                  <a:srgbClr val="00B050"/>
                </a:solidFill>
              </a:rPr>
              <a:t>Geneza problemu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2524100" y="3696814"/>
            <a:ext cx="2286016" cy="25182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pl-PL" b="1" dirty="0" smtClean="0">
                <a:solidFill>
                  <a:srgbClr val="6D8C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CZŁOWIEK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pl-PL" dirty="0" smtClean="0">
                <a:solidFill>
                  <a:srgbClr val="6D8C30"/>
                </a:solidFill>
              </a:rPr>
              <a:t>ŚRODOWISKO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pl-PL" dirty="0" smtClean="0">
                <a:solidFill>
                  <a:srgbClr val="6D8C30"/>
                </a:solidFill>
              </a:rPr>
              <a:t>ROLNICTWO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pl-PL" dirty="0" smtClean="0">
                <a:solidFill>
                  <a:srgbClr val="6D8C30"/>
                </a:solidFill>
              </a:rPr>
              <a:t>ŻYWNOŚĆ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pl-PL" dirty="0" smtClean="0">
                <a:solidFill>
                  <a:srgbClr val="6D8C30"/>
                </a:solidFill>
              </a:rPr>
              <a:t>ZDROWIE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pl-PL" b="1" dirty="0" smtClean="0">
                <a:solidFill>
                  <a:srgbClr val="6D8C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JAKOŚĆ ŻYCIA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09522" y="642918"/>
            <a:ext cx="11644394" cy="59293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</a:rPr>
              <a:t>Diagnoza jednoznacznie wykazała celowość realizacji programu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</a:rPr>
              <a:t>Szczegóły diagnozy zostały ujęta w zwartym materiale  (100 str.) i są umieszczone na stronie </a:t>
            </a:r>
            <a:r>
              <a:rPr lang="pl-PL" sz="2400" b="1" dirty="0" err="1" smtClean="0">
                <a:solidFill>
                  <a:schemeClr val="bg1">
                    <a:lumMod val="50000"/>
                  </a:schemeClr>
                </a:solidFill>
              </a:rPr>
              <a:t>www</a:t>
            </a: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</a:rPr>
              <a:t>. UPWR.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pl-PL" sz="2000" b="1" i="1" u="sng" dirty="0" smtClean="0">
                <a:solidFill>
                  <a:schemeClr val="bg1">
                    <a:lumMod val="50000"/>
                  </a:schemeClr>
                </a:solidFill>
              </a:rPr>
              <a:t>Szczególne ważne są: 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Uwarunkowania demograficzne i dynamika zmian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Uwarunkowanie klimatyczne i zasoby środowiskowe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Możliwości rozwoju agrobiznesu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Potencjał naukowo-badawczy środowisk akademickich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Innowacyjne technologie w </a:t>
            </a:r>
            <a:r>
              <a:rPr lang="pl-PL" sz="2000" dirty="0" err="1" smtClean="0">
                <a:solidFill>
                  <a:schemeClr val="bg1">
                    <a:lumMod val="50000"/>
                  </a:schemeClr>
                </a:solidFill>
              </a:rPr>
              <a:t>klastrach</a:t>
            </a: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, głównie Klaster NUTRIBIOMED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Baza sanatoryjno-uzdrowiskowa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Programy edukacyjne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Entuzjazm i wola działań środowisk naukowych, biznesowych i administracji samorządowej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AutoNum type="arabicPeriod"/>
            </a:pPr>
            <a:endParaRPr lang="pl-PL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10255" y="141912"/>
            <a:ext cx="2281745" cy="1215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2999656" y="1916832"/>
            <a:ext cx="8956153" cy="4608511"/>
          </a:xfrm>
        </p:spPr>
        <p:txBody>
          <a:bodyPr>
            <a:no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800" b="1" dirty="0" smtClean="0">
                <a:solidFill>
                  <a:schemeClr val="tx1">
                    <a:lumMod val="50000"/>
                  </a:schemeClr>
                </a:solidFill>
              </a:rPr>
              <a:t>Tworzenie infrastruktury surowcowo-produkcyjnej </a:t>
            </a:r>
            <a:r>
              <a:rPr lang="pl-PL" sz="1800" dirty="0" smtClean="0">
                <a:solidFill>
                  <a:schemeClr val="tx1">
                    <a:lumMod val="50000"/>
                  </a:schemeClr>
                </a:solidFill>
              </a:rPr>
              <a:t>z uwzględnieniem środowiska, zasobów wodnych, agrokultury, rozwój agrobiznesu i innowacyjnych technologii przetwórczych, 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800" b="1" dirty="0" smtClean="0">
                <a:solidFill>
                  <a:schemeClr val="tx1">
                    <a:lumMod val="50000"/>
                  </a:schemeClr>
                </a:solidFill>
              </a:rPr>
              <a:t>Produkcja specjalnych surowców i żywności nowej </a:t>
            </a:r>
            <a:r>
              <a:rPr lang="pl-PL" sz="1800" b="1" dirty="0">
                <a:solidFill>
                  <a:schemeClr val="tx1">
                    <a:lumMod val="50000"/>
                  </a:schemeClr>
                </a:solidFill>
              </a:rPr>
              <a:t>generacji 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</a:rPr>
              <a:t>o znaczeniu </a:t>
            </a:r>
            <a:r>
              <a:rPr lang="pl-PL" sz="1800" dirty="0" smtClean="0">
                <a:solidFill>
                  <a:schemeClr val="tx1">
                    <a:lumMod val="50000"/>
                  </a:schemeClr>
                </a:solidFill>
              </a:rPr>
              <a:t>profilaktycznym służącej doskonaleniu jakości życia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800" b="1" dirty="0" smtClean="0">
                <a:solidFill>
                  <a:schemeClr val="tx1">
                    <a:lumMod val="50000"/>
                  </a:schemeClr>
                </a:solidFill>
              </a:rPr>
              <a:t>Rozwój przedsiębiorczości, w tym MŚP i </a:t>
            </a:r>
            <a:r>
              <a:rPr lang="pl-PL" sz="1800" b="1" dirty="0">
                <a:solidFill>
                  <a:schemeClr val="tx1">
                    <a:lumMod val="50000"/>
                  </a:schemeClr>
                </a:solidFill>
              </a:rPr>
              <a:t>technologii 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</a:rPr>
              <a:t>pozwalających </a:t>
            </a:r>
            <a:r>
              <a:rPr lang="pl-PL" sz="1800" dirty="0" smtClean="0">
                <a:solidFill>
                  <a:schemeClr val="tx1">
                    <a:lumMod val="50000"/>
                  </a:schemeClr>
                </a:solidFill>
              </a:rPr>
              <a:t>pozyskać oraz 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</a:rPr>
              <a:t>przetworzyć naturalne źródła surowców </a:t>
            </a:r>
            <a:r>
              <a:rPr lang="pl-PL" sz="1800" dirty="0" smtClean="0">
                <a:solidFill>
                  <a:schemeClr val="tx1">
                    <a:lumMod val="50000"/>
                  </a:schemeClr>
                </a:solidFill>
              </a:rPr>
              <a:t>rolnych i 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</a:rPr>
              <a:t>biotechnologicznych w </a:t>
            </a:r>
            <a:r>
              <a:rPr lang="pl-PL" sz="1800" dirty="0" smtClean="0">
                <a:solidFill>
                  <a:schemeClr val="tx1">
                    <a:lumMod val="50000"/>
                  </a:schemeClr>
                </a:solidFill>
              </a:rPr>
              <a:t>prozdrowotne produkty żywnościowe służące profilaktyce wobec chorób cywilizacyjnych 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800" b="1" dirty="0" smtClean="0">
                <a:solidFill>
                  <a:schemeClr val="tx1">
                    <a:lumMod val="50000"/>
                  </a:schemeClr>
                </a:solidFill>
              </a:rPr>
              <a:t>Stworzenie </a:t>
            </a:r>
            <a:r>
              <a:rPr lang="pl-PL" sz="1800" b="1" dirty="0">
                <a:solidFill>
                  <a:schemeClr val="tx1">
                    <a:lumMod val="50000"/>
                  </a:schemeClr>
                </a:solidFill>
              </a:rPr>
              <a:t>wyspecjalizowanych </a:t>
            </a:r>
            <a:r>
              <a:rPr lang="pl-PL" sz="1800" b="1" dirty="0" smtClean="0">
                <a:solidFill>
                  <a:schemeClr val="tx1">
                    <a:lumMod val="50000"/>
                  </a:schemeClr>
                </a:solidFill>
              </a:rPr>
              <a:t>usług, w tym sanatoryjno-uzdrowiskowych </a:t>
            </a:r>
            <a:r>
              <a:rPr lang="pl-PL" sz="1800" dirty="0" smtClean="0">
                <a:solidFill>
                  <a:schemeClr val="tx1">
                    <a:lumMod val="50000"/>
                  </a:schemeClr>
                </a:solidFill>
              </a:rPr>
              <a:t>służących rewitalizacji zdrowia i odnowy biologicznej</a:t>
            </a:r>
            <a:endParaRPr lang="pl-PL" sz="1800" dirty="0">
              <a:solidFill>
                <a:schemeClr val="tx1">
                  <a:lumMod val="50000"/>
                </a:schemeClr>
              </a:solidFill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800" b="1" dirty="0" smtClean="0">
                <a:solidFill>
                  <a:schemeClr val="tx1">
                    <a:lumMod val="50000"/>
                  </a:schemeClr>
                </a:solidFill>
              </a:rPr>
              <a:t>Edukacja popularyzująca zdrowe zasady odżywiania </a:t>
            </a:r>
            <a:r>
              <a:rPr lang="pl-PL" sz="1800" dirty="0" smtClean="0">
                <a:solidFill>
                  <a:schemeClr val="tx1">
                    <a:lumMod val="50000"/>
                  </a:schemeClr>
                </a:solidFill>
              </a:rPr>
              <a:t>z uwzględnieniem fizjologii</a:t>
            </a:r>
            <a:br>
              <a:rPr lang="pl-PL" sz="18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800" dirty="0" smtClean="0">
                <a:solidFill>
                  <a:schemeClr val="tx1">
                    <a:lumMod val="50000"/>
                  </a:schemeClr>
                </a:solidFill>
              </a:rPr>
              <a:t>i biochemii w aspekcie wykorzystania naturalnych źródeł i pozyskiwania </a:t>
            </a:r>
            <a:r>
              <a:rPr lang="pl-PL" sz="1800" dirty="0" err="1" smtClean="0">
                <a:solidFill>
                  <a:schemeClr val="tx1">
                    <a:lumMod val="50000"/>
                  </a:schemeClr>
                </a:solidFill>
              </a:rPr>
              <a:t>biosubstancji</a:t>
            </a:r>
            <a:r>
              <a:rPr lang="pl-PL" sz="1800" dirty="0" smtClean="0">
                <a:solidFill>
                  <a:schemeClr val="tx1">
                    <a:lumMod val="50000"/>
                  </a:schemeClr>
                </a:solidFill>
              </a:rPr>
              <a:t> służących profilaktyce zdrowotnej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</a:rPr>
              <a:t> i</a:t>
            </a:r>
            <a:r>
              <a:rPr lang="pl-PL" sz="1800" dirty="0" smtClean="0">
                <a:solidFill>
                  <a:schemeClr val="tx1">
                    <a:lumMod val="50000"/>
                  </a:schemeClr>
                </a:solidFill>
              </a:rPr>
              <a:t> doskonaleniu jakości życia.</a:t>
            </a:r>
            <a:endParaRPr lang="pl-PL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600" y="-20697"/>
            <a:ext cx="3723075" cy="1983119"/>
          </a:xfrm>
          <a:prstGeom prst="rect">
            <a:avLst/>
          </a:prstGeom>
        </p:spPr>
      </p:pic>
      <p:grpSp>
        <p:nvGrpSpPr>
          <p:cNvPr id="6" name="Grupa 12"/>
          <p:cNvGrpSpPr/>
          <p:nvPr/>
        </p:nvGrpSpPr>
        <p:grpSpPr>
          <a:xfrm>
            <a:off x="407368" y="244275"/>
            <a:ext cx="2037565" cy="6137053"/>
            <a:chOff x="-20879" y="116632"/>
            <a:chExt cx="2181009" cy="6569101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l="22488"/>
            <a:stretch/>
          </p:blipFill>
          <p:spPr>
            <a:xfrm flipH="1">
              <a:off x="-10395" y="116632"/>
              <a:ext cx="2170525" cy="2287761"/>
            </a:xfrm>
            <a:prstGeom prst="rect">
              <a:avLst/>
            </a:prstGeom>
          </p:spPr>
        </p:pic>
        <p:pic>
          <p:nvPicPr>
            <p:cNvPr id="2" name="Obraz 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r="29871"/>
            <a:stretch/>
          </p:blipFill>
          <p:spPr>
            <a:xfrm>
              <a:off x="-20879" y="2554658"/>
              <a:ext cx="2181009" cy="2073326"/>
            </a:xfrm>
            <a:prstGeom prst="rect">
              <a:avLst/>
            </a:prstGeom>
          </p:spPr>
        </p:pic>
        <p:pic>
          <p:nvPicPr>
            <p:cNvPr id="4" name="Obraz 3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r="22506"/>
            <a:stretch/>
          </p:blipFill>
          <p:spPr>
            <a:xfrm>
              <a:off x="-10396" y="4775528"/>
              <a:ext cx="2170526" cy="1910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5259939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6646" y="285728"/>
            <a:ext cx="12025354" cy="65722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pl-PL" sz="2200" b="1" dirty="0" smtClean="0">
                <a:solidFill>
                  <a:schemeClr val="bg1">
                    <a:lumMod val="50000"/>
                  </a:schemeClr>
                </a:solidFill>
              </a:rPr>
              <a:t>Sekwencja działań na rzecz nowego programu pod nazwą</a:t>
            </a: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pl-PL" sz="2200" b="1" dirty="0" smtClean="0">
                <a:solidFill>
                  <a:schemeClr val="bg1">
                    <a:lumMod val="50000"/>
                  </a:schemeClr>
                </a:solidFill>
              </a:rPr>
              <a:t> „Dolny Śląsk. Zielona Dolina Żywności i Zdrowia</a:t>
            </a:r>
          </a:p>
          <a:p>
            <a:pPr marL="228600" indent="-228600">
              <a:lnSpc>
                <a:spcPct val="150000"/>
              </a:lnSpc>
            </a:pP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pl-PL" sz="22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Kampania wyborów rektora na Uniwersytecie Przyrodniczym we Wrocławiu luty – kwiecień 2016 r. Pierwsze sformułowanie idei Programu „Zielona Dolina” oraz przedstawienie wizji jego realizacji (prof. Tadeusz Trziszka)</a:t>
            </a:r>
          </a:p>
          <a:p>
            <a:pPr marL="228600" indent="-228600">
              <a:lnSpc>
                <a:spcPct val="150000"/>
              </a:lnSpc>
              <a:buAutoNum type="arabicPeriod" startAt="2"/>
            </a:pPr>
            <a:r>
              <a:rPr lang="pl-PL" b="1" u="sng" dirty="0" smtClean="0">
                <a:solidFill>
                  <a:schemeClr val="bg1">
                    <a:lumMod val="50000"/>
                  </a:schemeClr>
                </a:solidFill>
              </a:rPr>
              <a:t>Pierwsze porozumienie formalne pomiędzy  Urzędem Marszałkowskim a Uniwersytetem Przyrodniczym we Wrocławiu  23. 05.2016 r</a:t>
            </a:r>
            <a:r>
              <a:rPr lang="pl-PL" u="sng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(podpisane przez Wicemarszałka dr Ewę Mańkowską i Rektora UPWR prof. R. Kołacza)</a:t>
            </a:r>
          </a:p>
          <a:p>
            <a:pPr marL="228600" indent="-228600">
              <a:lnSpc>
                <a:spcPct val="150000"/>
              </a:lnSpc>
              <a:buAutoNum type="arabicPeriod" startAt="3"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Maj – lipiec 2016 spotkania w grupach  w celu  uformowania zespołów roboczych</a:t>
            </a:r>
          </a:p>
          <a:p>
            <a:pPr marL="228600" indent="-228600">
              <a:lnSpc>
                <a:spcPct val="150000"/>
              </a:lnSpc>
              <a:buAutoNum type="arabicPeriod" startAt="3"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Czerwiec/lipiec 2016 r. decyzje o przygotowaniu diagnozy dla programu</a:t>
            </a:r>
          </a:p>
          <a:p>
            <a:pPr marL="228600" indent="-228600">
              <a:lnSpc>
                <a:spcPct val="150000"/>
              </a:lnSpc>
              <a:buAutoNum type="arabicPeriod" startAt="3"/>
            </a:pPr>
            <a:r>
              <a:rPr lang="pl-PL" b="1" dirty="0" smtClean="0">
                <a:solidFill>
                  <a:srgbClr val="FF0000"/>
                </a:solidFill>
              </a:rPr>
              <a:t>Sierpień 2016 – marzec 2017 przygotowanie diagnozy w 10 zespołach </a:t>
            </a:r>
          </a:p>
          <a:p>
            <a:pPr marL="228600" indent="-228600">
              <a:lnSpc>
                <a:spcPct val="150000"/>
              </a:lnSpc>
            </a:pPr>
            <a:r>
              <a:rPr lang="pl-PL" b="1" dirty="0" smtClean="0">
                <a:solidFill>
                  <a:srgbClr val="FF0000"/>
                </a:solidFill>
              </a:rPr>
              <a:t>    (łącznie ponad 80 osób zaangażowanych w przygotowaniu dokumentu </a:t>
            </a:r>
          </a:p>
          <a:p>
            <a:pPr marL="228600" indent="-228600">
              <a:lnSpc>
                <a:spcPct val="150000"/>
              </a:lnSpc>
            </a:pPr>
            <a:r>
              <a:rPr lang="pl-PL" b="1" dirty="0" smtClean="0">
                <a:solidFill>
                  <a:srgbClr val="FF0000"/>
                </a:solidFill>
              </a:rPr>
              <a:t>     pod kierunkiem prof. B. Kutkowskiej)</a:t>
            </a:r>
          </a:p>
          <a:p>
            <a:pPr marL="228600" indent="-228600">
              <a:lnSpc>
                <a:spcPct val="150000"/>
              </a:lnSpc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6. </a:t>
            </a:r>
            <a:r>
              <a:rPr lang="pl-PL" u="sng" dirty="0" smtClean="0">
                <a:solidFill>
                  <a:schemeClr val="bg1">
                    <a:lumMod val="50000"/>
                  </a:schemeClr>
                </a:solidFill>
              </a:rPr>
              <a:t>Marzec  2017 r. rozstrzygnięcie konkursu na logo</a:t>
            </a:r>
          </a:p>
          <a:p>
            <a:pPr marL="228600" indent="-228600">
              <a:lnSpc>
                <a:spcPct val="150000"/>
              </a:lnSpc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pl-PL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„Dolny Śląsk. Zielona Dolina Żywności i Zdrowia”</a:t>
            </a:r>
          </a:p>
          <a:p>
            <a:pPr marL="228600" indent="-228600">
              <a:lnSpc>
                <a:spcPct val="150000"/>
              </a:lnSpc>
            </a:pP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>
              <a:lnSpc>
                <a:spcPct val="150000"/>
              </a:lnSpc>
            </a:pP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endParaRPr lang="pl-PL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endParaRPr lang="pl-PL" sz="1200" dirty="0" err="1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689" y="4719194"/>
            <a:ext cx="4015361" cy="2138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6646" y="500042"/>
            <a:ext cx="12025354" cy="61436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pl-PL" sz="2200" b="1" dirty="0" smtClean="0">
                <a:solidFill>
                  <a:schemeClr val="bg1">
                    <a:lumMod val="50000"/>
                  </a:schemeClr>
                </a:solidFill>
              </a:rPr>
              <a:t>Sekwencja działań na rzecz nowego programu pod nazwą</a:t>
            </a: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pl-PL" sz="2200" b="1" dirty="0" smtClean="0">
                <a:solidFill>
                  <a:schemeClr val="bg1">
                    <a:lumMod val="50000"/>
                  </a:schemeClr>
                </a:solidFill>
              </a:rPr>
              <a:t> „Dolny Śląsk. Zielona Dolina Żywności i Zdrowia</a:t>
            </a: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endParaRPr lang="pl-PL" sz="2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>
              <a:lnSpc>
                <a:spcPct val="150000"/>
              </a:lnSpc>
            </a:pP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</a:rPr>
              <a:t>7.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Kwiecień – sierpień 2017 r. dalsze prace w zespołach nad  aspektami merytorycznymi i strukturą zarządczą programu „Zielona Dolina”</a:t>
            </a:r>
          </a:p>
          <a:p>
            <a:pPr marL="228600" indent="-228600">
              <a:lnSpc>
                <a:spcPct val="150000"/>
              </a:lnSpc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8. </a:t>
            </a:r>
            <a:r>
              <a:rPr lang="pl-PL" b="1" u="sng" dirty="0" smtClean="0">
                <a:solidFill>
                  <a:schemeClr val="bg1">
                    <a:lumMod val="50000"/>
                  </a:schemeClr>
                </a:solidFill>
              </a:rPr>
              <a:t>9. sierpnia. 2017 r. podpisanie oficjalnego porozumienia przez Marszałka Cezarego Przybylskiego i Wicemarszałek Ewę Mańkowską oraz  Rektora UPWR prof. Tadeusza Trziszkę</a:t>
            </a:r>
          </a:p>
          <a:p>
            <a:pPr marL="228600" indent="-228600">
              <a:lnSpc>
                <a:spcPct val="150000"/>
              </a:lnSpc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9. Sierpień –wrzesień ustalenie zasad funkcjonowania struktur zarządczych programu</a:t>
            </a:r>
          </a:p>
          <a:p>
            <a:pPr marL="228600" indent="-228600">
              <a:lnSpc>
                <a:spcPct val="150000"/>
              </a:lnSpc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10. Wrzesień 2017 powołanie koordynatora programu „Zielona Dolina”</a:t>
            </a:r>
          </a:p>
          <a:p>
            <a:pPr marL="228600" indent="-228600">
              <a:lnSpc>
                <a:spcPct val="150000"/>
              </a:lnSpc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11. Wrzesień – grudzień 2017 r.  prace nad przygotowaniem struktur zarządczych Programu.  Przygotowanie Biznes Planu dla nowej spółki zarządzającej.</a:t>
            </a:r>
          </a:p>
          <a:p>
            <a:pPr marL="228600" indent="-228600">
              <a:lnSpc>
                <a:spcPct val="150000"/>
              </a:lnSpc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12. Listopad  - zgoda senatu UPWR ( Uchwała) na utworzenie Spółki DOZEDO i na wkład 1 mln zł</a:t>
            </a:r>
          </a:p>
          <a:p>
            <a:pPr marL="228600" indent="-228600">
              <a:lnSpc>
                <a:spcPct val="150000"/>
              </a:lnSpc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13. Grudzień – prace zarządu Urzędu Marszałkowskiego dot. przygotowania dokumentów do uruchomienia spółki</a:t>
            </a:r>
          </a:p>
          <a:p>
            <a:pPr marL="228600" indent="-228600">
              <a:lnSpc>
                <a:spcPct val="150000"/>
              </a:lnSpc>
            </a:pP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>
              <a:lnSpc>
                <a:spcPct val="150000"/>
              </a:lnSpc>
            </a:pP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>
              <a:lnSpc>
                <a:spcPct val="150000"/>
              </a:lnSpc>
            </a:pP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>
              <a:lnSpc>
                <a:spcPct val="150000"/>
              </a:lnSpc>
              <a:buAutoNum type="arabicPeriod" startAt="3"/>
            </a:pP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>
              <a:lnSpc>
                <a:spcPct val="150000"/>
              </a:lnSpc>
            </a:pP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endParaRPr lang="pl-PL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endParaRPr lang="pl-PL" sz="1200" dirty="0" err="1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52398" y="500042"/>
            <a:ext cx="11572956" cy="52864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Proces tworzenia struktur zarządczych Programem „Zielona Dolina” (wrzesień – grudzień 2017 r.)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endParaRPr lang="pl-PL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</a:rPr>
              <a:t>Struktura zarządcza</a:t>
            </a: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AutoNum type="romanUcPeriod"/>
            </a:pPr>
            <a:r>
              <a:rPr lang="pl-PL" b="1" dirty="0" smtClean="0">
                <a:solidFill>
                  <a:schemeClr val="bg1">
                    <a:lumMod val="50000"/>
                  </a:schemeClr>
                </a:solidFill>
              </a:rPr>
              <a:t>Rada Programowa</a:t>
            </a:r>
          </a:p>
          <a:p>
            <a:pPr marL="285750" indent="-285750">
              <a:lnSpc>
                <a:spcPct val="150000"/>
              </a:lnSpc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     Zbudowana z  1/3 przedstawicieli nauki,  1/3 przedstawicieli  biznesu  i  1/3 przedstawicieli samorządu terytorialnego</a:t>
            </a:r>
          </a:p>
          <a:p>
            <a:pPr marL="285750" indent="-285750">
              <a:lnSpc>
                <a:spcPct val="150000"/>
              </a:lnSpc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II.   </a:t>
            </a:r>
            <a:r>
              <a:rPr lang="pl-PL" b="1" dirty="0" smtClean="0">
                <a:solidFill>
                  <a:schemeClr val="bg1">
                    <a:lumMod val="50000"/>
                  </a:schemeClr>
                </a:solidFill>
              </a:rPr>
              <a:t>Rada Wykonawcza</a:t>
            </a:r>
          </a:p>
          <a:p>
            <a:pPr marL="285750" indent="-285750">
              <a:lnSpc>
                <a:spcPct val="150000"/>
              </a:lnSpc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       Przedstawiciele Urzędu Marszałkowskiego  (Marszałek, wicemarszałek, dyrektor)</a:t>
            </a:r>
          </a:p>
          <a:p>
            <a:pPr marL="285750" indent="-285750">
              <a:lnSpc>
                <a:spcPct val="150000"/>
              </a:lnSpc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        Przedstawiciele UPWR  (rektor, prorektor i doradca rektora)</a:t>
            </a:r>
          </a:p>
          <a:p>
            <a:pPr marL="285750" indent="-285750">
              <a:lnSpc>
                <a:spcPct val="150000"/>
              </a:lnSpc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III.   </a:t>
            </a:r>
            <a:r>
              <a:rPr lang="pl-PL" b="1" dirty="0" smtClean="0">
                <a:solidFill>
                  <a:schemeClr val="bg1">
                    <a:lumMod val="50000"/>
                  </a:schemeClr>
                </a:solidFill>
              </a:rPr>
              <a:t>Spółka z o.o.  (prawa handlowego) 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udziałowcy UM 45% i UPWR 55%    (</a:t>
            </a:r>
            <a:r>
              <a:rPr lang="pl-PL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DOZEDO  Sp. Z o.o.)</a:t>
            </a:r>
            <a:endParaRPr lang="pl-PL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endParaRPr lang="pl-PL" sz="1200" dirty="0" err="1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59" y="2463389"/>
            <a:ext cx="5517789" cy="3752097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 rot="10800000">
            <a:off x="5944308" y="2428272"/>
            <a:ext cx="6021652" cy="1904783"/>
          </a:xfrm>
          <a:prstGeom prst="rect">
            <a:avLst/>
          </a:prstGeom>
          <a:gradFill flip="none" rotWithShape="1">
            <a:gsLst>
              <a:gs pos="33000">
                <a:schemeClr val="accent2">
                  <a:lumMod val="0"/>
                  <a:lumOff val="100000"/>
                  <a:alpha val="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17766" y="1857364"/>
            <a:ext cx="4963854" cy="423936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000" b="1" dirty="0" smtClean="0"/>
              <a:t>UPWr </a:t>
            </a:r>
            <a:r>
              <a:rPr lang="pl-PL" sz="2000" b="1" dirty="0"/>
              <a:t>jako inicjator i lider tworzy </a:t>
            </a:r>
            <a:r>
              <a:rPr lang="pl-PL" sz="2400" b="1" dirty="0">
                <a:solidFill>
                  <a:srgbClr val="AF0539"/>
                </a:solidFill>
              </a:rPr>
              <a:t>regionalną infrastrukturę innowacji</a:t>
            </a:r>
            <a:r>
              <a:rPr lang="pl-PL" sz="2000" b="1" dirty="0"/>
              <a:t> i </a:t>
            </a:r>
            <a:r>
              <a:rPr lang="pl-PL" sz="2000" b="1" dirty="0" smtClean="0"/>
              <a:t>rozwoju dla </a:t>
            </a:r>
            <a:r>
              <a:rPr lang="pl-PL" sz="2000" b="1" dirty="0"/>
              <a:t>innowacyjnej gospodarki żywnościowej</a:t>
            </a:r>
            <a:r>
              <a:rPr lang="pl-PL" sz="2000" dirty="0"/>
              <a:t>, animując łańcuchy powiązań między uczelniami i instytucjami badawczymi, przedsiębiorcami, administracją </a:t>
            </a:r>
            <a:r>
              <a:rPr lang="pl-PL" sz="2000" dirty="0" smtClean="0"/>
              <a:t>rządową i </a:t>
            </a:r>
            <a:r>
              <a:rPr lang="pl-PL" sz="2000" dirty="0"/>
              <a:t>samorządową, organizacjami społeczno-gospodarczymi</a:t>
            </a:r>
          </a:p>
        </p:txBody>
      </p:sp>
      <p:sp>
        <p:nvSpPr>
          <p:cNvPr id="13" name="Tytuł 3"/>
          <p:cNvSpPr>
            <a:spLocks noGrp="1"/>
          </p:cNvSpPr>
          <p:nvPr>
            <p:ph type="title"/>
          </p:nvPr>
        </p:nvSpPr>
        <p:spPr>
          <a:xfrm>
            <a:off x="417766" y="238090"/>
            <a:ext cx="11774234" cy="827946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6D8C30"/>
                </a:solidFill>
              </a:rPr>
              <a:t/>
            </a:r>
            <a:br>
              <a:rPr lang="pl-PL" b="1" dirty="0">
                <a:solidFill>
                  <a:srgbClr val="6D8C30"/>
                </a:solidFill>
              </a:rPr>
            </a:br>
            <a:r>
              <a:rPr lang="pl-PL" b="1" dirty="0" smtClean="0">
                <a:solidFill>
                  <a:srgbClr val="6D8C30"/>
                </a:solidFill>
              </a:rPr>
              <a:t>Aktywność Uniwersytetu Przyrodniczego we Wrocławiu</a:t>
            </a:r>
            <a:endParaRPr lang="pl-PL" b="1" dirty="0">
              <a:solidFill>
                <a:srgbClr val="6D8C30"/>
              </a:solidFill>
              <a:effectLst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0" y="238090"/>
            <a:ext cx="191344" cy="824112"/>
          </a:xfrm>
          <a:prstGeom prst="rect">
            <a:avLst/>
          </a:prstGeom>
          <a:solidFill>
            <a:srgbClr val="6D8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512" y="1062202"/>
            <a:ext cx="4032448" cy="21479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57903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rgbClr val="6D8C3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434" y="349668"/>
            <a:ext cx="6876534" cy="623768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381884" y="2709884"/>
            <a:ext cx="4258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Przestrzenie rolnictwa wielkotowarowego, ekologicznego, agroturystyki oraz drobnej przedsiębiorczości, </a:t>
            </a:r>
            <a:r>
              <a:rPr lang="pl-PL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Klastry</a:t>
            </a:r>
            <a:r>
              <a:rPr lang="pl-PL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, </a:t>
            </a:r>
            <a:r>
              <a:rPr lang="pl-PL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biobiznes</a:t>
            </a:r>
            <a:r>
              <a:rPr lang="pl-PL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, </a:t>
            </a:r>
          </a:p>
          <a:p>
            <a:r>
              <a:rPr lang="pl-PL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rekreacja sanatoryjno-uzdrowiskowa</a:t>
            </a:r>
            <a:endParaRPr lang="pl-PL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381884" y="1078668"/>
            <a:ext cx="4258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accent1"/>
                </a:solidFill>
                <a:latin typeface="+mj-lt"/>
              </a:rPr>
              <a:t>Źródło</a:t>
            </a:r>
            <a:br>
              <a:rPr lang="pl-PL" sz="2000" b="1" dirty="0" smtClean="0">
                <a:solidFill>
                  <a:schemeClr val="accent1"/>
                </a:solidFill>
                <a:latin typeface="+mj-lt"/>
              </a:rPr>
            </a:br>
            <a:r>
              <a:rPr lang="pl-PL" sz="2000" b="1" dirty="0" smtClean="0">
                <a:solidFill>
                  <a:schemeClr val="accent1"/>
                </a:solidFill>
                <a:latin typeface="+mj-lt"/>
              </a:rPr>
              <a:t>SUROWCÓW ROLNICZYCH</a:t>
            </a:r>
          </a:p>
          <a:p>
            <a:r>
              <a:rPr lang="pl-PL" sz="2000" b="1" dirty="0" smtClean="0">
                <a:solidFill>
                  <a:schemeClr val="accent1"/>
                </a:solidFill>
                <a:latin typeface="+mj-lt"/>
              </a:rPr>
              <a:t>ORAZ MIEJSCA PRZETWÓRSTWA I USŁUG</a:t>
            </a:r>
          </a:p>
          <a:p>
            <a:endParaRPr lang="pl-PL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668619" y="2381732"/>
            <a:ext cx="324036" cy="3240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Dowolny kształt 10"/>
          <p:cNvSpPr/>
          <p:nvPr/>
        </p:nvSpPr>
        <p:spPr>
          <a:xfrm rot="709667">
            <a:off x="2970929" y="1132903"/>
            <a:ext cx="3264357" cy="1415359"/>
          </a:xfrm>
          <a:custGeom>
            <a:avLst/>
            <a:gdLst>
              <a:gd name="connsiteX0" fmla="*/ 0 w 2562665"/>
              <a:gd name="connsiteY0" fmla="*/ 989428 h 1137139"/>
              <a:gd name="connsiteX1" fmla="*/ 309490 w 2562665"/>
              <a:gd name="connsiteY1" fmla="*/ 159434 h 1137139"/>
              <a:gd name="connsiteX2" fmla="*/ 900333 w 2562665"/>
              <a:gd name="connsiteY2" fmla="*/ 32825 h 1137139"/>
              <a:gd name="connsiteX3" fmla="*/ 1645920 w 2562665"/>
              <a:gd name="connsiteY3" fmla="*/ 215705 h 1137139"/>
              <a:gd name="connsiteX4" fmla="*/ 2447779 w 2562665"/>
              <a:gd name="connsiteY4" fmla="*/ 679939 h 1137139"/>
              <a:gd name="connsiteX5" fmla="*/ 2335237 w 2562665"/>
              <a:gd name="connsiteY5" fmla="*/ 1130105 h 1137139"/>
              <a:gd name="connsiteX6" fmla="*/ 1744394 w 2562665"/>
              <a:gd name="connsiteY6" fmla="*/ 637736 h 1137139"/>
              <a:gd name="connsiteX7" fmla="*/ 998807 w 2562665"/>
              <a:gd name="connsiteY7" fmla="*/ 384517 h 1137139"/>
              <a:gd name="connsiteX8" fmla="*/ 590843 w 2562665"/>
              <a:gd name="connsiteY8" fmla="*/ 539262 h 1137139"/>
              <a:gd name="connsiteX9" fmla="*/ 253219 w 2562665"/>
              <a:gd name="connsiteY9" fmla="*/ 1045699 h 1137139"/>
              <a:gd name="connsiteX10" fmla="*/ 14068 w 2562665"/>
              <a:gd name="connsiteY10" fmla="*/ 933157 h 1137139"/>
              <a:gd name="connsiteX11" fmla="*/ 14068 w 2562665"/>
              <a:gd name="connsiteY11" fmla="*/ 933157 h 1137139"/>
              <a:gd name="connsiteX12" fmla="*/ 14068 w 2562665"/>
              <a:gd name="connsiteY12" fmla="*/ 919089 h 1137139"/>
              <a:gd name="connsiteX13" fmla="*/ 14068 w 2562665"/>
              <a:gd name="connsiteY13" fmla="*/ 905022 h 1137139"/>
              <a:gd name="connsiteX14" fmla="*/ 56271 w 2562665"/>
              <a:gd name="connsiteY14" fmla="*/ 919089 h 1137139"/>
              <a:gd name="connsiteX15" fmla="*/ 56271 w 2562665"/>
              <a:gd name="connsiteY15" fmla="*/ 919089 h 113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2665" h="1137139">
                <a:moveTo>
                  <a:pt x="0" y="989428"/>
                </a:moveTo>
                <a:cubicBezTo>
                  <a:pt x="79717" y="654148"/>
                  <a:pt x="159435" y="318868"/>
                  <a:pt x="309490" y="159434"/>
                </a:cubicBezTo>
                <a:cubicBezTo>
                  <a:pt x="459546" y="0"/>
                  <a:pt x="677595" y="23447"/>
                  <a:pt x="900333" y="32825"/>
                </a:cubicBezTo>
                <a:cubicBezTo>
                  <a:pt x="1123071" y="42203"/>
                  <a:pt x="1388012" y="107853"/>
                  <a:pt x="1645920" y="215705"/>
                </a:cubicBezTo>
                <a:cubicBezTo>
                  <a:pt x="1903828" y="323557"/>
                  <a:pt x="2332893" y="527539"/>
                  <a:pt x="2447779" y="679939"/>
                </a:cubicBezTo>
                <a:cubicBezTo>
                  <a:pt x="2562665" y="832339"/>
                  <a:pt x="2452468" y="1137139"/>
                  <a:pt x="2335237" y="1130105"/>
                </a:cubicBezTo>
                <a:cubicBezTo>
                  <a:pt x="2218006" y="1123071"/>
                  <a:pt x="1967132" y="762001"/>
                  <a:pt x="1744394" y="637736"/>
                </a:cubicBezTo>
                <a:cubicBezTo>
                  <a:pt x="1521656" y="513471"/>
                  <a:pt x="1191065" y="400929"/>
                  <a:pt x="998807" y="384517"/>
                </a:cubicBezTo>
                <a:cubicBezTo>
                  <a:pt x="806549" y="368105"/>
                  <a:pt x="715108" y="429065"/>
                  <a:pt x="590843" y="539262"/>
                </a:cubicBezTo>
                <a:cubicBezTo>
                  <a:pt x="466578" y="649459"/>
                  <a:pt x="349348" y="980050"/>
                  <a:pt x="253219" y="1045699"/>
                </a:cubicBezTo>
                <a:cubicBezTo>
                  <a:pt x="157090" y="1111348"/>
                  <a:pt x="14068" y="933157"/>
                  <a:pt x="14068" y="933157"/>
                </a:cubicBezTo>
                <a:lnTo>
                  <a:pt x="14068" y="933157"/>
                </a:lnTo>
                <a:lnTo>
                  <a:pt x="14068" y="919089"/>
                </a:lnTo>
                <a:cubicBezTo>
                  <a:pt x="14068" y="914400"/>
                  <a:pt x="7034" y="905022"/>
                  <a:pt x="14068" y="905022"/>
                </a:cubicBezTo>
                <a:cubicBezTo>
                  <a:pt x="21102" y="905022"/>
                  <a:pt x="56271" y="919089"/>
                  <a:pt x="56271" y="919089"/>
                </a:cubicBezTo>
                <a:lnTo>
                  <a:pt x="56271" y="919089"/>
                </a:lnTo>
              </a:path>
            </a:pathLst>
          </a:custGeom>
          <a:solidFill>
            <a:srgbClr val="7F4D4D">
              <a:alpha val="61961"/>
            </a:srgbClr>
          </a:solidFill>
          <a:ln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Dowolny kształt 11"/>
          <p:cNvSpPr/>
          <p:nvPr/>
        </p:nvSpPr>
        <p:spPr>
          <a:xfrm rot="747797">
            <a:off x="668191" y="3785533"/>
            <a:ext cx="4550158" cy="2338378"/>
          </a:xfrm>
          <a:custGeom>
            <a:avLst/>
            <a:gdLst>
              <a:gd name="connsiteX0" fmla="*/ 386862 w 4679852"/>
              <a:gd name="connsiteY0" fmla="*/ 60960 h 2501704"/>
              <a:gd name="connsiteX1" fmla="*/ 1976511 w 4679852"/>
              <a:gd name="connsiteY1" fmla="*/ 187569 h 2501704"/>
              <a:gd name="connsiteX2" fmla="*/ 3242603 w 4679852"/>
              <a:gd name="connsiteY2" fmla="*/ 468923 h 2501704"/>
              <a:gd name="connsiteX3" fmla="*/ 3917853 w 4679852"/>
              <a:gd name="connsiteY3" fmla="*/ 905021 h 2501704"/>
              <a:gd name="connsiteX4" fmla="*/ 4522763 w 4679852"/>
              <a:gd name="connsiteY4" fmla="*/ 1720948 h 2501704"/>
              <a:gd name="connsiteX5" fmla="*/ 4579034 w 4679852"/>
              <a:gd name="connsiteY5" fmla="*/ 2114843 h 2501704"/>
              <a:gd name="connsiteX6" fmla="*/ 3917853 w 4679852"/>
              <a:gd name="connsiteY6" fmla="*/ 2480603 h 2501704"/>
              <a:gd name="connsiteX7" fmla="*/ 3369213 w 4679852"/>
              <a:gd name="connsiteY7" fmla="*/ 1988234 h 2501704"/>
              <a:gd name="connsiteX8" fmla="*/ 2764302 w 4679852"/>
              <a:gd name="connsiteY8" fmla="*/ 1467729 h 2501704"/>
              <a:gd name="connsiteX9" fmla="*/ 3284806 w 4679852"/>
              <a:gd name="connsiteY9" fmla="*/ 1130105 h 2501704"/>
              <a:gd name="connsiteX10" fmla="*/ 3101926 w 4679852"/>
              <a:gd name="connsiteY10" fmla="*/ 764345 h 2501704"/>
              <a:gd name="connsiteX11" fmla="*/ 1878037 w 4679852"/>
              <a:gd name="connsiteY11" fmla="*/ 694006 h 2501704"/>
              <a:gd name="connsiteX12" fmla="*/ 246185 w 4679852"/>
              <a:gd name="connsiteY12" fmla="*/ 103163 h 2501704"/>
              <a:gd name="connsiteX13" fmla="*/ 386862 w 4679852"/>
              <a:gd name="connsiteY13" fmla="*/ 60960 h 250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79852" h="2501704">
                <a:moveTo>
                  <a:pt x="386862" y="60960"/>
                </a:moveTo>
                <a:cubicBezTo>
                  <a:pt x="675250" y="75028"/>
                  <a:pt x="1500554" y="119575"/>
                  <a:pt x="1976511" y="187569"/>
                </a:cubicBezTo>
                <a:cubicBezTo>
                  <a:pt x="2452468" y="255563"/>
                  <a:pt x="2919046" y="349348"/>
                  <a:pt x="3242603" y="468923"/>
                </a:cubicBezTo>
                <a:cubicBezTo>
                  <a:pt x="3566160" y="588498"/>
                  <a:pt x="3704493" y="696350"/>
                  <a:pt x="3917853" y="905021"/>
                </a:cubicBezTo>
                <a:cubicBezTo>
                  <a:pt x="4131213" y="1113692"/>
                  <a:pt x="4412566" y="1519311"/>
                  <a:pt x="4522763" y="1720948"/>
                </a:cubicBezTo>
                <a:cubicBezTo>
                  <a:pt x="4632960" y="1922585"/>
                  <a:pt x="4679852" y="1988234"/>
                  <a:pt x="4579034" y="2114843"/>
                </a:cubicBezTo>
                <a:cubicBezTo>
                  <a:pt x="4478216" y="2241452"/>
                  <a:pt x="4119490" y="2501704"/>
                  <a:pt x="3917853" y="2480603"/>
                </a:cubicBezTo>
                <a:cubicBezTo>
                  <a:pt x="3716216" y="2459502"/>
                  <a:pt x="3561472" y="2157046"/>
                  <a:pt x="3369213" y="1988234"/>
                </a:cubicBezTo>
                <a:cubicBezTo>
                  <a:pt x="3176954" y="1819422"/>
                  <a:pt x="2778370" y="1610750"/>
                  <a:pt x="2764302" y="1467729"/>
                </a:cubicBezTo>
                <a:cubicBezTo>
                  <a:pt x="2750234" y="1324708"/>
                  <a:pt x="3228535" y="1247336"/>
                  <a:pt x="3284806" y="1130105"/>
                </a:cubicBezTo>
                <a:cubicBezTo>
                  <a:pt x="3341077" y="1012874"/>
                  <a:pt x="3336387" y="837028"/>
                  <a:pt x="3101926" y="764345"/>
                </a:cubicBezTo>
                <a:cubicBezTo>
                  <a:pt x="2867465" y="691662"/>
                  <a:pt x="2353994" y="804203"/>
                  <a:pt x="1878037" y="694006"/>
                </a:cubicBezTo>
                <a:cubicBezTo>
                  <a:pt x="1402080" y="583809"/>
                  <a:pt x="492370" y="206326"/>
                  <a:pt x="246185" y="103163"/>
                </a:cubicBezTo>
                <a:cubicBezTo>
                  <a:pt x="0" y="0"/>
                  <a:pt x="98474" y="46892"/>
                  <a:pt x="386862" y="60960"/>
                </a:cubicBezTo>
                <a:close/>
              </a:path>
            </a:pathLst>
          </a:custGeom>
          <a:solidFill>
            <a:schemeClr val="tx1">
              <a:lumMod val="75000"/>
              <a:alpha val="61961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 rot="1681093">
            <a:off x="3328120" y="5114673"/>
            <a:ext cx="1832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  <a:effectLst>
                  <a:outerShdw blurRad="266700" dist="38100" dir="2700000" algn="tl">
                    <a:srgbClr val="000000">
                      <a:alpha val="51000"/>
                    </a:srgbClr>
                  </a:outerShdw>
                </a:effectLst>
                <a:latin typeface="+mj-lt"/>
              </a:rPr>
              <a:t>Uzdrowiska</a:t>
            </a:r>
            <a:br>
              <a:rPr lang="pl-PL" sz="1600" b="1" dirty="0" smtClean="0">
                <a:solidFill>
                  <a:schemeClr val="bg1"/>
                </a:solidFill>
                <a:effectLst>
                  <a:outerShdw blurRad="266700" dist="38100" dir="2700000" algn="tl">
                    <a:srgbClr val="000000">
                      <a:alpha val="51000"/>
                    </a:srgbClr>
                  </a:outerShdw>
                </a:effectLst>
                <a:latin typeface="+mj-lt"/>
              </a:rPr>
            </a:br>
            <a:r>
              <a:rPr lang="pl-PL" sz="1600" b="1" dirty="0" smtClean="0">
                <a:solidFill>
                  <a:schemeClr val="bg1"/>
                </a:solidFill>
                <a:effectLst>
                  <a:outerShdw blurRad="266700" dist="38100" dir="2700000" algn="tl">
                    <a:srgbClr val="000000">
                      <a:alpha val="51000"/>
                    </a:srgbClr>
                  </a:outerShdw>
                </a:effectLst>
                <a:latin typeface="+mj-lt"/>
              </a:rPr>
              <a:t>i miejsca</a:t>
            </a:r>
            <a:br>
              <a:rPr lang="pl-PL" sz="1600" b="1" dirty="0" smtClean="0">
                <a:solidFill>
                  <a:schemeClr val="bg1"/>
                </a:solidFill>
                <a:effectLst>
                  <a:outerShdw blurRad="266700" dist="38100" dir="2700000" algn="tl">
                    <a:srgbClr val="000000">
                      <a:alpha val="51000"/>
                    </a:srgbClr>
                  </a:outerShdw>
                </a:effectLst>
                <a:latin typeface="+mj-lt"/>
              </a:rPr>
            </a:br>
            <a:r>
              <a:rPr lang="pl-PL" sz="1600" b="1" dirty="0" smtClean="0">
                <a:solidFill>
                  <a:schemeClr val="bg1"/>
                </a:solidFill>
                <a:effectLst>
                  <a:outerShdw blurRad="266700" dist="38100" dir="2700000" algn="tl">
                    <a:srgbClr val="000000">
                      <a:alpha val="51000"/>
                    </a:srgbClr>
                  </a:outerShdw>
                </a:effectLst>
                <a:latin typeface="+mj-lt"/>
              </a:rPr>
              <a:t>rekreacji</a:t>
            </a:r>
            <a:endParaRPr lang="pl-PL" sz="1600" b="1" dirty="0">
              <a:solidFill>
                <a:schemeClr val="bg1"/>
              </a:solidFill>
              <a:effectLst>
                <a:outerShdw blurRad="266700" dist="38100" dir="2700000" algn="tl">
                  <a:srgbClr val="000000">
                    <a:alpha val="51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446955" y="1291404"/>
            <a:ext cx="19701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effectLst>
                  <a:outerShdw blurRad="393700" dir="2700000" sx="107000" sy="107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Tereny</a:t>
            </a:r>
            <a:br>
              <a:rPr lang="pl-PL" b="1" dirty="0" smtClean="0">
                <a:solidFill>
                  <a:schemeClr val="bg1"/>
                </a:solidFill>
                <a:effectLst>
                  <a:outerShdw blurRad="393700" dir="2700000" sx="107000" sy="107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b="1" dirty="0" smtClean="0">
                <a:solidFill>
                  <a:schemeClr val="bg1"/>
                </a:solidFill>
                <a:effectLst>
                  <a:outerShdw blurRad="393700" dir="2700000" sx="107000" sy="107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pod inwestycje</a:t>
            </a:r>
            <a:br>
              <a:rPr lang="pl-PL" b="1" dirty="0" smtClean="0">
                <a:solidFill>
                  <a:schemeClr val="bg1"/>
                </a:solidFill>
                <a:effectLst>
                  <a:outerShdw blurRad="393700" dir="2700000" sx="107000" sy="107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b="1" dirty="0" err="1" smtClean="0">
                <a:solidFill>
                  <a:schemeClr val="bg1"/>
                </a:solidFill>
                <a:effectLst>
                  <a:outerShdw blurRad="393700" dir="2700000" sx="107000" sy="107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bio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93700" dir="2700000" sx="107000" sy="107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-biznesu</a:t>
            </a:r>
            <a:endParaRPr lang="pl-PL" b="1" dirty="0">
              <a:solidFill>
                <a:schemeClr val="bg1"/>
              </a:solidFill>
              <a:effectLst>
                <a:outerShdw blurRad="393700" dir="2700000" sx="107000" sy="107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860529" y="2214734"/>
            <a:ext cx="1970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accent1"/>
                </a:solidFill>
                <a:latin typeface="+mj-lt"/>
              </a:rPr>
              <a:t>Uniwersytet Przyrodniczy</a:t>
            </a:r>
            <a:br>
              <a:rPr lang="pl-PL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pl-PL" sz="1600" b="1" dirty="0" smtClean="0">
                <a:solidFill>
                  <a:schemeClr val="accent1"/>
                </a:solidFill>
                <a:latin typeface="+mj-lt"/>
              </a:rPr>
              <a:t>we Wrocławiu</a:t>
            </a:r>
            <a:endParaRPr lang="pl-PL" sz="16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3" name="Grupa 26"/>
          <p:cNvGrpSpPr/>
          <p:nvPr/>
        </p:nvGrpSpPr>
        <p:grpSpPr>
          <a:xfrm>
            <a:off x="6502091" y="4772091"/>
            <a:ext cx="5138769" cy="1299749"/>
            <a:chOff x="6528972" y="4695773"/>
            <a:chExt cx="5425374" cy="1372240"/>
          </a:xfrm>
        </p:grpSpPr>
        <p:sp>
          <p:nvSpPr>
            <p:cNvPr id="17" name="Prostokąt 16"/>
            <p:cNvSpPr/>
            <p:nvPr/>
          </p:nvSpPr>
          <p:spPr>
            <a:xfrm>
              <a:off x="6528972" y="4699861"/>
              <a:ext cx="1595538" cy="13681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8443890" y="4699861"/>
              <a:ext cx="1595538" cy="13681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Prostokąt 18"/>
            <p:cNvSpPr/>
            <p:nvPr/>
          </p:nvSpPr>
          <p:spPr>
            <a:xfrm>
              <a:off x="10358808" y="4695773"/>
              <a:ext cx="1595538" cy="13681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8469412" y="5205883"/>
              <a:ext cx="1570016" cy="7798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400" b="1" dirty="0" smtClean="0">
                  <a:solidFill>
                    <a:srgbClr val="FFFF00"/>
                  </a:solidFill>
                  <a:latin typeface="+mj-lt"/>
                </a:rPr>
                <a:t>Uniwersytet Przyrodniczy</a:t>
              </a:r>
              <a:br>
                <a:rPr lang="pl-PL" sz="1400" b="1" dirty="0" smtClean="0">
                  <a:solidFill>
                    <a:srgbClr val="FFFF00"/>
                  </a:solidFill>
                  <a:latin typeface="+mj-lt"/>
                </a:rPr>
              </a:br>
              <a:r>
                <a:rPr lang="pl-PL" sz="1400" b="1" dirty="0" smtClean="0">
                  <a:solidFill>
                    <a:srgbClr val="FFFF00"/>
                  </a:solidFill>
                  <a:latin typeface="+mj-lt"/>
                </a:rPr>
                <a:t>we Wrocławiu</a:t>
              </a:r>
              <a:endParaRPr lang="pl-PL" sz="1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10384330" y="5308347"/>
              <a:ext cx="157001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400" b="1" dirty="0" smtClean="0">
                  <a:solidFill>
                    <a:schemeClr val="bg1"/>
                  </a:solidFill>
                  <a:latin typeface="+mj-lt"/>
                </a:rPr>
                <a:t>BIZNES</a:t>
              </a:r>
              <a:endParaRPr lang="pl-PL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6554494" y="5293247"/>
              <a:ext cx="15700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200" b="1" dirty="0" smtClean="0">
                  <a:solidFill>
                    <a:schemeClr val="bg1"/>
                  </a:solidFill>
                  <a:latin typeface="+mj-lt"/>
                </a:rPr>
                <a:t>ADMINISTRACJA</a:t>
              </a:r>
            </a:p>
            <a:p>
              <a:pPr algn="ctr"/>
              <a:r>
                <a:rPr lang="pl-PL" sz="1200" b="1" dirty="0" smtClean="0">
                  <a:solidFill>
                    <a:schemeClr val="bg1"/>
                  </a:solidFill>
                  <a:latin typeface="+mj-lt"/>
                </a:rPr>
                <a:t>SAMORZĄDOWA</a:t>
              </a:r>
              <a:endParaRPr lang="pl-PL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Strzałka w lewo i prawo 24"/>
            <p:cNvSpPr/>
            <p:nvPr/>
          </p:nvSpPr>
          <p:spPr>
            <a:xfrm>
              <a:off x="7727237" y="4783779"/>
              <a:ext cx="1102764" cy="524568"/>
            </a:xfrm>
            <a:prstGeom prst="leftRightArrow">
              <a:avLst>
                <a:gd name="adj1" fmla="val 55297"/>
                <a:gd name="adj2" fmla="val 50000"/>
              </a:avLst>
            </a:prstGeom>
            <a:solidFill>
              <a:srgbClr val="92D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00B0F0"/>
                </a:solidFill>
              </a:endParaRPr>
            </a:p>
          </p:txBody>
        </p:sp>
        <p:sp>
          <p:nvSpPr>
            <p:cNvPr id="26" name="Strzałka w lewo i prawo 25"/>
            <p:cNvSpPr/>
            <p:nvPr/>
          </p:nvSpPr>
          <p:spPr>
            <a:xfrm>
              <a:off x="9647736" y="4804324"/>
              <a:ext cx="1102764" cy="524568"/>
            </a:xfrm>
            <a:prstGeom prst="leftRightArrow">
              <a:avLst>
                <a:gd name="adj1" fmla="val 55297"/>
                <a:gd name="adj2" fmla="val 50000"/>
              </a:avLst>
            </a:prstGeom>
            <a:solidFill>
              <a:srgbClr val="92D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3" name="pole tekstowe 22"/>
          <p:cNvSpPr txBox="1"/>
          <p:nvPr/>
        </p:nvSpPr>
        <p:spPr>
          <a:xfrm rot="1860895">
            <a:off x="742434" y="2973289"/>
            <a:ext cx="4995812" cy="6976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pl-PL" sz="2000" b="1" dirty="0" smtClean="0">
                <a:solidFill>
                  <a:srgbClr val="281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Drobna przedsiębiorczość</a:t>
            </a: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pl-PL" sz="2000" b="1" dirty="0" smtClean="0">
                <a:solidFill>
                  <a:srgbClr val="281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Produkcja surowców i ich przetwórstwo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4988094" y="209248"/>
            <a:ext cx="4787580" cy="8279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ct val="150000"/>
              </a:lnSpc>
            </a:pPr>
            <a:r>
              <a:rPr lang="pl-PL" sz="4000" b="1" dirty="0" smtClean="0">
                <a:solidFill>
                  <a:srgbClr val="6BA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ZIELONA DOLINA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endParaRPr lang="pl-PL" sz="1200" dirty="0" err="1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8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3541" y="589563"/>
            <a:ext cx="1305107" cy="44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https://lh4.googleusercontent.com/-jY-ClC6ocY8/AAAAAAAAAAI/AAAAAAAAGOk/6ptkzh6uvIQ/s0-c-k-no-ns/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08957" y="454814"/>
            <a:ext cx="641304" cy="623854"/>
          </a:xfrm>
          <a:prstGeom prst="rect">
            <a:avLst/>
          </a:prstGeom>
          <a:noFill/>
        </p:spPr>
      </p:pic>
      <p:sp>
        <p:nvSpPr>
          <p:cNvPr id="27" name="pole tekstowe 26"/>
          <p:cNvSpPr txBox="1"/>
          <p:nvPr/>
        </p:nvSpPr>
        <p:spPr>
          <a:xfrm>
            <a:off x="469477" y="4908106"/>
            <a:ext cx="3270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latin typeface="+mj-lt"/>
              </a:rPr>
              <a:t>Produkty tradycyjne i regionalne:</a:t>
            </a:r>
          </a:p>
          <a:p>
            <a:r>
              <a:rPr lang="pl-PL" sz="1600" dirty="0" smtClean="0"/>
              <a:t>     m.in</a:t>
            </a:r>
            <a:r>
              <a:rPr lang="pl-PL" sz="1600" dirty="0"/>
              <a:t>.</a:t>
            </a:r>
            <a:endParaRPr lang="pl-PL" sz="1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+mj-lt"/>
              </a:rPr>
              <a:t>karp milicki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+mj-lt"/>
              </a:rPr>
              <a:t>pstrąg sudecki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+mj-lt"/>
              </a:rPr>
              <a:t>wołowina sudecka</a:t>
            </a:r>
            <a:endParaRPr lang="pl-PL" sz="1600" dirty="0">
              <a:latin typeface="+mj-lt"/>
            </a:endParaRPr>
          </a:p>
        </p:txBody>
      </p:sp>
      <p:sp>
        <p:nvSpPr>
          <p:cNvPr id="30" name="Strzałka zakrzywiona w prawo 29"/>
          <p:cNvSpPr/>
          <p:nvPr/>
        </p:nvSpPr>
        <p:spPr>
          <a:xfrm rot="16958402">
            <a:off x="2464443" y="3757011"/>
            <a:ext cx="792170" cy="2677631"/>
          </a:xfrm>
          <a:prstGeom prst="curvedRightArrow">
            <a:avLst>
              <a:gd name="adj1" fmla="val 0"/>
              <a:gd name="adj2" fmla="val 94502"/>
              <a:gd name="adj3" fmla="val 100000"/>
            </a:avLst>
          </a:prstGeom>
          <a:solidFill>
            <a:srgbClr val="5C9A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2" y="25564"/>
            <a:ext cx="2634293" cy="140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7031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79376" y="238089"/>
            <a:ext cx="2044724" cy="827946"/>
          </a:xfrm>
        </p:spPr>
        <p:txBody>
          <a:bodyPr/>
          <a:lstStyle/>
          <a:p>
            <a:r>
              <a:rPr lang="pl-PL" b="1" dirty="0"/>
              <a:t>Dolny </a:t>
            </a:r>
            <a:r>
              <a:rPr lang="pl-PL" b="1" dirty="0" smtClean="0"/>
              <a:t>Śląsk</a:t>
            </a:r>
            <a:endParaRPr lang="pl-PL" b="1" dirty="0"/>
          </a:p>
        </p:txBody>
      </p:sp>
      <p:sp>
        <p:nvSpPr>
          <p:cNvPr id="5" name="Symbol zastępczy tekstu 8"/>
          <p:cNvSpPr>
            <a:spLocks noGrp="1"/>
          </p:cNvSpPr>
          <p:nvPr>
            <p:ph type="body" sz="quarter" idx="4294967295"/>
          </p:nvPr>
        </p:nvSpPr>
        <p:spPr>
          <a:xfrm>
            <a:off x="479376" y="844931"/>
            <a:ext cx="5976664" cy="372707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1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dysponuje odpowiednią infrastrukturą 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oraz </a:t>
            </a:r>
            <a:r>
              <a:rPr lang="pl-PL" sz="1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przejawia aktywność 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 zakresie transferu wiedzy z akademii do </a:t>
            </a:r>
            <a:r>
              <a:rPr lang="pl-PL" sz="1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biznesu w 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zintegrowanym łańcuchu </a:t>
            </a:r>
            <a:r>
              <a:rPr lang="pl-PL" sz="1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działań – obecnie jest tego przykładem </a:t>
            </a:r>
            <a:r>
              <a:rPr lang="pl-PL" sz="1800" b="1" dirty="0" smtClean="0">
                <a:solidFill>
                  <a:srgbClr val="6D8C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PROGRAM ZIELONA DOLINA</a:t>
            </a:r>
            <a:r>
              <a:rPr lang="pl-PL" sz="1800" b="1" dirty="0" smtClean="0">
                <a:solidFill>
                  <a:srgbClr val="6D8C3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pl-PL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Program ten musi się stać siłą napędową rozwoju południowej części województwa</a:t>
            </a:r>
            <a:r>
              <a:rPr lang="pl-PL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(Sudetów i Pogórza Sudeckiego)  </a:t>
            </a:r>
            <a:r>
              <a:rPr lang="pl-PL" sz="1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 daje, możliwość prowadzenia pilotażowego programu innowacyjnego na rzecz rozwoju regionu i subregionów.</a:t>
            </a:r>
            <a:endParaRPr lang="pl-PL" sz="18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52860" y="4991806"/>
            <a:ext cx="2767317" cy="1266356"/>
          </a:xfrm>
          <a:prstGeom prst="rect">
            <a:avLst/>
          </a:prstGeom>
        </p:spPr>
      </p:pic>
      <p:pic>
        <p:nvPicPr>
          <p:cNvPr id="16" name="Picture 2" descr="Znalezione obrazy dla zapytania sude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19598"/>
            <a:ext cx="4167174" cy="2338402"/>
          </a:xfrm>
          <a:prstGeom prst="rect">
            <a:avLst/>
          </a:prstGeom>
          <a:noFill/>
        </p:spPr>
      </p:pic>
      <p:pic>
        <p:nvPicPr>
          <p:cNvPr id="9" name="Picture 2" descr="https://content.epodreczniki.pl/content/womi/209098/classic-98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5496" y="3206672"/>
            <a:ext cx="5926504" cy="3445053"/>
          </a:xfrm>
          <a:prstGeom prst="rect">
            <a:avLst/>
          </a:prstGeom>
          <a:noFill/>
        </p:spPr>
      </p:pic>
      <p:pic>
        <p:nvPicPr>
          <p:cNvPr id="17" name="Picture 2" descr="Znalezione obrazy dla zapytania byd&amp;lstrok;o mi&amp;eogon;s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6040" y="238088"/>
            <a:ext cx="5614699" cy="3619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36653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91344" y="1643050"/>
            <a:ext cx="11917324" cy="4857784"/>
          </a:xfrm>
        </p:spPr>
        <p:txBody>
          <a:bodyPr>
            <a:noAutofit/>
          </a:bodyPr>
          <a:lstStyle/>
          <a:p>
            <a:pPr marL="285750" indent="-285750" algn="just">
              <a:spcBef>
                <a:spcPts val="0"/>
              </a:spcBef>
              <a:spcAft>
                <a:spcPts val="1200"/>
              </a:spcAft>
              <a:buClr>
                <a:srgbClr val="6D8C30"/>
              </a:buClr>
              <a:buFont typeface="Arial" panose="020B0604020202020204" pitchFamily="34" charset="0"/>
              <a:buChar char="•"/>
            </a:pPr>
            <a:r>
              <a:rPr lang="pl-PL" sz="2000" b="1" dirty="0" smtClean="0"/>
              <a:t>Odbudowa środowiska naturalnego </a:t>
            </a:r>
            <a:r>
              <a:rPr lang="pl-PL" sz="2000" dirty="0" smtClean="0"/>
              <a:t>na rzecz rozwoju </a:t>
            </a:r>
            <a:r>
              <a:rPr lang="pl-PL" sz="2000" dirty="0" err="1" smtClean="0"/>
              <a:t>bio-gospodarki</a:t>
            </a:r>
            <a:r>
              <a:rPr lang="pl-PL" sz="2000" dirty="0" smtClean="0"/>
              <a:t>; (</a:t>
            </a:r>
            <a:r>
              <a:rPr lang="pl-PL" sz="2000" dirty="0" err="1" smtClean="0"/>
              <a:t>bio-żywności</a:t>
            </a:r>
            <a:r>
              <a:rPr lang="pl-PL" sz="2000" dirty="0" smtClean="0"/>
              <a:t>), </a:t>
            </a:r>
            <a:r>
              <a:rPr lang="pl-PL" sz="2000" dirty="0" err="1" smtClean="0"/>
              <a:t>biobiznesu</a:t>
            </a:r>
            <a:r>
              <a:rPr lang="pl-PL" sz="2000" dirty="0" smtClean="0"/>
              <a:t> 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Clr>
                <a:srgbClr val="6D8C30"/>
              </a:buClr>
              <a:buFont typeface="Arial" panose="020B0604020202020204" pitchFamily="34" charset="0"/>
              <a:buChar char="•"/>
            </a:pPr>
            <a:r>
              <a:rPr lang="pl-PL" sz="2000" b="1" dirty="0" smtClean="0"/>
              <a:t>Wspieranie agrobiznesu rodzinnego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Clr>
                <a:srgbClr val="6D8C30"/>
              </a:buClr>
              <a:buFont typeface="Arial" panose="020B0604020202020204" pitchFamily="34" charset="0"/>
              <a:buChar char="•"/>
            </a:pPr>
            <a:r>
              <a:rPr lang="pl-PL" sz="2000" b="1" dirty="0" smtClean="0"/>
              <a:t>Ożywienie drobnej przedsiębiorczości </a:t>
            </a:r>
            <a:r>
              <a:rPr lang="pl-PL" sz="2000" dirty="0" smtClean="0"/>
              <a:t>i wsparcie dla regionalnych produktów żywnościowych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Clr>
                <a:srgbClr val="6D8C30"/>
              </a:buClr>
              <a:buFont typeface="Arial" panose="020B0604020202020204" pitchFamily="34" charset="0"/>
              <a:buChar char="•"/>
            </a:pPr>
            <a:r>
              <a:rPr lang="pl-PL" sz="2000" b="1" dirty="0" smtClean="0"/>
              <a:t>Poszukiwania form współpracy z dużymi graczami </a:t>
            </a:r>
            <a:r>
              <a:rPr lang="pl-PL" sz="2000" dirty="0" smtClean="0"/>
              <a:t>w regionie, tworzenie </a:t>
            </a:r>
            <a:r>
              <a:rPr lang="pl-PL" sz="2000" dirty="0" err="1" smtClean="0"/>
              <a:t>klastrów</a:t>
            </a:r>
            <a:r>
              <a:rPr lang="pl-PL" sz="2000" dirty="0" smtClean="0"/>
              <a:t> i </a:t>
            </a:r>
            <a:r>
              <a:rPr lang="pl-PL" sz="2000" b="1" dirty="0" smtClean="0"/>
              <a:t>innych form </a:t>
            </a:r>
            <a:r>
              <a:rPr lang="pl-PL" sz="2000" b="1" u="sng" dirty="0" smtClean="0"/>
              <a:t>kooperacyjnych w subregionach i pomiędzy gminami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Clr>
                <a:srgbClr val="6D8C30"/>
              </a:buClr>
              <a:buFont typeface="Arial" panose="020B0604020202020204" pitchFamily="34" charset="0"/>
              <a:buChar char="•"/>
            </a:pPr>
            <a:r>
              <a:rPr lang="pl-PL" sz="2000" b="1" dirty="0" smtClean="0"/>
              <a:t>Produkcja</a:t>
            </a:r>
            <a:r>
              <a:rPr lang="pl-PL" sz="2000" dirty="0" smtClean="0"/>
              <a:t> </a:t>
            </a:r>
            <a:r>
              <a:rPr lang="pl-PL" sz="2000" b="1" dirty="0"/>
              <a:t>żywności  nowej generacji </a:t>
            </a:r>
            <a:r>
              <a:rPr lang="pl-PL" sz="2000" b="1" dirty="0" smtClean="0"/>
              <a:t>-  </a:t>
            </a:r>
            <a:r>
              <a:rPr lang="pl-PL" sz="2000" dirty="0" smtClean="0"/>
              <a:t>certyfikowanej, wysokiej jakości i</a:t>
            </a:r>
            <a:r>
              <a:rPr lang="pl-PL" sz="2000" b="1" dirty="0" smtClean="0"/>
              <a:t> </a:t>
            </a:r>
            <a:r>
              <a:rPr lang="pl-PL" sz="2000" dirty="0" smtClean="0"/>
              <a:t>o </a:t>
            </a:r>
            <a:r>
              <a:rPr lang="pl-PL" sz="2000" dirty="0"/>
              <a:t>znaczeniu profilaktycznym wobec chorób cywilizacyjnych</a:t>
            </a:r>
            <a:r>
              <a:rPr lang="pl-PL" sz="2000" dirty="0" smtClean="0"/>
              <a:t>, zwłaszcza  u osób w wieku senioralnym</a:t>
            </a:r>
            <a:endParaRPr lang="pl-PL" sz="2000" dirty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6D8C30"/>
              </a:buClr>
              <a:buFont typeface="Arial" panose="020B0604020202020204" pitchFamily="34" charset="0"/>
              <a:buChar char="•"/>
            </a:pPr>
            <a:r>
              <a:rPr lang="pl-PL" sz="2000" b="1" dirty="0" smtClean="0"/>
              <a:t>Rozwój </a:t>
            </a:r>
            <a:r>
              <a:rPr lang="pl-PL" sz="2000" b="1" dirty="0"/>
              <a:t>technologii </a:t>
            </a:r>
            <a:r>
              <a:rPr lang="pl-PL" sz="2000" dirty="0"/>
              <a:t>pozwalających </a:t>
            </a:r>
            <a:r>
              <a:rPr lang="pl-PL" sz="2000" dirty="0" smtClean="0"/>
              <a:t>pozyskać i </a:t>
            </a:r>
            <a:r>
              <a:rPr lang="pl-PL" sz="2000" dirty="0"/>
              <a:t>przetworzyć naturalne źródła surowców </a:t>
            </a:r>
            <a:r>
              <a:rPr lang="pl-PL" sz="2000" dirty="0" smtClean="0"/>
              <a:t>rolnych i biotechnologicznych w </a:t>
            </a:r>
            <a:r>
              <a:rPr lang="pl-PL" sz="2000" dirty="0"/>
              <a:t>produkty </a:t>
            </a:r>
            <a:r>
              <a:rPr lang="pl-PL" sz="2000" dirty="0" smtClean="0"/>
              <a:t>żywnościowe nowej generacji i produkty  lecznicze</a:t>
            </a:r>
            <a:endParaRPr lang="pl-PL" sz="2000" dirty="0"/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Clr>
                <a:srgbClr val="6D8C30"/>
              </a:buClr>
              <a:buFont typeface="Arial" panose="020B0604020202020204" pitchFamily="34" charset="0"/>
              <a:buChar char="•"/>
            </a:pPr>
            <a:r>
              <a:rPr lang="pl-PL" sz="2000" dirty="0" smtClean="0"/>
              <a:t>Stworzenie </a:t>
            </a:r>
            <a:r>
              <a:rPr lang="pl-PL" sz="2000" dirty="0"/>
              <a:t>wyspecjalizowanych </a:t>
            </a:r>
            <a:r>
              <a:rPr lang="pl-PL" sz="2000" b="1" dirty="0"/>
              <a:t>usług </a:t>
            </a:r>
            <a:r>
              <a:rPr lang="pl-PL" sz="2000" b="1" dirty="0" smtClean="0"/>
              <a:t>sanatoryjno – leczniczych w profilaktyce zdrowotnej</a:t>
            </a:r>
            <a:endParaRPr lang="pl-PL" sz="2000" b="1" dirty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6D8C30"/>
              </a:buClr>
              <a:buFont typeface="Arial" panose="020B0604020202020204" pitchFamily="34" charset="0"/>
              <a:buChar char="•"/>
            </a:pPr>
            <a:r>
              <a:rPr lang="pl-PL" sz="2000" b="1" dirty="0" smtClean="0"/>
              <a:t>Edukacja - </a:t>
            </a:r>
            <a:r>
              <a:rPr lang="pl-PL" sz="2000" dirty="0"/>
              <a:t>popularyzująca zachowania </a:t>
            </a:r>
            <a:r>
              <a:rPr lang="pl-PL" sz="2000" dirty="0" smtClean="0"/>
              <a:t>prozdrowotne (m.in</a:t>
            </a:r>
            <a:r>
              <a:rPr lang="pl-PL" sz="2000" dirty="0"/>
              <a:t>. dotyczące </a:t>
            </a:r>
            <a:r>
              <a:rPr lang="pl-PL" sz="2000" dirty="0" smtClean="0"/>
              <a:t>żywienia), współżycia społecznego i patriotyzmu gospodarczego – bez kontekstów nacjonalistycznych)</a:t>
            </a:r>
            <a:endParaRPr lang="pl-PL" sz="2000" dirty="0"/>
          </a:p>
        </p:txBody>
      </p:sp>
      <p:sp>
        <p:nvSpPr>
          <p:cNvPr id="13" name="Tytuł 3"/>
          <p:cNvSpPr>
            <a:spLocks noGrp="1"/>
          </p:cNvSpPr>
          <p:nvPr>
            <p:ph type="title"/>
          </p:nvPr>
        </p:nvSpPr>
        <p:spPr>
          <a:xfrm>
            <a:off x="334434" y="238089"/>
            <a:ext cx="11774234" cy="827946"/>
          </a:xfrm>
        </p:spPr>
        <p:txBody>
          <a:bodyPr>
            <a:normAutofit fontScale="90000"/>
          </a:bodyPr>
          <a:lstStyle/>
          <a:p>
            <a:r>
              <a:rPr lang="pl-PL" sz="3600" dirty="0" smtClean="0">
                <a:solidFill>
                  <a:srgbClr val="6D8C30"/>
                </a:solidFill>
              </a:rPr>
              <a:t>Czym </a:t>
            </a:r>
            <a:r>
              <a:rPr lang="pl-PL" sz="3600" dirty="0">
                <a:solidFill>
                  <a:srgbClr val="6D8C30"/>
                </a:solidFill>
              </a:rPr>
              <a:t>jest strategiczny program </a:t>
            </a:r>
            <a:r>
              <a:rPr lang="pl-PL" sz="3600" dirty="0" err="1" smtClean="0">
                <a:solidFill>
                  <a:srgbClr val="6D8C30"/>
                </a:solidFill>
              </a:rPr>
              <a:t>UPWr</a:t>
            </a:r>
            <a:r>
              <a:rPr lang="pl-PL" sz="3600" dirty="0" smtClean="0">
                <a:solidFill>
                  <a:srgbClr val="6D8C30"/>
                </a:solidFill>
              </a:rPr>
              <a:t> i UM ?</a:t>
            </a:r>
            <a:br>
              <a:rPr lang="pl-PL" sz="3600" dirty="0" smtClean="0">
                <a:solidFill>
                  <a:srgbClr val="6D8C30"/>
                </a:solidFill>
              </a:rPr>
            </a:br>
            <a:r>
              <a:rPr sz="2200" b="1" smtClean="0">
                <a:solidFill>
                  <a:srgbClr val="00B050"/>
                </a:solidFill>
              </a:rPr>
              <a:t>Patriotyzm gospodarczy i społeczny</a:t>
            </a:r>
            <a:endParaRPr lang="pl-PL" sz="2200" b="1" dirty="0">
              <a:solidFill>
                <a:srgbClr val="00B050"/>
              </a:solidFill>
              <a:effectLst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0" y="238090"/>
            <a:ext cx="191344" cy="824112"/>
          </a:xfrm>
          <a:prstGeom prst="rect">
            <a:avLst/>
          </a:prstGeom>
          <a:solidFill>
            <a:srgbClr val="6D8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634" y="193446"/>
            <a:ext cx="3276366" cy="17451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1001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51113" y="1916832"/>
            <a:ext cx="5190292" cy="1800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Font typeface="Arial" pitchFamily="34" charset="0"/>
              <a:buNone/>
            </a:pPr>
            <a:r>
              <a:rPr lang="pl-PL" sz="2400" b="1" dirty="0" smtClean="0">
                <a:solidFill>
                  <a:schemeClr val="accent1"/>
                </a:solidFill>
                <a:latin typeface="+mj-lt"/>
              </a:rPr>
              <a:t>Dolny </a:t>
            </a:r>
            <a:r>
              <a:rPr lang="pl-PL" sz="2400" b="1" dirty="0">
                <a:solidFill>
                  <a:schemeClr val="accent1"/>
                </a:solidFill>
                <a:latin typeface="+mj-lt"/>
              </a:rPr>
              <a:t>Ś</a:t>
            </a:r>
            <a:r>
              <a:rPr lang="pl-PL" sz="2400" b="1" dirty="0" smtClean="0">
                <a:solidFill>
                  <a:schemeClr val="accent1"/>
                </a:solidFill>
                <a:latin typeface="+mj-lt"/>
              </a:rPr>
              <a:t>ląsk do 90</a:t>
            </a:r>
            <a:r>
              <a:rPr lang="pl-PL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pl-PL" sz="2400" b="1" dirty="0">
                <a:solidFill>
                  <a:schemeClr val="accent1"/>
                </a:solidFill>
              </a:rPr>
              <a:t>lat</a:t>
            </a:r>
            <a:endParaRPr lang="pl-PL" sz="2400" b="1" dirty="0" smtClean="0">
              <a:solidFill>
                <a:schemeClr val="accent1"/>
              </a:solidFill>
              <a:latin typeface="+mj-lt"/>
            </a:endParaRPr>
          </a:p>
          <a:p>
            <a:pPr>
              <a:buFont typeface="Arial" pitchFamily="34" charset="0"/>
              <a:buNone/>
            </a:pPr>
            <a:endParaRPr lang="pl-PL" sz="2400" b="1" dirty="0" smtClean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None/>
            </a:pPr>
            <a:r>
              <a:rPr lang="pl-PL" sz="24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Centrum przetwórstwa żywności</a:t>
            </a:r>
            <a:br>
              <a:rPr lang="pl-PL" sz="24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</a:br>
            <a:r>
              <a:rPr lang="pl-PL" sz="24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w Europie Środkowej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419" y="0"/>
            <a:ext cx="2808312" cy="149586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31252" r="5112"/>
          <a:stretch/>
        </p:blipFill>
        <p:spPr>
          <a:xfrm flipH="1">
            <a:off x="7409555" y="1989001"/>
            <a:ext cx="1959413" cy="205069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" t="31303" r="1036" b="16785"/>
          <a:stretch/>
        </p:blipFill>
        <p:spPr>
          <a:xfrm>
            <a:off x="9566233" y="1988840"/>
            <a:ext cx="2650448" cy="204656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38919"/>
          <a:stretch/>
        </p:blipFill>
        <p:spPr>
          <a:xfrm>
            <a:off x="2151113" y="4233108"/>
            <a:ext cx="1586683" cy="173177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5294" y="4216491"/>
            <a:ext cx="2626706" cy="174839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951" y="4216490"/>
            <a:ext cx="2630155" cy="175343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178" y="4233108"/>
            <a:ext cx="2594585" cy="1731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380960" y="238090"/>
            <a:ext cx="5535020" cy="6119868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pl-PL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Zielona Dolina </a:t>
            </a:r>
            <a:endParaRPr lang="pl-PL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pl-PL" sz="2000" dirty="0" smtClean="0"/>
              <a:t>to </a:t>
            </a:r>
            <a:r>
              <a:rPr lang="pl-PL" sz="2000" dirty="0"/>
              <a:t>miejsce gdzie </a:t>
            </a:r>
            <a:r>
              <a:rPr lang="pl-PL" sz="2000" dirty="0" smtClean="0"/>
              <a:t>powstają w </a:t>
            </a:r>
            <a:r>
              <a:rPr lang="pl-PL" sz="2000" dirty="0"/>
              <a:t>oparciu o posiadane zasoby konkretne produkty, konkurencyjne na rynkach globalnych, ale </a:t>
            </a:r>
            <a:r>
              <a:rPr lang="pl-PL" sz="2000" u="sng" dirty="0"/>
              <a:t>produkowane z polskich surowców </a:t>
            </a:r>
            <a:r>
              <a:rPr lang="pl-PL" sz="2000" dirty="0"/>
              <a:t>o najwyższej biologicznej </a:t>
            </a:r>
            <a:r>
              <a:rPr lang="pl-PL" sz="2000" dirty="0" smtClean="0"/>
              <a:t>wartości:</a:t>
            </a:r>
          </a:p>
          <a:p>
            <a:pPr marL="285750" lvl="0" indent="-285750" algn="just">
              <a:lnSpc>
                <a:spcPct val="150000"/>
              </a:lnSpc>
              <a:buClr>
                <a:srgbClr val="6D8C30"/>
              </a:buClr>
              <a:buFont typeface="Arial" panose="020B0604020202020204" pitchFamily="34" charset="0"/>
              <a:buChar char="•"/>
            </a:pPr>
            <a:r>
              <a:rPr lang="pl-PL" sz="2000" b="1" dirty="0" smtClean="0"/>
              <a:t>Żywność wysokiej jakości </a:t>
            </a:r>
            <a:r>
              <a:rPr lang="pl-PL" sz="2000" dirty="0" smtClean="0"/>
              <a:t>(inteligentna specjalizacja)</a:t>
            </a:r>
          </a:p>
          <a:p>
            <a:pPr marL="285750" lvl="0" indent="-285750" algn="just">
              <a:lnSpc>
                <a:spcPct val="150000"/>
              </a:lnSpc>
              <a:buClr>
                <a:srgbClr val="6D8C30"/>
              </a:buClr>
              <a:buFont typeface="Arial" panose="020B0604020202020204" pitchFamily="34" charset="0"/>
              <a:buChar char="•"/>
            </a:pPr>
            <a:r>
              <a:rPr lang="pl-PL" sz="2000" b="1" dirty="0" smtClean="0"/>
              <a:t>żywność </a:t>
            </a:r>
            <a:r>
              <a:rPr lang="pl-PL" sz="2000" b="1" dirty="0"/>
              <a:t>funkcjonalna i </a:t>
            </a:r>
            <a:r>
              <a:rPr lang="pl-PL" sz="2000" b="1" dirty="0" smtClean="0"/>
              <a:t>prozdrowotna,</a:t>
            </a:r>
          </a:p>
          <a:p>
            <a:pPr marL="285750" indent="-285750" algn="just">
              <a:lnSpc>
                <a:spcPct val="150000"/>
              </a:lnSpc>
              <a:buClr>
                <a:srgbClr val="6D8C30"/>
              </a:buClr>
              <a:buFont typeface="Arial" panose="020B0604020202020204" pitchFamily="34" charset="0"/>
              <a:buChar char="•"/>
            </a:pPr>
            <a:r>
              <a:rPr lang="pl-PL" sz="2000" b="1" dirty="0" smtClean="0"/>
              <a:t>suplementy diety,</a:t>
            </a:r>
          </a:p>
          <a:p>
            <a:pPr marL="285750" lvl="0" indent="-285750" algn="just">
              <a:lnSpc>
                <a:spcPct val="150000"/>
              </a:lnSpc>
              <a:buClr>
                <a:srgbClr val="6D8C30"/>
              </a:buClr>
              <a:buFont typeface="Arial" panose="020B0604020202020204" pitchFamily="34" charset="0"/>
              <a:buChar char="•"/>
            </a:pPr>
            <a:r>
              <a:rPr lang="pl-PL" sz="2000" b="1" dirty="0" err="1" smtClean="0"/>
              <a:t>nutraceutyki</a:t>
            </a:r>
            <a:r>
              <a:rPr lang="pl-PL" sz="2000" b="1" dirty="0" smtClean="0"/>
              <a:t>,</a:t>
            </a:r>
          </a:p>
          <a:p>
            <a:pPr marL="285750" lvl="0" indent="-285750" algn="just">
              <a:lnSpc>
                <a:spcPct val="150000"/>
              </a:lnSpc>
              <a:buClr>
                <a:srgbClr val="6D8C30"/>
              </a:buClr>
              <a:buFont typeface="Arial" panose="020B0604020202020204" pitchFamily="34" charset="0"/>
              <a:buChar char="•"/>
            </a:pPr>
            <a:r>
              <a:rPr lang="pl-PL" sz="2000" b="1" dirty="0" smtClean="0"/>
              <a:t>preparaty biomedyczne,</a:t>
            </a:r>
          </a:p>
          <a:p>
            <a:pPr marL="285750" lvl="0" indent="-285750" algn="just">
              <a:lnSpc>
                <a:spcPct val="150000"/>
              </a:lnSpc>
              <a:buClr>
                <a:srgbClr val="6D8C30"/>
              </a:buClr>
              <a:buFont typeface="Arial" panose="020B0604020202020204" pitchFamily="34" charset="0"/>
              <a:buChar char="•"/>
            </a:pPr>
            <a:r>
              <a:rPr lang="pl-PL" sz="2000" b="1" dirty="0" err="1" smtClean="0"/>
              <a:t>biokosmetyki</a:t>
            </a:r>
            <a:r>
              <a:rPr lang="pl-PL" sz="2000" b="1" dirty="0" smtClean="0"/>
              <a:t> </a:t>
            </a:r>
            <a:r>
              <a:rPr lang="pl-PL" sz="2000" b="1" dirty="0"/>
              <a:t>itp. 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0" y="238090"/>
            <a:ext cx="191344" cy="824112"/>
          </a:xfrm>
          <a:prstGeom prst="rect">
            <a:avLst/>
          </a:prstGeom>
          <a:solidFill>
            <a:srgbClr val="6D8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2" t="-352" r="7199" b="327"/>
          <a:stretch/>
        </p:blipFill>
        <p:spPr>
          <a:xfrm>
            <a:off x="5915980" y="1441125"/>
            <a:ext cx="5688632" cy="415758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39338" y="148957"/>
            <a:ext cx="2122939" cy="11307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19061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 txBox="1">
            <a:spLocks/>
          </p:cNvSpPr>
          <p:nvPr/>
        </p:nvSpPr>
        <p:spPr>
          <a:xfrm>
            <a:off x="1384412" y="197721"/>
            <a:ext cx="11083512" cy="9156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sz="2400" b="0" kern="1200" dirty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pl-PL" sz="3100" b="1" dirty="0"/>
              <a:t>Program Zielona Dolina</a:t>
            </a:r>
          </a:p>
        </p:txBody>
      </p:sp>
      <p:sp>
        <p:nvSpPr>
          <p:cNvPr id="8" name="Prostokąt 7"/>
          <p:cNvSpPr/>
          <p:nvPr/>
        </p:nvSpPr>
        <p:spPr>
          <a:xfrm rot="5400000">
            <a:off x="-3077799" y="3293090"/>
            <a:ext cx="6858000" cy="700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zawartości 1"/>
          <p:cNvSpPr txBox="1">
            <a:spLocks/>
          </p:cNvSpPr>
          <p:nvPr/>
        </p:nvSpPr>
        <p:spPr>
          <a:xfrm>
            <a:off x="881026" y="197721"/>
            <a:ext cx="11310974" cy="2628292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8775" indent="-177800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								</a:t>
            </a:r>
            <a:r>
              <a:rPr lang="pl-PL" sz="2000" dirty="0" smtClean="0"/>
              <a:t>	</a:t>
            </a:r>
            <a:endParaRPr lang="pl-PL" sz="2000" b="1" i="1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pl-PL" sz="20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sz="2000" b="1" i="1" dirty="0" smtClean="0"/>
              <a:t>Będzie służyć człowiekowi, odcinając </a:t>
            </a:r>
            <a:r>
              <a:rPr lang="pl-PL" sz="2000" b="1" i="1" dirty="0"/>
              <a:t>się od </a:t>
            </a:r>
            <a:r>
              <a:rPr lang="pl-PL" sz="2000" b="1" i="1" dirty="0" smtClean="0"/>
              <a:t>partykularnych </a:t>
            </a:r>
            <a:r>
              <a:rPr lang="pl-PL" sz="2000" b="1" i="1" dirty="0"/>
              <a:t>interesów jednostek, poprzez </a:t>
            </a:r>
            <a:r>
              <a:rPr lang="pl-PL" sz="2000" b="1" i="1" dirty="0" smtClean="0"/>
              <a:t>upowszechnianie </a:t>
            </a:r>
            <a:r>
              <a:rPr lang="pl-PL" sz="2000" b="1" i="1" dirty="0"/>
              <a:t>wiedzy </a:t>
            </a:r>
            <a:r>
              <a:rPr lang="pl-PL" sz="2000" b="1" i="1" dirty="0" smtClean="0"/>
              <a:t>o </a:t>
            </a:r>
            <a:r>
              <a:rPr lang="pl-PL" sz="2000" b="1" i="1" dirty="0"/>
              <a:t>żywności i </a:t>
            </a:r>
            <a:r>
              <a:rPr lang="pl-PL" sz="2000" b="1" i="1" dirty="0" smtClean="0"/>
              <a:t>odżywianiu, tworzenie </a:t>
            </a:r>
            <a:r>
              <a:rPr lang="pl-PL" sz="2000" b="1" i="1" dirty="0"/>
              <a:t>kompleksowych </a:t>
            </a:r>
            <a:r>
              <a:rPr lang="pl-PL" sz="2000" b="1" i="1" dirty="0" smtClean="0"/>
              <a:t>systemów w agrobiznesie od </a:t>
            </a:r>
            <a:r>
              <a:rPr lang="pl-PL" sz="2000" b="1" i="1" dirty="0"/>
              <a:t>produkcji żywności po jej wykorzystanie z </a:t>
            </a:r>
            <a:r>
              <a:rPr lang="pl-PL" sz="2000" b="1" i="1" dirty="0" smtClean="0"/>
              <a:t>uwzględnieniem </a:t>
            </a:r>
            <a:r>
              <a:rPr lang="pl-PL" sz="2000" b="1" i="1" dirty="0"/>
              <a:t>profilaktyki </a:t>
            </a:r>
            <a:r>
              <a:rPr lang="pl-PL" sz="2000" b="1" i="1" dirty="0" smtClean="0"/>
              <a:t>zdrowotnej (</a:t>
            </a:r>
            <a:r>
              <a:rPr lang="pl-PL" sz="2000" i="1" dirty="0" smtClean="0"/>
              <a:t>powszechność, a także sanatoria, </a:t>
            </a:r>
            <a:r>
              <a:rPr lang="pl-PL" sz="2000" i="1" dirty="0" err="1" smtClean="0"/>
              <a:t>spa</a:t>
            </a:r>
            <a:r>
              <a:rPr lang="pl-PL" sz="2000" i="1" dirty="0" smtClean="0"/>
              <a:t>, rewitalizacja </a:t>
            </a:r>
            <a:r>
              <a:rPr lang="pl-PL" sz="2000" i="1" dirty="0" err="1" smtClean="0"/>
              <a:t>itp</a:t>
            </a:r>
            <a:r>
              <a:rPr lang="pl-PL" sz="2000" b="1" i="1" dirty="0" smtClean="0"/>
              <a:t>)</a:t>
            </a:r>
            <a:r>
              <a:rPr lang="pl-PL" sz="2000" i="1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sz="2000" i="1" dirty="0" smtClean="0">
                <a:solidFill>
                  <a:srgbClr val="FF0000"/>
                </a:solidFill>
              </a:rPr>
              <a:t>Wszystkie siły gospodarcze regionu; samorządy, biznes i społeczeństwo muszą się utożsamiać  z programem budując własne małe ojczyzny i własny dobrobyt. Tworzyć system konkurencyjny na rynkach zewnętrznych (globalnych)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sz="2000" b="1" i="1" dirty="0" smtClean="0">
                <a:solidFill>
                  <a:srgbClr val="0033CC"/>
                </a:solidFill>
              </a:rPr>
              <a:t>Konieczna jest świadomość  wewnętrznej integracji i poczucia własnej wartości i dumy z jej posiadania</a:t>
            </a:r>
            <a:r>
              <a:rPr lang="pl-PL" sz="2000" i="1" dirty="0" smtClean="0"/>
              <a:t>.</a:t>
            </a:r>
            <a:endParaRPr lang="pl-PL" sz="2000" i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865" b="36480"/>
          <a:stretch/>
        </p:blipFill>
        <p:spPr>
          <a:xfrm>
            <a:off x="701448" y="3186052"/>
            <a:ext cx="11490551" cy="3663327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690481" y="6215082"/>
            <a:ext cx="11501518" cy="571503"/>
          </a:xfrm>
          <a:prstGeom prst="rect">
            <a:avLst/>
          </a:prstGeom>
          <a:solidFill>
            <a:srgbClr val="66FF33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buFont typeface="Arial" pitchFamily="34" charset="0"/>
              <a:buNone/>
            </a:pPr>
            <a:r>
              <a:rPr lang="pl-PL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Dolny Śląsk. Zielona Dolina Żywności i Zdrowia</a:t>
            </a:r>
            <a:endParaRPr lang="pl-PL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17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 txBox="1">
            <a:spLocks/>
          </p:cNvSpPr>
          <p:nvPr/>
        </p:nvSpPr>
        <p:spPr>
          <a:xfrm>
            <a:off x="986853" y="65029"/>
            <a:ext cx="11083512" cy="57789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sz="2400" b="0" kern="1200" dirty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pl-PL" sz="3100" b="1" dirty="0"/>
              <a:t>Program </a:t>
            </a:r>
            <a:r>
              <a:rPr lang="pl-PL" sz="3100" b="1" dirty="0" smtClean="0">
                <a:solidFill>
                  <a:srgbClr val="6D8C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„Zielona Dolina Żywności i Zdrowia”</a:t>
            </a:r>
            <a:endParaRPr lang="pl-PL" sz="3100" b="1" dirty="0">
              <a:solidFill>
                <a:srgbClr val="6D8C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 rot="5400000">
            <a:off x="-3077799" y="3078752"/>
            <a:ext cx="6858000" cy="700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zawartości 1"/>
          <p:cNvSpPr txBox="1">
            <a:spLocks/>
          </p:cNvSpPr>
          <p:nvPr/>
        </p:nvSpPr>
        <p:spPr>
          <a:xfrm>
            <a:off x="701449" y="642919"/>
            <a:ext cx="11368916" cy="2714643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8775" indent="-177800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700" b="1" i="1" dirty="0" smtClean="0"/>
              <a:t> zorientowany </a:t>
            </a:r>
            <a:r>
              <a:rPr lang="pl-PL" sz="1700" b="1" i="1" dirty="0"/>
              <a:t>jest </a:t>
            </a:r>
            <a:r>
              <a:rPr lang="pl-PL" sz="1700" b="1" i="1" dirty="0" smtClean="0"/>
              <a:t>na </a:t>
            </a:r>
            <a:r>
              <a:rPr lang="pl-PL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wielkie </a:t>
            </a:r>
            <a:r>
              <a:rPr lang="pl-PL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przedsięwzięcia </a:t>
            </a:r>
            <a:r>
              <a:rPr lang="pl-PL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naukowo-gospodarcze i </a:t>
            </a:r>
            <a:r>
              <a:rPr lang="pl-PL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edukacyjne oraz działalność prospołeczną</a:t>
            </a:r>
            <a:r>
              <a:rPr lang="pl-PL" sz="1700" b="1" i="1" dirty="0" smtClean="0"/>
              <a:t>. W ramach jego realizacji uruchomione zostaną </a:t>
            </a:r>
            <a:r>
              <a:rPr lang="pl-PL" sz="1700" b="1" i="1" dirty="0"/>
              <a:t>zasoby </a:t>
            </a:r>
            <a:r>
              <a:rPr lang="pl-PL" sz="1700" b="1" i="1" dirty="0" smtClean="0"/>
              <a:t>Dolnego Śląska, </a:t>
            </a:r>
            <a:r>
              <a:rPr lang="pl-PL" sz="1700" b="1" i="1" dirty="0"/>
              <a:t>zwłaszcza w obszarze </a:t>
            </a:r>
            <a:r>
              <a:rPr lang="pl-PL" sz="1700" b="1" i="1" dirty="0" smtClean="0"/>
              <a:t>rolnictwa drobnotowarowego, ze </a:t>
            </a:r>
            <a:r>
              <a:rPr lang="pl-PL" sz="1700" b="1" i="1" dirty="0"/>
              <a:t>szczególnym uwzględnieniem produkcji ziół, owoców i </a:t>
            </a:r>
            <a:r>
              <a:rPr lang="pl-PL" sz="1700" b="1" i="1" dirty="0" smtClean="0"/>
              <a:t>warzyw, a </a:t>
            </a:r>
            <a:r>
              <a:rPr lang="pl-PL" sz="1700" b="1" i="1" dirty="0"/>
              <a:t>także surowców </a:t>
            </a:r>
            <a:r>
              <a:rPr lang="pl-PL" sz="1700" b="1" i="1" dirty="0" smtClean="0"/>
              <a:t>pochodzenia zwierzęcego</a:t>
            </a:r>
            <a:r>
              <a:rPr lang="pl-PL" sz="1700" b="1" i="1" dirty="0"/>
              <a:t>, a w dalszej kolejności </a:t>
            </a:r>
            <a:r>
              <a:rPr lang="pl-PL" sz="1700" b="1" i="1" dirty="0" smtClean="0"/>
              <a:t>wytwarzania  </a:t>
            </a:r>
            <a:r>
              <a:rPr lang="pl-PL" sz="1500" b="1" i="1" dirty="0" smtClean="0">
                <a:solidFill>
                  <a:schemeClr val="accent1"/>
                </a:solidFill>
              </a:rPr>
              <a:t>ŻYWNOŚCI NOWEJ GENERACJI</a:t>
            </a:r>
            <a:r>
              <a:rPr lang="pl-PL" sz="2000" dirty="0" smtClean="0"/>
              <a:t>, </a:t>
            </a:r>
            <a:r>
              <a:rPr lang="pl-PL" sz="1700" b="1" i="1" dirty="0" smtClean="0"/>
              <a:t>poprzez rozwój drobnej przedsiębiorczości , wspierania biznesu oraz innowacyjnych technologii z wykorzystaniem transferu wiedzy z akademii do gospodarki.</a:t>
            </a:r>
            <a:endParaRPr lang="pl-PL" sz="1700" b="1" i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64" b="50875"/>
          <a:stretch/>
        </p:blipFill>
        <p:spPr>
          <a:xfrm>
            <a:off x="699902" y="3357562"/>
            <a:ext cx="11476289" cy="350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284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60" t="7001" r="1358" b="5117"/>
          <a:stretch/>
        </p:blipFill>
        <p:spPr>
          <a:xfrm>
            <a:off x="1" y="668869"/>
            <a:ext cx="6660740" cy="6189131"/>
          </a:xfrm>
          <a:prstGeom prst="rect">
            <a:avLst/>
          </a:prstGeom>
        </p:spPr>
      </p:pic>
      <p:sp>
        <p:nvSpPr>
          <p:cNvPr id="3" name="Tytuł 2"/>
          <p:cNvSpPr txBox="1">
            <a:spLocks/>
          </p:cNvSpPr>
          <p:nvPr/>
        </p:nvSpPr>
        <p:spPr>
          <a:xfrm>
            <a:off x="6801301" y="703385"/>
            <a:ext cx="5083716" cy="900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sz="2400" b="0" kern="1200" dirty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pl-PL" sz="3200" b="1" dirty="0" smtClean="0"/>
              <a:t>Żywność nowej </a:t>
            </a:r>
            <a:r>
              <a:rPr lang="pl-PL" sz="3200" b="1" dirty="0"/>
              <a:t>generacji</a:t>
            </a:r>
          </a:p>
        </p:txBody>
      </p:sp>
      <p:sp>
        <p:nvSpPr>
          <p:cNvPr id="7" name="Prostokąt 6"/>
          <p:cNvSpPr/>
          <p:nvPr/>
        </p:nvSpPr>
        <p:spPr>
          <a:xfrm>
            <a:off x="1" y="-8806"/>
            <a:ext cx="12191999" cy="700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zawartości 1"/>
          <p:cNvSpPr txBox="1">
            <a:spLocks/>
          </p:cNvSpPr>
          <p:nvPr/>
        </p:nvSpPr>
        <p:spPr>
          <a:xfrm>
            <a:off x="6843504" y="1603717"/>
            <a:ext cx="5083716" cy="5254283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8775" indent="-177800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pl-PL" sz="2900" dirty="0"/>
              <a:t>uwzględnia żywność </a:t>
            </a:r>
            <a:r>
              <a:rPr lang="pl-PL" sz="2900" dirty="0" smtClean="0"/>
              <a:t> tradycyjną wysokiej jakości poddaną programom </a:t>
            </a:r>
            <a:r>
              <a:rPr lang="pl-PL" sz="2900" b="1" i="1" dirty="0" smtClean="0"/>
              <a:t>certyfikacji</a:t>
            </a:r>
            <a:r>
              <a:rPr lang="pl-PL" sz="2900" dirty="0" smtClean="0"/>
              <a:t> pod względem gwarancji bezpieczeństwa zdrowotnego i wartości odżywczej,</a:t>
            </a:r>
          </a:p>
          <a:p>
            <a:pPr>
              <a:spcAft>
                <a:spcPts val="1200"/>
              </a:spcAft>
            </a:pPr>
            <a:r>
              <a:rPr lang="pl-PL" sz="2900" dirty="0" smtClean="0">
                <a:solidFill>
                  <a:srgbClr val="FFC000"/>
                </a:solidFill>
              </a:rPr>
              <a:t>A ponadto </a:t>
            </a:r>
          </a:p>
          <a:p>
            <a:pPr>
              <a:spcAft>
                <a:spcPts val="1200"/>
              </a:spcAft>
            </a:pPr>
            <a:r>
              <a:rPr lang="pl-PL" sz="2900" dirty="0" smtClean="0"/>
              <a:t>jest to  żywność  funkcjonalna  (prozdrowotna), </a:t>
            </a:r>
          </a:p>
          <a:p>
            <a:pPr>
              <a:spcAft>
                <a:spcPts val="1200"/>
              </a:spcAft>
            </a:pPr>
            <a:r>
              <a:rPr lang="pl-PL" sz="2900" dirty="0" smtClean="0"/>
              <a:t>suplementy </a:t>
            </a:r>
            <a:r>
              <a:rPr lang="pl-PL" sz="2900" dirty="0"/>
              <a:t>diety, </a:t>
            </a:r>
            <a:endParaRPr lang="pl-PL" sz="2900" dirty="0" smtClean="0"/>
          </a:p>
          <a:p>
            <a:pPr>
              <a:spcAft>
                <a:spcPts val="1200"/>
              </a:spcAft>
            </a:pPr>
            <a:r>
              <a:rPr lang="pl-PL" sz="2900" dirty="0" err="1" smtClean="0"/>
              <a:t>nutraceutyki</a:t>
            </a:r>
            <a:r>
              <a:rPr lang="pl-PL" sz="2900" dirty="0" smtClean="0"/>
              <a:t> </a:t>
            </a:r>
            <a:r>
              <a:rPr lang="pl-PL" sz="2900" dirty="0"/>
              <a:t>i preparaty </a:t>
            </a:r>
            <a:r>
              <a:rPr lang="pl-PL" sz="2900" dirty="0" smtClean="0"/>
              <a:t>biomedyczne,</a:t>
            </a:r>
          </a:p>
          <a:p>
            <a:pPr>
              <a:spcAft>
                <a:spcPts val="1200"/>
              </a:spcAft>
            </a:pPr>
            <a:r>
              <a:rPr lang="pl-PL" sz="2900" dirty="0" smtClean="0">
                <a:solidFill>
                  <a:srgbClr val="FFC000"/>
                </a:solidFill>
              </a:rPr>
              <a:t>A także</a:t>
            </a:r>
          </a:p>
          <a:p>
            <a:pPr>
              <a:spcAft>
                <a:spcPts val="1200"/>
              </a:spcAft>
            </a:pPr>
            <a:r>
              <a:rPr lang="pl-PL" sz="2900" dirty="0" err="1" smtClean="0"/>
              <a:t>biokosmetyki</a:t>
            </a:r>
            <a:r>
              <a:rPr lang="pl-PL" sz="2900" dirty="0" smtClean="0"/>
              <a:t>.</a:t>
            </a:r>
            <a:endParaRPr lang="pl-PL" sz="2900" dirty="0"/>
          </a:p>
          <a:p>
            <a:pPr>
              <a:spcAft>
                <a:spcPts val="1200"/>
              </a:spcAft>
            </a:pPr>
            <a:endParaRPr lang="pl-PL" sz="2000" dirty="0"/>
          </a:p>
        </p:txBody>
      </p:sp>
    </p:spTree>
    <p:extLst>
      <p:ext uri="{BB962C8B-B14F-4D97-AF65-F5344CB8AC3E}">
        <p14:creationId xmlns="" xmlns:p14="http://schemas.microsoft.com/office/powerpoint/2010/main" val="753370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9376" y="228528"/>
            <a:ext cx="8497871" cy="827946"/>
          </a:xfrm>
        </p:spPr>
        <p:txBody>
          <a:bodyPr>
            <a:normAutofit/>
          </a:bodyPr>
          <a:lstStyle/>
          <a:p>
            <a:r>
              <a:rPr lang="pl-PL" b="1" dirty="0" smtClean="0"/>
              <a:t>Strategia programu</a:t>
            </a:r>
            <a:endParaRPr lang="pl-PL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724244221"/>
              </p:ext>
            </p:extLst>
          </p:nvPr>
        </p:nvGraphicFramePr>
        <p:xfrm>
          <a:off x="155340" y="1066035"/>
          <a:ext cx="11809312" cy="4919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10559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09522" y="285728"/>
            <a:ext cx="11882478" cy="65722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pl-PL" sz="2600" b="1" dirty="0" smtClean="0">
                <a:solidFill>
                  <a:schemeClr val="bg1">
                    <a:lumMod val="50000"/>
                  </a:schemeClr>
                </a:solidFill>
              </a:rPr>
              <a:t>Kolejne kluczowe działania na rzecz  rozwoju </a:t>
            </a:r>
            <a:r>
              <a:rPr lang="pl-PL" sz="2600" b="1" dirty="0" smtClean="0">
                <a:solidFill>
                  <a:srgbClr val="00B050"/>
                </a:solidFill>
              </a:rPr>
              <a:t>Programu „Zielona Dolina”:</a:t>
            </a:r>
          </a:p>
          <a:p>
            <a:pPr marL="228600" indent="-22860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pl-PL" sz="2000" b="1" dirty="0" smtClean="0">
                <a:solidFill>
                  <a:schemeClr val="bg1">
                    <a:lumMod val="50000"/>
                  </a:schemeClr>
                </a:solidFill>
              </a:rPr>
              <a:t>Integracja w subregionach</a:t>
            </a: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, w powiatach, w gminach z uwolnieniem barier na innowacyjne pomysły</a:t>
            </a:r>
          </a:p>
          <a:p>
            <a:pPr marL="228600" indent="-22860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pl-PL" sz="2000" b="1" dirty="0" smtClean="0">
                <a:solidFill>
                  <a:schemeClr val="bg1">
                    <a:lumMod val="50000"/>
                  </a:schemeClr>
                </a:solidFill>
              </a:rPr>
              <a:t>Wzmocnienie potencjału południowej części województwa </a:t>
            </a: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z uwzględnieniem istniejących zasobów poprzez wykorzystanie naturalnych uwarunkowań, m.in.: walory środowiskowe, uzdrowiska, sanatoria, turystyka, produkcja zwierzęca, </a:t>
            </a:r>
            <a:r>
              <a:rPr lang="pl-PL" sz="2000" dirty="0" err="1" smtClean="0">
                <a:solidFill>
                  <a:schemeClr val="bg1">
                    <a:lumMod val="50000"/>
                  </a:schemeClr>
                </a:solidFill>
              </a:rPr>
              <a:t>klastry</a:t>
            </a: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, m.in. „Wołowina Sudecka”, itp.</a:t>
            </a:r>
          </a:p>
          <a:p>
            <a:pPr marL="228600" indent="-22860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pl-PL" sz="2000" b="1" dirty="0" smtClean="0">
                <a:solidFill>
                  <a:schemeClr val="bg1">
                    <a:lumMod val="50000"/>
                  </a:schemeClr>
                </a:solidFill>
              </a:rPr>
              <a:t>Program certyfikacji produktów  </a:t>
            </a: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istniejących w ramach działalności lokalnych producentów</a:t>
            </a:r>
          </a:p>
          <a:p>
            <a:pPr marL="228600" indent="-22860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pl-PL" sz="2000" b="1" dirty="0" smtClean="0">
                <a:solidFill>
                  <a:schemeClr val="bg1">
                    <a:lumMod val="50000"/>
                  </a:schemeClr>
                </a:solidFill>
              </a:rPr>
              <a:t>Tworzenie sieci dystrybucyjnej </a:t>
            </a: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z wyeksponowaniem znaku „Zielonej Doliny”</a:t>
            </a:r>
          </a:p>
          <a:p>
            <a:pPr marL="228600" indent="-22860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pl-PL" sz="2000" b="1" dirty="0" smtClean="0">
                <a:solidFill>
                  <a:schemeClr val="bg1">
                    <a:lumMod val="50000"/>
                  </a:schemeClr>
                </a:solidFill>
              </a:rPr>
              <a:t>Wdrażanie programów edukacyjnych </a:t>
            </a: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w szkołach podstawowych i średnich oraz na studiach</a:t>
            </a:r>
          </a:p>
          <a:p>
            <a:pPr marL="228600" indent="-22860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Uzgadnianie na poziomie właścicieli uzdrowisk działań dot. </a:t>
            </a:r>
            <a:r>
              <a:rPr lang="pl-PL" sz="2000" b="1" dirty="0" smtClean="0">
                <a:solidFill>
                  <a:schemeClr val="bg1">
                    <a:lumMod val="50000"/>
                  </a:schemeClr>
                </a:solidFill>
              </a:rPr>
              <a:t>wprowadzania zasad i programów rewitalizacji zdrowia i odnowy biologicznej</a:t>
            </a:r>
          </a:p>
          <a:p>
            <a:pPr marL="228600" indent="-22860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Rozpoczęcie działań zmierzających do </a:t>
            </a:r>
            <a:r>
              <a:rPr lang="pl-PL" sz="2000" b="1" dirty="0" smtClean="0">
                <a:solidFill>
                  <a:schemeClr val="bg1">
                    <a:lumMod val="50000"/>
                  </a:schemeClr>
                </a:solidFill>
              </a:rPr>
              <a:t>tworzenia własnego zaplecza przemysłowego produkcji żywności nowej generacji</a:t>
            </a:r>
          </a:p>
          <a:p>
            <a:pPr marL="228600" indent="-22860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Rozpoczęcie działań związanych z </a:t>
            </a:r>
            <a:r>
              <a:rPr lang="pl-PL" sz="2000" b="1" dirty="0" smtClean="0">
                <a:solidFill>
                  <a:schemeClr val="bg1">
                    <a:lumMod val="50000"/>
                  </a:schemeClr>
                </a:solidFill>
              </a:rPr>
              <a:t>tworzeniem funduszy i zaplecza finansowego </a:t>
            </a: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do działań inwestycyjnych</a:t>
            </a:r>
          </a:p>
          <a:p>
            <a:pPr marL="228600" indent="-228600">
              <a:lnSpc>
                <a:spcPct val="150000"/>
              </a:lnSpc>
              <a:buFont typeface="Arial" pitchFamily="34" charset="0"/>
              <a:buAutoNum type="arabicPeriod"/>
            </a:pPr>
            <a:endParaRPr lang="pl-PL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endParaRPr lang="pl-PL" sz="1200" dirty="0" err="1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67408" y="285730"/>
            <a:ext cx="6608746" cy="78581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buFont typeface="Arial" pitchFamily="34" charset="0"/>
              <a:buNone/>
            </a:pPr>
            <a:r>
              <a:rPr lang="pl-PL" sz="2400" b="1" dirty="0" smtClean="0">
                <a:solidFill>
                  <a:schemeClr val="bg1"/>
                </a:solidFill>
                <a:latin typeface="+mj-lt"/>
              </a:rPr>
              <a:t>DOLNOŚLĄSKIE SUROWCE ROLNE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755973" y="1786720"/>
            <a:ext cx="2571768" cy="1285089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pl-PL" b="1" dirty="0" smtClean="0">
                <a:solidFill>
                  <a:schemeClr val="bg1"/>
                </a:solidFill>
                <a:latin typeface="+mj-lt"/>
              </a:rPr>
              <a:t>produkty regionalne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881422" y="1785926"/>
            <a:ext cx="3500462" cy="1285884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buFont typeface="Arial" pitchFamily="34" charset="0"/>
              <a:buNone/>
            </a:pPr>
            <a:r>
              <a:rPr lang="pl-PL" b="1" dirty="0" smtClean="0">
                <a:solidFill>
                  <a:schemeClr val="bg1"/>
                </a:solidFill>
                <a:latin typeface="+mj-lt"/>
              </a:rPr>
              <a:t>produkty żywnościowe wytworzone przez drobną  wytwórczość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8024826" y="1785925"/>
            <a:ext cx="3571900" cy="1286677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pl-PL" b="1" dirty="0" smtClean="0">
                <a:solidFill>
                  <a:schemeClr val="bg1"/>
                </a:solidFill>
                <a:latin typeface="+mj-lt"/>
              </a:rPr>
              <a:t>żywność funkcjonalna,  </a:t>
            </a:r>
            <a:r>
              <a:rPr lang="pl-PL" b="1" dirty="0" err="1" smtClean="0">
                <a:solidFill>
                  <a:schemeClr val="bg1"/>
                </a:solidFill>
                <a:latin typeface="+mj-lt"/>
              </a:rPr>
              <a:t>nutraceutyki</a:t>
            </a:r>
            <a:endParaRPr lang="pl-PL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024826" y="44289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endParaRPr lang="pl-PL" sz="1200" dirty="0" err="1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8024826" y="285730"/>
            <a:ext cx="3542134" cy="7578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pl-PL" sz="2000" b="1" dirty="0" smtClean="0">
                <a:solidFill>
                  <a:schemeClr val="bg1"/>
                </a:solidFill>
                <a:latin typeface="+mj-lt"/>
              </a:rPr>
              <a:t>INNE SUROWCE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881421" y="3357564"/>
            <a:ext cx="2929753" cy="154448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buFont typeface="Arial" pitchFamily="34" charset="0"/>
              <a:buNone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program certyfikacji produktów z nadaniem znaku jakości „zielonej doliny”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926306" y="3563937"/>
            <a:ext cx="2670420" cy="1321604"/>
          </a:xfrm>
          <a:prstGeom prst="rect">
            <a:avLst/>
          </a:prstGeom>
          <a:solidFill>
            <a:schemeClr val="bg2">
              <a:lumMod val="85000"/>
            </a:schemeClr>
          </a:solidFill>
          <a:ln w="127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buFont typeface="Arial" pitchFamily="34" charset="0"/>
              <a:buNone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program badań</a:t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klinicznych produktów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nutraceutycznych</a:t>
            </a:r>
            <a:endParaRPr lang="pl-PL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8024826" y="5156673"/>
            <a:ext cx="3571900" cy="1250165"/>
          </a:xfrm>
          <a:prstGeom prst="rect">
            <a:avLst/>
          </a:prstGeom>
          <a:solidFill>
            <a:schemeClr val="bg2">
              <a:lumMod val="85000"/>
            </a:schemeClr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buFont typeface="Arial" pitchFamily="34" charset="0"/>
              <a:buNone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rynek</a:t>
            </a:r>
            <a:b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sanatoryjno-uzdrowiskowy </a:t>
            </a:r>
            <a:b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 profilaktyka zdrowotna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2960715" y="5621020"/>
            <a:ext cx="4429156" cy="785818"/>
          </a:xfrm>
          <a:prstGeom prst="rect">
            <a:avLst/>
          </a:prstGeom>
          <a:solidFill>
            <a:schemeClr val="bg2">
              <a:lumMod val="85000"/>
            </a:schemeClr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buFont typeface="Arial" pitchFamily="34" charset="0"/>
              <a:buNone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rynek żywności wysokiej jakości</a:t>
            </a:r>
            <a:b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i systemów  zdrowego odżywiania</a:t>
            </a:r>
          </a:p>
        </p:txBody>
      </p:sp>
      <p:cxnSp>
        <p:nvCxnSpPr>
          <p:cNvPr id="13" name="Łącznik prosty 12"/>
          <p:cNvCxnSpPr>
            <a:endCxn id="3" idx="0"/>
          </p:cNvCxnSpPr>
          <p:nvPr/>
        </p:nvCxnSpPr>
        <p:spPr>
          <a:xfrm>
            <a:off x="2041857" y="1071548"/>
            <a:ext cx="0" cy="715172"/>
          </a:xfrm>
          <a:prstGeom prst="line">
            <a:avLst/>
          </a:prstGeom>
          <a:ln w="381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 flipH="1">
            <a:off x="5631653" y="1071151"/>
            <a:ext cx="795" cy="715569"/>
          </a:xfrm>
          <a:prstGeom prst="line">
            <a:avLst/>
          </a:prstGeom>
          <a:ln w="381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>
            <a:endCxn id="5" idx="1"/>
          </p:cNvCxnSpPr>
          <p:nvPr/>
        </p:nvCxnSpPr>
        <p:spPr>
          <a:xfrm>
            <a:off x="7376154" y="1071548"/>
            <a:ext cx="648672" cy="1357716"/>
          </a:xfrm>
          <a:prstGeom prst="line">
            <a:avLst/>
          </a:prstGeom>
          <a:ln w="381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9984432" y="1044363"/>
            <a:ext cx="0" cy="741562"/>
          </a:xfrm>
          <a:prstGeom prst="line">
            <a:avLst/>
          </a:prstGeom>
          <a:ln w="381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/>
          <p:cNvCxnSpPr/>
          <p:nvPr/>
        </p:nvCxnSpPr>
        <p:spPr>
          <a:xfrm>
            <a:off x="9984432" y="3072603"/>
            <a:ext cx="0" cy="491334"/>
          </a:xfrm>
          <a:prstGeom prst="line">
            <a:avLst/>
          </a:prstGeom>
          <a:ln w="381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 flipH="1">
            <a:off x="8544272" y="3072603"/>
            <a:ext cx="15925" cy="2084070"/>
          </a:xfrm>
          <a:prstGeom prst="line">
            <a:avLst/>
          </a:prstGeom>
          <a:ln w="381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>
            <a:stCxn id="8" idx="3"/>
            <a:endCxn id="5" idx="1"/>
          </p:cNvCxnSpPr>
          <p:nvPr/>
        </p:nvCxnSpPr>
        <p:spPr>
          <a:xfrm flipV="1">
            <a:off x="6811174" y="2429264"/>
            <a:ext cx="1213652" cy="1700541"/>
          </a:xfrm>
          <a:prstGeom prst="line">
            <a:avLst/>
          </a:prstGeom>
          <a:ln w="381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 flipV="1">
            <a:off x="5630462" y="3071017"/>
            <a:ext cx="0" cy="286547"/>
          </a:xfrm>
          <a:prstGeom prst="line">
            <a:avLst/>
          </a:prstGeom>
          <a:ln w="381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28"/>
          <p:cNvCxnSpPr>
            <a:stCxn id="8" idx="1"/>
          </p:cNvCxnSpPr>
          <p:nvPr/>
        </p:nvCxnSpPr>
        <p:spPr>
          <a:xfrm flipH="1" flipV="1">
            <a:off x="3318832" y="2398012"/>
            <a:ext cx="562589" cy="1731793"/>
          </a:xfrm>
          <a:prstGeom prst="line">
            <a:avLst/>
          </a:prstGeom>
          <a:ln w="381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/>
          <p:cNvCxnSpPr>
            <a:stCxn id="3" idx="2"/>
          </p:cNvCxnSpPr>
          <p:nvPr/>
        </p:nvCxnSpPr>
        <p:spPr>
          <a:xfrm>
            <a:off x="2041857" y="3071809"/>
            <a:ext cx="0" cy="2123924"/>
          </a:xfrm>
          <a:prstGeom prst="line">
            <a:avLst/>
          </a:prstGeom>
          <a:ln w="381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/>
        </p:nvCxnSpPr>
        <p:spPr>
          <a:xfrm>
            <a:off x="2041857" y="5195734"/>
            <a:ext cx="5982969" cy="0"/>
          </a:xfrm>
          <a:prstGeom prst="line">
            <a:avLst/>
          </a:prstGeom>
          <a:ln w="381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37"/>
          <p:cNvCxnSpPr/>
          <p:nvPr/>
        </p:nvCxnSpPr>
        <p:spPr>
          <a:xfrm>
            <a:off x="5186631" y="5184216"/>
            <a:ext cx="11105" cy="454371"/>
          </a:xfrm>
          <a:prstGeom prst="line">
            <a:avLst/>
          </a:prstGeom>
          <a:ln w="381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40"/>
          <p:cNvCxnSpPr/>
          <p:nvPr/>
        </p:nvCxnSpPr>
        <p:spPr>
          <a:xfrm>
            <a:off x="7376154" y="3072603"/>
            <a:ext cx="0" cy="2548419"/>
          </a:xfrm>
          <a:prstGeom prst="line">
            <a:avLst/>
          </a:prstGeom>
          <a:ln w="381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/>
          <p:cNvCxnSpPr>
            <a:stCxn id="4" idx="3"/>
          </p:cNvCxnSpPr>
          <p:nvPr/>
        </p:nvCxnSpPr>
        <p:spPr>
          <a:xfrm>
            <a:off x="7381884" y="2428868"/>
            <a:ext cx="927899" cy="2727805"/>
          </a:xfrm>
          <a:prstGeom prst="line">
            <a:avLst/>
          </a:prstGeom>
          <a:ln w="381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Obraz 2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164" y="5265997"/>
            <a:ext cx="2808312" cy="1495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79376" y="238089"/>
            <a:ext cx="11449272" cy="827946"/>
          </a:xfrm>
        </p:spPr>
        <p:txBody>
          <a:bodyPr/>
          <a:lstStyle/>
          <a:p>
            <a:r>
              <a:rPr lang="pl-PL" b="1" dirty="0"/>
              <a:t>Dolny </a:t>
            </a:r>
            <a:r>
              <a:rPr lang="pl-PL" b="1" dirty="0" smtClean="0"/>
              <a:t>Śląsk</a:t>
            </a:r>
            <a:endParaRPr lang="pl-PL" b="1" dirty="0"/>
          </a:p>
        </p:txBody>
      </p:sp>
      <p:sp>
        <p:nvSpPr>
          <p:cNvPr id="5" name="Symbol zastępczy tekstu 8"/>
          <p:cNvSpPr>
            <a:spLocks noGrp="1"/>
          </p:cNvSpPr>
          <p:nvPr>
            <p:ph type="body" sz="quarter" idx="4294967295"/>
          </p:nvPr>
        </p:nvSpPr>
        <p:spPr>
          <a:xfrm>
            <a:off x="479376" y="1354773"/>
            <a:ext cx="5976664" cy="294224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</a:rPr>
              <a:t>Dolny Śląsk dysponuje odpowiednią infrastrukturą</a:t>
            </a: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oraz 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</a:rPr>
              <a:t>przejawia aktywność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w zakresie transferu wiedzy z akademii do 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</a:rPr>
              <a:t>biznesu w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zintegrowanym łańcuchu 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</a:rPr>
              <a:t>działań (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np. Klaster NUTRIBIOMED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</a:rPr>
              <a:t>),</a:t>
            </a:r>
            <a:br>
              <a:rPr lang="pl-PL" sz="20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</a:rPr>
              <a:t>co daje, przy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wsparciu władz 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</a:rPr>
              <a:t>regionu, możliwość</a:t>
            </a:r>
            <a:br>
              <a:rPr lang="pl-PL" sz="20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</a:rPr>
              <a:t>prowadzenia pilotażowego programu innowacyjnego:</a:t>
            </a:r>
            <a:endParaRPr lang="pl-PL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7091446" y="620688"/>
            <a:ext cx="4606320" cy="5530671"/>
            <a:chOff x="7313231" y="447509"/>
            <a:chExt cx="4462304" cy="5357755"/>
          </a:xfrm>
        </p:grpSpPr>
        <p:pic>
          <p:nvPicPr>
            <p:cNvPr id="10" name="Obraz 9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320167" y="447509"/>
              <a:ext cx="2088013" cy="16560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Obraz 1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9659950" y="2321350"/>
              <a:ext cx="2115585" cy="16320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Obraz 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9659950" y="447509"/>
              <a:ext cx="2094950" cy="16644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313231" y="2321350"/>
              <a:ext cx="2094949" cy="16427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b="2231"/>
            <a:stretch/>
          </p:blipFill>
          <p:spPr>
            <a:xfrm>
              <a:off x="9671626" y="4181918"/>
              <a:ext cx="2088232" cy="16233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313232" y="4181919"/>
              <a:ext cx="2094948" cy="162063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Obraz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3432" y="4075913"/>
            <a:ext cx="4608512" cy="245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6653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34434" y="238089"/>
            <a:ext cx="11594214" cy="827946"/>
          </a:xfrm>
        </p:spPr>
        <p:txBody>
          <a:bodyPr/>
          <a:lstStyle/>
          <a:p>
            <a:r>
              <a:rPr lang="pl-PL" b="1" dirty="0"/>
              <a:t>Uczestnicy-partnerzy projektu </a:t>
            </a:r>
            <a:r>
              <a:rPr lang="pl-PL" b="1" dirty="0">
                <a:solidFill>
                  <a:srgbClr val="6BA42C"/>
                </a:solidFill>
              </a:rPr>
              <a:t>„Zielona Dolina</a:t>
            </a:r>
            <a:r>
              <a:rPr lang="pl-PL" b="1" dirty="0" smtClean="0">
                <a:solidFill>
                  <a:srgbClr val="6BA42C"/>
                </a:solidFill>
              </a:rPr>
              <a:t>” </a:t>
            </a:r>
            <a:r>
              <a:rPr lang="pl-PL" b="1" dirty="0" smtClean="0"/>
              <a:t>- </a:t>
            </a:r>
            <a:r>
              <a:rPr lang="pl-PL" b="1" dirty="0"/>
              <a:t>przykłady</a:t>
            </a:r>
          </a:p>
        </p:txBody>
      </p:sp>
      <p:pic>
        <p:nvPicPr>
          <p:cNvPr id="3" name="Picture 9" descr="wpt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810" y="3170733"/>
            <a:ext cx="4633475" cy="321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OEM\Pulpit\Klaster 2012\Klaster Logo + inne\nutribiomed small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451" y="1392189"/>
            <a:ext cx="4637461" cy="1484831"/>
          </a:xfrm>
          <a:prstGeom prst="rect">
            <a:avLst/>
          </a:prstGeom>
          <a:noFill/>
        </p:spPr>
      </p:pic>
      <p:grpSp>
        <p:nvGrpSpPr>
          <p:cNvPr id="2" name="Grupa 12"/>
          <p:cNvGrpSpPr/>
          <p:nvPr/>
        </p:nvGrpSpPr>
        <p:grpSpPr>
          <a:xfrm>
            <a:off x="6096000" y="1392189"/>
            <a:ext cx="5680373" cy="4953135"/>
            <a:chOff x="443372" y="224644"/>
            <a:chExt cx="7852827" cy="5544616"/>
          </a:xfrm>
        </p:grpSpPr>
        <p:pic>
          <p:nvPicPr>
            <p:cNvPr id="8" name="Obraz 3" descr="01.jp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443372" y="224644"/>
              <a:ext cx="3817077" cy="2651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Obraz 3" descr="02.jp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443372" y="3126668"/>
              <a:ext cx="3817077" cy="264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az 3" descr="04.jp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4533377" y="224644"/>
              <a:ext cx="3758801" cy="2651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3" descr="06.jpg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4533378" y="3126668"/>
              <a:ext cx="3762821" cy="264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49220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34434" y="238089"/>
            <a:ext cx="11594214" cy="827946"/>
          </a:xfrm>
        </p:spPr>
        <p:txBody>
          <a:bodyPr/>
          <a:lstStyle/>
          <a:p>
            <a:r>
              <a:rPr lang="pl-PL" b="1" dirty="0" smtClean="0"/>
              <a:t>Wybrane produkty klastra </a:t>
            </a:r>
            <a:r>
              <a:rPr lang="pl-PL" b="1" dirty="0" err="1" smtClean="0"/>
              <a:t>Nutribiomed</a:t>
            </a:r>
            <a:endParaRPr lang="pl-PL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364" y="3652226"/>
            <a:ext cx="2443136" cy="2843636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e714e743aba849973a20ab62e0c149d29bd3df7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6054" y="1340768"/>
            <a:ext cx="2042174" cy="2304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://naturalnauroda.pl/environment/cache/images/500_500_productGfx_9fe0902ee9254e0a48995cee91bd372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7477" y="1343958"/>
            <a:ext cx="2141176" cy="2221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fe4373d705c9b577d1e04cdb99c4ca1f607a99c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879" y="1359620"/>
            <a:ext cx="2036043" cy="2184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&lt;strong&gt;Immunoherb &lt;/strong&gt;&lt;br /&gt;Odporno&amp;sacute;&amp;cacute; ponad wszystko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370269"/>
            <a:ext cx="1923846" cy="2173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4" descr="35601533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312" y="4473116"/>
            <a:ext cx="2000264" cy="163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2" descr="356013879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0330" y="4473116"/>
            <a:ext cx="2290759" cy="161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tekstu 8"/>
          <p:cNvSpPr>
            <a:spLocks noGrp="1"/>
          </p:cNvSpPr>
          <p:nvPr>
            <p:ph type="body" sz="quarter" idx="4294967295"/>
          </p:nvPr>
        </p:nvSpPr>
        <p:spPr>
          <a:xfrm>
            <a:off x="5461863" y="3930645"/>
            <a:ext cx="3136934" cy="68407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2000" b="1" dirty="0" smtClean="0">
                <a:solidFill>
                  <a:schemeClr val="accent1"/>
                </a:solidFill>
              </a:rPr>
              <a:t>PREPARATY WAPNIOWE</a:t>
            </a:r>
            <a:endParaRPr lang="pl-PL" sz="2000" dirty="0">
              <a:solidFill>
                <a:schemeClr val="accent1"/>
              </a:solidFill>
            </a:endParaRPr>
          </a:p>
        </p:txBody>
      </p:sp>
      <p:sp>
        <p:nvSpPr>
          <p:cNvPr id="12" name="Symbol zastępczy tekstu 8"/>
          <p:cNvSpPr>
            <a:spLocks noGrp="1"/>
          </p:cNvSpPr>
          <p:nvPr>
            <p:ph type="body" sz="quarter" idx="4294967295"/>
          </p:nvPr>
        </p:nvSpPr>
        <p:spPr>
          <a:xfrm>
            <a:off x="640312" y="3927400"/>
            <a:ext cx="3136934" cy="68407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2000" b="1" dirty="0" smtClean="0">
                <a:solidFill>
                  <a:schemeClr val="accent1"/>
                </a:solidFill>
              </a:rPr>
              <a:t>HYDROLIZATY BIAŁKOWE</a:t>
            </a:r>
            <a:endParaRPr lang="pl-PL" sz="2000" dirty="0">
              <a:solidFill>
                <a:schemeClr val="accent1"/>
              </a:solidFill>
            </a:endParaRPr>
          </a:p>
        </p:txBody>
      </p:sp>
      <p:pic>
        <p:nvPicPr>
          <p:cNvPr id="13" name="Obraz 8" descr="preparaty.pn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96" b="14640"/>
          <a:stretch/>
        </p:blipFill>
        <p:spPr bwMode="auto">
          <a:xfrm>
            <a:off x="5453467" y="4473117"/>
            <a:ext cx="3691312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5" descr="356016509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686398" y="1098031"/>
            <a:ext cx="1791091" cy="237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ole tekstowe 14"/>
          <p:cNvSpPr txBox="1"/>
          <p:nvPr/>
        </p:nvSpPr>
        <p:spPr>
          <a:xfrm>
            <a:off x="9620981" y="70781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1"/>
                </a:solidFill>
                <a:latin typeface="+mj-lt"/>
              </a:rPr>
              <a:t>OVOFOSFOLIPID</a:t>
            </a:r>
          </a:p>
        </p:txBody>
      </p:sp>
      <p:pic>
        <p:nvPicPr>
          <p:cNvPr id="16" name="Picture 3" descr="C:\Documents and Settings\OEM\Pulpit\Klaster 2012\Klaster Logo + inne\nutribiomed small 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6054" y="238089"/>
            <a:ext cx="2276232" cy="876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7348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167306" y="3000372"/>
            <a:ext cx="2928958" cy="5000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endParaRPr lang="pl-PL" sz="1200" dirty="0" err="1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23392" y="1863019"/>
            <a:ext cx="7416824" cy="21431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None/>
            </a:pP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Wielki przemysł żywnościowy został zdegradowany</a:t>
            </a:r>
            <a:b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</a:b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i </a:t>
            </a:r>
            <a:r>
              <a:rPr lang="pl-PL" sz="22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Dolny Śląsk z liczącego się producenta żywności</a:t>
            </a:r>
            <a:br>
              <a:rPr lang="pl-PL" sz="22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</a:br>
            <a:r>
              <a:rPr lang="pl-PL" sz="22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stał się słabym producentem surowców i importerem żywności</a:t>
            </a: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175253" y="4227523"/>
            <a:ext cx="6537372" cy="23931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None/>
            </a:pP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Lukę wypełniła drobna przedsiębiorczość (ponad 2300 firm) o niskim poziomie konkurencyjności,</a:t>
            </a:r>
            <a:b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</a:b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w tym m.in. piekarnie, serowarnie, winiarnie, browary itp.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419" y="0"/>
            <a:ext cx="2808312" cy="149586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5610" y="1916832"/>
            <a:ext cx="3217013" cy="214722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5423" b="16336"/>
          <a:stretch/>
        </p:blipFill>
        <p:spPr>
          <a:xfrm>
            <a:off x="621172" y="4227523"/>
            <a:ext cx="4114086" cy="2137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38786" y="238089"/>
            <a:ext cx="11489862" cy="827946"/>
          </a:xfrm>
        </p:spPr>
        <p:txBody>
          <a:bodyPr>
            <a:normAutofit fontScale="90000"/>
          </a:bodyPr>
          <a:lstStyle/>
          <a:p>
            <a:r>
              <a:rPr lang="pl-PL" sz="3100" b="1" dirty="0" smtClean="0"/>
              <a:t>Klaster </a:t>
            </a:r>
            <a:r>
              <a:rPr lang="pl-PL" sz="3100" b="1" dirty="0" err="1" smtClean="0"/>
              <a:t>Nutribiomed</a:t>
            </a:r>
            <a:r>
              <a:rPr lang="pl-PL" sz="3100" b="1" dirty="0" smtClean="0"/>
              <a:t> 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dirty="0" err="1" smtClean="0"/>
              <a:t>UPWr</a:t>
            </a:r>
            <a:r>
              <a:rPr lang="pl-PL" dirty="0" smtClean="0"/>
              <a:t> jest wiodącym członkiem klastra</a:t>
            </a:r>
            <a:endParaRPr lang="pl-PL" dirty="0"/>
          </a:p>
        </p:txBody>
      </p:sp>
      <p:sp>
        <p:nvSpPr>
          <p:cNvPr id="3" name="Symbol zastępczy tekstu 8"/>
          <p:cNvSpPr>
            <a:spLocks noGrp="1"/>
          </p:cNvSpPr>
          <p:nvPr>
            <p:ph type="body" sz="quarter" idx="4294967295"/>
          </p:nvPr>
        </p:nvSpPr>
        <p:spPr>
          <a:xfrm>
            <a:off x="438786" y="1637420"/>
            <a:ext cx="5514338" cy="522058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</a:rPr>
              <a:t>Klaster </a:t>
            </a:r>
            <a:r>
              <a:rPr lang="pl-PL" sz="2000" b="1" dirty="0" err="1" smtClean="0">
                <a:solidFill>
                  <a:schemeClr val="tx1">
                    <a:lumMod val="50000"/>
                  </a:schemeClr>
                </a:solidFill>
              </a:rPr>
              <a:t>Nutribiomed</a:t>
            </a:r>
            <a:r>
              <a:rPr lang="pl-PL" sz="20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pl-PL" sz="2000" b="1" dirty="0" smtClean="0">
                <a:solidFill>
                  <a:schemeClr val="tx1">
                    <a:lumMod val="50000"/>
                  </a:schemeClr>
                </a:solidFill>
              </a:rPr>
              <a:t>w tym uczelnie wyższe, m.in. </a:t>
            </a:r>
            <a:r>
              <a:rPr lang="pl-PL" sz="2000" b="1" dirty="0" err="1" smtClean="0">
                <a:solidFill>
                  <a:schemeClr val="tx1">
                    <a:lumMod val="50000"/>
                  </a:schemeClr>
                </a:solidFill>
              </a:rPr>
              <a:t>UPWr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r>
              <a:rPr lang="pl-PL" sz="20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posiada bardzo dobre zaplecze 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</a:rPr>
              <a:t>naukowo-badawcze z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możliwością kooperacji w skali 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</a:rPr>
              <a:t>międzynarodowej. Posiadamy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plany 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</a:rPr>
              <a:t>działań w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systemach edukacji żywieniowej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</a:rPr>
              <a:t>Już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dzisiaj posiadamy </a:t>
            </a:r>
            <a:r>
              <a:rPr lang="pl-PL" sz="2000" b="1" dirty="0" smtClean="0">
                <a:solidFill>
                  <a:schemeClr val="tx1">
                    <a:lumMod val="50000"/>
                  </a:schemeClr>
                </a:solidFill>
              </a:rPr>
              <a:t>produkty o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</a:rPr>
              <a:t>najlepszych cechach biologicznych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, które przy odpowiednim początkowym wsparciu finansowym i ustawieniu marketingowym staną się najlepszymi na rynkach globalnych. 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endParaRPr lang="pl-PL" sz="2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348028" y="1637420"/>
            <a:ext cx="5328592" cy="46171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56419" y="0"/>
            <a:ext cx="2808312" cy="149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4650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4"/>
          </p:nvPr>
        </p:nvSpPr>
        <p:spPr>
          <a:xfrm>
            <a:off x="551384" y="1969783"/>
            <a:ext cx="4214841" cy="72008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sz="2000" b="1" smtClean="0"/>
              <a:t>W PROGRAMIE </a:t>
            </a:r>
            <a:r>
              <a:rPr lang="pl-PL" sz="2000" b="1" dirty="0" smtClean="0"/>
              <a:t>„ZIELONA DOLINA”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sz="2000" b="1" dirty="0" smtClean="0"/>
              <a:t>zostanie </a:t>
            </a:r>
            <a:r>
              <a:rPr lang="pl-PL" sz="2000" b="1" dirty="0"/>
              <a:t>rozbudowany innowacyjny</a:t>
            </a:r>
          </a:p>
        </p:txBody>
      </p:sp>
      <p:sp>
        <p:nvSpPr>
          <p:cNvPr id="3" name="Tytuł 2"/>
          <p:cNvSpPr txBox="1">
            <a:spLocks/>
          </p:cNvSpPr>
          <p:nvPr/>
        </p:nvSpPr>
        <p:spPr>
          <a:xfrm>
            <a:off x="551384" y="2329823"/>
            <a:ext cx="5153264" cy="13682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sz="2400" b="0" kern="1200" dirty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pl-PL" sz="3200" b="1" dirty="0" smtClean="0"/>
              <a:t>przemysł </a:t>
            </a:r>
            <a:r>
              <a:rPr lang="pl-PL" sz="3200" b="1" dirty="0" err="1"/>
              <a:t>biożywności</a:t>
            </a:r>
            <a:endParaRPr lang="pl-PL" sz="3200" b="1" dirty="0"/>
          </a:p>
        </p:txBody>
      </p:sp>
      <p:sp>
        <p:nvSpPr>
          <p:cNvPr id="7" name="Prostokąt 6"/>
          <p:cNvSpPr/>
          <p:nvPr/>
        </p:nvSpPr>
        <p:spPr>
          <a:xfrm>
            <a:off x="1" y="6190020"/>
            <a:ext cx="12191999" cy="700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zawartości 1"/>
          <p:cNvSpPr txBox="1">
            <a:spLocks/>
          </p:cNvSpPr>
          <p:nvPr/>
        </p:nvSpPr>
        <p:spPr>
          <a:xfrm>
            <a:off x="551384" y="3363899"/>
            <a:ext cx="5602917" cy="13898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8775" indent="-177800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sz="2000" b="1" i="1" dirty="0">
                <a:solidFill>
                  <a:srgbClr val="AF0539"/>
                </a:solidFill>
              </a:rPr>
              <a:t>na bazie surowców </a:t>
            </a:r>
            <a:r>
              <a:rPr lang="pl-PL" sz="2000" b="1" i="1" dirty="0" smtClean="0">
                <a:solidFill>
                  <a:srgbClr val="AF0539"/>
                </a:solidFill>
              </a:rPr>
              <a:t>naturalnych,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sz="2000" b="1" i="1" dirty="0" smtClean="0">
                <a:solidFill>
                  <a:srgbClr val="AF0539"/>
                </a:solidFill>
              </a:rPr>
              <a:t>z których produkty </a:t>
            </a:r>
            <a:r>
              <a:rPr lang="pl-PL" sz="2000" b="1" i="1" dirty="0">
                <a:solidFill>
                  <a:srgbClr val="AF0539"/>
                </a:solidFill>
              </a:rPr>
              <a:t>finalne będą </a:t>
            </a:r>
            <a:r>
              <a:rPr lang="pl-PL" sz="2000" b="1" i="1" dirty="0" smtClean="0">
                <a:solidFill>
                  <a:srgbClr val="AF0539"/>
                </a:solidFill>
              </a:rPr>
              <a:t>służyć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sz="2000" b="1" i="1" dirty="0" smtClean="0">
                <a:solidFill>
                  <a:srgbClr val="AF0539"/>
                </a:solidFill>
              </a:rPr>
              <a:t>zdrowiu ludzi i podniesieniu jakości życia.</a:t>
            </a:r>
            <a:endParaRPr lang="pl-PL" sz="2000" b="1" i="1" dirty="0">
              <a:solidFill>
                <a:srgbClr val="AF0539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pl-PL" sz="2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14" r="10581"/>
          <a:stretch/>
        </p:blipFill>
        <p:spPr>
          <a:xfrm>
            <a:off x="5639272" y="0"/>
            <a:ext cx="6552728" cy="61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537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86" r="5470"/>
          <a:stretch/>
        </p:blipFill>
        <p:spPr>
          <a:xfrm flipH="1">
            <a:off x="597616" y="0"/>
            <a:ext cx="4176464" cy="6858000"/>
          </a:xfrm>
          <a:prstGeom prst="rect">
            <a:avLst/>
          </a:prstGeom>
        </p:spPr>
      </p:pic>
      <p:sp>
        <p:nvSpPr>
          <p:cNvPr id="3" name="Tytuł 2"/>
          <p:cNvSpPr txBox="1">
            <a:spLocks/>
          </p:cNvSpPr>
          <p:nvPr/>
        </p:nvSpPr>
        <p:spPr>
          <a:xfrm>
            <a:off x="4798780" y="1182268"/>
            <a:ext cx="7226574" cy="203386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sz="2400" b="0" kern="1200" dirty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pl-PL" sz="3100" b="1" dirty="0" smtClean="0"/>
              <a:t>Aktualnie realizowana produkcja żywności</a:t>
            </a:r>
            <a:r>
              <a:rPr sz="3100" b="1" smtClean="0"/>
              <a:t> </a:t>
            </a:r>
            <a:r>
              <a:rPr lang="pl-PL" sz="3100" b="1" dirty="0" smtClean="0"/>
              <a:t>przez drobną  przedsiębiorczość Dolnego Śląska,</a:t>
            </a:r>
            <a:endParaRPr lang="pl-PL" sz="3100" b="1" dirty="0"/>
          </a:p>
        </p:txBody>
      </p:sp>
      <p:sp>
        <p:nvSpPr>
          <p:cNvPr id="8" name="Prostokąt 7"/>
          <p:cNvSpPr/>
          <p:nvPr/>
        </p:nvSpPr>
        <p:spPr>
          <a:xfrm rot="5400000">
            <a:off x="-3135153" y="3078752"/>
            <a:ext cx="6858000" cy="700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zawartości 1"/>
          <p:cNvSpPr txBox="1">
            <a:spLocks/>
          </p:cNvSpPr>
          <p:nvPr/>
        </p:nvSpPr>
        <p:spPr>
          <a:xfrm>
            <a:off x="4965425" y="285728"/>
            <a:ext cx="7059929" cy="11426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8775" indent="-177800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sz="2400" dirty="0"/>
              <a:t>Zostanie ujednolicona pod </a:t>
            </a:r>
            <a:r>
              <a:rPr lang="pl-PL" sz="2400" dirty="0" smtClean="0"/>
              <a:t>względem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sz="2400" dirty="0" smtClean="0"/>
              <a:t>normatywnym, </a:t>
            </a:r>
            <a:r>
              <a:rPr lang="pl-PL" sz="2400" dirty="0"/>
              <a:t>w oparciu o określone </a:t>
            </a:r>
            <a:r>
              <a:rPr lang="pl-PL" sz="2400" dirty="0" smtClean="0"/>
              <a:t>certyfikaty</a:t>
            </a:r>
            <a:r>
              <a:rPr lang="pl-PL" sz="2000" dirty="0" smtClean="0"/>
              <a:t>,</a:t>
            </a:r>
            <a:endParaRPr lang="pl-PL" sz="2000" dirty="0"/>
          </a:p>
        </p:txBody>
      </p:sp>
      <p:sp>
        <p:nvSpPr>
          <p:cNvPr id="7" name="Symbol zastępczy zawartości 1"/>
          <p:cNvSpPr txBox="1">
            <a:spLocks/>
          </p:cNvSpPr>
          <p:nvPr/>
        </p:nvSpPr>
        <p:spPr>
          <a:xfrm>
            <a:off x="4798780" y="2928934"/>
            <a:ext cx="7226575" cy="314327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8775" indent="-177800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sz="2400" dirty="0" smtClean="0"/>
              <a:t>w tym m.in. z uwzględnieniem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sz="2400" dirty="0" smtClean="0"/>
              <a:t>producentów pieczywa, serów, piwa, wina, przetworów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sz="2400" dirty="0" smtClean="0"/>
              <a:t>mięsnych, produktów owocowo-warzywnych itd.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pl-PL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sz="2400" dirty="0" smtClean="0"/>
              <a:t>Należy także wspierać  biznes o znanej marce w celu promowania dolnośląskich produktów żywnościowych  (Tarczyński SA) i  </a:t>
            </a:r>
            <a:r>
              <a:rPr lang="pl-PL" sz="2400" dirty="0" err="1" smtClean="0"/>
              <a:t>biofarmaceutycznych</a:t>
            </a:r>
            <a:r>
              <a:rPr lang="pl-PL" sz="2400" dirty="0" smtClean="0"/>
              <a:t>,  (</a:t>
            </a:r>
            <a:r>
              <a:rPr lang="pl-PL" sz="2400" dirty="0" err="1" smtClean="0"/>
              <a:t>Hasco</a:t>
            </a:r>
            <a:r>
              <a:rPr lang="pl-PL" sz="2400" dirty="0" smtClean="0"/>
              <a:t> Lek SA) 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36900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" y="6190020"/>
            <a:ext cx="12191999" cy="700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2"/>
          <p:cNvSpPr txBox="1">
            <a:spLocks/>
          </p:cNvSpPr>
          <p:nvPr/>
        </p:nvSpPr>
        <p:spPr>
          <a:xfrm>
            <a:off x="572952" y="2364934"/>
            <a:ext cx="6120680" cy="11881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sz="2400" b="0" kern="1200" dirty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pl-PL" sz="3100" b="1" dirty="0"/>
              <a:t>system profilaktyki i </a:t>
            </a:r>
            <a:r>
              <a:rPr lang="pl-PL" sz="3100" b="1" dirty="0" smtClean="0"/>
              <a:t>lecznictwa</a:t>
            </a:r>
          </a:p>
          <a:p>
            <a:pPr>
              <a:spcAft>
                <a:spcPts val="1200"/>
              </a:spcAft>
            </a:pPr>
            <a:r>
              <a:rPr lang="pl-PL" sz="3100" b="1" dirty="0" smtClean="0"/>
              <a:t>uzdrowiskowo-sanatoryjnego</a:t>
            </a:r>
            <a:endParaRPr lang="pl-PL" sz="3100" b="1" dirty="0"/>
          </a:p>
        </p:txBody>
      </p:sp>
      <p:sp>
        <p:nvSpPr>
          <p:cNvPr id="9" name="Symbol zastępczy zawartości 1"/>
          <p:cNvSpPr txBox="1">
            <a:spLocks/>
          </p:cNvSpPr>
          <p:nvPr/>
        </p:nvSpPr>
        <p:spPr>
          <a:xfrm>
            <a:off x="544817" y="975199"/>
            <a:ext cx="5935724" cy="9380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8775" indent="-177800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 smtClean="0"/>
              <a:t>W Programie  „ZIELONA DOLINA” zostanie  </a:t>
            </a:r>
            <a:r>
              <a:rPr lang="pl-PL" sz="2800" dirty="0"/>
              <a:t>wdrożony </a:t>
            </a:r>
            <a:r>
              <a:rPr lang="pl-PL" sz="2800" dirty="0" smtClean="0"/>
              <a:t>nowy</a:t>
            </a:r>
            <a:endParaRPr lang="pl-PL" sz="2800" dirty="0"/>
          </a:p>
        </p:txBody>
      </p:sp>
      <p:sp>
        <p:nvSpPr>
          <p:cNvPr id="10" name="Symbol zastępczy zawartości 1"/>
          <p:cNvSpPr txBox="1">
            <a:spLocks/>
          </p:cNvSpPr>
          <p:nvPr/>
        </p:nvSpPr>
        <p:spPr>
          <a:xfrm>
            <a:off x="588761" y="3697972"/>
            <a:ext cx="6212883" cy="11424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8775" indent="-177800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sz="2000" dirty="0"/>
              <a:t>na rzecz rewitalizacji zdrowia i odnowy </a:t>
            </a:r>
            <a:r>
              <a:rPr lang="pl-PL" sz="2000" dirty="0" smtClean="0"/>
              <a:t>biologicznej,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sz="2000" dirty="0" smtClean="0"/>
              <a:t>zwłaszcza </a:t>
            </a:r>
            <a:r>
              <a:rPr lang="pl-PL" sz="2000" dirty="0"/>
              <a:t>osób po przebytych ciężkich </a:t>
            </a:r>
            <a:r>
              <a:rPr lang="pl-PL" sz="2000" dirty="0" smtClean="0"/>
              <a:t>chorobach a także osób pragnących podnieść standard jakości życia.</a:t>
            </a:r>
            <a:endParaRPr lang="pl-PL" sz="20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14" r="11020"/>
          <a:stretch/>
        </p:blipFill>
        <p:spPr>
          <a:xfrm>
            <a:off x="6996099" y="1189"/>
            <a:ext cx="5195901" cy="618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1763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 txBox="1">
            <a:spLocks/>
          </p:cNvSpPr>
          <p:nvPr/>
        </p:nvSpPr>
        <p:spPr>
          <a:xfrm>
            <a:off x="7068108" y="2717097"/>
            <a:ext cx="5083716" cy="74001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sz="2400" b="0" kern="1200" dirty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pl-PL" sz="3200" b="1" dirty="0"/>
              <a:t>medycynę senioralną</a:t>
            </a:r>
          </a:p>
        </p:txBody>
      </p:sp>
      <p:sp>
        <p:nvSpPr>
          <p:cNvPr id="7" name="Prostokąt 6"/>
          <p:cNvSpPr/>
          <p:nvPr/>
        </p:nvSpPr>
        <p:spPr>
          <a:xfrm>
            <a:off x="1" y="-8806"/>
            <a:ext cx="12191999" cy="700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zawartości 1"/>
          <p:cNvSpPr txBox="1">
            <a:spLocks/>
          </p:cNvSpPr>
          <p:nvPr/>
        </p:nvSpPr>
        <p:spPr>
          <a:xfrm>
            <a:off x="7068108" y="1816997"/>
            <a:ext cx="6055824" cy="10081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8775" indent="-177800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pl-PL" sz="2000" dirty="0"/>
              <a:t>Program „Zielona Dolina </a:t>
            </a:r>
            <a:r>
              <a:rPr lang="pl-PL" sz="2000" dirty="0" smtClean="0"/>
              <a:t>Żywności</a:t>
            </a:r>
          </a:p>
          <a:p>
            <a:pPr>
              <a:spcAft>
                <a:spcPts val="1200"/>
              </a:spcAft>
            </a:pPr>
            <a:r>
              <a:rPr lang="pl-PL" sz="2000" dirty="0" smtClean="0"/>
              <a:t>i Zdrowia” duży nacisk kładzie </a:t>
            </a:r>
            <a:r>
              <a:rPr lang="pl-PL" sz="2000" dirty="0"/>
              <a:t>na</a:t>
            </a:r>
          </a:p>
        </p:txBody>
      </p:sp>
      <p:sp>
        <p:nvSpPr>
          <p:cNvPr id="6" name="Symbol zastępczy zawartości 1"/>
          <p:cNvSpPr txBox="1">
            <a:spLocks/>
          </p:cNvSpPr>
          <p:nvPr/>
        </p:nvSpPr>
        <p:spPr>
          <a:xfrm>
            <a:off x="7068108" y="3618203"/>
            <a:ext cx="6055824" cy="21232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8775" indent="-177800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pl-PL" sz="2000" dirty="0"/>
              <a:t>z uwzględnieniem potrzeb w zakresie diety </a:t>
            </a:r>
            <a:endParaRPr lang="pl-PL" sz="2000" dirty="0" smtClean="0"/>
          </a:p>
          <a:p>
            <a:pPr>
              <a:spcAft>
                <a:spcPts val="1200"/>
              </a:spcAft>
            </a:pPr>
            <a:r>
              <a:rPr lang="pl-PL" sz="2000" dirty="0" smtClean="0"/>
              <a:t>spersonalizowanej</a:t>
            </a:r>
            <a:r>
              <a:rPr lang="pl-PL" sz="2000" dirty="0"/>
              <a:t>, </a:t>
            </a:r>
            <a:r>
              <a:rPr lang="pl-PL" sz="2000" dirty="0" smtClean="0"/>
              <a:t> jak </a:t>
            </a:r>
            <a:r>
              <a:rPr lang="pl-PL" sz="2000" dirty="0"/>
              <a:t>i </a:t>
            </a:r>
            <a:r>
              <a:rPr lang="pl-PL" sz="2000" dirty="0" smtClean="0"/>
              <a:t>odpowiednich</a:t>
            </a:r>
          </a:p>
          <a:p>
            <a:pPr>
              <a:spcAft>
                <a:spcPts val="1200"/>
              </a:spcAft>
            </a:pPr>
            <a:r>
              <a:rPr lang="pl-PL" sz="2000" dirty="0" smtClean="0"/>
              <a:t>biopreparatów </a:t>
            </a:r>
            <a:r>
              <a:rPr lang="pl-PL" sz="2000" dirty="0"/>
              <a:t>koniecznych dla </a:t>
            </a:r>
            <a:r>
              <a:rPr lang="pl-PL" sz="2000" dirty="0" smtClean="0"/>
              <a:t>ludzi</a:t>
            </a:r>
          </a:p>
          <a:p>
            <a:pPr>
              <a:spcAft>
                <a:spcPts val="1200"/>
              </a:spcAft>
            </a:pPr>
            <a:r>
              <a:rPr lang="pl-PL" sz="2000" dirty="0" smtClean="0"/>
              <a:t>starzejących </a:t>
            </a:r>
            <a:r>
              <a:rPr lang="pl-PL" sz="2000" dirty="0"/>
              <a:t>się i w wieku podeszłym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50" r="14372"/>
          <a:stretch/>
        </p:blipFill>
        <p:spPr>
          <a:xfrm>
            <a:off x="1" y="691690"/>
            <a:ext cx="6444717" cy="617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379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" y="0"/>
            <a:ext cx="12191999" cy="700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2"/>
          <p:cNvSpPr txBox="1">
            <a:spLocks/>
          </p:cNvSpPr>
          <p:nvPr/>
        </p:nvSpPr>
        <p:spPr>
          <a:xfrm>
            <a:off x="4300646" y="3786190"/>
            <a:ext cx="7704856" cy="201622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sz="2400" b="0" kern="1200" dirty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sz="3200" b="1" dirty="0"/>
              <a:t>powszechna edukacja i </a:t>
            </a:r>
            <a:r>
              <a:rPr lang="pl-PL" sz="3200" b="1" dirty="0" smtClean="0"/>
              <a:t>wdrażanie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sz="3200" b="1" dirty="0" smtClean="0"/>
              <a:t>innowacji </a:t>
            </a:r>
            <a:r>
              <a:rPr lang="pl-PL" sz="3200" b="1" dirty="0"/>
              <a:t>we wszystkich </a:t>
            </a:r>
            <a:r>
              <a:rPr lang="pl-PL" sz="3200" b="1" dirty="0" smtClean="0"/>
              <a:t>ogniwach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sz="3200" b="1" dirty="0" smtClean="0"/>
              <a:t>ujętych </a:t>
            </a:r>
            <a:r>
              <a:rPr lang="pl-PL" sz="3200" b="1" dirty="0"/>
              <a:t>w </a:t>
            </a:r>
            <a:r>
              <a:rPr lang="pl-PL" sz="3200" b="1" dirty="0" smtClean="0"/>
              <a:t>programie.</a:t>
            </a:r>
            <a:endParaRPr lang="pl-PL" sz="3200" b="1" dirty="0"/>
          </a:p>
        </p:txBody>
      </p:sp>
      <p:sp>
        <p:nvSpPr>
          <p:cNvPr id="9" name="Symbol zastępczy zawartości 1"/>
          <p:cNvSpPr txBox="1">
            <a:spLocks/>
          </p:cNvSpPr>
          <p:nvPr/>
        </p:nvSpPr>
        <p:spPr>
          <a:xfrm>
            <a:off x="4295800" y="1448780"/>
            <a:ext cx="7443973" cy="19087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8775" indent="-177800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sz="2400" b="1" dirty="0" smtClean="0"/>
              <a:t>Budowania </a:t>
            </a:r>
            <a:r>
              <a:rPr lang="pl-PL" sz="2400" b="1" dirty="0"/>
              <a:t>regionalnych i narodowych programów </a:t>
            </a:r>
            <a:endParaRPr lang="pl-PL" sz="2400" b="1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sz="2000" b="1" dirty="0" smtClean="0"/>
              <a:t>poprawy  </a:t>
            </a:r>
            <a:r>
              <a:rPr lang="pl-PL" sz="2000" b="1" u="sng" dirty="0" smtClean="0"/>
              <a:t>jakości życia w </a:t>
            </a:r>
            <a:r>
              <a:rPr lang="pl-PL" sz="2000" b="1" u="sng" dirty="0"/>
              <a:t>aspekcie społecznym </a:t>
            </a:r>
            <a:r>
              <a:rPr lang="pl-PL" sz="2000" b="1" dirty="0"/>
              <a:t>poprzez profilaktykę </a:t>
            </a:r>
            <a:r>
              <a:rPr lang="pl-PL" sz="2000" b="1" dirty="0" smtClean="0"/>
              <a:t> zdrowotną</a:t>
            </a:r>
            <a:r>
              <a:rPr lang="pl-PL" sz="2000" b="1" dirty="0"/>
              <a:t>, gdzie </a:t>
            </a:r>
            <a:r>
              <a:rPr lang="pl-PL" sz="2000" b="1" dirty="0" smtClean="0"/>
              <a:t>głównym </a:t>
            </a:r>
            <a:r>
              <a:rPr lang="pl-PL" sz="2000" b="1" dirty="0"/>
              <a:t>elementem jest żywność i dietetyka </a:t>
            </a:r>
            <a:r>
              <a:rPr lang="pl-PL" sz="2000" b="1" dirty="0" smtClean="0"/>
              <a:t>oraz wychowanie fizyczne</a:t>
            </a:r>
            <a:r>
              <a:rPr lang="pl-PL" sz="2000" b="1" dirty="0"/>
              <a:t>. Kluczowym czynnikiem sukcesu musi </a:t>
            </a:r>
            <a:r>
              <a:rPr lang="pl-PL" sz="2000" b="1" dirty="0" smtClean="0"/>
              <a:t>być….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41"/>
          <a:stretch/>
        </p:blipFill>
        <p:spPr>
          <a:xfrm>
            <a:off x="-2007" y="700496"/>
            <a:ext cx="3829756" cy="619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346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337723" y="410778"/>
            <a:ext cx="5619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accent1"/>
                </a:solidFill>
                <a:latin typeface="+mj-lt"/>
              </a:rPr>
              <a:t>Podsumowanie</a:t>
            </a:r>
            <a:endParaRPr lang="pl-PL" sz="28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44472" y="116632"/>
            <a:ext cx="1913394" cy="1019180"/>
          </a:xfrm>
          <a:prstGeom prst="rect">
            <a:avLst/>
          </a:prstGeom>
        </p:spPr>
      </p:pic>
      <p:grpSp>
        <p:nvGrpSpPr>
          <p:cNvPr id="2" name="Grupa 7"/>
          <p:cNvGrpSpPr/>
          <p:nvPr/>
        </p:nvGrpSpPr>
        <p:grpSpPr>
          <a:xfrm>
            <a:off x="6297862" y="-5900668"/>
            <a:ext cx="5894138" cy="16242436"/>
            <a:chOff x="6297862" y="-5900668"/>
            <a:chExt cx="5894138" cy="16242436"/>
          </a:xfrm>
        </p:grpSpPr>
        <p:grpSp>
          <p:nvGrpSpPr>
            <p:cNvPr id="3" name="Grupa 8"/>
            <p:cNvGrpSpPr/>
            <p:nvPr/>
          </p:nvGrpSpPr>
          <p:grpSpPr>
            <a:xfrm flipH="1">
              <a:off x="6297862" y="-2475656"/>
              <a:ext cx="5894138" cy="12817424"/>
              <a:chOff x="-24680" y="-2475656"/>
              <a:chExt cx="5894138" cy="12817424"/>
            </a:xfrm>
          </p:grpSpPr>
          <p:pic>
            <p:nvPicPr>
              <p:cNvPr id="11" name="Obraz 10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 l="22226" r="-944"/>
              <a:stretch/>
            </p:blipFill>
            <p:spPr>
              <a:xfrm>
                <a:off x="-24680" y="0"/>
                <a:ext cx="3613795" cy="6885384"/>
              </a:xfrm>
              <a:prstGeom prst="rect">
                <a:avLst/>
              </a:prstGeom>
            </p:spPr>
          </p:pic>
          <p:sp>
            <p:nvSpPr>
              <p:cNvPr id="12" name="Prostokąt 11"/>
              <p:cNvSpPr/>
              <p:nvPr/>
            </p:nvSpPr>
            <p:spPr>
              <a:xfrm>
                <a:off x="1310345" y="-2475656"/>
                <a:ext cx="4559113" cy="128174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1270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10" name="Prostokąt 9"/>
            <p:cNvSpPr/>
            <p:nvPr/>
          </p:nvSpPr>
          <p:spPr>
            <a:xfrm rot="1092877" flipH="1">
              <a:off x="7467557" y="-5900668"/>
              <a:ext cx="4559113" cy="12817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3" name="Symbol zastępczy tekstu 2"/>
          <p:cNvSpPr txBox="1">
            <a:spLocks/>
          </p:cNvSpPr>
          <p:nvPr/>
        </p:nvSpPr>
        <p:spPr>
          <a:xfrm>
            <a:off x="263353" y="1700808"/>
            <a:ext cx="9217024" cy="4536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l-PL" sz="2400" b="1" dirty="0" smtClean="0">
                <a:solidFill>
                  <a:schemeClr val="accent1"/>
                </a:solidFill>
                <a:latin typeface="Arial" pitchFamily="34" charset="0"/>
              </a:rPr>
              <a:t>Program Zielona Dolina modelowym przykładem współpracy uczelni, biznesu i samorządów nakierowanym na rozwój ważnej gałęzi dolnośląskiej gospodarki</a:t>
            </a:r>
          </a:p>
          <a:p>
            <a:pPr marL="342900" indent="-34290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l-PL" sz="2400" b="1" dirty="0" smtClean="0">
                <a:solidFill>
                  <a:schemeClr val="accent1"/>
                </a:solidFill>
                <a:latin typeface="Arial" pitchFamily="34" charset="0"/>
              </a:rPr>
              <a:t>Celem strategicznym Programu jest reaktywacja </a:t>
            </a:r>
            <a:br>
              <a:rPr lang="pl-PL" sz="2400" b="1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pl-PL" sz="2400" b="1" dirty="0" smtClean="0">
                <a:solidFill>
                  <a:schemeClr val="accent1"/>
                </a:solidFill>
                <a:latin typeface="Arial" pitchFamily="34" charset="0"/>
              </a:rPr>
              <a:t>i modernizacja sektora rolno-spożywczego w Regionie </a:t>
            </a:r>
            <a:br>
              <a:rPr lang="pl-PL" sz="2400" b="1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pl-PL" sz="2400" b="1" dirty="0" smtClean="0">
                <a:solidFill>
                  <a:schemeClr val="accent1"/>
                </a:solidFill>
                <a:latin typeface="Arial" pitchFamily="34" charset="0"/>
              </a:rPr>
              <a:t>w perspektywie do 2030 roku</a:t>
            </a:r>
          </a:p>
          <a:p>
            <a:pPr marL="342900" indent="-34290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l-PL" sz="2400" b="1" dirty="0" smtClean="0">
                <a:solidFill>
                  <a:schemeClr val="accent1"/>
                </a:solidFill>
                <a:latin typeface="Arial" pitchFamily="34" charset="0"/>
              </a:rPr>
              <a:t>Realizacja Programu przyczyni się do utworzenia regionalnych klastrów technologicznych w obszarze wysokiej jakości, prozdrowotnej żywności, co przyczyni się do podniesienia poziomu zdrowia i jakości życia społeczeństwa Regionu</a:t>
            </a:r>
            <a:endParaRPr lang="pl-PL" sz="2400" b="1" dirty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813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" y="6190020"/>
            <a:ext cx="12191999" cy="700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2"/>
          <p:cNvSpPr txBox="1">
            <a:spLocks/>
          </p:cNvSpPr>
          <p:nvPr/>
        </p:nvSpPr>
        <p:spPr>
          <a:xfrm>
            <a:off x="238084" y="3857628"/>
            <a:ext cx="5751841" cy="2143140"/>
          </a:xfrm>
          <a:prstGeom prst="rect">
            <a:avLst/>
          </a:prstGeom>
        </p:spPr>
        <p:txBody>
          <a:bodyPr vert="horz" lIns="0" tIns="0" rIns="0" bIns="0" rtlCol="0" anchor="ctr">
            <a:normAutofit fontScale="70000" lnSpcReduction="2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sz="2400" b="0" kern="1200" dirty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dirty="0" smtClean="0"/>
              <a:t>J</a:t>
            </a:r>
            <a:r>
              <a:rPr sz="3100" dirty="0" smtClean="0"/>
              <a:t>est </a:t>
            </a:r>
            <a:r>
              <a:rPr sz="3100" smtClean="0"/>
              <a:t>to kluczowa </a:t>
            </a:r>
            <a:r>
              <a:rPr sz="3100" dirty="0" smtClean="0"/>
              <a:t>część</a:t>
            </a:r>
            <a:br>
              <a:rPr sz="3100" dirty="0" smtClean="0"/>
            </a:br>
            <a:r>
              <a:rPr sz="3100" dirty="0" smtClean="0"/>
              <a:t>programu Dolnego Śląska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100" b="1" dirty="0" smtClean="0"/>
              <a:t>"ZIELONA DOLINA</a:t>
            </a:r>
            <a:br>
              <a:rPr sz="3100" b="1" dirty="0" smtClean="0"/>
            </a:br>
            <a:r>
              <a:rPr sz="3100" b="1" dirty="0" smtClean="0"/>
              <a:t>ŻYWNOŚCI I </a:t>
            </a:r>
            <a:r>
              <a:rPr sz="3100" b="1" smtClean="0"/>
              <a:t>ZDROWIA"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b="1" smtClean="0"/>
          </a:p>
          <a:p>
            <a:pPr algn="ctr">
              <a:lnSpc>
                <a:spcPct val="150000"/>
              </a:lnSpc>
            </a:pPr>
            <a:r>
              <a:rPr b="1" smtClean="0">
                <a:solidFill>
                  <a:srgbClr val="D628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Nie  zmarnujmy tej szansy i okażmy się odważni</a:t>
            </a:r>
          </a:p>
          <a:p>
            <a:pPr algn="ctr">
              <a:lnSpc>
                <a:spcPct val="150000"/>
              </a:lnSpc>
            </a:pPr>
            <a:r>
              <a:rPr b="1" smtClean="0">
                <a:solidFill>
                  <a:srgbClr val="D628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 ponadczasowi. </a:t>
            </a:r>
            <a:endParaRPr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pl-PL" b="1" dirty="0"/>
          </a:p>
        </p:txBody>
      </p:sp>
      <p:sp>
        <p:nvSpPr>
          <p:cNvPr id="9" name="Symbol zastępczy zawartości 1"/>
          <p:cNvSpPr txBox="1">
            <a:spLocks/>
          </p:cNvSpPr>
          <p:nvPr/>
        </p:nvSpPr>
        <p:spPr>
          <a:xfrm>
            <a:off x="238084" y="285728"/>
            <a:ext cx="5929354" cy="357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8775" indent="-177800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Wspólnym naszym interesem</a:t>
            </a:r>
            <a:b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jest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CZŁOWIEK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, jego zdrowie i jakość życia.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Akademickie środowisko Wrocławia wspólnie z administracją samorządową i biznesem buduje fundament wielkich działań intelektualnych, technologicznych, ekonomicznych i społecznych w zintegrowanym systemie wartości.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Tworzymy nową przyszłość dla następnych pokoleń.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809588" y="6143668"/>
            <a:ext cx="10072758" cy="714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pl-P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TEN MOŻE SŁUŻYĆ CAŁEJ POLSCE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80" r="20491"/>
          <a:stretch/>
        </p:blipFill>
        <p:spPr>
          <a:xfrm>
            <a:off x="6063946" y="1"/>
            <a:ext cx="6128054" cy="619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8343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09522" y="5929330"/>
            <a:ext cx="2786082" cy="4286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endParaRPr lang="pl-PL" sz="1200" dirty="0" err="1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7" y="358208"/>
            <a:ext cx="1832724" cy="504039"/>
          </a:xfrm>
          <a:prstGeom prst="rect">
            <a:avLst/>
          </a:prstGeom>
        </p:spPr>
      </p:pic>
      <p:pic>
        <p:nvPicPr>
          <p:cNvPr id="8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1004" y="378011"/>
            <a:ext cx="1447431" cy="49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5782" y="-315416"/>
            <a:ext cx="6662079" cy="354859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006302"/>
            <a:ext cx="12192000" cy="3494532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2741004" y="3006302"/>
            <a:ext cx="7215238" cy="7394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pl-PL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</a:t>
            </a:r>
            <a:r>
              <a:rPr lang="pl-P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l-PL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UWAGĘ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rszula\Desktop\europa polska.png"/>
          <p:cNvPicPr>
            <a:picLocks noChangeAspect="1" noChangeArrowheads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608" y="-27384"/>
            <a:ext cx="6443069" cy="543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98000" sy="98000" algn="ctr" rotWithShape="0">
              <a:prstClr val="black">
                <a:alpha val="21000"/>
              </a:prstClr>
            </a:outerShdw>
          </a:effectLst>
        </p:spPr>
      </p:pic>
      <p:sp>
        <p:nvSpPr>
          <p:cNvPr id="2" name="Symbol zastępczy zawartości 1"/>
          <p:cNvSpPr>
            <a:spLocks noGrp="1"/>
          </p:cNvSpPr>
          <p:nvPr>
            <p:ph sz="quarter" idx="14"/>
          </p:nvPr>
        </p:nvSpPr>
        <p:spPr>
          <a:xfrm>
            <a:off x="334435" y="2857496"/>
            <a:ext cx="5690127" cy="3787878"/>
          </a:xfrm>
        </p:spPr>
        <p:txBody>
          <a:bodyPr>
            <a:normAutofit fontScale="92500" lnSpcReduction="10000"/>
          </a:bodyPr>
          <a:lstStyle/>
          <a:p>
            <a:pPr algn="just"/>
            <a:endParaRPr lang="pl-PL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</a:rPr>
              <a:t>Polska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gospodarka ma potencjał, by rozwijać się 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</a:rPr>
              <a:t>w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tempie ponad 4 proc. rocznie i do 2025 r. doścignąć europejską czołówkę. </a:t>
            </a:r>
            <a:endParaRPr lang="pl-PL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pl-PL" sz="2000" b="1" dirty="0" smtClean="0">
              <a:solidFill>
                <a:schemeClr val="accent1"/>
              </a:solidFill>
            </a:endParaRPr>
          </a:p>
          <a:p>
            <a:pPr algn="just"/>
            <a:r>
              <a:rPr lang="pl-PL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Polska 2025</a:t>
            </a:r>
          </a:p>
          <a:p>
            <a:pPr algn="just"/>
            <a:r>
              <a:rPr lang="pl-PL" sz="2800" b="1" dirty="0" smtClean="0">
                <a:solidFill>
                  <a:srgbClr val="FF0000"/>
                </a:solidFill>
              </a:rPr>
              <a:t>Nowy </a:t>
            </a:r>
            <a:r>
              <a:rPr lang="pl-PL" sz="2800" b="1" dirty="0">
                <a:solidFill>
                  <a:srgbClr val="FF0000"/>
                </a:solidFill>
              </a:rPr>
              <a:t>motor wzrostu w Europie</a:t>
            </a:r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algn="just"/>
            <a:endParaRPr lang="pl-PL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</a:rPr>
              <a:t>Ostateczne brzmienie raportu:</a:t>
            </a:r>
            <a:endParaRPr lang="pl-PL" sz="20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pl-PL" sz="3200" b="1" dirty="0">
                <a:solidFill>
                  <a:schemeClr val="tx1">
                    <a:lumMod val="50000"/>
                  </a:schemeClr>
                </a:solidFill>
              </a:rPr>
              <a:t>Polska centrum </a:t>
            </a:r>
            <a:r>
              <a:rPr lang="pl-PL" sz="3200" b="1" dirty="0" smtClean="0">
                <a:solidFill>
                  <a:schemeClr val="tx1">
                    <a:lumMod val="50000"/>
                  </a:schemeClr>
                </a:solidFill>
              </a:rPr>
              <a:t>produkcji</a:t>
            </a:r>
            <a:br>
              <a:rPr lang="pl-PL" sz="32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3200" b="1" dirty="0" smtClean="0">
                <a:solidFill>
                  <a:schemeClr val="tx1">
                    <a:lumMod val="50000"/>
                  </a:schemeClr>
                </a:solidFill>
              </a:rPr>
              <a:t>żywności </a:t>
            </a:r>
            <a:r>
              <a:rPr lang="pl-PL" sz="3200" b="1" dirty="0">
                <a:solidFill>
                  <a:schemeClr val="tx1">
                    <a:lumMod val="50000"/>
                  </a:schemeClr>
                </a:solidFill>
              </a:rPr>
              <a:t>dla Europy</a:t>
            </a:r>
          </a:p>
        </p:txBody>
      </p:sp>
      <p:sp>
        <p:nvSpPr>
          <p:cNvPr id="3" name="Tytuł 2"/>
          <p:cNvSpPr txBox="1">
            <a:spLocks/>
          </p:cNvSpPr>
          <p:nvPr/>
        </p:nvSpPr>
        <p:spPr>
          <a:xfrm>
            <a:off x="334435" y="2181810"/>
            <a:ext cx="5004557" cy="8279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sz="2400" b="0" kern="1200" dirty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b="1" dirty="0" smtClean="0"/>
              <a:t>Raport </a:t>
            </a:r>
            <a:r>
              <a:rPr lang="pl-PL" b="1" dirty="0" err="1" smtClean="0"/>
              <a:t>McKinseya</a:t>
            </a:r>
            <a:r>
              <a:rPr lang="pl-PL" b="1" dirty="0" smtClean="0"/>
              <a:t> – Polska 2025</a:t>
            </a:r>
          </a:p>
          <a:p>
            <a:r>
              <a:rPr i="1" smtClean="0"/>
              <a:t>Biuro Doradztwa Strategicznego</a:t>
            </a:r>
            <a:endParaRPr lang="pl-PL" i="1" dirty="0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18" y="1799810"/>
            <a:ext cx="866567" cy="866567"/>
          </a:xfrm>
          <a:prstGeom prst="rect">
            <a:avLst/>
          </a:prstGeom>
          <a:effectLst>
            <a:glow rad="482600">
              <a:schemeClr val="bg1">
                <a:alpha val="28000"/>
              </a:schemeClr>
            </a:glow>
          </a:effectLst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571" y="1479659"/>
            <a:ext cx="1116124" cy="1116124"/>
          </a:xfrm>
          <a:prstGeom prst="rect">
            <a:avLst/>
          </a:prstGeom>
          <a:effectLst>
            <a:glow rad="482600">
              <a:schemeClr val="bg1">
                <a:alpha val="28000"/>
              </a:schemeClr>
            </a:glow>
          </a:effectLst>
        </p:spPr>
      </p:pic>
      <p:sp>
        <p:nvSpPr>
          <p:cNvPr id="8" name="pole tekstowe 7"/>
          <p:cNvSpPr txBox="1"/>
          <p:nvPr/>
        </p:nvSpPr>
        <p:spPr>
          <a:xfrm>
            <a:off x="595274" y="214290"/>
            <a:ext cx="10715700" cy="1785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pl-PL" sz="2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NOWA WIZJA  EUROPY Z UDZIAŁEM POLSKI  ZE SZCZEGÓLNYM UWZGLĘDNIENIEM  PRODUKCJI ŻYWNOŚCI  NA RZECZ ZDROWIA PUBLICZNEGO</a:t>
            </a:r>
          </a:p>
        </p:txBody>
      </p:sp>
    </p:spTree>
    <p:extLst>
      <p:ext uri="{BB962C8B-B14F-4D97-AF65-F5344CB8AC3E}">
        <p14:creationId xmlns="" xmlns:p14="http://schemas.microsoft.com/office/powerpoint/2010/main" val="6233107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981826" y="3429000"/>
            <a:ext cx="6400586" cy="22145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pl-PL" sz="24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 </a:t>
            </a:r>
            <a:r>
              <a:rPr lang="pl-PL" sz="2800" b="1" dirty="0">
                <a:solidFill>
                  <a:srgbClr val="5C9A12"/>
                </a:solidFill>
                <a:latin typeface="+mj-lt"/>
              </a:rPr>
              <a:t>NEO</a:t>
            </a:r>
            <a:r>
              <a:rPr lang="pl-PL" sz="28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INDUSTRIALIZACJA</a:t>
            </a: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pl-PL" sz="12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(M. </a:t>
            </a:r>
            <a:r>
              <a:rPr lang="pl-PL" sz="1200" dirty="0" err="1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Woron</a:t>
            </a:r>
            <a:r>
              <a:rPr lang="pl-PL" sz="12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 )</a:t>
            </a: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pl-PL" sz="20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w </a:t>
            </a:r>
            <a:r>
              <a:rPr lang="pl-PL" sz="20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obszarze </a:t>
            </a:r>
            <a:endParaRPr lang="pl-PL" sz="24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pl-PL" sz="20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środowisko </a:t>
            </a: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–</a:t>
            </a:r>
            <a:r>
              <a:rPr lang="pl-PL" sz="20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 rolnictwo </a:t>
            </a:r>
            <a:r>
              <a:rPr lang="pl-PL" sz="20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– żywność </a:t>
            </a: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–</a:t>
            </a:r>
            <a:r>
              <a:rPr lang="pl-PL" sz="20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 zdrowie</a:t>
            </a: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pl-PL" sz="2000" i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w służbie dla człowieka</a:t>
            </a:r>
            <a:endParaRPr lang="pl-PL" sz="2000" i="1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39416" y="4857760"/>
            <a:ext cx="10801200" cy="12729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120000"/>
              </a:lnSpc>
              <a:buFont typeface="Arial" pitchFamily="34" charset="0"/>
              <a:buNone/>
            </a:pPr>
            <a:endParaRPr lang="pl-PL" sz="2400" dirty="0" smtClean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53652" y="2643182"/>
            <a:ext cx="2238348" cy="96796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8210" y="3107529"/>
            <a:ext cx="4643616" cy="3500462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38210" y="2643182"/>
            <a:ext cx="108012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338210" y="428604"/>
            <a:ext cx="9758318" cy="22145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tx1">
                    <a:lumMod val="75000"/>
                  </a:schemeClr>
                </a:solidFill>
              </a:rPr>
              <a:t>Poszukujemy </a:t>
            </a:r>
            <a:r>
              <a:rPr lang="pl-PL" sz="2400" b="1" dirty="0" smtClean="0">
                <a:solidFill>
                  <a:schemeClr val="tx1">
                    <a:lumMod val="75000"/>
                  </a:schemeClr>
                </a:solidFill>
              </a:rPr>
              <a:t>innowacyjnych rozwiązań rozwoju gospodarczego </a:t>
            </a:r>
            <a:r>
              <a:rPr lang="pl-PL" sz="2400" dirty="0" smtClean="0">
                <a:solidFill>
                  <a:schemeClr val="tx1">
                    <a:lumMod val="75000"/>
                  </a:schemeClr>
                </a:solidFill>
              </a:rPr>
              <a:t>dla </a:t>
            </a:r>
            <a:r>
              <a:rPr lang="pl-PL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Dolnego Śląska </a:t>
            </a:r>
            <a:r>
              <a:rPr lang="pl-PL" sz="2400" dirty="0" smtClean="0">
                <a:solidFill>
                  <a:schemeClr val="tx1">
                    <a:lumMod val="75000"/>
                  </a:schemeClr>
                </a:solidFill>
              </a:rPr>
              <a:t>o wysokiej konkurencyjności </a:t>
            </a:r>
            <a:r>
              <a:rPr lang="pl-PL" sz="2400" b="1" dirty="0" smtClean="0">
                <a:solidFill>
                  <a:schemeClr val="tx1">
                    <a:lumMod val="75000"/>
                  </a:schemeClr>
                </a:solidFill>
              </a:rPr>
              <a:t>z wykorzystaniem istniejących zasobów </a:t>
            </a:r>
            <a:r>
              <a:rPr lang="pl-PL" sz="2400" dirty="0" smtClean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pl-PL" sz="24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sz="2400" dirty="0" smtClean="0">
                <a:solidFill>
                  <a:schemeClr val="tx1">
                    <a:lumMod val="75000"/>
                  </a:schemeClr>
                </a:solidFill>
              </a:rPr>
              <a:t>o charakterze prospołecznym na rzecz jakości życia ludności miast i wsi.     </a:t>
            </a:r>
            <a:r>
              <a:rPr lang="pl-PL" sz="2800" dirty="0" smtClean="0">
                <a:solidFill>
                  <a:srgbClr val="0033CC"/>
                </a:solidFill>
              </a:rPr>
              <a:t>Centrum uwagi jest  </a:t>
            </a:r>
            <a:r>
              <a:rPr lang="pl-PL" sz="2800" b="1" dirty="0" smtClean="0">
                <a:solidFill>
                  <a:srgbClr val="0033CC"/>
                </a:solidFill>
              </a:rPr>
              <a:t>CZŁOWIEK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endParaRPr lang="pl-PL" sz="1200" dirty="0" err="1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4"/>
          </p:nvPr>
        </p:nvSpPr>
        <p:spPr>
          <a:xfrm>
            <a:off x="7024694" y="107133"/>
            <a:ext cx="4878659" cy="1214446"/>
          </a:xfrm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pl-PL" sz="3200" b="1" dirty="0" smtClean="0">
                <a:solidFill>
                  <a:srgbClr val="6D8C30"/>
                </a:solidFill>
              </a:rPr>
              <a:t>W naturze ożywionej </a:t>
            </a:r>
          </a:p>
          <a:p>
            <a:pPr algn="ctr">
              <a:spcAft>
                <a:spcPts val="1200"/>
              </a:spcAft>
            </a:pPr>
            <a:r>
              <a:rPr lang="pl-PL" sz="3200" b="1" dirty="0">
                <a:solidFill>
                  <a:srgbClr val="6D8C30"/>
                </a:solidFill>
              </a:rPr>
              <a:t>n</a:t>
            </a:r>
            <a:r>
              <a:rPr lang="pl-PL" sz="3200" b="1" dirty="0" smtClean="0">
                <a:solidFill>
                  <a:srgbClr val="6D8C30"/>
                </a:solidFill>
              </a:rPr>
              <a:t>ajwyższą wartością jest</a:t>
            </a:r>
          </a:p>
        </p:txBody>
      </p:sp>
      <p:sp>
        <p:nvSpPr>
          <p:cNvPr id="3" name="Tytuł 2"/>
          <p:cNvSpPr txBox="1">
            <a:spLocks/>
          </p:cNvSpPr>
          <p:nvPr/>
        </p:nvSpPr>
        <p:spPr>
          <a:xfrm>
            <a:off x="7024694" y="1454814"/>
            <a:ext cx="4878659" cy="29028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sz="2400" b="0" kern="1200" dirty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300"/>
              </a:spcBef>
              <a:spcAft>
                <a:spcPts val="1200"/>
              </a:spcAft>
            </a:pPr>
            <a:r>
              <a:rPr lang="pl-PL" sz="4400" b="1" dirty="0" smtClean="0">
                <a:solidFill>
                  <a:srgbClr val="0033CC"/>
                </a:solidFill>
              </a:rPr>
              <a:t>CZŁOWIEK</a:t>
            </a:r>
          </a:p>
          <a:p>
            <a:pPr algn="ctr">
              <a:spcBef>
                <a:spcPts val="300"/>
              </a:spcBef>
              <a:spcAft>
                <a:spcPts val="1200"/>
              </a:spcAft>
            </a:pPr>
            <a:r>
              <a:rPr lang="pl-PL" sz="3200" b="1" dirty="0" smtClean="0"/>
              <a:t>w otoczeniu</a:t>
            </a:r>
          </a:p>
          <a:p>
            <a:pPr algn="ctr">
              <a:spcBef>
                <a:spcPts val="300"/>
              </a:spcBef>
              <a:spcAft>
                <a:spcPts val="1200"/>
              </a:spcAft>
            </a:pPr>
            <a:r>
              <a:rPr lang="pl-PL" sz="3200" b="1" dirty="0" smtClean="0"/>
              <a:t>świata zwierząt</a:t>
            </a:r>
          </a:p>
          <a:p>
            <a:pPr algn="ctr">
              <a:spcBef>
                <a:spcPts val="300"/>
              </a:spcBef>
              <a:spcAft>
                <a:spcPts val="1200"/>
              </a:spcAft>
            </a:pPr>
            <a:r>
              <a:rPr lang="pl-PL" sz="3200" b="1" dirty="0" smtClean="0"/>
              <a:t>i świata roślin.</a:t>
            </a:r>
            <a:endParaRPr lang="pl-PL" sz="3200" b="1" dirty="0"/>
          </a:p>
        </p:txBody>
      </p:sp>
      <p:sp>
        <p:nvSpPr>
          <p:cNvPr id="7" name="Prostokąt 6"/>
          <p:cNvSpPr/>
          <p:nvPr/>
        </p:nvSpPr>
        <p:spPr>
          <a:xfrm rot="5400000">
            <a:off x="-3078752" y="3078752"/>
            <a:ext cx="6858000" cy="700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53" r="5534"/>
          <a:stretch/>
        </p:blipFill>
        <p:spPr>
          <a:xfrm>
            <a:off x="700497" y="-1"/>
            <a:ext cx="5967007" cy="4643447"/>
          </a:xfrm>
          <a:prstGeom prst="rect">
            <a:avLst/>
          </a:prstGeom>
        </p:spPr>
      </p:pic>
      <p:pic>
        <p:nvPicPr>
          <p:cNvPr id="9" name="Picture 4" descr="Znalezione obrazy dla zapytania byd&amp;lstrok;o mi&amp;eogon;s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497" y="4486274"/>
            <a:ext cx="11491503" cy="2371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3310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4"/>
          </p:nvPr>
        </p:nvSpPr>
        <p:spPr>
          <a:xfrm>
            <a:off x="1147644" y="1663533"/>
            <a:ext cx="10636988" cy="20535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Jednym z największych zagrożeń, z którymi przychodzi nam się zmierzyć,</a:t>
            </a:r>
            <a:b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są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CHOROBY CYWILIZACYJNE,  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które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pochłaniają istnienie milionów ludzi rocznie.</a:t>
            </a:r>
            <a:b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Trend ten nie omija Polski. Wielu naszych obywateli, w wyniku chorób cywilizacyjnych – w tym </a:t>
            </a:r>
            <a:r>
              <a:rPr lang="pl-PL" sz="2000" dirty="0" err="1" smtClean="0">
                <a:solidFill>
                  <a:schemeClr val="tx2">
                    <a:lumMod val="75000"/>
                  </a:schemeClr>
                </a:solidFill>
              </a:rPr>
              <a:t>dietozależnych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, traci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życie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przedwcześnie. Są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to też ogromne koszty finansowe i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społeczne.</a:t>
            </a:r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ytuł 2"/>
          <p:cNvSpPr txBox="1">
            <a:spLocks/>
          </p:cNvSpPr>
          <p:nvPr/>
        </p:nvSpPr>
        <p:spPr>
          <a:xfrm>
            <a:off x="1152630" y="-783468"/>
            <a:ext cx="11048242" cy="321995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sz="2400" b="0" kern="1200" dirty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pl-PL" sz="3200" b="1" dirty="0" smtClean="0"/>
              <a:t>Równowaga środowiskowa została zachwiana</a:t>
            </a:r>
          </a:p>
          <a:p>
            <a:pPr>
              <a:spcAft>
                <a:spcPts val="1200"/>
              </a:spcAft>
            </a:pPr>
            <a:r>
              <a:rPr lang="pl-PL" sz="3200" b="1" dirty="0" smtClean="0"/>
              <a:t>Balansujemy między </a:t>
            </a:r>
            <a:r>
              <a:rPr lang="pl-PL" sz="3200" b="1" dirty="0"/>
              <a:t>naturą a wynaturzeniem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089" b="10224"/>
          <a:stretch/>
        </p:blipFill>
        <p:spPr>
          <a:xfrm>
            <a:off x="701448" y="3825044"/>
            <a:ext cx="11490551" cy="303295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 rot="5400000">
            <a:off x="-3077799" y="3078752"/>
            <a:ext cx="6858000" cy="700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8967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 txBox="1">
            <a:spLocks/>
          </p:cNvSpPr>
          <p:nvPr/>
        </p:nvSpPr>
        <p:spPr>
          <a:xfrm>
            <a:off x="6810380" y="1160749"/>
            <a:ext cx="5485460" cy="3339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sz="2400" b="0" kern="1200" dirty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pl-PL" sz="3200" b="1" dirty="0" smtClean="0"/>
              <a:t>Człowiek zapomniał,</a:t>
            </a:r>
          </a:p>
          <a:p>
            <a:pPr>
              <a:spcAft>
                <a:spcPts val="1200"/>
              </a:spcAft>
            </a:pPr>
            <a:r>
              <a:rPr lang="pl-PL" sz="3200" b="1" dirty="0" smtClean="0"/>
              <a:t>że jego zdrowie to</a:t>
            </a:r>
          </a:p>
          <a:p>
            <a:pPr>
              <a:spcAft>
                <a:spcPts val="1200"/>
              </a:spcAft>
            </a:pPr>
            <a:r>
              <a:rPr lang="pl-PL" sz="3200" b="1" dirty="0" smtClean="0"/>
              <a:t>głównie profilaktyka,</a:t>
            </a:r>
          </a:p>
          <a:p>
            <a:pPr>
              <a:spcAft>
                <a:spcPts val="1200"/>
              </a:spcAft>
            </a:pPr>
            <a:r>
              <a:rPr sz="2000" b="1" i="1" smtClean="0">
                <a:solidFill>
                  <a:srgbClr val="FF0000"/>
                </a:solidFill>
              </a:rPr>
              <a:t>która jest 20 krotnie tańsza niż leczenie</a:t>
            </a:r>
            <a:endParaRPr lang="pl-PL" sz="2000" b="1" i="1" dirty="0">
              <a:solidFill>
                <a:srgbClr val="FF000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" y="-8806"/>
            <a:ext cx="12191999" cy="700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zawartości 1"/>
          <p:cNvSpPr txBox="1">
            <a:spLocks/>
          </p:cNvSpPr>
          <p:nvPr/>
        </p:nvSpPr>
        <p:spPr>
          <a:xfrm>
            <a:off x="6810380" y="4786322"/>
            <a:ext cx="5083716" cy="14619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8775" indent="-177800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pl-PL" sz="2000" b="1" i="1" dirty="0"/>
              <a:t>na którą składa się żywność (</a:t>
            </a:r>
            <a:r>
              <a:rPr lang="pl-PL" sz="2000" b="1" i="1" dirty="0" smtClean="0"/>
              <a:t>60 - 80%)</a:t>
            </a:r>
          </a:p>
          <a:p>
            <a:pPr>
              <a:spcAft>
                <a:spcPts val="1200"/>
              </a:spcAft>
            </a:pPr>
            <a:r>
              <a:rPr lang="pl-PL" sz="2000" b="1" i="1" dirty="0" smtClean="0"/>
              <a:t>i </a:t>
            </a:r>
            <a:r>
              <a:rPr lang="pl-PL" sz="2000" b="1" i="1" dirty="0"/>
              <a:t>ruch </a:t>
            </a:r>
            <a:r>
              <a:rPr lang="pl-PL" sz="2000" b="1" i="1" dirty="0" smtClean="0"/>
              <a:t>(20-30</a:t>
            </a:r>
            <a:r>
              <a:rPr lang="pl-PL" sz="2000" b="1" i="1" dirty="0"/>
              <a:t>%) w przyjaznym </a:t>
            </a:r>
            <a:r>
              <a:rPr lang="pl-PL" sz="2000" b="1" i="1" dirty="0" smtClean="0"/>
              <a:t>środowisku.</a:t>
            </a:r>
            <a:endParaRPr lang="pl-PL" sz="2000" b="1" i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44"/>
          <a:stretch/>
        </p:blipFill>
        <p:spPr>
          <a:xfrm flipH="1">
            <a:off x="0" y="691690"/>
            <a:ext cx="6348028" cy="618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4009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" y="6190020"/>
            <a:ext cx="12191999" cy="700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14"/>
          </p:nvPr>
        </p:nvSpPr>
        <p:spPr>
          <a:xfrm>
            <a:off x="309522" y="928670"/>
            <a:ext cx="6330080" cy="478634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800" b="1" i="1" dirty="0" smtClean="0">
                <a:solidFill>
                  <a:srgbClr val="92D050"/>
                </a:solidFill>
              </a:rPr>
              <a:t>Podjęcie działań w celu utworzenia innowacyjnej  koncepcji zapobiegającej dalszej degradacji zasobów środowiskowych, rolnictwa i gospodarki żywnościowej na rzecz jakości życia, w tym  zdrowia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800" b="1" i="1" dirty="0" smtClean="0">
                <a:solidFill>
                  <a:srgbClr val="92D050"/>
                </a:solidFill>
              </a:rPr>
              <a:t>jest PROGRAM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endParaRPr lang="pl-PL" sz="2800" b="1" i="1" dirty="0" smtClean="0">
              <a:solidFill>
                <a:srgbClr val="92D050"/>
              </a:solidFill>
            </a:endParaRPr>
          </a:p>
        </p:txBody>
      </p:sp>
      <p:sp>
        <p:nvSpPr>
          <p:cNvPr id="3" name="Tytuł 2"/>
          <p:cNvSpPr txBox="1">
            <a:spLocks/>
          </p:cNvSpPr>
          <p:nvPr/>
        </p:nvSpPr>
        <p:spPr>
          <a:xfrm>
            <a:off x="554926" y="6097244"/>
            <a:ext cx="11184676" cy="76075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sz="2400" b="0" kern="1200" dirty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pl-P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Dolny Śląsk. Zielona Dolina Żywności i </a:t>
            </a:r>
            <a:r>
              <a:rPr lang="pl-P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Zdrowia</a:t>
            </a:r>
            <a:r>
              <a:rPr lang="pl-P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  <a:endParaRPr lang="pl-P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11" r="21400"/>
          <a:stretch/>
        </p:blipFill>
        <p:spPr>
          <a:xfrm>
            <a:off x="7007424" y="0"/>
            <a:ext cx="5184576" cy="619002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57971" y="285728"/>
            <a:ext cx="2234029" cy="118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554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ony ogólne">
  <a:themeElements>
    <a:clrScheme name="UP 2">
      <a:dk1>
        <a:srgbClr val="737373"/>
      </a:dk1>
      <a:lt1>
        <a:srgbClr val="FFFFFF"/>
      </a:lt1>
      <a:dk2>
        <a:srgbClr val="737373"/>
      </a:dk2>
      <a:lt2>
        <a:srgbClr val="FFFFFF"/>
      </a:lt2>
      <a:accent1>
        <a:srgbClr val="782834"/>
      </a:accent1>
      <a:accent2>
        <a:srgbClr val="7F4D4D"/>
      </a:accent2>
      <a:accent3>
        <a:srgbClr val="B69090"/>
      </a:accent3>
      <a:accent4>
        <a:srgbClr val="CDB3B3"/>
      </a:accent4>
      <a:accent5>
        <a:srgbClr val="633737"/>
      </a:accent5>
      <a:accent6>
        <a:srgbClr val="737373"/>
      </a:accent6>
      <a:hlink>
        <a:srgbClr val="1F497D"/>
      </a:hlink>
      <a:folHlink>
        <a:srgbClr val="17365D"/>
      </a:folHlink>
    </a:clrScheme>
    <a:fontScheme name="Niestandardowy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538E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50000"/>
          </a:lnSpc>
          <a:buFont typeface="Arial" pitchFamily="34" charset="0"/>
          <a:buNone/>
          <a:defRPr sz="1200" dirty="0" err="1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18990</TotalTime>
  <Words>1843</Words>
  <Application>Microsoft Office PowerPoint</Application>
  <PresentationFormat>Niestandardowy</PresentationFormat>
  <Paragraphs>249</Paragraphs>
  <Slides>38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39" baseType="lpstr">
      <vt:lpstr>Strony ogólne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 Aktywność Uniwersytetu Przyrodniczego we Wrocławiu</vt:lpstr>
      <vt:lpstr>Slajd 17</vt:lpstr>
      <vt:lpstr>Dolny Śląsk</vt:lpstr>
      <vt:lpstr>Czym jest strategiczny program UPWr i UM ? Patriotyzm gospodarczy i społeczny</vt:lpstr>
      <vt:lpstr>Slajd 20</vt:lpstr>
      <vt:lpstr>Slajd 21</vt:lpstr>
      <vt:lpstr>Slajd 22</vt:lpstr>
      <vt:lpstr>Slajd 23</vt:lpstr>
      <vt:lpstr>Strategia programu</vt:lpstr>
      <vt:lpstr>Slajd 25</vt:lpstr>
      <vt:lpstr>Slajd 26</vt:lpstr>
      <vt:lpstr>Dolny Śląsk</vt:lpstr>
      <vt:lpstr>Uczestnicy-partnerzy projektu „Zielona Dolina” - przykłady</vt:lpstr>
      <vt:lpstr>Wybrane produkty klastra Nutribiomed</vt:lpstr>
      <vt:lpstr>Klaster Nutribiomed   UPWr jest wiodącym członkiem klastra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zaslpczenie</dc:creator>
  <cp:lastModifiedBy>Tadeusz Trziszka</cp:lastModifiedBy>
  <cp:revision>2350</cp:revision>
  <cp:lastPrinted>2017-03-10T10:53:30Z</cp:lastPrinted>
  <dcterms:created xsi:type="dcterms:W3CDTF">2011-10-13T10:25:48Z</dcterms:created>
  <dcterms:modified xsi:type="dcterms:W3CDTF">2017-12-13T08:02:58Z</dcterms:modified>
</cp:coreProperties>
</file>