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18"/>
  </p:notesMasterIdLst>
  <p:sldIdLst>
    <p:sldId id="256" r:id="rId2"/>
    <p:sldId id="272" r:id="rId3"/>
    <p:sldId id="273" r:id="rId4"/>
    <p:sldId id="257" r:id="rId5"/>
    <p:sldId id="260" r:id="rId6"/>
    <p:sldId id="271" r:id="rId7"/>
    <p:sldId id="258" r:id="rId8"/>
    <p:sldId id="270" r:id="rId9"/>
    <p:sldId id="267" r:id="rId10"/>
    <p:sldId id="261" r:id="rId11"/>
    <p:sldId id="263" r:id="rId12"/>
    <p:sldId id="262" r:id="rId13"/>
    <p:sldId id="264" r:id="rId14"/>
    <p:sldId id="265" r:id="rId15"/>
    <p:sldId id="268" r:id="rId16"/>
    <p:sldId id="266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czuk Agnieszka" initials="IA" lastIdx="8" clrIdx="0">
    <p:extLst>
      <p:ext uri="{19B8F6BF-5375-455C-9EA6-DF929625EA0E}">
        <p15:presenceInfo xmlns:p15="http://schemas.microsoft.com/office/powerpoint/2012/main" userId="S-1-5-21-3419930908-1354286565-637230989-14799" providerId="AD"/>
      </p:ext>
    </p:extLst>
  </p:cmAuthor>
  <p:cmAuthor id="2" name="Sobków Alicja" initials="SA" lastIdx="1" clrIdx="1">
    <p:extLst>
      <p:ext uri="{19B8F6BF-5375-455C-9EA6-DF929625EA0E}">
        <p15:presenceInfo xmlns:p15="http://schemas.microsoft.com/office/powerpoint/2012/main" userId="S-1-5-21-3419930908-1354286565-637230989-15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8207" autoAdjust="0"/>
  </p:normalViewPr>
  <p:slideViewPr>
    <p:cSldViewPr snapToGrid="0">
      <p:cViewPr varScale="1">
        <p:scale>
          <a:sx n="75" d="100"/>
          <a:sy n="75" d="100"/>
        </p:scale>
        <p:origin x="12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1804-87D1-4EBE-B7C4-F61B4CC3759B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ADCB-8A6D-4EBC-A63B-31E899C0C8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42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20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ciągu 2015 r. na obszarze województwa dolnośląskiego wpisano do rejestru REGON </a:t>
            </a:r>
            <a:r>
              <a:rPr lang="pl-PL" b="1" dirty="0" smtClean="0"/>
              <a:t>367</a:t>
            </a:r>
            <a:r>
              <a:rPr lang="pl-PL" dirty="0" smtClean="0"/>
              <a:t> nowych podmiotów zagranicznych osób fizycznych,  tj. o </a:t>
            </a:r>
            <a:r>
              <a:rPr lang="pl-PL" b="1" dirty="0" smtClean="0"/>
              <a:t>9,9%</a:t>
            </a:r>
            <a:r>
              <a:rPr lang="pl-PL" dirty="0" smtClean="0"/>
              <a:t> więcej niż w ciągu 2014 r. </a:t>
            </a:r>
          </a:p>
          <a:p>
            <a:r>
              <a:rPr lang="pl-PL" dirty="0" smtClean="0"/>
              <a:t>Spośród powiatów największą liczbą nowo zarejestrowanych podmiotów wyróżniał się powiat Wrocław – </a:t>
            </a:r>
            <a:r>
              <a:rPr lang="pl-PL" b="1" dirty="0" smtClean="0"/>
              <a:t>154</a:t>
            </a:r>
            <a:r>
              <a:rPr lang="pl-PL" dirty="0" smtClean="0"/>
              <a:t> jednostki, następnie powiaty: trzebnicki – </a:t>
            </a:r>
            <a:r>
              <a:rPr lang="pl-PL" b="1" dirty="0" smtClean="0"/>
              <a:t>22</a:t>
            </a:r>
            <a:r>
              <a:rPr lang="pl-PL" dirty="0" smtClean="0"/>
              <a:t>, kłodzki i oleśnicki – po </a:t>
            </a:r>
            <a:r>
              <a:rPr lang="pl-PL" b="1" dirty="0" smtClean="0"/>
              <a:t>19</a:t>
            </a:r>
            <a:r>
              <a:rPr lang="pl-PL" dirty="0" smtClean="0"/>
              <a:t> jednostek.</a:t>
            </a:r>
          </a:p>
          <a:p>
            <a:r>
              <a:rPr lang="pl-PL" dirty="0" smtClean="0"/>
              <a:t>W ciągu roku w powiatach: kamiennogórskim, polkowickim i wołowskim w 2015 r. zarejestrowano tylko po </a:t>
            </a:r>
            <a:r>
              <a:rPr lang="pl-PL" b="1" dirty="0" smtClean="0"/>
              <a:t>1</a:t>
            </a:r>
            <a:r>
              <a:rPr lang="pl-PL" dirty="0" smtClean="0"/>
              <a:t> zagranicznej osobie fizycznej, </a:t>
            </a:r>
            <a:r>
              <a:rPr lang="pl-PL" dirty="0" smtClean="0"/>
              <a:t>a </a:t>
            </a:r>
            <a:r>
              <a:rPr lang="pl-PL" dirty="0" smtClean="0"/>
              <a:t>w powiatach górowskim i średzkim nie zarejestrowano żadnej nowej jednostki.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703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ogólnej liczbie wpisanych do rejestru REGON w ciągu 2015 r. 367 nowych jednostek, najwięcej nowych rejestracji odnotowano w sekcji handel; naprawa pojazdów samochodowych – </a:t>
            </a:r>
            <a:r>
              <a:rPr lang="pl-PL" b="1" dirty="0" smtClean="0"/>
              <a:t>126.</a:t>
            </a:r>
            <a:r>
              <a:rPr lang="pl-PL" dirty="0" smtClean="0"/>
              <a:t> Najmniej zarejestrowano w sekcjach: </a:t>
            </a:r>
            <a:endParaRPr lang="pl-PL" dirty="0" smtClean="0"/>
          </a:p>
          <a:p>
            <a:pPr marL="171450" indent="-171450">
              <a:buFontTx/>
              <a:buChar char="-"/>
            </a:pPr>
            <a:r>
              <a:rPr lang="pl-PL" dirty="0" smtClean="0"/>
              <a:t>administrowanie </a:t>
            </a:r>
            <a:r>
              <a:rPr lang="pl-PL" dirty="0" smtClean="0"/>
              <a:t>i działalność wspierająca – </a:t>
            </a:r>
            <a:r>
              <a:rPr lang="pl-PL" b="1" dirty="0" smtClean="0"/>
              <a:t>17</a:t>
            </a:r>
            <a:r>
              <a:rPr lang="pl-PL" dirty="0" smtClean="0"/>
              <a:t>, </a:t>
            </a:r>
            <a:endParaRPr lang="pl-PL" dirty="0" smtClean="0"/>
          </a:p>
          <a:p>
            <a:pPr marL="171450" indent="-171450">
              <a:buFontTx/>
              <a:buChar char="-"/>
            </a:pPr>
            <a:r>
              <a:rPr lang="pl-PL" dirty="0" smtClean="0"/>
              <a:t>informacja </a:t>
            </a:r>
            <a:r>
              <a:rPr lang="pl-PL" dirty="0" smtClean="0"/>
              <a:t>i </a:t>
            </a:r>
            <a:r>
              <a:rPr lang="pl-PL" dirty="0" smtClean="0"/>
              <a:t>komunikacja </a:t>
            </a:r>
            <a:r>
              <a:rPr lang="pl-PL" dirty="0" smtClean="0"/>
              <a:t>– </a:t>
            </a:r>
            <a:r>
              <a:rPr lang="pl-PL" b="1" dirty="0" smtClean="0"/>
              <a:t>18</a:t>
            </a:r>
            <a:r>
              <a:rPr lang="pl-PL" dirty="0" smtClean="0"/>
              <a:t> </a:t>
            </a:r>
            <a:endParaRPr lang="pl-PL" dirty="0" smtClean="0"/>
          </a:p>
          <a:p>
            <a:pPr marL="171450" indent="-171450">
              <a:buFontTx/>
              <a:buChar char="-"/>
            </a:pPr>
            <a:r>
              <a:rPr lang="pl-PL" dirty="0" smtClean="0"/>
              <a:t>przemysł </a:t>
            </a:r>
            <a:r>
              <a:rPr lang="pl-PL" dirty="0" smtClean="0"/>
              <a:t>– </a:t>
            </a:r>
            <a:r>
              <a:rPr lang="pl-PL" b="1" dirty="0" smtClean="0"/>
              <a:t>19</a:t>
            </a:r>
            <a:r>
              <a:rPr lang="pl-PL" dirty="0" smtClean="0"/>
              <a:t> jednostek.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48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ciągu 2015 r. w województwie dolnośląskim  wyrejestrowano z rejestru REGON </a:t>
            </a:r>
            <a:r>
              <a:rPr lang="pl-PL" b="1" dirty="0" smtClean="0"/>
              <a:t>257</a:t>
            </a:r>
            <a:r>
              <a:rPr lang="pl-PL" dirty="0" smtClean="0"/>
              <a:t> zagranicznych osób fizycznych .</a:t>
            </a:r>
          </a:p>
          <a:p>
            <a:r>
              <a:rPr lang="pl-PL" dirty="0" smtClean="0"/>
              <a:t>W układzie przestrzennym najwięcej wykreśleń z rejestru odnotowano we Wrocławiu – </a:t>
            </a:r>
            <a:r>
              <a:rPr lang="pl-PL" b="1" dirty="0" smtClean="0"/>
              <a:t>100</a:t>
            </a:r>
            <a:r>
              <a:rPr lang="pl-PL" dirty="0" smtClean="0"/>
              <a:t> jednostek, a następnie w powiatach: oleśnickim – </a:t>
            </a:r>
            <a:r>
              <a:rPr lang="pl-PL" b="1" dirty="0" smtClean="0"/>
              <a:t>21</a:t>
            </a:r>
            <a:r>
              <a:rPr lang="pl-PL" dirty="0" smtClean="0"/>
              <a:t> i świdnickim – </a:t>
            </a:r>
            <a:r>
              <a:rPr lang="pl-PL" b="1" dirty="0" smtClean="0"/>
              <a:t>20</a:t>
            </a:r>
            <a:r>
              <a:rPr lang="pl-PL" dirty="0" smtClean="0"/>
              <a:t> jednostek.</a:t>
            </a:r>
          </a:p>
          <a:p>
            <a:r>
              <a:rPr lang="pl-PL" dirty="0" smtClean="0"/>
              <a:t>W powiatach: kamiennogórskim, milickim i wałbrzyskim w 2015 r. nie wyrejestrowano żadnej jednostki z grupy obejmującej zagraniczne osoby fizyczne prowadzące działalność gospodarczą.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64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województwie dolnośląskim w 2015 r. najwięcej jednostek wyrejestrowano w sekcjach: </a:t>
            </a:r>
            <a:endParaRPr lang="pl-PL" dirty="0" smtClean="0"/>
          </a:p>
          <a:p>
            <a:r>
              <a:rPr lang="pl-PL" dirty="0" smtClean="0"/>
              <a:t>-   handel</a:t>
            </a:r>
            <a:r>
              <a:rPr lang="pl-PL" dirty="0" smtClean="0"/>
              <a:t>; naprawa pojazdów samochodowych – </a:t>
            </a:r>
            <a:r>
              <a:rPr lang="pl-PL" b="1" dirty="0" smtClean="0"/>
              <a:t>119</a:t>
            </a:r>
            <a:r>
              <a:rPr lang="pl-PL" dirty="0" smtClean="0"/>
              <a:t>, </a:t>
            </a:r>
            <a:endParaRPr lang="pl-PL" dirty="0" smtClean="0"/>
          </a:p>
          <a:p>
            <a:pPr marL="171450" indent="-171450">
              <a:buFontTx/>
              <a:buChar char="-"/>
            </a:pPr>
            <a:r>
              <a:rPr lang="pl-PL" dirty="0" smtClean="0"/>
              <a:t>edukacja </a:t>
            </a:r>
            <a:r>
              <a:rPr lang="pl-PL" dirty="0" smtClean="0"/>
              <a:t>– </a:t>
            </a:r>
            <a:r>
              <a:rPr lang="pl-PL" b="1" dirty="0" smtClean="0"/>
              <a:t>26</a:t>
            </a:r>
            <a:r>
              <a:rPr lang="pl-PL" dirty="0" smtClean="0"/>
              <a:t>,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budownictwo </a:t>
            </a:r>
            <a:r>
              <a:rPr lang="pl-PL" dirty="0" smtClean="0"/>
              <a:t>– </a:t>
            </a:r>
            <a:r>
              <a:rPr lang="pl-PL" b="1" dirty="0" smtClean="0"/>
              <a:t>25</a:t>
            </a:r>
            <a:r>
              <a:rPr lang="pl-PL" dirty="0" smtClean="0"/>
              <a:t> jednostek. </a:t>
            </a:r>
            <a:endParaRPr lang="pl-PL" dirty="0" smtClean="0"/>
          </a:p>
          <a:p>
            <a:pPr marL="0" indent="0">
              <a:buFontTx/>
              <a:buNone/>
            </a:pP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Najmniej </a:t>
            </a: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wyrejestrowano w sekcjach: </a:t>
            </a:r>
            <a:endParaRPr lang="pl-PL" sz="1200" i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administrowanie </a:t>
            </a: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działalność wspierająca – </a:t>
            </a:r>
            <a:r>
              <a:rPr lang="pl-PL" sz="1200" b="1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l-PL" sz="1200" b="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Tx/>
              <a:buChar char="-"/>
            </a:pP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opieka </a:t>
            </a: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zdrowotna i pomoc społeczna –</a:t>
            </a:r>
            <a:r>
              <a:rPr lang="pl-PL" sz="1200" b="1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jednostek.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77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59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835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3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85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Wniosek o wpis do CEIDG przedsiębiorca składa za pośrednictwem formularza elektronicznego dostępnego na stronie internetowej CEIDG, w Biuletynie Informacji Publicznej ministra właściwego do spraw gospodarki lub za pośrednictwem elektronicznej platformy usług administracji publicznej </a:t>
            </a:r>
            <a:r>
              <a:rPr lang="pl-PL" dirty="0" err="1" smtClean="0"/>
              <a:t>ePUAP</a:t>
            </a:r>
            <a:r>
              <a:rPr lang="pl-PL" dirty="0" smtClean="0"/>
              <a:t>. Wniosek może być również złożony przez przedsiębiorcę w wybranym urzędzie gminy osobiście lub wysłany listem poleconym.      </a:t>
            </a:r>
          </a:p>
          <a:p>
            <a:r>
              <a:rPr lang="pl-PL" dirty="0" smtClean="0"/>
              <a:t>CEIDG przesyła do GUS odpowiednie dane zawarte we wniosku niezbędne dla uzyskania, zmian albo skreślenia wpisu podmiotu w rejestrze REGON. Informacja o nadanym przedsiębiorcy numerze identyfikacyjnym REGON jest niezwłocznie przekazywana do CEIDG.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3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Województwo dolnośląskie zajmuje drugie miejsce w Polsce, po województwie mazowieckim, pod względem liczby zarejestrowanych w rejestrze REGON zagranicznych osób fizycznych prowadzących działalność gospodarczą.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stanu na koniec czerwca 2016 r. na obszarze województwa dolnośląskiego w rejestrze REGON figurowały </a:t>
            </a:r>
            <a:r>
              <a:rPr lang="pl-PL" sz="1200" b="1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1664</a:t>
            </a: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podmioty zagranicznych osób fizycznych, co stanowiło </a:t>
            </a:r>
            <a:r>
              <a:rPr lang="pl-PL" sz="1200" b="1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9,7% </a:t>
            </a:r>
            <a:r>
              <a:rPr lang="pl-PL" sz="1200" i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ogólnej liczby zagranicznych osób fizycznych prowadzących działalność gospodarczą w Polsce.                    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17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przestrzeni ostatnich lat liczba podmiotów zarejestrowanych w rejestrze REGON przez zagraniczne osoby fizyczne stale rośnie.</a:t>
            </a:r>
          </a:p>
          <a:p>
            <a:r>
              <a:rPr lang="pl-PL" dirty="0" smtClean="0"/>
              <a:t>Od końca 2006 r. do końca VI 2016 r. liczba takich jednostek zwiększyła się o </a:t>
            </a:r>
            <a:r>
              <a:rPr lang="pl-PL" b="1" dirty="0" smtClean="0"/>
              <a:t>1244</a:t>
            </a:r>
            <a:r>
              <a:rPr lang="pl-PL" dirty="0" smtClean="0"/>
              <a:t> podmioty, tj. prawie </a:t>
            </a:r>
            <a:r>
              <a:rPr lang="pl-PL" dirty="0" smtClean="0"/>
              <a:t>czterokrotnie</a:t>
            </a:r>
            <a:r>
              <a:rPr lang="pl-PL" dirty="0" smtClean="0"/>
              <a:t>. </a:t>
            </a:r>
          </a:p>
          <a:p>
            <a:r>
              <a:rPr lang="pl-PL" dirty="0" smtClean="0"/>
              <a:t>Największą w skali roku dynamikę liczby zarejestrowanych jednostek odnotowano  w okresie 2011 r. - 2012 r. – przybyło </a:t>
            </a:r>
            <a:r>
              <a:rPr lang="pl-PL" b="1" dirty="0" smtClean="0"/>
              <a:t>356</a:t>
            </a:r>
            <a:r>
              <a:rPr lang="pl-PL" dirty="0" smtClean="0"/>
              <a:t> jednostek (wzrost o 50,4%)</a:t>
            </a:r>
            <a:r>
              <a:rPr lang="pl-PL" baseline="0" dirty="0" smtClean="0"/>
              <a:t> oraz 2012 – 2013 – o </a:t>
            </a:r>
            <a:r>
              <a:rPr lang="pl-PL" b="1" baseline="0" dirty="0" smtClean="0"/>
              <a:t>275</a:t>
            </a:r>
            <a:r>
              <a:rPr lang="pl-PL" baseline="0" dirty="0" smtClean="0"/>
              <a:t> podmiotów ( 25,9%).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88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 ogółu (1664) działających w 2016</a:t>
            </a:r>
            <a:r>
              <a:rPr lang="pl-PL" baseline="0" dirty="0" smtClean="0"/>
              <a:t> r. </a:t>
            </a:r>
            <a:r>
              <a:rPr lang="pl-PL" dirty="0" smtClean="0"/>
              <a:t>podmiotów prowadzonych przez zagraniczne osoby fizyczne  - 91,6% jednostek (1524)</a:t>
            </a:r>
            <a:r>
              <a:rPr lang="pl-PL" baseline="0" dirty="0" smtClean="0"/>
              <a:t> rozpoczęło swoją działalność po 2004 roku. Aż 56,1% to podmioty działające od 2013 r</a:t>
            </a:r>
            <a:r>
              <a:rPr lang="pl-PL" baseline="0" dirty="0" smtClean="0"/>
              <a:t>. (tj. co najwyżej 3,5 roku na rynku).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80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Według stanu na koniec czerwca 2016 r. w  ogólnej liczbie zagranicznych osób fizycznych prowadzących działalność gospodarczą w województwie dolnośląskim (1664 jednostki) najwięcej zarejestrowanych było w sekcjach: </a:t>
            </a:r>
          </a:p>
          <a:p>
            <a:r>
              <a:rPr lang="pl-PL" dirty="0" smtClean="0"/>
              <a:t>- handel; naprawa pojazdów samochodowych – </a:t>
            </a:r>
            <a:r>
              <a:rPr lang="pl-PL" b="1" dirty="0" smtClean="0"/>
              <a:t>614</a:t>
            </a:r>
            <a:r>
              <a:rPr lang="pl-PL" dirty="0" smtClean="0"/>
              <a:t> jednostek – </a:t>
            </a:r>
            <a:r>
              <a:rPr lang="pl-PL" b="1" dirty="0" smtClean="0"/>
              <a:t>36,9%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 (ich udział w tej sekcji PKD w kraju wyniósł – 9,3%), </a:t>
            </a:r>
          </a:p>
          <a:p>
            <a:r>
              <a:rPr lang="pl-PL" dirty="0" smtClean="0"/>
              <a:t>- budownictwo – </a:t>
            </a:r>
            <a:r>
              <a:rPr lang="pl-PL" b="1" dirty="0" smtClean="0"/>
              <a:t>182</a:t>
            </a:r>
            <a:r>
              <a:rPr lang="pl-PL" dirty="0" smtClean="0"/>
              <a:t> jednostki – </a:t>
            </a:r>
            <a:r>
              <a:rPr lang="pl-PL" b="1" dirty="0" smtClean="0"/>
              <a:t>10,9%</a:t>
            </a:r>
            <a:r>
              <a:rPr lang="pl-PL" dirty="0" smtClean="0"/>
              <a:t> (udział w kraju – 13,5%),</a:t>
            </a:r>
          </a:p>
          <a:p>
            <a:r>
              <a:rPr lang="pl-PL" dirty="0" smtClean="0"/>
              <a:t>- działalność profesjonalna, naukowa i techniczna – </a:t>
            </a:r>
            <a:r>
              <a:rPr lang="pl-PL" b="1" dirty="0" smtClean="0"/>
              <a:t>166</a:t>
            </a:r>
            <a:r>
              <a:rPr lang="pl-PL" dirty="0" smtClean="0"/>
              <a:t> jednostek – </a:t>
            </a:r>
            <a:r>
              <a:rPr lang="pl-PL" b="1" dirty="0" smtClean="0"/>
              <a:t>10,0%</a:t>
            </a:r>
            <a:r>
              <a:rPr lang="pl-PL" dirty="0" smtClean="0"/>
              <a:t> (udział w kraju – 8,7%).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18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Najwięcej zagranicznych osób fizycznych prowadziło swoją działalność gospodarczą we Wrocławiu (</a:t>
            </a:r>
            <a:r>
              <a:rPr lang="pl-PL" b="1" dirty="0" smtClean="0"/>
              <a:t>41,8%</a:t>
            </a:r>
            <a:r>
              <a:rPr lang="pl-PL" dirty="0" smtClean="0"/>
              <a:t> ogółu działających w województwie dolnośląskim) i powiatach: wrocławskim, trzebnickim oraz świdnickim (odpowiednio </a:t>
            </a:r>
            <a:r>
              <a:rPr lang="pl-PL" b="1" dirty="0" smtClean="0"/>
              <a:t>7,2%</a:t>
            </a:r>
            <a:r>
              <a:rPr lang="pl-PL" dirty="0" smtClean="0"/>
              <a:t>, </a:t>
            </a:r>
            <a:r>
              <a:rPr lang="pl-PL" b="1" dirty="0" smtClean="0"/>
              <a:t>5,0%</a:t>
            </a:r>
            <a:r>
              <a:rPr lang="pl-PL" dirty="0" smtClean="0"/>
              <a:t> i </a:t>
            </a:r>
            <a:r>
              <a:rPr lang="pl-PL" b="1" dirty="0" smtClean="0"/>
              <a:t>4,9%</a:t>
            </a:r>
            <a:r>
              <a:rPr lang="pl-PL" dirty="0" smtClean="0"/>
              <a:t>). </a:t>
            </a:r>
          </a:p>
          <a:p>
            <a:r>
              <a:rPr lang="pl-PL" dirty="0" smtClean="0"/>
              <a:t>Najmniej było w powiatach: górowskim, strzelińskim i kamiennogórskim </a:t>
            </a:r>
            <a:r>
              <a:rPr lang="pl-PL" dirty="0" smtClean="0"/>
              <a:t>– </a:t>
            </a:r>
            <a:r>
              <a:rPr lang="pl-PL" b="1" dirty="0" smtClean="0"/>
              <a:t>łącznie </a:t>
            </a:r>
            <a:r>
              <a:rPr lang="pl-PL" b="1" dirty="0" smtClean="0"/>
              <a:t>1,0% </a:t>
            </a:r>
            <a:r>
              <a:rPr lang="pl-PL" dirty="0" smtClean="0"/>
              <a:t>zrejestrowanych zagranicznych osób fizycznych w województwie dolnośląskim.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08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przestrzeni ostatnich lat utrzymuje się nadwyżka nowo zarejestrowanych zagranicznych osób fizycznych w rejestrze REGON nad jednostkami wyrejestrowanymi.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DCB-8A6D-4EBC-A63B-31E899C0C82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11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9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76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891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775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0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431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637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394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16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25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73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6A80FB-FA0E-4AA5-B0D3-83F0D2B87CCF}" type="datetimeFigureOut">
              <a:rPr lang="pl-PL" smtClean="0"/>
              <a:t>2016-07-15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408728-9A7F-4DE2-B372-B028C97EABA7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7054" y="1584260"/>
            <a:ext cx="5233446" cy="472544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027" y="546670"/>
            <a:ext cx="11696699" cy="2902780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Działalność gospodarcza zagranicznych osób fizycznych</a:t>
            </a:r>
            <a:br>
              <a:rPr lang="pl-PL" sz="4000" b="1" i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i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województwie dolnośląskim </a:t>
            </a:r>
            <a:br>
              <a:rPr lang="pl-PL" sz="4000" b="1" i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i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podstawie danych z rejestru REGON</a:t>
            </a:r>
            <a:endParaRPr lang="pl-PL" sz="40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Obraz 2" descr="logo_US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441" y="258554"/>
            <a:ext cx="863437" cy="700338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 bwMode="auto">
          <a:xfrm>
            <a:off x="1320719" y="441784"/>
            <a:ext cx="4533017" cy="34666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Urząd Statystyczny we Wrocławiu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33763" y="4686300"/>
            <a:ext cx="56006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Małgorzata </a:t>
            </a:r>
            <a:r>
              <a:rPr lang="pl-PL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Wojtkowiak-</a:t>
            </a:r>
            <a:r>
              <a:rPr lang="pl-PL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Jakacka</a:t>
            </a:r>
            <a:endParaRPr lang="pl-PL" sz="2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Dyrektor </a:t>
            </a: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Urzędu </a:t>
            </a:r>
            <a:r>
              <a:rPr lang="pl-PL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Statystycznego </a:t>
            </a: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Wrocławiu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211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0900" y="165100"/>
            <a:ext cx="10515600" cy="8876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NOWO ZAREJESTROWANE ZAGRANICZNE OSOBY FIZYCZNE PROWADZĄCE DZIAŁALNOŚĆ GOSPODARCZĄ W WOJEWÓDZTWIE DOLNOŚLĄSKIM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POWIATÓW W 2015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78167" r="75991"/>
          <a:stretch/>
        </p:blipFill>
        <p:spPr>
          <a:xfrm>
            <a:off x="241300" y="4446049"/>
            <a:ext cx="2171700" cy="1713451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28901" y="1086715"/>
            <a:ext cx="6311900" cy="51692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86" y="131176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1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7562" y="0"/>
            <a:ext cx="10234076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NOWO ZAREJESTROWANE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OSOBY FIZYCZNE PROWADZĄCE DZIAŁALNOŚĆ GOSPODARCZĄ W WOJEWÓDZTWIE DOLNOŚLĄSKIM WEDŁUG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SEKCJI PKD W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R.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5855" y="1206501"/>
            <a:ext cx="8544855" cy="50546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157449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2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6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WYREJESTROWANE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OSOBY FIZYCZNE PROWADZĄCE DZIAŁALNOŚĆ GOSPODARCZĄ W WOJEWÓDZTWIE DOLNOŚLĄSKIM WEDŁUG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POWIATÓW W 2015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  <a:b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78113" r="74612"/>
          <a:stretch/>
        </p:blipFill>
        <p:spPr>
          <a:xfrm>
            <a:off x="165101" y="4548154"/>
            <a:ext cx="2298699" cy="1719340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67000" y="1033464"/>
            <a:ext cx="6454526" cy="52860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7" y="157450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2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400" y="75578"/>
            <a:ext cx="10044111" cy="8609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WYREJESTROWANE ZAGRANICZNE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FIZYCZNE PROWADZĄCE DZIAŁALNOŚĆ GOSPODARCZĄ W WOJEWÓDZTWIE DOLNOŚLĄSKIM WEDŁUG SEKCJI PKD W 2015 R.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5161" y="1041924"/>
            <a:ext cx="9022172" cy="50667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46" y="235476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55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4433" y="1574800"/>
            <a:ext cx="11882467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3904" y="646930"/>
            <a:ext cx="10478223" cy="1021759"/>
          </a:xfrm>
        </p:spPr>
        <p:txBody>
          <a:bodyPr>
            <a:noAutofit/>
          </a:bodyPr>
          <a:lstStyle/>
          <a:p>
            <a:pPr algn="ctr"/>
            <a:r>
              <a:rPr lang="pl-PL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Więcej informacji dostępnych jest na stronie internetowej  </a:t>
            </a:r>
            <a:r>
              <a:rPr lang="pl-PL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Urzędu </a:t>
            </a:r>
            <a:r>
              <a:rPr lang="pl-PL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Statystycznego we Wrocławiu </a:t>
            </a:r>
            <a:br>
              <a:rPr lang="pl-PL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publikacjach i opracowaniach sygnalnych </a:t>
            </a:r>
            <a:br>
              <a:rPr lang="pl-PL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 //</a:t>
            </a:r>
            <a:r>
              <a:rPr lang="pl-PL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wroclaw.stat.gov.pl</a:t>
            </a:r>
            <a:r>
              <a:rPr lang="pl-PL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pl-PL" sz="20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62832" y="1743590"/>
            <a:ext cx="2146208" cy="3066012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4433" y="4940588"/>
            <a:ext cx="11307694" cy="146351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900" dirty="0" smtClean="0"/>
              <a:t> </a:t>
            </a:r>
            <a:r>
              <a:rPr lang="pl-PL" sz="29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Podmioty gospodarki narodowej w rejestrze REGON w województwie dolnośląskim. Stan na koniec 2015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Popyt na pracę w województwie dolnośląskim w 2015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Aktywność </a:t>
            </a:r>
            <a:r>
              <a:rPr lang="pl-P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ekonomiczna ludności w województwie </a:t>
            </a:r>
            <a: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dolnośląskim (opracowanie kwartalne)</a:t>
            </a:r>
            <a:endParaRPr lang="pl-PL" sz="2800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Komunikat o sytuacji społeczno-gospodarczej województwa dolnośląskiego (opracowanie miesięczne)</a:t>
            </a:r>
            <a:endParaRPr lang="pl-PL" sz="28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302" y="1716405"/>
            <a:ext cx="2030646" cy="3058031"/>
          </a:xfrm>
          <a:prstGeom prst="rect">
            <a:avLst/>
          </a:prstGeom>
        </p:spPr>
      </p:pic>
      <p:sp>
        <p:nvSpPr>
          <p:cNvPr id="12" name="Symbol zastępczy zawartości 3"/>
          <p:cNvSpPr txBox="1">
            <a:spLocks/>
          </p:cNvSpPr>
          <p:nvPr/>
        </p:nvSpPr>
        <p:spPr>
          <a:xfrm>
            <a:off x="5684907" y="4410478"/>
            <a:ext cx="6438900" cy="153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210" y="1701921"/>
            <a:ext cx="2143876" cy="30725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61" y="1736821"/>
            <a:ext cx="2134095" cy="30727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317" y="1754955"/>
            <a:ext cx="2138253" cy="305464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94" y="183357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 txBox="1">
            <a:spLocks noGrp="1"/>
          </p:cNvSpPr>
          <p:nvPr>
            <p:ph type="title"/>
          </p:nvPr>
        </p:nvSpPr>
        <p:spPr>
          <a:xfrm>
            <a:off x="1283227" y="236249"/>
            <a:ext cx="8242299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Zapraszamy na stronę Banku </a:t>
            </a:r>
            <a:r>
              <a:rPr lang="pl-PL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Danych </a:t>
            </a:r>
            <a:r>
              <a:rPr lang="pl-PL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Lokalnych https: //bdl.stat.gov.pl/BDL</a:t>
            </a:r>
            <a:endParaRPr lang="pl-PL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3519" t="19698" r="64264" b="45074"/>
          <a:stretch/>
        </p:blipFill>
        <p:spPr>
          <a:xfrm>
            <a:off x="9829801" y="139700"/>
            <a:ext cx="1994610" cy="11938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46" y="313823"/>
            <a:ext cx="865707" cy="7011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/>
          <a:srcRect l="1302" t="10807" r="51718" b="22328"/>
          <a:stretch/>
        </p:blipFill>
        <p:spPr>
          <a:xfrm>
            <a:off x="113246" y="1350864"/>
            <a:ext cx="8030645" cy="457200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143890" y="1793598"/>
            <a:ext cx="39211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 </a:t>
            </a:r>
            <a:r>
              <a:rPr lang="pl-P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anych </a:t>
            </a:r>
            <a:r>
              <a:rPr lang="pl-P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okalnych jest największą w Polsce bazą danych o gospodarce </a:t>
            </a:r>
            <a:r>
              <a:rPr lang="pl-PL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i 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gospodarstwach domowych, innowacjach, finansach publicznych, społeczeństwie, demografii i środowisku. </a:t>
            </a:r>
            <a:r>
              <a:rPr lang="pl-P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BDL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oferuje ponad 40 tys. cech statystycznych zebranych </a:t>
            </a:r>
            <a:r>
              <a:rPr lang="pl-PL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w 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ponad 30 kategoriach tematycznych.</a:t>
            </a:r>
          </a:p>
        </p:txBody>
      </p:sp>
    </p:spTree>
    <p:extLst>
      <p:ext uri="{BB962C8B-B14F-4D97-AF65-F5344CB8AC3E}">
        <p14:creationId xmlns:p14="http://schemas.microsoft.com/office/powerpoint/2010/main" val="30570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0" y="1447800"/>
            <a:ext cx="12128500" cy="334010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Zapraszam </a:t>
            </a:r>
            <a: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korzystania </a:t>
            </a:r>
            <a:r>
              <a:rPr lang="pl-PL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oferty informacyjnej </a:t>
            </a:r>
            <a:b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Głównego Urzędu Statystycznego</a:t>
            </a:r>
            <a:b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</a:t>
            </a:r>
            <a:b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Urzędu Statystycznego we Wrocławiu </a:t>
            </a:r>
          </a:p>
        </p:txBody>
      </p:sp>
      <p:sp>
        <p:nvSpPr>
          <p:cNvPr id="7" name="Symbol zastępczy zawartości 6"/>
          <p:cNvSpPr txBox="1">
            <a:spLocks noGrp="1"/>
          </p:cNvSpPr>
          <p:nvPr>
            <p:ph sz="half" idx="2"/>
          </p:nvPr>
        </p:nvSpPr>
        <p:spPr>
          <a:xfrm>
            <a:off x="317500" y="4953001"/>
            <a:ext cx="3157220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 Statystyczny we Wrocławiu</a:t>
            </a:r>
          </a:p>
          <a:p>
            <a:pPr>
              <a:spcBef>
                <a:spcPts val="0"/>
              </a:spcBef>
            </a:pPr>
            <a:r>
              <a:rPr lang="pl-PL" sz="1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pl-PL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Oławska </a:t>
            </a:r>
            <a:r>
              <a:rPr lang="pl-PL" sz="1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31, 50-950 </a:t>
            </a:r>
            <a:r>
              <a:rPr lang="pl-PL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Wrocław</a:t>
            </a:r>
          </a:p>
          <a:p>
            <a:pPr>
              <a:spcBef>
                <a:spcPts val="0"/>
              </a:spcBef>
            </a:pPr>
            <a:r>
              <a:rPr lang="pl-PL" sz="1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sekretariatuswro@stat.gov.pl</a:t>
            </a:r>
            <a:endParaRPr lang="pl-PL" sz="14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l-PL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71 37 16 400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40298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228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22300" y="1587500"/>
            <a:ext cx="10706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04" y="0"/>
            <a:ext cx="5450296" cy="63099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071"/>
            <a:ext cx="11950700" cy="702807"/>
          </a:xfrm>
        </p:spPr>
        <p:txBody>
          <a:bodyPr>
            <a:noAutofit/>
          </a:bodyPr>
          <a:lstStyle/>
          <a:p>
            <a:pPr algn="ctr"/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ustawą z dnia 2 lipca 2004 r. o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swobodzie działalności gospodarczej (Dz. U. z 2015 r. poz. 584, z </a:t>
            </a:r>
            <a:r>
              <a:rPr lang="pl-PL" sz="21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zagraniczna osoba fizyczna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osoba nieposiadająca obywatelstwa polskiego.</a:t>
            </a:r>
            <a:endParaRPr lang="pl-PL" sz="21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03200" y="2167577"/>
            <a:ext cx="11430000" cy="43060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13, pkt 1. tej ustawy mówi, że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państw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członkowskich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nii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uropejskiej (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państw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członkowskich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uropejskiego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towarzyszenia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olnego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andlu (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EFTA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 umowy o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uropejskim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bszarze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ospodarczym,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państw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niebędących stronami umowy o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uropejskim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bszarze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ospodarczym,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które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mogą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korzystać ze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swobody przedsiębiorczości na podstawie umów zawartych przez te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nią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uropejską i jej państwami członkowskimi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mogą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podejmować i wykonywać działalność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gospodarczą na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takich samych zasadach,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jak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obywatele polscy. </a:t>
            </a:r>
          </a:p>
          <a:p>
            <a:endParaRPr lang="pl-PL" sz="19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86603"/>
            <a:ext cx="890054" cy="72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5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97280" y="1588532"/>
            <a:ext cx="1046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53547" t="13426" b="14967"/>
          <a:stretch/>
        </p:blipFill>
        <p:spPr>
          <a:xfrm>
            <a:off x="6743700" y="0"/>
            <a:ext cx="5448300" cy="630877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30556" y="1588532"/>
            <a:ext cx="11628122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art. 42, ust. 7, pkt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ustawy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dnia 29 czerwca 1995 r.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statystyce publicznej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(Dz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U. z  2012 r. poz.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591,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1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 wniosek o:</a:t>
            </a:r>
          </a:p>
          <a:p>
            <a:pPr>
              <a:lnSpc>
                <a:spcPct val="100000"/>
              </a:lnSpc>
            </a:pP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wpis,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zmianę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cech objętych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wpisem,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kreślenie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krajowym rejestrze urzędowym podmiotów gospodarki narodowej REGON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1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przedsiębiorcy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będącego osobą fizyczną (zarówno krajową jak i zagraniczną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następuje na 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przepisów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ustawy o swobodzie działalności gospodarczej. </a:t>
            </a:r>
            <a:endParaRPr lang="pl-PL" sz="2100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Ustawa 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nakłada na przedsiębiorcę będącego osobą fizyczną obowiązek wpisu do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entralnej </a:t>
            </a:r>
            <a:r>
              <a:rPr lang="pl-PL" sz="21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widencji</a:t>
            </a:r>
            <a:b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nformacji o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ziałalności 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ospodarczej (</a:t>
            </a:r>
            <a:r>
              <a:rPr lang="pl-PL" sz="21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CEIDG</a:t>
            </a:r>
            <a:r>
              <a:rPr lang="pl-PL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76" y="286603"/>
            <a:ext cx="87180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32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60300"/>
            <a:ext cx="10515600" cy="1261765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OSOBY FIZYCZNE PROWADZĄCE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DZIAŁALNOŚĆ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GOSPODARCZĄ WEDŁUG WOJEWÓDZTW W 2016 R.</a:t>
            </a:r>
            <a:b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765" t="78434" r="71552"/>
          <a:stretch/>
        </p:blipFill>
        <p:spPr>
          <a:xfrm>
            <a:off x="184616" y="4330700"/>
            <a:ext cx="2152693" cy="1669559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48640" y="939055"/>
            <a:ext cx="7193896" cy="5351108"/>
          </a:xfrm>
          <a:prstGeom prst="rect">
            <a:avLst/>
          </a:prstGeom>
        </p:spPr>
      </p:pic>
      <p:sp>
        <p:nvSpPr>
          <p:cNvPr id="6" name="Symbol zastępczy zawartości 3"/>
          <p:cNvSpPr txBox="1">
            <a:spLocks/>
          </p:cNvSpPr>
          <p:nvPr/>
        </p:nvSpPr>
        <p:spPr>
          <a:xfrm>
            <a:off x="6451600" y="4001294"/>
            <a:ext cx="5740400" cy="219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Symbol zastępczy zawartości 3"/>
          <p:cNvSpPr txBox="1">
            <a:spLocks/>
          </p:cNvSpPr>
          <p:nvPr/>
        </p:nvSpPr>
        <p:spPr>
          <a:xfrm>
            <a:off x="6923732" y="4001294"/>
            <a:ext cx="5141268" cy="213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16" y="5985337"/>
            <a:ext cx="1371719" cy="3048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16" y="237954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77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9900" y="1498600"/>
            <a:ext cx="11099800" cy="495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7406" y="105810"/>
            <a:ext cx="9707294" cy="1164190"/>
          </a:xfrm>
        </p:spPr>
        <p:txBody>
          <a:bodyPr>
            <a:noAutofit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OSOBY FIZYCZNE PROWADZĄCE DZIAŁALNOŚĆ GOSPODARCZĄ W WOJEWÓDZTWIE DOLNOŚLĄSKIM W LATACH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2006-2016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74984" y="1153227"/>
            <a:ext cx="8680315" cy="505135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1848" y="5809339"/>
            <a:ext cx="207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Stan w końcu okresu</a:t>
            </a: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46" y="105810"/>
            <a:ext cx="865707" cy="70110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9571" y="4752496"/>
            <a:ext cx="191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Liczba zarejestrowanych zagranicznych osób fizycznych</a:t>
            </a:r>
            <a:endParaRPr lang="pl-PL" sz="1400" dirty="0"/>
          </a:p>
        </p:txBody>
      </p:sp>
      <p:sp>
        <p:nvSpPr>
          <p:cNvPr id="5" name="Schemat blokowy: decyzja 4"/>
          <p:cNvSpPr/>
          <p:nvPr/>
        </p:nvSpPr>
        <p:spPr>
          <a:xfrm>
            <a:off x="93669" y="4863200"/>
            <a:ext cx="215902" cy="209235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951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621520" cy="95799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OSOBY FIZYCZNE PROWADZĄCE DZIAŁALNOŚĆ GOSPODARCZĄ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WOJEWÓDZTWIE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DOLNOŚLĄSKIM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2016 R. WEDŁUG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ROKU REJESTRACJI </a:t>
            </a:r>
            <a:b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REJESTRZE REGON</a:t>
            </a:r>
            <a:endParaRPr lang="pl-PL" sz="2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54000" y="5854700"/>
            <a:ext cx="184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Stan w dniu 30 VI 2016 r.</a:t>
            </a:r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6" y="269077"/>
            <a:ext cx="865707" cy="701101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167058" y="1340193"/>
            <a:ext cx="7145342" cy="47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9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95446"/>
            <a:ext cx="9601196" cy="1193981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OSOBY FIZYCZNE PROWADZĄCE DZIAŁALNOŚĆ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GOSPODARCZĄ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WOJEWÓDZTWIE DOLNOŚLĄSKIM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SEKCJI PKD W 2016 R.</a:t>
            </a:r>
            <a:b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0185" y="1645873"/>
            <a:ext cx="11731626" cy="3293936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5574" y="4128864"/>
            <a:ext cx="11880850" cy="22761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l-PL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7" y="5963001"/>
            <a:ext cx="1371719" cy="30482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7266" y="1289427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7" y="144304"/>
            <a:ext cx="86570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275079" y="197703"/>
            <a:ext cx="9519920" cy="1450757"/>
          </a:xfrm>
        </p:spPr>
        <p:txBody>
          <a:bodyPr>
            <a:noAutofit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ZAGRANICZNE OSOBY FIZYCZNE PROWADZĄCE DZIAŁALNOŚĆ GOSPODARCZĄ W WOJEWÓDZTWIE DOLNOŚLĄSKIM WEDŁUG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POWIATÓW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2016 R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1572" y="3707188"/>
            <a:ext cx="2426418" cy="2066723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35790" y="1014875"/>
            <a:ext cx="6483452" cy="53097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72" y="221980"/>
            <a:ext cx="865707" cy="70110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572" y="5773911"/>
            <a:ext cx="176189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7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5680" y="146903"/>
            <a:ext cx="10434320" cy="881797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NOWO ZAREJESTROWANE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WYREJESTROWANE ZAGRANICZNE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FIZYCZNE PROWADZĄCE DZIAŁALNOŚĆ GOSPODARCZĄ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WOJEWÓDZTWIE DOLNOŚLĄSKIM</a:t>
            </a:r>
            <a:endParaRPr lang="pl-PL" sz="2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1710" y="1183300"/>
            <a:ext cx="10024290" cy="410772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861300" y="2636536"/>
            <a:ext cx="433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22" y="6002293"/>
            <a:ext cx="2269226" cy="3604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3" y="237250"/>
            <a:ext cx="865707" cy="70110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22" y="5445627"/>
            <a:ext cx="2469378" cy="5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865</TotalTime>
  <Words>1115</Words>
  <Application>Microsoft Office PowerPoint</Application>
  <PresentationFormat>Panoramiczny</PresentationFormat>
  <Paragraphs>89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Retrospekcja</vt:lpstr>
      <vt:lpstr>Działalność gospodarcza zagranicznych osób fizycznych w województwie dolnośląskim  na podstawie danych z rejestru REGON</vt:lpstr>
      <vt:lpstr>Zgodnie z ustawą z dnia 2 lipca 2004 r. o swobodzie działalności gospodarczej (Dz. U. z 2015 r. poz. 584, z późn. zm.) zagraniczna osoba fizyczna to osoba nieposiadająca obywatelstwa polskiego.</vt:lpstr>
      <vt:lpstr>Prezentacja programu PowerPoint</vt:lpstr>
      <vt:lpstr>ZAGRANICZNE OSOBY FIZYCZNE PROWADZĄCE DZIAŁALNOŚĆ GOSPODARCZĄ WEDŁUG WOJEWÓDZTW W 2016 R. </vt:lpstr>
      <vt:lpstr>ZAGRANICZNE OSOBY FIZYCZNE PROWADZĄCE DZIAŁALNOŚĆ GOSPODARCZĄ W WOJEWÓDZTWIE DOLNOŚLĄSKIM W LATACH 2006-2016 </vt:lpstr>
      <vt:lpstr>ZAGRANICZNE OSOBY FIZYCZNE PROWADZĄCE DZIAŁALNOŚĆ GOSPODARCZĄ  W WOJEWÓDZTWIE DOLNOŚLĄSKIM W 2016 R. WEDŁUG ROKU REJESTRACJI  W REJESTRZE REGON</vt:lpstr>
      <vt:lpstr>ZAGRANICZNE OSOBY FIZYCZNE PROWADZĄCE DZIAŁALNOŚĆ GOSPODARCZĄ W WOJEWÓDZTWIE DOLNOŚLĄSKIM WEDŁUG SEKCJI PKD W 2016 R. </vt:lpstr>
      <vt:lpstr>ZAGRANICZNE OSOBY FIZYCZNE PROWADZĄCE DZIAŁALNOŚĆ GOSPODARCZĄ W WOJEWÓDZTWIE DOLNOŚLĄSKIM WEDŁUG POWIATÓW W 2016 R. </vt:lpstr>
      <vt:lpstr>NOWO ZAREJESTROWANE I WYREJESTROWANE ZAGRANICZNE OSOBY FIZYCZNE PROWADZĄCE DZIAŁALNOŚĆ GOSPODARCZĄ W WOJEWÓDZTWIE DOLNOŚLĄSKIM</vt:lpstr>
      <vt:lpstr>NOWO ZAREJESTROWANE ZAGRANICZNE OSOBY FIZYCZNE PROWADZĄCE DZIAŁALNOŚĆ GOSPODARCZĄ W WOJEWÓDZTWIE DOLNOŚLĄSKIM WEDŁUG POWIATÓW W 2015 R.</vt:lpstr>
      <vt:lpstr>NOWO ZAREJESTROWANE ZAGRANICZNE OSOBY FIZYCZNE PROWADZĄCE DZIAŁALNOŚĆ GOSPODARCZĄ W WOJEWÓDZTWIE DOLNOŚLĄSKIM WEDŁUG SEKCJI PKD W 2015 R.</vt:lpstr>
      <vt:lpstr>WYREJESTROWANE ZAGRANICZNE OSOBY FIZYCZNE PROWADZĄCE DZIAŁALNOŚĆ GOSPODARCZĄ W WOJEWÓDZTWIE DOLNOŚLĄSKIM WEDŁUG POWIATÓW W 2015 R. </vt:lpstr>
      <vt:lpstr>WYREJESTROWANE ZAGRANICZNE OSOBY FIZYCZNE PROWADZĄCE DZIAŁALNOŚĆ GOSPODARCZĄ W WOJEWÓDZTWIE DOLNOŚLĄSKIM WEDŁUG SEKCJI PKD W 2015 R.</vt:lpstr>
      <vt:lpstr>Więcej informacji dostępnych jest na stronie internetowej                  Urzędu Statystycznego we Wrocławiu  w publikacjach i opracowaniach sygnalnych  http: //wroclaw.stat.gov.pl/</vt:lpstr>
      <vt:lpstr>Zapraszamy na stronę Banku Danych Lokalnych https: //bdl.stat.gov.pl/BDL </vt:lpstr>
      <vt:lpstr>Zapraszam do korzystania  z oferty informacyjnej  Głównego Urzędu Statystycznego oraz Urzędu Statystycznego we Wrocławiu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gospodarcza osób fizycznych prowadzona przez cudzoziemców  w województwie dolnośląskim  na podstawie danych z rejestru REGON</dc:title>
  <dc:creator>Sobków Alicja</dc:creator>
  <cp:lastModifiedBy>Ilczuk Agnieszka</cp:lastModifiedBy>
  <cp:revision>266</cp:revision>
  <dcterms:created xsi:type="dcterms:W3CDTF">2016-07-12T05:56:44Z</dcterms:created>
  <dcterms:modified xsi:type="dcterms:W3CDTF">2016-07-15T10:07:56Z</dcterms:modified>
</cp:coreProperties>
</file>