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6" r:id="rId5"/>
    <p:sldId id="267" r:id="rId6"/>
    <p:sldId id="260" r:id="rId7"/>
    <p:sldId id="280" r:id="rId8"/>
    <p:sldId id="268" r:id="rId9"/>
    <p:sldId id="284" r:id="rId10"/>
    <p:sldId id="283" r:id="rId11"/>
    <p:sldId id="281" r:id="rId12"/>
    <p:sldId id="269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3"/>
    <p:restoredTop sz="93153"/>
  </p:normalViewPr>
  <p:slideViewPr>
    <p:cSldViewPr snapToGrid="0" snapToObjects="1">
      <p:cViewPr>
        <p:scale>
          <a:sx n="111" d="100"/>
          <a:sy n="111" d="100"/>
        </p:scale>
        <p:origin x="112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wojdag\AppData\Local\Microsoft\Windows\Temporary%20Internet%20Files\Content.Outlook\NWSVJH84\O&#347;wiadczenia%20-%20Ukrai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ksoltys\Documents\Dolumenty-Praca\Wydzia&#322;%20Analiz%20i%20Statystyki\INFORMACJE%20MIESIECZNE\Informacje%20miesi&#281;czne_2015\12-2015\Tabele_do_tekstu_12-20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soltys\Documents\Dolumenty-Praca\Wydzia&#322;%20Analiz%20i%20Statystyki\Monitoring_zawodow\Monitoring_2015\Oferty%20internetowe\Oferty_internetowe-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100" b="1" i="0" u="none" strike="noStrike" baseline="0">
                <a:effectLst/>
              </a:rPr>
              <a:t>Liczba </a:t>
            </a:r>
            <a:r>
              <a:rPr lang="pl-PL" sz="1100" b="1" i="0" u="none" strike="noStrike" baseline="0">
                <a:effectLst/>
              </a:rPr>
              <a:t>oświadczeń o zamiarze powierzenia wykonywania pracy pracownikom z Ukrainy (w tym kobietom) </a:t>
            </a:r>
            <a:r>
              <a:rPr lang="en-US" sz="1100" b="1" i="0" u="none" strike="noStrike" baseline="0">
                <a:effectLst/>
              </a:rPr>
              <a:t>w latach </a:t>
            </a:r>
            <a:r>
              <a:rPr lang="pl-PL" sz="1100" b="1" i="0" u="none" strike="noStrike" baseline="0">
                <a:effectLst/>
              </a:rPr>
              <a:t>2009-2015</a:t>
            </a:r>
            <a:r>
              <a:rPr lang="en-US" sz="1100" b="1" i="0" u="none" strike="noStrike" baseline="0">
                <a:effectLst/>
              </a:rPr>
              <a:t>  wg. </a:t>
            </a:r>
            <a:r>
              <a:rPr lang="pl-PL" sz="1100" b="1" i="0" u="none" strike="noStrike" baseline="0">
                <a:effectLst/>
              </a:rPr>
              <a:t>s</a:t>
            </a:r>
            <a:r>
              <a:rPr lang="en-US" sz="1100" b="1" i="0" u="none" strike="noStrike" baseline="0">
                <a:effectLst/>
              </a:rPr>
              <a:t>tanu na koniec </a:t>
            </a:r>
            <a:r>
              <a:rPr lang="pl-PL" sz="1100" b="1" i="0" u="none" strike="noStrike" baseline="0">
                <a:effectLst/>
              </a:rPr>
              <a:t> roku oraz w I połowie 2016 r.</a:t>
            </a:r>
            <a:endParaRPr lang="en-US" sz="1100" b="1" i="0" baseline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'C:\Users\rwojdag\AppData\Local\Microsoft\Windows\Temporary Internet Files\Content.Outlook\NWSVJH84\[Cudzoziemcy w latach od 2009.xlsx]Oświadczenia -K Ukraina'!$B$20</c:f>
              <c:strCache>
                <c:ptCount val="1"/>
                <c:pt idx="0">
                  <c:v>kobiety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08733624454148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2872433263072E-17"/>
                  <c:y val="0.00582241630276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565770862800566"/>
                  <c:y val="0.005822416302765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377180575200377"/>
                  <c:y val="-0.0582241630276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113154172560113"/>
                  <c:y val="-0.06986899563318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754361150400747"/>
                  <c:y val="-0.03784570596797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037718057520037"/>
                  <c:y val="0.01455604075691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16973125884017"/>
                  <c:y val="0.01455604075691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0188590287600175"/>
                  <c:y val="0.01164483260553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6.91489733052298E-17"/>
                  <c:y val="-0.00582241630276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0"/>
                  <c:y val="-0.02911208151382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0"/>
                  <c:y val="-0.02620087336244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0"/>
                  <c:y val="-0.03493449781659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'C:\Users\rwojdag\AppData\Local\Microsoft\Windows\Temporary Internet Files\Content.Outlook\NWSVJH84\[Cudzoziemcy w latach od 2009.xlsx]Oświadczenia -K Ukraina'!$C$19:$J$19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I połowa
2016 r.</c:v>
                </c:pt>
              </c:strCache>
            </c:strRef>
          </c:cat>
          <c:val>
            <c:numRef>
              <c:f>'C:\Users\rwojdag\AppData\Local\Microsoft\Windows\Temporary Internet Files\Content.Outlook\NWSVJH84\[Cudzoziemcy w latach od 2009.xlsx]Oświadczenia -K Ukraina'!$C$20:$J$20</c:f>
              <c:numCache>
                <c:formatCode>General</c:formatCode>
                <c:ptCount val="8"/>
                <c:pt idx="0">
                  <c:v>4337.0</c:v>
                </c:pt>
                <c:pt idx="1">
                  <c:v>6109.0</c:v>
                </c:pt>
                <c:pt idx="2">
                  <c:v>8727.0</c:v>
                </c:pt>
                <c:pt idx="3">
                  <c:v>10906.0</c:v>
                </c:pt>
                <c:pt idx="4">
                  <c:v>9066.0</c:v>
                </c:pt>
                <c:pt idx="5">
                  <c:v>12486.0</c:v>
                </c:pt>
                <c:pt idx="6">
                  <c:v>21433.0</c:v>
                </c:pt>
                <c:pt idx="7">
                  <c:v>18486.0</c:v>
                </c:pt>
              </c:numCache>
            </c:numRef>
          </c:val>
        </c:ser>
        <c:ser>
          <c:idx val="1"/>
          <c:order val="1"/>
          <c:tx>
            <c:strRef>
              <c:f>'C:\Users\rwojdag\AppData\Local\Microsoft\Windows\Temporary Internet Files\Content.Outlook\NWSVJH84\[Cudzoziemcy w latach od 2009.xlsx]Oświadczenia -K Ukraina'!$B$22</c:f>
              <c:strCache>
                <c:ptCount val="1"/>
                <c:pt idx="0">
                  <c:v>ogółem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layout>
                <c:manualLayout>
                  <c:x val="-0.00377180575200381"/>
                  <c:y val="-0.002911208151382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-0.01164483260553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00565770862800573"/>
                  <c:y val="0.011644832605531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00188590287600189"/>
                  <c:y val="0.02037845705967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0.00942951438000943"/>
                  <c:y val="-0.07860262008733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0.00754361150400754"/>
                  <c:y val="-0.03493449781659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00377180575200363"/>
                  <c:y val="-0.002911208151382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00188590287600175"/>
                  <c:y val="-0.03493449781659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38297946610458E-16"/>
                  <c:y val="-0.02620087336244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'C:\Users\rwojdag\AppData\Local\Microsoft\Windows\Temporary Internet Files\Content.Outlook\NWSVJH84\[Cudzoziemcy w latach od 2009.xlsx]Oświadczenia -K Ukraina'!$C$19:$J$19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I połowa
2016 r.</c:v>
                </c:pt>
              </c:strCache>
            </c:strRef>
          </c:cat>
          <c:val>
            <c:numRef>
              <c:f>'C:\Users\rwojdag\AppData\Local\Microsoft\Windows\Temporary Internet Files\Content.Outlook\NWSVJH84\[Cudzoziemcy w latach od 2009.xlsx]Oświadczenia -K Ukraina'!$C$22:$J$22</c:f>
              <c:numCache>
                <c:formatCode>General</c:formatCode>
                <c:ptCount val="8"/>
                <c:pt idx="0">
                  <c:v>13055.0</c:v>
                </c:pt>
                <c:pt idx="1">
                  <c:v>13304.0</c:v>
                </c:pt>
                <c:pt idx="2">
                  <c:v>21777.0</c:v>
                </c:pt>
                <c:pt idx="3">
                  <c:v>26885.0</c:v>
                </c:pt>
                <c:pt idx="4">
                  <c:v>21044.0</c:v>
                </c:pt>
                <c:pt idx="5">
                  <c:v>36112.0</c:v>
                </c:pt>
                <c:pt idx="6">
                  <c:v>72094.0</c:v>
                </c:pt>
                <c:pt idx="7">
                  <c:v>57353.0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747200"/>
        <c:axId val="-2058547232"/>
      </c:barChart>
      <c:lineChart>
        <c:grouping val="standard"/>
        <c:varyColors val="0"/>
        <c:ser>
          <c:idx val="2"/>
          <c:order val="2"/>
          <c:tx>
            <c:strRef>
              <c:f>'C:\Users\rwojdag\AppData\Local\Microsoft\Windows\Temporary Internet Files\Content.Outlook\NWSVJH84\[Cudzoziemcy w latach od 2009.xlsx]Oświadczenia -K Ukraina'!$B$23</c:f>
              <c:strCache>
                <c:ptCount val="1"/>
                <c:pt idx="0">
                  <c:v>ogółem - stan na  stan na koniec mies. sprawozdawczego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'C:\Users\rwojdag\AppData\Local\Microsoft\Windows\Temporary Internet Files\Content.Outlook\NWSVJH84\[Cudzoziemcy w latach od 2009.xlsx]Oświadczenia -K Ukraina'!$C$19:$J$19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I połowa
2016 r.</c:v>
                </c:pt>
              </c:strCache>
            </c:strRef>
          </c:cat>
          <c:val>
            <c:numRef>
              <c:f>'C:\Users\rwojdag\AppData\Local\Microsoft\Windows\Temporary Internet Files\Content.Outlook\NWSVJH84\[Cudzoziemcy w latach od 2009.xlsx]Oświadczenia -K Ukraina'!$C$23:$I$23</c:f>
              <c:numCache>
                <c:formatCode>General</c:formatCode>
                <c:ptCount val="7"/>
                <c:pt idx="0">
                  <c:v>72094.0</c:v>
                </c:pt>
                <c:pt idx="1">
                  <c:v>72094.0</c:v>
                </c:pt>
                <c:pt idx="2">
                  <c:v>72094.0</c:v>
                </c:pt>
                <c:pt idx="3">
                  <c:v>72094.0</c:v>
                </c:pt>
                <c:pt idx="4">
                  <c:v>72094.0</c:v>
                </c:pt>
                <c:pt idx="5">
                  <c:v>72094.0</c:v>
                </c:pt>
                <c:pt idx="6">
                  <c:v>72094.0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'C:\Users\rwojdag\AppData\Local\Microsoft\Windows\Temporary Internet Files\Content.Outlook\NWSVJH84\[Cudzoziemcy w latach od 2009.xlsx]Oświadczenia -K Ukraina'!$B$21</c:f>
              <c:strCache>
                <c:ptCount val="1"/>
                <c:pt idx="0">
                  <c:v>kobiety - stan na koniec mie. sprawozdawczego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cat>
            <c:strRef>
              <c:f>'C:\Users\rwojdag\AppData\Local\Microsoft\Windows\Temporary Internet Files\Content.Outlook\NWSVJH84\[Cudzoziemcy w latach od 2009.xlsx]Oświadczenia -K Ukraina'!$C$19:$J$19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I połowa
2016 r.</c:v>
                </c:pt>
              </c:strCache>
            </c:strRef>
          </c:cat>
          <c:val>
            <c:numRef>
              <c:f>'C:\Users\rwojdag\AppData\Local\Microsoft\Windows\Temporary Internet Files\Content.Outlook\NWSVJH84\[Cudzoziemcy w latach od 2009.xlsx]Oświadczenia -K Ukraina'!$C$21:$I$21</c:f>
              <c:numCache>
                <c:formatCode>General</c:formatCode>
                <c:ptCount val="7"/>
                <c:pt idx="0">
                  <c:v>21433.0</c:v>
                </c:pt>
                <c:pt idx="1">
                  <c:v>21433.0</c:v>
                </c:pt>
                <c:pt idx="2">
                  <c:v>21433.0</c:v>
                </c:pt>
                <c:pt idx="3">
                  <c:v>21433.0</c:v>
                </c:pt>
                <c:pt idx="4">
                  <c:v>21433.0</c:v>
                </c:pt>
                <c:pt idx="5">
                  <c:v>21433.0</c:v>
                </c:pt>
                <c:pt idx="6">
                  <c:v>21433.0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7747200"/>
        <c:axId val="-2058547232"/>
      </c:lineChart>
      <c:catAx>
        <c:axId val="-20777472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pl-PL"/>
          </a:p>
        </c:txPr>
        <c:crossAx val="-2058547232"/>
        <c:crosses val="autoZero"/>
        <c:auto val="1"/>
        <c:lblAlgn val="ctr"/>
        <c:lblOffset val="100"/>
        <c:noMultiLvlLbl val="0"/>
      </c:catAx>
      <c:valAx>
        <c:axId val="-2058547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pl-PL"/>
          </a:p>
        </c:txPr>
        <c:crossAx val="-2077747200"/>
        <c:crosses val="autoZero"/>
        <c:crossBetween val="between"/>
      </c:valAx>
      <c:spPr>
        <a:solidFill>
          <a:srgbClr val="FFFECE"/>
        </a:solidFill>
      </c:spPr>
    </c:plotArea>
    <c:legend>
      <c:legendPos val="b"/>
      <c:layout/>
      <c:overlay val="0"/>
      <c:txPr>
        <a:bodyPr/>
        <a:lstStyle/>
        <a:p>
          <a:pPr>
            <a:defRPr sz="700" b="1"/>
          </a:pPr>
          <a:endParaRPr lang="pl-PL"/>
        </a:p>
      </c:txPr>
    </c:legend>
    <c:plotVisOnly val="1"/>
    <c:dispBlanksAs val="gap"/>
    <c:showDLblsOverMax val="0"/>
  </c:chart>
  <c:spPr>
    <a:solidFill>
      <a:srgbClr val="FFFECE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1000" dirty="0"/>
              <a:t>Struktura napływu ofert pracy w 2015 r. w podziale </a:t>
            </a: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1000" dirty="0"/>
              <a:t>na wielkie grupy </a:t>
            </a:r>
            <a:r>
              <a:rPr lang="pl-PL" sz="1000" dirty="0" smtClean="0"/>
              <a:t>zawodowe w PUP </a:t>
            </a:r>
            <a:endParaRPr lang="pl-PL" sz="1000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179402967299"/>
          <c:y val="0.304079104205934"/>
          <c:w val="0.659027480351568"/>
          <c:h val="0.575032247182694"/>
        </c:manualLayout>
      </c:layout>
      <c:pie3DChart>
        <c:varyColors val="1"/>
        <c:ser>
          <c:idx val="0"/>
          <c:order val="0"/>
          <c:explosion val="22"/>
          <c:dLbls>
            <c:dLbl>
              <c:idx val="0"/>
              <c:layout>
                <c:manualLayout>
                  <c:x val="-0.110230912558524"/>
                  <c:y val="-0.05384666722484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77618540360278"/>
                  <c:y val="-0.05925278757631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832914191165434"/>
                  <c:y val="-0.044401245960759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541775112838929"/>
                  <c:y val="-0.036734971235391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"/>
                  <c:y val="-0.05780199805121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0762564198303682"/>
                  <c:y val="0.087666954252077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2138540213854"/>
                  <c:y val="0.006928502869180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638833064277007"/>
                  <c:y val="0.104949502671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432287083083245"/>
                  <c:y val="-0.11368612856164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'Z3_wielkie rok'!$B$22:$B$30</c:f>
              <c:strCache>
                <c:ptCount val="9"/>
                <c:pt idx="0">
                  <c:v>Rolnicy, ogrodnicy, leśnicy i rybacy</c:v>
                </c:pt>
                <c:pt idx="1">
                  <c:v>Przedstawiciele władz publicznych, wyżsi urzędnicy</c:v>
                </c:pt>
                <c:pt idx="2">
                  <c:v>Specjaliści</c:v>
                </c:pt>
                <c:pt idx="3">
                  <c:v>Technicy i inny średni personel</c:v>
                </c:pt>
                <c:pt idx="4">
                  <c:v>Pracownicy biurowi</c:v>
                </c:pt>
                <c:pt idx="5">
                  <c:v>Operatorzy i monterzy maszyn i urządzeń</c:v>
                </c:pt>
                <c:pt idx="6">
                  <c:v>Robotnicy przemysłowi i rzemieślnicy</c:v>
                </c:pt>
                <c:pt idx="7">
                  <c:v>Pracownicy przy pracach prostych</c:v>
                </c:pt>
                <c:pt idx="8">
                  <c:v>Pracownicy usług i sprzedawcy</c:v>
                </c:pt>
              </c:strCache>
            </c:strRef>
          </c:cat>
          <c:val>
            <c:numRef>
              <c:f>'Z3_wielkie rok'!$F$22:$F$30</c:f>
              <c:numCache>
                <c:formatCode>0.0</c:formatCode>
                <c:ptCount val="9"/>
                <c:pt idx="0">
                  <c:v>0.627158618131068</c:v>
                </c:pt>
                <c:pt idx="1">
                  <c:v>0.659841532033676</c:v>
                </c:pt>
                <c:pt idx="2">
                  <c:v>7.41637148989923</c:v>
                </c:pt>
                <c:pt idx="3">
                  <c:v>7.842132692630445</c:v>
                </c:pt>
                <c:pt idx="4">
                  <c:v>11.91336377849817</c:v>
                </c:pt>
                <c:pt idx="5">
                  <c:v>13.65174146931781</c:v>
                </c:pt>
                <c:pt idx="6">
                  <c:v>16.79901774593893</c:v>
                </c:pt>
                <c:pt idx="7">
                  <c:v>19.64419789946029</c:v>
                </c:pt>
                <c:pt idx="8">
                  <c:v>21.44617477409039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CFDBF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1000"/>
              <a:t>Struktura badanych internetowych ofert pracy w 2015 r. w podziale </a:t>
            </a:r>
          </a:p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l-PL" sz="1000"/>
              <a:t>na wielkie grupy zawodowe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544974503710049"/>
          <c:y val="0.428553809628422"/>
          <c:w val="0.607888475237666"/>
          <c:h val="0.529714549264308"/>
        </c:manualLayout>
      </c:layout>
      <c:pie3DChart>
        <c:varyColors val="1"/>
        <c:ser>
          <c:idx val="0"/>
          <c:order val="0"/>
          <c:tx>
            <c:strRef>
              <c:f>Arkusz2!$F$2</c:f>
              <c:strCache>
                <c:ptCount val="1"/>
                <c:pt idx="0">
                  <c:v>Oferty</c:v>
                </c:pt>
              </c:strCache>
            </c:strRef>
          </c:tx>
          <c:spPr>
            <a:ln>
              <a:solidFill>
                <a:schemeClr val="dk1"/>
              </a:solidFill>
            </a:ln>
          </c:spPr>
          <c:explosion val="22"/>
          <c:dPt>
            <c:idx val="1"/>
            <c:bubble3D val="0"/>
            <c:explosion val="21"/>
          </c:dPt>
          <c:dPt>
            <c:idx val="7"/>
            <c:bubble3D val="0"/>
            <c:explosion val="7"/>
          </c:dPt>
          <c:dLbls>
            <c:dLbl>
              <c:idx val="0"/>
              <c:layout>
                <c:manualLayout>
                  <c:x val="-0.277594929294927"/>
                  <c:y val="-0.02411589153411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86092167349375"/>
                  <c:y val="-0.09188458637971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399070932033077"/>
                  <c:y val="-0.13051544034235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495285108189928"/>
                  <c:y val="-0.11541773137388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825614894372513"/>
                  <c:y val="-0.042748621180061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549694886465551"/>
                  <c:y val="0.04396935698749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738726173872619"/>
                  <c:y val="0.09557737000936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0175033037188343"/>
                  <c:y val="0.08606148900990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00884042636031752"/>
                  <c:y val="-0.07173610010158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rnd" cmpd="sng" algn="ctr">
                  <a:solidFill>
                    <a:schemeClr val="dk1"/>
                  </a:solidFill>
                  <a:prstDash val="solid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Arkusz2!$B$3:$B$10</c:f>
              <c:strCache>
                <c:ptCount val="8"/>
                <c:pt idx="0">
                  <c:v>Pracownicy przy pracach prostych</c:v>
                </c:pt>
                <c:pt idx="1">
                  <c:v>Operatorzy i monterzy maszyn i urządzeń</c:v>
                </c:pt>
                <c:pt idx="2">
                  <c:v>Robotnicy przemysłowi i rzemieślnicy</c:v>
                </c:pt>
                <c:pt idx="3">
                  <c:v>Pracownicy biurowi</c:v>
                </c:pt>
                <c:pt idx="4">
                  <c:v>Pracownicy usług i sprzedawcy</c:v>
                </c:pt>
                <c:pt idx="5">
                  <c:v>Przedstawiciele władz publicznych, wyżsi urzędnicy</c:v>
                </c:pt>
                <c:pt idx="6">
                  <c:v>Technicy i inny średni personel</c:v>
                </c:pt>
                <c:pt idx="7">
                  <c:v>Specjaliści</c:v>
                </c:pt>
              </c:strCache>
            </c:strRef>
          </c:cat>
          <c:val>
            <c:numRef>
              <c:f>Arkusz2!$F$3:$F$10</c:f>
              <c:numCache>
                <c:formatCode>0.0</c:formatCode>
                <c:ptCount val="8"/>
                <c:pt idx="0">
                  <c:v>1.929392446633826</c:v>
                </c:pt>
                <c:pt idx="1">
                  <c:v>2.586206896551724</c:v>
                </c:pt>
                <c:pt idx="2">
                  <c:v>3.530377668308703</c:v>
                </c:pt>
                <c:pt idx="3">
                  <c:v>4.022988505747127</c:v>
                </c:pt>
                <c:pt idx="4">
                  <c:v>5.336617405582933</c:v>
                </c:pt>
                <c:pt idx="5">
                  <c:v>5.993431855500822</c:v>
                </c:pt>
                <c:pt idx="6">
                  <c:v>7.594417077175667</c:v>
                </c:pt>
                <c:pt idx="7">
                  <c:v>69.0065681444989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CFDBF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99D39-D576-334E-BCDE-DF37DCD75369}" type="datetimeFigureOut">
              <a:rPr lang="pl-PL" smtClean="0"/>
              <a:t>20.07.2016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BAD99-1B08-BA4E-A43F-AD12660CB4E5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085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AD99-1B08-BA4E-A43F-AD12660CB4E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32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BAD99-1B08-BA4E-A43F-AD12660CB4E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39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5400" dirty="0" smtClean="0"/>
              <a:t>Uwarunkowania 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>oraz </a:t>
            </a:r>
            <a:r>
              <a:rPr lang="pl-PL" sz="5400" dirty="0" smtClean="0"/>
              <a:t>czynniki zmian na dolnośląskim </a:t>
            </a:r>
            <a:r>
              <a:rPr lang="pl-PL" sz="5400" dirty="0"/>
              <a:t>rynku pracy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5029628"/>
            <a:ext cx="8825658" cy="1142571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Wojewódzka rada dialogu społecznego </a:t>
            </a:r>
          </a:p>
          <a:p>
            <a:r>
              <a:rPr lang="pl-PL" dirty="0" smtClean="0"/>
              <a:t>			Województwa Dolnośląskiego</a:t>
            </a:r>
            <a:endParaRPr lang="pl-PL" dirty="0"/>
          </a:p>
          <a:p>
            <a:r>
              <a:rPr lang="pl-PL" dirty="0" smtClean="0"/>
              <a:t>				      </a:t>
            </a:r>
            <a:r>
              <a:rPr lang="pl-PL" dirty="0" err="1" smtClean="0"/>
              <a:t>wRocław</a:t>
            </a:r>
            <a:r>
              <a:rPr lang="pl-PL" dirty="0" smtClean="0"/>
              <a:t>, 20 lipca 2016 r.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608308" y="1572971"/>
            <a:ext cx="90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35485"/>
              </p:ext>
            </p:extLst>
          </p:nvPr>
        </p:nvGraphicFramePr>
        <p:xfrm>
          <a:off x="790740" y="1896136"/>
          <a:ext cx="6882581" cy="4434078"/>
        </p:xfrm>
        <a:graphic>
          <a:graphicData uri="http://schemas.openxmlformats.org/drawingml/2006/table">
            <a:tbl>
              <a:tblPr/>
              <a:tblGrid>
                <a:gridCol w="3107413"/>
                <a:gridCol w="2369364"/>
                <a:gridCol w="1405804"/>
              </a:tblGrid>
              <a:tr h="1086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Powiaty 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Stan na </a:t>
                      </a:r>
                      <a:r>
                        <a:rPr lang="pl-PL" sz="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31.05.2016 </a:t>
                      </a:r>
                      <a:r>
                        <a:rPr lang="pl-PL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r.</a:t>
                      </a:r>
                      <a:endParaRPr lang="pl-PL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721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stopa bezrobocia                                       </a:t>
                      </a:r>
                      <a:r>
                        <a:rPr lang="pl-PL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 % /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                                                  średniej           krajowej   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Oleśnicki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98,9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Świdnicki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97,8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Zgorzelecki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97,8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Trzebnicki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8,8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96,7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Średzki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8,3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91,2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Oławski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7,5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82,4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Legnicki grodzki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75,8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Bolesławiecki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6,4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70,3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Lubiński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6,4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70,3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Polkowicki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pl-PL"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65,9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Jeleniogórski grodzki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4,9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53,8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Wrocławski grodzki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3,3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36,3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Wrocławski ziemski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3,3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36,3</a:t>
                      </a:r>
                      <a:endParaRPr lang="pl-PL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l-PL">
              <a:latin typeface="Arial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9" name="Tytuł 4"/>
          <p:cNvSpPr>
            <a:spLocks noGrp="1"/>
          </p:cNvSpPr>
          <p:nvPr>
            <p:ph type="title"/>
          </p:nvPr>
        </p:nvSpPr>
        <p:spPr>
          <a:xfrm>
            <a:off x="646111" y="346393"/>
            <a:ext cx="9404723" cy="1400530"/>
          </a:xfrm>
        </p:spPr>
        <p:txBody>
          <a:bodyPr/>
          <a:lstStyle/>
          <a:p>
            <a:r>
              <a:rPr lang="pl-PL" sz="3600" dirty="0" smtClean="0"/>
              <a:t>Przegrzanie rynku pracy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933751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6111" y="1960834"/>
            <a:ext cx="92012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Duże migracje pracowników. Przedsiębiorczy Polacy, w tym najczęściej dobrzy fachowcy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emigrują z Polski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poszukiwaniu lepszych warunków pracy, w tym wyższych wynagrodzeń. Z drugiej strony wobec rosnącego zapotrzebowania na pracowników za pracą do Polski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przyjeżdżają przede wszystkim osoby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Ukrainy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Lokowanie w naszym województwie światowych centrów outsourcingowych, firm przemysłowych z kapitałem zagranicznym oraz firm informatycznych powoduje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wzrost zapotrzebowania na wysoko kwalifikowanych specjalistów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ze znajomością co najmniej jednego, a często dwóch i więcej języków obcych. Pociąga to za sobą migrację do Polski specjalistów z innych krajów, nie tylko Europy Środkowo-Wschodniej. </a:t>
            </a:r>
          </a:p>
          <a:p>
            <a:pPr marL="342900" indent="-342900" algn="just">
              <a:buAutoNum type="arabicPeriod" startAt="6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863213" y="1361770"/>
            <a:ext cx="890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dirty="0" smtClean="0"/>
              <a:t>Dolnośląski rynek pracy – jak jest?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711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Dolnośląski rynek pracy – jak jest?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511700"/>
              </p:ext>
            </p:extLst>
          </p:nvPr>
        </p:nvGraphicFramePr>
        <p:xfrm>
          <a:off x="646110" y="1853248"/>
          <a:ext cx="9178373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24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6111" y="1307690"/>
            <a:ext cx="90078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Powiatowe urzędy pracy były zawsze przede wszystkim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źródłem pracowników o niskich kwalifikacjach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Takich pracowników poszukują </a:t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PUP-ach pracodawcy. Wysoko kwalifikowani fachowcy poszukiwani są przez agencje zatrudnienia oraz za pośrednictwem ofert internetowych. </a:t>
            </a: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pl-PL" dirty="0" smtClean="0"/>
              <a:t>Dolnośląski rynek pracy – jak jest?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01487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10813" y="1209370"/>
            <a:ext cx="890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043952595"/>
              </p:ext>
            </p:extLst>
          </p:nvPr>
        </p:nvGraphicFramePr>
        <p:xfrm>
          <a:off x="2869984" y="1598311"/>
          <a:ext cx="7413813" cy="419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74921" y="2278551"/>
            <a:ext cx="2299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Porównanie struktury zawodowej ofert zgłaszanych do urzędów pracy z ofertami publikowanymi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internecie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pl-PL" dirty="0" smtClean="0"/>
              <a:t>Dolnośląski rynek pracy – jak jest?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41437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10813" y="1209370"/>
            <a:ext cx="890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336073972"/>
              </p:ext>
            </p:extLst>
          </p:nvPr>
        </p:nvGraphicFramePr>
        <p:xfrm>
          <a:off x="2832212" y="1532535"/>
          <a:ext cx="7388234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pl-PL" dirty="0" smtClean="0"/>
              <a:t>Dolnośląski rynek pracy – jak jest?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474921" y="2278551"/>
            <a:ext cx="22993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Porównanie struktury zawodowej ofert zgłaszanych do urzędów pracy z ofertami publikowanymi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pl-P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internecie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0206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6111" y="1307691"/>
            <a:ext cx="907818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Nowe spojrzenie na </a:t>
            </a:r>
            <a:r>
              <a:rPr lang="pl-PL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„nowego bezrobotnego”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– należy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uwzględnić czynniki zarówno zewnętrzne (tj. sytuację demograficzną, warunki ekonomiczne czy sytuację społeczno-prawną) jak i wewnętrzne (tj. płeć, wykształcenie, wcześniejsze doświadczenie zawodowe, relacje międzyludzkie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wewnątrzrodzinne, role pełnione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grupie, szeroko rozumianą aktywność życiową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algn="just"/>
            <a:endParaRPr lang="pl-PL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Należałoby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większym stopniu podjąć starania mające na celu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zwiększenie mobilności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tych osób (zapewnienie dojazdów, regulacja wynagrodzeń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związku z dłuższym czasem związanym ze świadczeniem pracy itp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większym stopniu wykorzystywać i włączać wsparcie np. agencji zatrudnienia lub innych podmiotów rynku pracy.</a:t>
            </a:r>
          </a:p>
          <a:p>
            <a:pPr marL="1257300" lvl="2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646111" y="346393"/>
            <a:ext cx="9404723" cy="1400530"/>
          </a:xfrm>
        </p:spPr>
        <p:txBody>
          <a:bodyPr/>
          <a:lstStyle/>
          <a:p>
            <a:r>
              <a:rPr lang="pl-PL" sz="3600" dirty="0" smtClean="0"/>
              <a:t>Dolnośląski rynek pracy – co można zrobić?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96438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6110" y="1746923"/>
            <a:ext cx="87792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 większym stopniu wykorzystywać Krajowy Fundusz Szkoleniowy (KFS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oraz Europejski Fundusz Społeczny (EFS) na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finansowanie szkoleń i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kształcenie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starszych pracowników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Rynek pracy bliżej edukacji – system kształcenia zgodny z potrzebami pracodawców.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646111" y="346393"/>
            <a:ext cx="9404723" cy="1400530"/>
          </a:xfrm>
        </p:spPr>
        <p:txBody>
          <a:bodyPr/>
          <a:lstStyle/>
          <a:p>
            <a:r>
              <a:rPr lang="pl-PL" sz="3600" dirty="0"/>
              <a:t>Dolnośląski rynek pracy – co można zrobić?</a:t>
            </a:r>
          </a:p>
        </p:txBody>
      </p:sp>
    </p:spTree>
    <p:extLst>
      <p:ext uri="{BB962C8B-B14F-4D97-AF65-F5344CB8AC3E}">
        <p14:creationId xmlns:p14="http://schemas.microsoft.com/office/powerpoint/2010/main" val="849177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Prostokąt 2"/>
          <p:cNvSpPr>
            <a:spLocks noChangeArrowheads="1"/>
          </p:cNvSpPr>
          <p:nvPr/>
        </p:nvSpPr>
        <p:spPr bwMode="auto">
          <a:xfrm>
            <a:off x="2021548" y="2435518"/>
            <a:ext cx="8042275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DZIĘKUJĘ ZA UWAGĘ</a:t>
            </a:r>
          </a:p>
          <a:p>
            <a:pPr algn="ctr" eaLnBrk="1" hangingPunct="1"/>
            <a:endParaRPr lang="pl-PL" sz="3200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ctr" eaLnBrk="1" hangingPunct="1"/>
            <a:r>
              <a:rPr lang="pl-PL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Ewa Grzebieniak</a:t>
            </a:r>
          </a:p>
          <a:p>
            <a:pPr algn="ctr" eaLnBrk="1" hangingPunct="1"/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dyrektor</a:t>
            </a:r>
          </a:p>
          <a:p>
            <a:pPr algn="ctr" eaLnBrk="1" hangingPunct="1"/>
            <a:r>
              <a:rPr lang="pl-P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Dolnośląskiego Wojewódzkiego Urzędu Pracy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253" y="5057713"/>
            <a:ext cx="690862" cy="80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213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853248"/>
            <a:ext cx="7224674" cy="414765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Dolny Śląsk z rekordowo niskim bezrobociem</a:t>
            </a:r>
            <a:endParaRPr lang="pl-PL" sz="36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876097" y="108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35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Zmiana stopy </a:t>
            </a:r>
            <a:r>
              <a:rPr lang="pl-PL" sz="3600" dirty="0" smtClean="0"/>
              <a:t>bezrobocia </a:t>
            </a:r>
            <a:r>
              <a:rPr lang="pl-PL" sz="3600" dirty="0" smtClean="0"/>
              <a:t>w ciągu 2 lat</a:t>
            </a:r>
            <a:endParaRPr lang="pl-PL" sz="36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876097" y="108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757" y="1470478"/>
            <a:ext cx="4450605" cy="475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" y="1470478"/>
            <a:ext cx="4339030" cy="475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36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Wyniki działań służb zatrudnienia</a:t>
            </a:r>
            <a:endParaRPr lang="pl-PL" sz="36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876097" y="108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1" y="1457153"/>
            <a:ext cx="7632156" cy="499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43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 smtClean="0"/>
              <a:t>Wyniki działań służb zatrudnienia</a:t>
            </a:r>
            <a:endParaRPr lang="pl-PL" sz="3600" dirty="0"/>
          </a:p>
        </p:txBody>
      </p:sp>
      <p:sp>
        <p:nvSpPr>
          <p:cNvPr id="7" name="PoleTekstowe 6"/>
          <p:cNvSpPr txBox="1"/>
          <p:nvPr/>
        </p:nvSpPr>
        <p:spPr>
          <a:xfrm>
            <a:off x="1876097" y="108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11" y="1308298"/>
            <a:ext cx="782672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2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Małe bezrobocie = duży problem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9" y="2033819"/>
            <a:ext cx="5499100" cy="3666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773" y="2031594"/>
            <a:ext cx="5503022" cy="3668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10813" y="1209370"/>
            <a:ext cx="890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6111" y="1307690"/>
            <a:ext cx="907818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Rynek pracy Dolnego Śląska, podobnie jak w całym kraju staje się powoli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rynkiem pracowników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Pracodawcy mają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coraz większy problem ze znalezieniem pracowników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szczególnie w niektórych zawodach.</a:t>
            </a:r>
          </a:p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Obok specjalistów takich jak informatycy, inżynierowie produkcji, specjaliści rachunkowości i finansów (ze znajomością najczęściej dwóch języków obcych) poszukiwani są np. kierowcy ciężarówek lub pracownicy produkcji, a także osoby bez zawodu.</a:t>
            </a:r>
          </a:p>
          <a:p>
            <a:pPr marL="342900" indent="-342900" algn="just">
              <a:buFont typeface="Arial" charset="0"/>
              <a:buChar char="•"/>
            </a:pP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Branża logistyczna poszukuje osób z uprawnieniami na wózki widłowe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pl-PL" dirty="0" smtClean="0"/>
              <a:t>Dolnośląski rynek pracy – jak jest?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9374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sp>
        <p:nvSpPr>
          <p:cNvPr id="7" name="PoleTekstowe 6"/>
          <p:cNvSpPr txBox="1"/>
          <p:nvPr/>
        </p:nvSpPr>
        <p:spPr>
          <a:xfrm>
            <a:off x="1876097" y="1087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76" y="4485110"/>
            <a:ext cx="9186530" cy="216024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76" y="1135548"/>
            <a:ext cx="9167672" cy="455727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42" y="4551257"/>
            <a:ext cx="421915" cy="2022405"/>
          </a:xfrm>
          <a:prstGeom prst="rect">
            <a:avLst/>
          </a:prstGeo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558279" y="20959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mtClean="0"/>
              <a:t>Dolnośląski rynek pracy – jak jest?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82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292850" y="5732463"/>
            <a:ext cx="2305050" cy="1223962"/>
          </a:xfrm>
          <a:prstGeom prst="rect">
            <a:avLst/>
          </a:prstGeom>
          <a:noFill/>
        </p:spPr>
        <p:txBody>
          <a:bodyPr/>
          <a:lstStyle/>
          <a:p>
            <a:pPr algn="ctr" eaLnBrk="1" hangingPunct="1">
              <a:defRPr/>
            </a:pPr>
            <a:endParaRPr lang="pl-PL" sz="2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710813" y="1209370"/>
            <a:ext cx="8900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algn="just"/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4108" y="2783283"/>
            <a:ext cx="24887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33% </a:t>
            </a:r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</a:rPr>
              <a:t>powiatów </a:t>
            </a:r>
            <a:r>
              <a:rPr lang="pl-PL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pl-PL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Dolnego </a:t>
            </a:r>
            <a:r>
              <a:rPr lang="pl-PL">
                <a:solidFill>
                  <a:schemeClr val="tx1">
                    <a:lumMod val="65000"/>
                    <a:lumOff val="35000"/>
                  </a:schemeClr>
                </a:solidFill>
              </a:rPr>
              <a:t>Śląska </a:t>
            </a:r>
            <a:br>
              <a:rPr lang="pl-PL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pl-PL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powiatów) charakteryzuje </a:t>
            </a:r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stopa bezrobocia powyżej 150% średniej krajowej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6760" y="209598"/>
            <a:ext cx="557350" cy="720565"/>
          </a:xfrm>
          <a:prstGeom prst="rect">
            <a:avLst/>
          </a:prstGeom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1407"/>
              </p:ext>
            </p:extLst>
          </p:nvPr>
        </p:nvGraphicFramePr>
        <p:xfrm>
          <a:off x="3086668" y="1416472"/>
          <a:ext cx="6964166" cy="5065375"/>
        </p:xfrm>
        <a:graphic>
          <a:graphicData uri="http://schemas.openxmlformats.org/drawingml/2006/table">
            <a:tbl>
              <a:tblPr/>
              <a:tblGrid>
                <a:gridCol w="2810447"/>
                <a:gridCol w="2437397"/>
                <a:gridCol w="1716322"/>
              </a:tblGrid>
              <a:tr h="1806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Powiaty </a:t>
                      </a:r>
                      <a:endParaRPr lang="pl-PL"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Stan na </a:t>
                      </a:r>
                      <a:r>
                        <a:rPr lang="pl-PL" sz="9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31.05.2016 </a:t>
                      </a:r>
                      <a:r>
                        <a:rPr lang="pl-PL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r.</a:t>
                      </a:r>
                      <a:endParaRPr lang="pl-PL" sz="105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6128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stopa bezrobocia</a:t>
                      </a:r>
                      <a:r>
                        <a:rPr lang="pl-PL" sz="10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pl-PL" sz="10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 % /</a:t>
                      </a:r>
                      <a:endParaRPr lang="pl-P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lang="pl-PL" sz="10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średniej</a:t>
                      </a:r>
                      <a:r>
                        <a:rPr lang="pl-PL" sz="105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l-PL" sz="105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krajowej   </a:t>
                      </a:r>
                      <a:endParaRPr lang="pl-PL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POLSKA</a:t>
                      </a:r>
                      <a:endParaRPr lang="pl-PL" sz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9,1</a:t>
                      </a:r>
                      <a:endParaRPr lang="pl-PL" sz="12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pl-PL" sz="120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WOJEWÓDZTWO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8,2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90,1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Wałbrzyski ziemski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20,3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223,1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Górowski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219,8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Złotoryjski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19,2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211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Kłodzki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18,8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206,6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Lwówecki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18,1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198,9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Jaworski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15,6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171,4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Ząbkowicki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164,8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Wołowski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14,7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161,6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Legnicki ziemski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14,3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157,1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Lubański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13,9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152,7</a:t>
                      </a:r>
                      <a:endParaRPr lang="pl-PL" sz="14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Strzeliński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13,5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148,4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Jeleniogórski ziemski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12,2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134,1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Głogowski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11,7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128,6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Dzierżoniowski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11,6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127,5</a:t>
                      </a:r>
                      <a:endParaRPr lang="pl-PL" sz="14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Kamiennogórski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11,4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125,3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Milicki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11,2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123,1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Wałbrzyski grodzki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10,2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112,1</a:t>
                      </a:r>
                      <a:endParaRPr lang="pl-PL" sz="1200" dirty="0">
                        <a:solidFill>
                          <a:schemeClr val="tx1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282" marR="292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646111" y="346393"/>
            <a:ext cx="9404723" cy="1400530"/>
          </a:xfrm>
        </p:spPr>
        <p:txBody>
          <a:bodyPr/>
          <a:lstStyle/>
          <a:p>
            <a:r>
              <a:rPr lang="pl-PL" sz="3600" dirty="0" smtClean="0"/>
              <a:t>Przegrzanie rynku pracy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759452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Jon</Template>
  <TotalTime>1035</TotalTime>
  <Words>627</Words>
  <Application>Microsoft Macintosh PowerPoint</Application>
  <PresentationFormat>Panoramiczny</PresentationFormat>
  <Paragraphs>195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Calibri</vt:lpstr>
      <vt:lpstr>Century Gothic</vt:lpstr>
      <vt:lpstr>Times New Roman</vt:lpstr>
      <vt:lpstr>Wingdings 3</vt:lpstr>
      <vt:lpstr>Arial</vt:lpstr>
      <vt:lpstr>Jon</vt:lpstr>
      <vt:lpstr>Uwarunkowania  oraz czynniki zmian na dolnośląskim rynku pracy</vt:lpstr>
      <vt:lpstr>Dolny Śląsk z rekordowo niskim bezrobociem</vt:lpstr>
      <vt:lpstr>Zmiana stopy bezrobocia w ciągu 2 lat</vt:lpstr>
      <vt:lpstr>Wyniki działań służb zatrudnienia</vt:lpstr>
      <vt:lpstr>Wyniki działań służb zatrudnienia</vt:lpstr>
      <vt:lpstr>Małe bezrobocie = duży problem</vt:lpstr>
      <vt:lpstr>Dolnośląski rynek pracy – jak jest?</vt:lpstr>
      <vt:lpstr>Prezentacja programu PowerPoint</vt:lpstr>
      <vt:lpstr>Przegrzanie rynku pracy</vt:lpstr>
      <vt:lpstr>Przegrzanie rynku pracy</vt:lpstr>
      <vt:lpstr>Prezentacja programu PowerPoint</vt:lpstr>
      <vt:lpstr>Dolnośląski rynek pracy – jak jest?</vt:lpstr>
      <vt:lpstr>Dolnośląski rynek pracy – jak jest?</vt:lpstr>
      <vt:lpstr>Dolnośląski rynek pracy – jak jest?</vt:lpstr>
      <vt:lpstr>Dolnośląski rynek pracy – jak jest?</vt:lpstr>
      <vt:lpstr>Dolnośląski rynek pracy – co można zrobić?</vt:lpstr>
      <vt:lpstr>Dolnośląski rynek pracy – co można zrobić?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Uwarunkowania oraz czynniki zmian na dolnośląskim rynku pracy</dc:title>
  <dc:creator>S A</dc:creator>
  <cp:lastModifiedBy>S A</cp:lastModifiedBy>
  <cp:revision>24</cp:revision>
  <cp:lastPrinted>2016-07-20T07:09:18Z</cp:lastPrinted>
  <dcterms:created xsi:type="dcterms:W3CDTF">2016-07-18T19:58:28Z</dcterms:created>
  <dcterms:modified xsi:type="dcterms:W3CDTF">2016-07-20T07:33:37Z</dcterms:modified>
</cp:coreProperties>
</file>