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handoutMasterIdLst>
    <p:handoutMasterId r:id="rId19"/>
  </p:handoutMasterIdLst>
  <p:sldIdLst>
    <p:sldId id="299" r:id="rId4"/>
    <p:sldId id="300" r:id="rId5"/>
    <p:sldId id="301" r:id="rId6"/>
    <p:sldId id="302" r:id="rId7"/>
    <p:sldId id="296" r:id="rId8"/>
    <p:sldId id="297" r:id="rId9"/>
    <p:sldId id="298" r:id="rId10"/>
    <p:sldId id="281" r:id="rId11"/>
    <p:sldId id="269" r:id="rId12"/>
    <p:sldId id="272" r:id="rId13"/>
    <p:sldId id="270" r:id="rId14"/>
    <p:sldId id="278" r:id="rId15"/>
    <p:sldId id="286" r:id="rId16"/>
    <p:sldId id="291" r:id="rId17"/>
  </p:sldIdLst>
  <p:sldSz cx="9144000" cy="6858000" type="screen4x3"/>
  <p:notesSz cx="6858000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13">
          <p15:clr>
            <a:srgbClr val="A4A3A4"/>
          </p15:clr>
        </p15:guide>
        <p15:guide id="2" pos="12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6CAC4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06" autoAdjust="0"/>
  </p:normalViewPr>
  <p:slideViewPr>
    <p:cSldViewPr snapToGrid="0" snapToObjects="1">
      <p:cViewPr varScale="1">
        <p:scale>
          <a:sx n="91" d="100"/>
          <a:sy n="91" d="100"/>
        </p:scale>
        <p:origin x="1578" y="90"/>
      </p:cViewPr>
      <p:guideLst>
        <p:guide orient="horz" pos="3713"/>
        <p:guide pos="125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168" y="10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radecka\Documents\Stara%20partycja%20D\dokumenty\201703%20Prezentacja\Kad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radecka\Documents\Stara%20partycja%20D\dokumenty\201703%20Prezentacja\Kad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000" dirty="0"/>
              <a:t>CZYNNI</a:t>
            </a:r>
            <a:r>
              <a:rPr lang="pl-PL" sz="2000" baseline="0" dirty="0"/>
              <a:t> </a:t>
            </a:r>
            <a:r>
              <a:rPr lang="pl-PL" sz="2000" baseline="0" dirty="0" smtClean="0"/>
              <a:t>PODATNICY**</a:t>
            </a:r>
            <a:endParaRPr lang="pl-PL" sz="2000" dirty="0"/>
          </a:p>
        </c:rich>
      </c:tx>
      <c:layout>
        <c:manualLayout>
          <c:xMode val="edge"/>
          <c:yMode val="edge"/>
          <c:x val="1.6543888888888889E-2"/>
          <c:y val="1.05673329295376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4679298937413065E-2"/>
          <c:y val="0.12426300558584022"/>
          <c:w val="0.76050270912690909"/>
          <c:h val="0.758512123515091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'podatnicy ludność'!$F$8</c:f>
              <c:strCache>
                <c:ptCount val="1"/>
                <c:pt idx="0">
                  <c:v>Liczba czynnych podatników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Lbls>
            <c:dLbl>
              <c:idx val="4"/>
              <c:layout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'podatnicy ludność'!$E$9:$E$24</c:f>
              <c:strCache>
                <c:ptCount val="16"/>
                <c:pt idx="0">
                  <c:v>MAZOWIECKIE</c:v>
                </c:pt>
                <c:pt idx="1">
                  <c:v>ŚLĄSKIE</c:v>
                </c:pt>
                <c:pt idx="2">
                  <c:v>WIELKOPOLSKIE</c:v>
                </c:pt>
                <c:pt idx="3">
                  <c:v>MAŁOPOLSKIE</c:v>
                </c:pt>
                <c:pt idx="4">
                  <c:v>DOLNOŚLĄSKIE</c:v>
                </c:pt>
                <c:pt idx="5">
                  <c:v>ŁÓDZKIE</c:v>
                </c:pt>
                <c:pt idx="6">
                  <c:v>POMORSKIE</c:v>
                </c:pt>
                <c:pt idx="7">
                  <c:v>KUJAWSKO-POMORSKIE</c:v>
                </c:pt>
                <c:pt idx="8">
                  <c:v>LUBELSKIE</c:v>
                </c:pt>
                <c:pt idx="9">
                  <c:v>PODKARPACKIE</c:v>
                </c:pt>
                <c:pt idx="10">
                  <c:v>ZACHODNIOPOMORSKIE</c:v>
                </c:pt>
                <c:pt idx="11">
                  <c:v>WARMIŃSKO-MAZURSKIE</c:v>
                </c:pt>
                <c:pt idx="12">
                  <c:v>ŚWIĘTOKRZYSKIE</c:v>
                </c:pt>
                <c:pt idx="13">
                  <c:v>LUBUSKIE</c:v>
                </c:pt>
                <c:pt idx="14">
                  <c:v>PODLASKIE</c:v>
                </c:pt>
                <c:pt idx="15">
                  <c:v>OPOLSKIE</c:v>
                </c:pt>
              </c:strCache>
            </c:strRef>
          </c:cat>
          <c:val>
            <c:numRef>
              <c:f>'podatnicy ludność'!$F$9:$F$24</c:f>
              <c:numCache>
                <c:formatCode>#,##0</c:formatCode>
                <c:ptCount val="16"/>
                <c:pt idx="0">
                  <c:v>2730894</c:v>
                </c:pt>
                <c:pt idx="1">
                  <c:v>2141322</c:v>
                </c:pt>
                <c:pt idx="2">
                  <c:v>1734760</c:v>
                </c:pt>
                <c:pt idx="3">
                  <c:v>1523101</c:v>
                </c:pt>
                <c:pt idx="4">
                  <c:v>1439770</c:v>
                </c:pt>
                <c:pt idx="5">
                  <c:v>1175894</c:v>
                </c:pt>
                <c:pt idx="6">
                  <c:v>1121390</c:v>
                </c:pt>
                <c:pt idx="7">
                  <c:v>941207</c:v>
                </c:pt>
                <c:pt idx="8">
                  <c:v>861843</c:v>
                </c:pt>
                <c:pt idx="9">
                  <c:v>849745</c:v>
                </c:pt>
                <c:pt idx="10">
                  <c:v>801594</c:v>
                </c:pt>
                <c:pt idx="11">
                  <c:v>627855</c:v>
                </c:pt>
                <c:pt idx="12">
                  <c:v>519980</c:v>
                </c:pt>
                <c:pt idx="13">
                  <c:v>495380</c:v>
                </c:pt>
                <c:pt idx="14">
                  <c:v>485018</c:v>
                </c:pt>
                <c:pt idx="15">
                  <c:v>436190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209489184"/>
        <c:axId val="208302992"/>
      </c:barChart>
      <c:catAx>
        <c:axId val="209489184"/>
        <c:scaling>
          <c:orientation val="maxMin"/>
        </c:scaling>
        <c:delete val="0"/>
        <c:axPos val="r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8302992"/>
        <c:crosses val="autoZero"/>
        <c:auto val="1"/>
        <c:lblAlgn val="ctr"/>
        <c:lblOffset val="100"/>
        <c:noMultiLvlLbl val="0"/>
      </c:catAx>
      <c:valAx>
        <c:axId val="208302992"/>
        <c:scaling>
          <c:orientation val="maxMin"/>
          <c:max val="60000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9489184"/>
        <c:crosses val="autoZero"/>
        <c:crossBetween val="between"/>
        <c:majorUnit val="2000000"/>
        <c:dispUnits>
          <c:builtInUnit val="millions"/>
          <c:dispUnitsLbl>
            <c:layout>
              <c:manualLayout>
                <c:xMode val="edge"/>
                <c:yMode val="edge"/>
                <c:x val="5.8102222222222229E-2"/>
                <c:y val="0.94631761419765625"/>
              </c:manualLayout>
            </c:layout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000" dirty="0" smtClean="0"/>
              <a:t>LUDNOŚĆ*</a:t>
            </a:r>
            <a:endParaRPr lang="pl-PL" sz="2000" dirty="0"/>
          </a:p>
        </c:rich>
      </c:tx>
      <c:layout>
        <c:manualLayout>
          <c:xMode val="edge"/>
          <c:yMode val="edge"/>
          <c:x val="0.69699194444444446"/>
          <c:y val="7.148529510734233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38630805555555553"/>
          <c:y val="0.12177804697489739"/>
          <c:w val="0.49940083333333335"/>
          <c:h val="0.767452350772823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Lbls>
            <c:dLbl>
              <c:idx val="4"/>
              <c:layout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'podatnicy ludność'!$B$2:$B$17</c:f>
              <c:strCache>
                <c:ptCount val="16"/>
                <c:pt idx="0">
                  <c:v>MAZOWIECKIE</c:v>
                </c:pt>
                <c:pt idx="1">
                  <c:v>ŚLĄSKIE</c:v>
                </c:pt>
                <c:pt idx="2">
                  <c:v>WIELKOPOLSKIE</c:v>
                </c:pt>
                <c:pt idx="3">
                  <c:v>MAŁOPOLSKIE</c:v>
                </c:pt>
                <c:pt idx="4">
                  <c:v>DOLNOŚLĄSKIE</c:v>
                </c:pt>
                <c:pt idx="5">
                  <c:v>ŁÓDZKIE</c:v>
                </c:pt>
                <c:pt idx="6">
                  <c:v>POMORSKIE</c:v>
                </c:pt>
                <c:pt idx="7">
                  <c:v>LUBELSKIE</c:v>
                </c:pt>
                <c:pt idx="8">
                  <c:v>PODKARPACKIE</c:v>
                </c:pt>
                <c:pt idx="9">
                  <c:v>KUJAWSKO-POMORSKIE</c:v>
                </c:pt>
                <c:pt idx="10">
                  <c:v>ZACHODNIOPOMORSKIE</c:v>
                </c:pt>
                <c:pt idx="11">
                  <c:v>WARMIŃSKO-MAZURSKIE</c:v>
                </c:pt>
                <c:pt idx="12">
                  <c:v>ŚWIĘTOKRZYSKIE</c:v>
                </c:pt>
                <c:pt idx="13">
                  <c:v>PODLASKIE</c:v>
                </c:pt>
                <c:pt idx="14">
                  <c:v>LUBUSKIE</c:v>
                </c:pt>
                <c:pt idx="15">
                  <c:v>OPOLSKIE</c:v>
                </c:pt>
              </c:strCache>
            </c:strRef>
          </c:cat>
          <c:val>
            <c:numRef>
              <c:f>'podatnicy ludność'!$C$2:$C$17</c:f>
              <c:numCache>
                <c:formatCode>#,##0</c:formatCode>
                <c:ptCount val="16"/>
                <c:pt idx="0">
                  <c:v>5349114</c:v>
                </c:pt>
                <c:pt idx="1">
                  <c:v>4570849</c:v>
                </c:pt>
                <c:pt idx="2">
                  <c:v>3475323</c:v>
                </c:pt>
                <c:pt idx="3">
                  <c:v>3372618</c:v>
                </c:pt>
                <c:pt idx="4">
                  <c:v>2904207</c:v>
                </c:pt>
                <c:pt idx="5">
                  <c:v>2493603</c:v>
                </c:pt>
                <c:pt idx="6">
                  <c:v>2307710</c:v>
                </c:pt>
                <c:pt idx="7">
                  <c:v>2139726</c:v>
                </c:pt>
                <c:pt idx="8">
                  <c:v>2127657</c:v>
                </c:pt>
                <c:pt idx="9">
                  <c:v>2086210</c:v>
                </c:pt>
                <c:pt idx="10">
                  <c:v>1710482</c:v>
                </c:pt>
                <c:pt idx="11">
                  <c:v>1439675</c:v>
                </c:pt>
                <c:pt idx="12">
                  <c:v>1257179</c:v>
                </c:pt>
                <c:pt idx="13">
                  <c:v>1188800</c:v>
                </c:pt>
                <c:pt idx="14">
                  <c:v>1018075</c:v>
                </c:pt>
                <c:pt idx="15">
                  <c:v>996011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axId val="235893456"/>
        <c:axId val="235893848"/>
      </c:barChart>
      <c:catAx>
        <c:axId val="235893456"/>
        <c:scaling>
          <c:orientation val="maxMin"/>
        </c:scaling>
        <c:delete val="0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5893848"/>
        <c:crosses val="autoZero"/>
        <c:auto val="1"/>
        <c:lblAlgn val="ctr"/>
        <c:lblOffset val="100"/>
        <c:noMultiLvlLbl val="0"/>
      </c:catAx>
      <c:valAx>
        <c:axId val="23589384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589345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81342472222222217"/>
                <c:y val="0.94962705746344567"/>
              </c:manualLayout>
            </c:layout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99059630345878E-3"/>
          <c:y val="0.13221440016553787"/>
          <c:w val="0.56587963702600796"/>
          <c:h val="0.79242927006477304"/>
        </c:manualLayout>
      </c:layout>
      <c:pieChart>
        <c:varyColors val="1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</c:spPr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4606870734970368E-2"/>
                  <c:y val="-3.17540171863052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Arkusz2!$A$8:$A$9</c:f>
              <c:strCache>
                <c:ptCount val="2"/>
                <c:pt idx="0">
                  <c:v>02 IAS we Wrocławiu</c:v>
                </c:pt>
                <c:pt idx="1">
                  <c:v>Pozostałe IAS</c:v>
                </c:pt>
              </c:strCache>
            </c:strRef>
          </c:cat>
          <c:val>
            <c:numRef>
              <c:f>Arkusz2!$B$8:$B$9</c:f>
              <c:numCache>
                <c:formatCode>#,##0</c:formatCode>
                <c:ptCount val="2"/>
                <c:pt idx="0">
                  <c:v>3872</c:v>
                </c:pt>
                <c:pt idx="1">
                  <c:v>50704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5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0.62719596711401937"/>
          <c:y val="0.47345730155622573"/>
          <c:w val="0.35166495966879091"/>
          <c:h val="0.170579550656094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68688723326625"/>
          <c:y val="0.15276046155519668"/>
          <c:w val="0.76188913605530251"/>
          <c:h val="0.7702008844522170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31F385F3-AF2D-4335-8D27-6C7C6AF019BA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1B23F5DE-13C7-478F-AB36-8019E88E6603}" type="VALUE">
                      <a:rPr lang="en-US" baseline="0"/>
                      <a:pPr/>
                      <a:t>[WARTOŚĆ]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17221A61-2655-4033-90F0-37F167156FD3}" type="CELLRANGE">
                      <a:rPr lang="en-US"/>
                      <a:pPr/>
                      <a:t>[ZAKRES KOMÓREK]</a:t>
                    </a:fld>
                    <a:r>
                      <a:rPr lang="en-US" baseline="0"/>
                      <a:t>; </a:t>
                    </a:r>
                    <a:fld id="{B0A896C8-80E5-461E-A3CC-10F3D56C5120}" type="VALUE">
                      <a:rPr lang="en-US" baseline="0"/>
                      <a:pPr/>
                      <a:t>[WARTOŚĆ]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Arkusz2!$E$3:$E$19</c:f>
              <c:strCache>
                <c:ptCount val="17"/>
                <c:pt idx="0">
                  <c:v>32 IAS w Szczecinie</c:v>
                </c:pt>
                <c:pt idx="1">
                  <c:v>24 IAS w Katowicach</c:v>
                </c:pt>
                <c:pt idx="2">
                  <c:v>12 IAS w Krakowie</c:v>
                </c:pt>
                <c:pt idx="3">
                  <c:v>22 IAS w Gdańsku</c:v>
                </c:pt>
                <c:pt idx="4">
                  <c:v>30 IAS w Poznaniu</c:v>
                </c:pt>
                <c:pt idx="5">
                  <c:v>16 IAS w Opolu</c:v>
                </c:pt>
                <c:pt idx="6">
                  <c:v>Kraj</c:v>
                </c:pt>
                <c:pt idx="7">
                  <c:v>04 IAS w Bydgoszczy</c:v>
                </c:pt>
                <c:pt idx="8">
                  <c:v>10 IAS w Łodzi</c:v>
                </c:pt>
                <c:pt idx="9">
                  <c:v>14 IAS w Warszawie</c:v>
                </c:pt>
                <c:pt idx="10">
                  <c:v>02 IAS we Wrocławiu</c:v>
                </c:pt>
                <c:pt idx="11">
                  <c:v>06 IAS w Lublinie</c:v>
                </c:pt>
                <c:pt idx="12">
                  <c:v>26 IAS w Kielcach</c:v>
                </c:pt>
                <c:pt idx="13">
                  <c:v>18 IAS w Rzeszowie</c:v>
                </c:pt>
                <c:pt idx="14">
                  <c:v>20 IAS w Białymstoku</c:v>
                </c:pt>
                <c:pt idx="15">
                  <c:v>28 IAS w Olsztynie</c:v>
                </c:pt>
                <c:pt idx="16">
                  <c:v>08 IAS w Zielonej Górze</c:v>
                </c:pt>
              </c:strCache>
            </c:strRef>
          </c:cat>
          <c:val>
            <c:numRef>
              <c:f>Arkusz2!$H$3:$H$19</c:f>
              <c:numCache>
                <c:formatCode>0.00%</c:formatCode>
                <c:ptCount val="17"/>
                <c:pt idx="0">
                  <c:v>6.1560593369558658E-2</c:v>
                </c:pt>
                <c:pt idx="1">
                  <c:v>0.11462640000110036</c:v>
                </c:pt>
                <c:pt idx="2">
                  <c:v>0.1392820223212925</c:v>
                </c:pt>
                <c:pt idx="3">
                  <c:v>0.16897733483808475</c:v>
                </c:pt>
                <c:pt idx="4">
                  <c:v>0.22889833369737267</c:v>
                </c:pt>
                <c:pt idx="5">
                  <c:v>0.25857987993959153</c:v>
                </c:pt>
                <c:pt idx="6">
                  <c:v>0.26435517643350015</c:v>
                </c:pt>
                <c:pt idx="7">
                  <c:v>0.27385397712535342</c:v>
                </c:pt>
                <c:pt idx="8">
                  <c:v>0.27894142904840225</c:v>
                </c:pt>
                <c:pt idx="9">
                  <c:v>0.30910842257947824</c:v>
                </c:pt>
                <c:pt idx="10">
                  <c:v>0.31640178994135471</c:v>
                </c:pt>
                <c:pt idx="11">
                  <c:v>0.31646716008271936</c:v>
                </c:pt>
                <c:pt idx="12">
                  <c:v>0.39525440991766203</c:v>
                </c:pt>
                <c:pt idx="13">
                  <c:v>0.4691653102052471</c:v>
                </c:pt>
                <c:pt idx="14">
                  <c:v>0.52662869897659981</c:v>
                </c:pt>
                <c:pt idx="15">
                  <c:v>0.60325252792312178</c:v>
                </c:pt>
                <c:pt idx="16">
                  <c:v>0.62944759364778791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Arkusz2!$I$3:$I$19</c15:f>
                <c15:dlblRangeCache>
                  <c:ptCount val="17"/>
                  <c:pt idx="0">
                    <c:v>58</c:v>
                  </c:pt>
                  <c:pt idx="1">
                    <c:v>499</c:v>
                  </c:pt>
                  <c:pt idx="2">
                    <c:v>459</c:v>
                  </c:pt>
                  <c:pt idx="3">
                    <c:v>453</c:v>
                  </c:pt>
                  <c:pt idx="4">
                    <c:v>1 023</c:v>
                  </c:pt>
                  <c:pt idx="5">
                    <c:v>150</c:v>
                  </c:pt>
                  <c:pt idx="6">
                    <c:v>11 411</c:v>
                  </c:pt>
                  <c:pt idx="7">
                    <c:v>388</c:v>
                  </c:pt>
                  <c:pt idx="8">
                    <c:v>540</c:v>
                  </c:pt>
                  <c:pt idx="9">
                    <c:v>5 211</c:v>
                  </c:pt>
                  <c:pt idx="10">
                    <c:v>931</c:v>
                  </c:pt>
                  <c:pt idx="11">
                    <c:v>295</c:v>
                  </c:pt>
                  <c:pt idx="12">
                    <c:v>229</c:v>
                  </c:pt>
                  <c:pt idx="13">
                    <c:v>408</c:v>
                  </c:pt>
                  <c:pt idx="14">
                    <c:v>226</c:v>
                  </c:pt>
                  <c:pt idx="15">
                    <c:v>289</c:v>
                  </c:pt>
                  <c:pt idx="16">
                    <c:v>252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326030560"/>
        <c:axId val="328067304"/>
      </c:barChart>
      <c:catAx>
        <c:axId val="326030560"/>
        <c:scaling>
          <c:orientation val="minMax"/>
        </c:scaling>
        <c:delete val="0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8067304"/>
        <c:crosses val="autoZero"/>
        <c:auto val="1"/>
        <c:lblAlgn val="ctr"/>
        <c:lblOffset val="100"/>
        <c:noMultiLvlLbl val="0"/>
      </c:catAx>
      <c:valAx>
        <c:axId val="328067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603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0.93926</cdr:x>
      <cdr:y>0.11546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0" y="0"/>
          <a:ext cx="6657278" cy="6244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2800" dirty="0"/>
            <a:t>K</a:t>
          </a:r>
          <a:r>
            <a:rPr lang="pl-PL" sz="2800" dirty="0" smtClean="0"/>
            <a:t>oniec </a:t>
          </a:r>
          <a:r>
            <a:rPr lang="pl-PL" sz="2800" dirty="0"/>
            <a:t>lutego 2017</a:t>
          </a:r>
        </a:p>
      </cdr:txBody>
    </cdr:sp>
  </cdr:relSizeAnchor>
  <cdr:relSizeAnchor xmlns:cdr="http://schemas.openxmlformats.org/drawingml/2006/chartDrawing">
    <cdr:from>
      <cdr:x>0.82772</cdr:x>
      <cdr:y>0.94755</cdr:y>
    </cdr:from>
    <cdr:to>
      <cdr:x>1</cdr:x>
      <cdr:y>1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6968357" y="5696606"/>
          <a:ext cx="1450428" cy="3153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100" dirty="0" smtClean="0"/>
            <a:t>Kwoty w mln zł</a:t>
          </a:r>
          <a:endParaRPr lang="pl-PL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0.9716</cdr:x>
      <cdr:y>0.12916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0" y="-1159726"/>
          <a:ext cx="6906947" cy="735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0" i="0" baseline="0" dirty="0" smtClean="0">
              <a:effectLst/>
            </a:rPr>
            <a:t>koniec </a:t>
          </a:r>
          <a:r>
            <a:rPr lang="pl-PL" sz="2000" b="0" i="0" baseline="0" dirty="0">
              <a:effectLst/>
            </a:rPr>
            <a:t>lutego 2017 a koniec lutego 2016 - przyrost o....</a:t>
          </a:r>
          <a:endParaRPr lang="pl-PL" sz="2000" dirty="0">
            <a:effectLst/>
          </a:endParaRPr>
        </a:p>
        <a:p xmlns:a="http://schemas.openxmlformats.org/drawingml/2006/main">
          <a:endParaRPr lang="pl-PL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43840-89C6-4F46-B303-9FA6C75AE733}" type="datetimeFigureOut">
              <a:rPr lang="pl-PL" smtClean="0"/>
              <a:t>2017-03-23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E6C3B-92E2-48AA-B029-1116CC8CA7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1555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0168C-DEF8-4788-ABD1-BD002BF3EACA}" type="datetimeFigureOut">
              <a:rPr lang="pl-PL" smtClean="0"/>
              <a:t>2017-03-23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6D200-9DAA-4968-9DF2-1172768A61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758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6D200-9DAA-4968-9DF2-1172768A61F5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3484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6D200-9DAA-4968-9DF2-1172768A61F5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310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6D200-9DAA-4968-9DF2-1172768A61F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255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115F5-1D54-4ED1-AC85-81EB025D2425}" type="datetimeFigureOut">
              <a:rPr lang="pl-PL"/>
              <a:pPr>
                <a:defRPr/>
              </a:pPr>
              <a:t>2017-03-23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659D-313D-4C03-8398-BE16F21478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7F25B-A79F-4FBE-8699-152C6462D581}" type="datetimeFigureOut">
              <a:rPr lang="pl-PL"/>
              <a:pPr>
                <a:defRPr/>
              </a:pPr>
              <a:t>2017-03-23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019F2-E6AB-44E8-BB6C-5393CB7A7A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669E1-F8E1-46A0-9F60-DB8203C53CB4}" type="datetimeFigureOut">
              <a:rPr lang="pl-PL"/>
              <a:pPr>
                <a:defRPr/>
              </a:pPr>
              <a:t>2017-03-23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5AD6D-6A70-4251-8E25-DC3610F3DC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048F-B6A3-4867-8E3C-04BC4A82A7D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2017-03-23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E13F-2E43-4285-8A5F-F9B6367F8E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29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A7813-609E-4DB1-8744-AFCF960D7C8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2017-03-23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E13F-2E43-4285-8A5F-F9B6367F8E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69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5C00E-4AC8-435C-99B7-EC9B347ADE1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2017-03-23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E13F-2E43-4285-8A5F-F9B6367F8E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38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13FA-EB8A-45D8-9F6C-AE9363B5D5A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2017-03-23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E13F-2E43-4285-8A5F-F9B6367F8E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22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3D0C-29CA-4476-945C-04A4603BF68B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2017-03-23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E13F-2E43-4285-8A5F-F9B6367F8E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57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1ACB-AA38-4D97-8820-318D0357B48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2017-03-23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E13F-2E43-4285-8A5F-F9B6367F8E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116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C219-E708-4649-9BB0-14D3C50E599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2017-03-23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E13F-2E43-4285-8A5F-F9B6367F8E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43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7FDA-6FCE-44D5-B7CF-F435A29E309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2017-03-23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E13F-2E43-4285-8A5F-F9B6367F8E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4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DF426-3583-4498-A144-1B7BDE3FEB10}" type="datetimeFigureOut">
              <a:rPr lang="pl-PL"/>
              <a:pPr>
                <a:defRPr/>
              </a:pPr>
              <a:t>2017-03-23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0632D-E699-428D-AE86-A366DBC20B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EFA0-5A4C-441B-B601-AB9DC32A55E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2017-03-23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E13F-2E43-4285-8A5F-F9B6367F8E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01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D1A8-F13C-4E6F-B02E-00EB222A0DC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2017-03-23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E13F-2E43-4285-8A5F-F9B6367F8E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91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4693-0C40-42CD-ABCE-314A7CFC7D5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2017-03-23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E13F-2E43-4285-8A5F-F9B6367F8E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66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F8F10-0670-4A14-BA32-E93D5420EEEB}" type="datetimeFigureOut">
              <a:rPr lang="pl-PL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2017-03-23</a:t>
            </a:fld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D67A2-10C7-4371-848E-5FDD0CB5EBD1}" type="slidenum">
              <a:rPr lang="pl-PL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74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C2598-3414-4B64-BB26-6E18E299DA1B}" type="datetimeFigureOut">
              <a:rPr lang="pl-PL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2017-03-23</a:t>
            </a:fld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FC0D5-C0D7-46A5-B644-CE3F653E4EB2}" type="slidenum">
              <a:rPr lang="pl-PL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1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F81DA-5F74-47B8-95A0-656D2D5C8745}" type="datetimeFigureOut">
              <a:rPr lang="pl-PL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2017-03-23</a:t>
            </a:fld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186C0-D9C6-464C-9FEB-0A843C19500D}" type="slidenum">
              <a:rPr lang="pl-PL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91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9373A-533B-4B9C-BE89-84E0E5FBDA55}" type="datetimeFigureOut">
              <a:rPr lang="pl-PL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2017-03-23</a:t>
            </a:fld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9960B-D5D2-4005-AA00-E87AD0F5774E}" type="slidenum">
              <a:rPr lang="pl-PL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93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0FA0F-3144-4373-9926-5CE240F029F9}" type="datetimeFigureOut">
              <a:rPr lang="pl-PL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2017-03-23</a:t>
            </a:fld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2DEBC-29CD-4FF5-803F-94C5F53EF8B4}" type="slidenum">
              <a:rPr lang="pl-PL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3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E42C9-1413-4892-843B-19DD9DD78A00}" type="datetimeFigureOut">
              <a:rPr lang="pl-PL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2017-03-23</a:t>
            </a:fld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C8501-83E2-436E-8AC6-28A9DA17165D}" type="slidenum">
              <a:rPr lang="pl-PL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89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24078-AB6B-43E4-A133-D38A2F50340E}" type="datetimeFigureOut">
              <a:rPr lang="pl-PL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2017-03-23</a:t>
            </a:fld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4851-8167-483B-B5B8-DA890B48AC92}" type="slidenum">
              <a:rPr lang="pl-PL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2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93640-2DCB-48F0-ABC6-72059612C0CF}" type="datetimeFigureOut">
              <a:rPr lang="pl-PL"/>
              <a:pPr>
                <a:defRPr/>
              </a:pPr>
              <a:t>2017-03-23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93D7E-ED8B-4283-BEDE-338F36F3297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3D0B4-4420-42B3-82E7-2B8B86DC4A5D}" type="datetimeFigureOut">
              <a:rPr lang="pl-PL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2017-03-23</a:t>
            </a:fld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47570-CC24-4184-AEA0-1E839E665251}" type="slidenum">
              <a:rPr lang="pl-PL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627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58664-8462-4DFE-9D63-23FACAB1409A}" type="datetimeFigureOut">
              <a:rPr lang="pl-PL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2017-03-23</a:t>
            </a:fld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7E758-8F12-47ED-B8D2-061C182E6D5D}" type="slidenum">
              <a:rPr lang="pl-PL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43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1A378-81AE-410A-8D23-B5A8DDA4245D}" type="datetimeFigureOut">
              <a:rPr lang="pl-PL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2017-03-23</a:t>
            </a:fld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719D8-799C-40E5-A7F0-2650E272A57A}" type="slidenum">
              <a:rPr lang="pl-PL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35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8789F-A089-4539-88FB-937DC9C39FF6}" type="datetimeFigureOut">
              <a:rPr lang="pl-PL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2017-03-23</a:t>
            </a:fld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79F31-5C67-4BF8-9819-378467548E55}" type="slidenum">
              <a:rPr lang="pl-PL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4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5ADB-56F0-4388-80CA-24F6977A4EF2}" type="datetimeFigureOut">
              <a:rPr lang="pl-PL"/>
              <a:pPr>
                <a:defRPr/>
              </a:pPr>
              <a:t>2017-03-23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78CC5-D0D9-4713-A586-DAFEDEA060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32C1A-F40C-4943-AB1A-C96989454206}" type="datetimeFigureOut">
              <a:rPr lang="pl-PL"/>
              <a:pPr>
                <a:defRPr/>
              </a:pPr>
              <a:t>2017-03-23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11885-F94C-49BC-9F93-8AF73776B3E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BD4A8-C2D5-4120-8D91-988416B24CA5}" type="datetimeFigureOut">
              <a:rPr lang="pl-PL"/>
              <a:pPr>
                <a:defRPr/>
              </a:pPr>
              <a:t>2017-03-23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746C-1F8B-4A8A-8390-8AF70568456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3D170-1E3D-46CD-9A3B-31F14C4F49C4}" type="datetimeFigureOut">
              <a:rPr lang="pl-PL"/>
              <a:pPr>
                <a:defRPr/>
              </a:pPr>
              <a:t>2017-03-23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2CE18-2ABF-44B7-9102-F584C0D75C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E2E6E-2F6D-4522-8530-8BDE55C84706}" type="datetimeFigureOut">
              <a:rPr lang="pl-PL"/>
              <a:pPr>
                <a:defRPr/>
              </a:pPr>
              <a:t>2017-03-23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2CAE0-DAEF-4F68-85CC-B01336AFE3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A9D24-7084-4E22-BEA3-CFCF00C7E4E9}" type="datetimeFigureOut">
              <a:rPr lang="pl-PL"/>
              <a:pPr>
                <a:defRPr/>
              </a:pPr>
              <a:t>2017-03-23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0ECB-A421-4F95-86F6-24359C7F8F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7A15AC-94B0-410D-8E9D-6E1111E1128C}" type="datetimeFigureOut">
              <a:rPr lang="pl-PL"/>
              <a:pPr>
                <a:defRPr/>
              </a:pPr>
              <a:t>2017-03-23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754DA8-214E-40AE-AD38-37F6A3D719A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09D2DC2-FCE2-4A99-990A-16438EFC2A87}" type="datetime1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2017-03-23</a:t>
            </a:fld>
            <a:endParaRPr lang="pl-PL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FE2E13F-2E43-4285-8A5F-F9B6367F8E3F}" type="slidenum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71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E74B55-CDD1-4350-B053-D914EEFC3C99}" type="datetimeFigureOut">
              <a:rPr lang="pl-PL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2017-03-23</a:t>
            </a:fld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A03635-7CFD-44D8-8C5A-0AC96BAB119D}" type="slidenum">
              <a:rPr lang="pl-PL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35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pole tekstowe 4"/>
          <p:cNvSpPr txBox="1">
            <a:spLocks noChangeArrowheads="1"/>
          </p:cNvSpPr>
          <p:nvPr/>
        </p:nvSpPr>
        <p:spPr bwMode="auto">
          <a:xfrm>
            <a:off x="1444455" y="1240562"/>
            <a:ext cx="66262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sz="3600" b="1" dirty="0">
                <a:solidFill>
                  <a:srgbClr val="FF0000"/>
                </a:solidFill>
                <a:latin typeface="ArialBlack"/>
              </a:rPr>
              <a:t>KRAJOWA</a:t>
            </a:r>
            <a:br>
              <a:rPr lang="pl-PL" sz="3600" b="1" dirty="0">
                <a:solidFill>
                  <a:srgbClr val="FF0000"/>
                </a:solidFill>
                <a:latin typeface="ArialBlack"/>
              </a:rPr>
            </a:br>
            <a:r>
              <a:rPr lang="pl-PL" sz="3600" b="1" dirty="0">
                <a:solidFill>
                  <a:srgbClr val="FF0000"/>
                </a:solidFill>
                <a:latin typeface="ArialBlack"/>
              </a:rPr>
              <a:t>ADMINISTRACJA</a:t>
            </a:r>
            <a:br>
              <a:rPr lang="pl-PL" sz="3600" b="1" dirty="0">
                <a:solidFill>
                  <a:srgbClr val="FF0000"/>
                </a:solidFill>
                <a:latin typeface="ArialBlack"/>
              </a:rPr>
            </a:br>
            <a:r>
              <a:rPr lang="pl-PL" sz="3600" b="1" dirty="0">
                <a:solidFill>
                  <a:srgbClr val="FF0000"/>
                </a:solidFill>
                <a:latin typeface="ArialBlack"/>
              </a:rPr>
              <a:t>SKARBOWA</a:t>
            </a:r>
            <a:endParaRPr lang="pl-PL" altLang="pl-PL" sz="3600" b="1" dirty="0" smtClean="0">
              <a:solidFill>
                <a:srgbClr val="ADAFB2"/>
              </a:solidFill>
            </a:endParaRPr>
          </a:p>
        </p:txBody>
      </p:sp>
      <p:sp>
        <p:nvSpPr>
          <p:cNvPr id="4" name="Podtytuł 2"/>
          <p:cNvSpPr>
            <a:spLocks noGrp="1"/>
          </p:cNvSpPr>
          <p:nvPr>
            <p:ph type="subTitle" idx="1"/>
          </p:nvPr>
        </p:nvSpPr>
        <p:spPr>
          <a:xfrm>
            <a:off x="1742738" y="3540512"/>
            <a:ext cx="6029661" cy="1752600"/>
          </a:xfrm>
        </p:spPr>
        <p:txBody>
          <a:bodyPr/>
          <a:lstStyle/>
          <a:p>
            <a:pPr lvl="0" eaLnBrk="1" hangingPunct="1">
              <a:spcBef>
                <a:spcPct val="0"/>
              </a:spcBef>
            </a:pPr>
            <a:r>
              <a:rPr lang="pl-PL" sz="2400" b="1" dirty="0" smtClean="0">
                <a:solidFill>
                  <a:schemeClr val="tx1"/>
                </a:solidFill>
              </a:rPr>
              <a:t>Otoczenie prawne dla przedsiębiorców w nurcie dokonanych zmian</a:t>
            </a:r>
          </a:p>
          <a:p>
            <a:pPr lvl="0" eaLnBrk="1" hangingPunct="1">
              <a:spcBef>
                <a:spcPct val="0"/>
              </a:spcBef>
            </a:pPr>
            <a:endParaRPr lang="pl-PL" sz="1100" b="1" dirty="0" smtClean="0">
              <a:solidFill>
                <a:schemeClr val="tx1"/>
              </a:solidFill>
              <a:latin typeface="+mj-lt"/>
            </a:endParaRPr>
          </a:p>
          <a:p>
            <a:pPr lvl="0" eaLnBrk="1" hangingPunct="1">
              <a:spcBef>
                <a:spcPct val="0"/>
              </a:spcBef>
            </a:pPr>
            <a:r>
              <a:rPr lang="pl-PL" sz="1100" b="1" dirty="0" smtClean="0">
                <a:solidFill>
                  <a:schemeClr val="tx1"/>
                </a:solidFill>
                <a:latin typeface="+mj-lt"/>
              </a:rPr>
              <a:t>Wrocław, 23.03.2017 r.  </a:t>
            </a:r>
          </a:p>
          <a:p>
            <a:pPr lvl="0" algn="l" eaLnBrk="1" hangingPunct="1">
              <a:spcBef>
                <a:spcPct val="0"/>
              </a:spcBef>
            </a:pPr>
            <a:endParaRPr lang="pl-PL" sz="1100" dirty="0">
              <a:solidFill>
                <a:srgbClr val="000000"/>
              </a:solidFill>
              <a:latin typeface="+mj-lt"/>
              <a:cs typeface="Arial" charset="0"/>
            </a:endParaRPr>
          </a:p>
          <a:p>
            <a:pPr lvl="0" algn="l" eaLnBrk="1" hangingPunct="1">
              <a:spcBef>
                <a:spcPct val="0"/>
              </a:spcBef>
            </a:pPr>
            <a:endParaRPr lang="pl-PL" sz="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0" algn="l" eaLnBrk="1" hangingPunct="1">
              <a:spcBef>
                <a:spcPct val="0"/>
              </a:spcBef>
            </a:pPr>
            <a:endParaRPr lang="pl-PL" sz="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0" algn="l" eaLnBrk="1" hangingPunct="1">
              <a:spcBef>
                <a:spcPct val="0"/>
              </a:spcBef>
            </a:pPr>
            <a:endParaRPr lang="pl-PL" sz="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0" algn="l" eaLnBrk="1" hangingPunct="1">
              <a:spcBef>
                <a:spcPct val="0"/>
              </a:spcBef>
            </a:pPr>
            <a:endParaRPr lang="pl-PL" sz="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0" algn="l" eaLnBrk="1" hangingPunct="1">
              <a:spcBef>
                <a:spcPct val="0"/>
              </a:spcBef>
            </a:pPr>
            <a:r>
              <a:rPr lang="pl-PL" sz="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Izba Administracji Skarbowej</a:t>
            </a:r>
          </a:p>
          <a:p>
            <a:pPr lvl="0" algn="l" eaLnBrk="1" hangingPunct="1">
              <a:spcBef>
                <a:spcPct val="0"/>
              </a:spcBef>
            </a:pPr>
            <a:r>
              <a:rPr lang="pl-PL" sz="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We Wrocławiu </a:t>
            </a:r>
          </a:p>
          <a:p>
            <a:pPr lvl="0" algn="l" eaLnBrk="1" hangingPunct="1">
              <a:spcBef>
                <a:spcPct val="0"/>
              </a:spcBef>
            </a:pPr>
            <a:r>
              <a:rPr lang="pl-PL" sz="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ul</a:t>
            </a:r>
            <a:r>
              <a:rPr lang="pl-PL" sz="800" dirty="0">
                <a:solidFill>
                  <a:srgbClr val="000000"/>
                </a:solidFill>
                <a:latin typeface="Arial" charset="0"/>
                <a:cs typeface="Arial" charset="0"/>
              </a:rPr>
              <a:t>. Powstańców Śląskich 24,26</a:t>
            </a:r>
          </a:p>
          <a:p>
            <a:pPr lvl="0" algn="l" eaLnBrk="1" hangingPunct="1">
              <a:spcBef>
                <a:spcPct val="0"/>
              </a:spcBef>
            </a:pPr>
            <a:r>
              <a:rPr lang="pl-PL" sz="800" dirty="0">
                <a:solidFill>
                  <a:srgbClr val="000000"/>
                </a:solidFill>
                <a:latin typeface="Arial" charset="0"/>
                <a:cs typeface="Arial" charset="0"/>
              </a:rPr>
              <a:t>53-333 Wrocław</a:t>
            </a:r>
          </a:p>
          <a:p>
            <a:pPr lvl="0" algn="l" eaLnBrk="1" hangingPunct="1">
              <a:spcBef>
                <a:spcPct val="0"/>
              </a:spcBef>
            </a:pPr>
            <a:r>
              <a:rPr lang="pl-PL" sz="800" dirty="0">
                <a:solidFill>
                  <a:srgbClr val="000000"/>
                </a:solidFill>
                <a:latin typeface="Arial" charset="0"/>
                <a:cs typeface="Arial" charset="0"/>
              </a:rPr>
              <a:t> </a:t>
            </a:r>
          </a:p>
          <a:p>
            <a:pPr lvl="0" algn="l" eaLnBrk="1" hangingPunct="1">
              <a:spcBef>
                <a:spcPct val="0"/>
              </a:spcBef>
            </a:pPr>
            <a:r>
              <a:rPr lang="pl-PL" sz="800" dirty="0">
                <a:solidFill>
                  <a:srgbClr val="000000"/>
                </a:solidFill>
                <a:latin typeface="Arial" charset="0"/>
                <a:cs typeface="Arial" charset="0"/>
              </a:rPr>
              <a:t>t</a:t>
            </a:r>
            <a:r>
              <a:rPr lang="es-ES" sz="800" dirty="0">
                <a:solidFill>
                  <a:srgbClr val="000000"/>
                </a:solidFill>
                <a:latin typeface="Arial" charset="0"/>
                <a:cs typeface="Arial" charset="0"/>
              </a:rPr>
              <a:t>el.: 71 365 24 00</a:t>
            </a:r>
            <a:br>
              <a:rPr lang="es-ES" sz="8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s-ES" sz="800" dirty="0">
                <a:solidFill>
                  <a:srgbClr val="000000"/>
                </a:solidFill>
                <a:latin typeface="Arial" charset="0"/>
                <a:cs typeface="Arial" charset="0"/>
              </a:rPr>
              <a:t>fax: 71 365 27 81</a:t>
            </a:r>
            <a:endParaRPr lang="pl-PL" sz="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0" algn="l" eaLnBrk="1" hangingPunct="1">
              <a:spcBef>
                <a:spcPct val="0"/>
              </a:spcBef>
            </a:pPr>
            <a:endParaRPr lang="pl-PL" sz="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0" algn="l" eaLnBrk="1" hangingPunct="1">
              <a:spcBef>
                <a:spcPct val="0"/>
              </a:spcBef>
            </a:pPr>
            <a:r>
              <a:rPr lang="pl-PL" sz="800" dirty="0">
                <a:solidFill>
                  <a:srgbClr val="000000"/>
                </a:solidFill>
                <a:latin typeface="Arial" charset="0"/>
                <a:cs typeface="Arial" charset="0"/>
              </a:rPr>
              <a:t>e-mail: e-mail: is@ds.mofnet.gov.pl www.dolnoslaskie.kas.gov.pl</a:t>
            </a:r>
            <a:endParaRPr lang="pl-PL" sz="7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051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>
          <a:xfrm>
            <a:off x="2375211" y="84138"/>
            <a:ext cx="6311590" cy="1333500"/>
          </a:xfrm>
        </p:spPr>
        <p:txBody>
          <a:bodyPr/>
          <a:lstStyle/>
          <a:p>
            <a:r>
              <a:rPr lang="pl-PL" altLang="pl-PL" sz="2800" b="1" dirty="0" smtClean="0">
                <a:solidFill>
                  <a:srgbClr val="FF0000"/>
                </a:solidFill>
              </a:rPr>
              <a:t>KONTROLE PODATKOWE KAS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2820" y="1227138"/>
            <a:ext cx="7460165" cy="4899025"/>
          </a:xfrm>
        </p:spPr>
        <p:txBody>
          <a:bodyPr/>
          <a:lstStyle/>
          <a:p>
            <a:pPr marL="0" indent="0" algn="just">
              <a:buClr>
                <a:schemeClr val="accent1"/>
              </a:buClr>
              <a:buNone/>
              <a:defRPr/>
            </a:pPr>
            <a:r>
              <a:rPr lang="pl-PL" sz="2400" dirty="0" smtClean="0"/>
              <a:t>Rozszerzenie katalogu gwarancji dla przedsiębiorców od stycznia 2017 r. (ustawa o swobodzie działalności gospodarczej): </a:t>
            </a:r>
          </a:p>
          <a:p>
            <a:pPr algn="just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l-PL" sz="2400" dirty="0" smtClean="0"/>
              <a:t>zakaz ponownej kontroli w tej samej sprawie,</a:t>
            </a:r>
          </a:p>
          <a:p>
            <a:pPr algn="just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l-PL" sz="2400" dirty="0" smtClean="0"/>
              <a:t>możliwość wniesienia skargi na przewlekłe prowadzenie kontroli do sądu administracyjnego,</a:t>
            </a:r>
          </a:p>
          <a:p>
            <a:pPr algn="just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l-PL" sz="2400" dirty="0" smtClean="0"/>
              <a:t>obowiązek planowania i przeprowadzania kontroli po wcześniejszej analizie prawdopodobieństwa naruszenia prawa.</a:t>
            </a:r>
          </a:p>
          <a:p>
            <a:pPr>
              <a:defRPr/>
            </a:pPr>
            <a:endParaRPr lang="pl-PL" sz="2400" dirty="0" smtClean="0"/>
          </a:p>
          <a:p>
            <a:pPr marL="0" indent="0">
              <a:buFont typeface="Arial" charset="0"/>
              <a:buNone/>
              <a:defRPr/>
            </a:pPr>
            <a:endParaRPr lang="pl-PL" sz="2200" dirty="0" smtClean="0"/>
          </a:p>
        </p:txBody>
      </p:sp>
      <p:sp>
        <p:nvSpPr>
          <p:cNvPr id="7172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FB5307-B2B7-4D61-9181-30A667B2CF05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2574925" y="84138"/>
            <a:ext cx="6111875" cy="1333500"/>
          </a:xfrm>
        </p:spPr>
        <p:txBody>
          <a:bodyPr/>
          <a:lstStyle/>
          <a:p>
            <a:r>
              <a:rPr lang="pl-PL" altLang="pl-PL" sz="2800" b="1" dirty="0">
                <a:solidFill>
                  <a:srgbClr val="FF0000"/>
                </a:solidFill>
              </a:rPr>
              <a:t>KONTROLE CELNO-SKARBOWE</a:t>
            </a:r>
            <a:endParaRPr lang="pl-PL" altLang="pl-PL" sz="2800" b="1" dirty="0" smtClean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12" y="1227138"/>
            <a:ext cx="7515922" cy="4899025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pl-PL" sz="2000" dirty="0"/>
              <a:t>Kontroli </a:t>
            </a:r>
            <a:r>
              <a:rPr lang="pl-PL" sz="2000" b="1" dirty="0" err="1">
                <a:solidFill>
                  <a:srgbClr val="FF0000"/>
                </a:solidFill>
              </a:rPr>
              <a:t>celno</a:t>
            </a:r>
            <a:r>
              <a:rPr lang="pl-PL" sz="2000" b="1" dirty="0">
                <a:solidFill>
                  <a:srgbClr val="FF0000"/>
                </a:solidFill>
              </a:rPr>
              <a:t> - skarbowej </a:t>
            </a:r>
            <a:r>
              <a:rPr lang="pl-PL" sz="2000" dirty="0"/>
              <a:t>podlega przestrzeganie przepisów</a:t>
            </a:r>
            <a:r>
              <a:rPr lang="pl-PL" sz="2000" dirty="0" smtClean="0"/>
              <a:t>:</a:t>
            </a:r>
            <a:endParaRPr lang="pl-PL" sz="2000" dirty="0"/>
          </a:p>
          <a:p>
            <a:pPr algn="just">
              <a:defRPr/>
            </a:pPr>
            <a:r>
              <a:rPr lang="pl-PL" sz="2000" dirty="0"/>
              <a:t>prawa podatkowego,</a:t>
            </a:r>
          </a:p>
          <a:p>
            <a:pPr algn="just">
              <a:defRPr/>
            </a:pPr>
            <a:r>
              <a:rPr lang="pl-PL" sz="2000" dirty="0"/>
              <a:t>prawa celnego, </a:t>
            </a:r>
          </a:p>
          <a:p>
            <a:pPr algn="just">
              <a:defRPr/>
            </a:pPr>
            <a:r>
              <a:rPr lang="pl-PL" sz="2000" dirty="0"/>
              <a:t>gier hazardowych, </a:t>
            </a:r>
          </a:p>
          <a:p>
            <a:pPr algn="just">
              <a:defRPr/>
            </a:pPr>
            <a:r>
              <a:rPr lang="pl-PL" sz="2000" dirty="0"/>
              <a:t>prawa dewizowego</a:t>
            </a:r>
            <a:r>
              <a:rPr lang="pl-PL" sz="2000" dirty="0" smtClean="0"/>
              <a:t>.</a:t>
            </a:r>
          </a:p>
          <a:p>
            <a:pPr marL="0" indent="0" algn="just">
              <a:buNone/>
              <a:defRPr/>
            </a:pPr>
            <a:endParaRPr lang="pl-PL" sz="2000" dirty="0"/>
          </a:p>
          <a:p>
            <a:pPr marL="0" indent="0" algn="just">
              <a:buNone/>
            </a:pPr>
            <a:r>
              <a:rPr lang="pl-PL" altLang="pl-PL" sz="2000" dirty="0"/>
              <a:t>Kontrolowanego </a:t>
            </a:r>
            <a:r>
              <a:rPr lang="pl-PL" altLang="pl-PL" sz="2000" b="1" dirty="0"/>
              <a:t>nie zawiadamia się wcześniej o zamiarze wszczęcia kontroli</a:t>
            </a:r>
            <a:r>
              <a:rPr lang="pl-PL" altLang="pl-PL" sz="2000" dirty="0"/>
              <a:t>. </a:t>
            </a:r>
            <a:endParaRPr lang="pl-PL" altLang="pl-PL" sz="2000" dirty="0" smtClean="0"/>
          </a:p>
          <a:p>
            <a:pPr marL="0" indent="0" algn="just">
              <a:buNone/>
            </a:pPr>
            <a:endParaRPr lang="pl-PL" altLang="pl-PL" sz="2000" dirty="0"/>
          </a:p>
          <a:p>
            <a:pPr marL="0" indent="0" algn="just">
              <a:buNone/>
            </a:pPr>
            <a:r>
              <a:rPr lang="pl-PL" altLang="pl-PL" sz="2000" dirty="0" smtClean="0"/>
              <a:t>Kontrola </a:t>
            </a:r>
            <a:r>
              <a:rPr lang="pl-PL" altLang="pl-PL" sz="2000" dirty="0"/>
              <a:t>może być przeprowadzona na podstawie legitymacji służbowej w przypadku podejrzenia, że nie są przestrzegane przepisy prawa oraz okoliczności faktyczne przemawiają za niezwłocznym przeprowadzeniem kontroli. </a:t>
            </a:r>
          </a:p>
          <a:p>
            <a:pPr marL="0" indent="0" algn="just">
              <a:buNone/>
              <a:defRPr/>
            </a:pPr>
            <a:endParaRPr lang="pl-PL" sz="2000" dirty="0"/>
          </a:p>
          <a:p>
            <a:pPr marL="0" indent="0" algn="just">
              <a:buNone/>
              <a:defRPr/>
            </a:pPr>
            <a:endParaRPr lang="pl-PL" sz="2000" dirty="0" smtClean="0"/>
          </a:p>
          <a:p>
            <a:pPr marL="0" indent="0">
              <a:buFont typeface="Arial" charset="0"/>
              <a:buNone/>
              <a:defRPr/>
            </a:pPr>
            <a:endParaRPr lang="pl-PL" sz="2000" dirty="0" smtClean="0"/>
          </a:p>
        </p:txBody>
      </p:sp>
      <p:sp>
        <p:nvSpPr>
          <p:cNvPr id="5124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EF07FA-146A-4A96-901A-8FF4C7F2B97C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8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ymbol zastępczy zawartości 2"/>
          <p:cNvSpPr>
            <a:spLocks noGrp="1"/>
          </p:cNvSpPr>
          <p:nvPr>
            <p:ph idx="1"/>
          </p:nvPr>
        </p:nvSpPr>
        <p:spPr>
          <a:xfrm>
            <a:off x="992458" y="1600200"/>
            <a:ext cx="7694341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l-PL" altLang="pl-PL" sz="2400" dirty="0" smtClean="0"/>
              <a:t>Naczelnik urzędu celno-skarbowego będzie mógł wykonywać kontrolę na terenie całej Polski. </a:t>
            </a:r>
          </a:p>
          <a:p>
            <a:pPr marL="0" indent="0" algn="just">
              <a:buNone/>
            </a:pPr>
            <a:endParaRPr lang="pl-PL" altLang="pl-PL" sz="2400" dirty="0" smtClean="0"/>
          </a:p>
          <a:p>
            <a:pPr marL="0" indent="0" algn="just">
              <a:buNone/>
            </a:pPr>
            <a:r>
              <a:rPr lang="pl-PL" altLang="pl-PL" sz="2400" dirty="0" smtClean="0"/>
              <a:t>Kontrola powinna być zakończona nie później niż w terminie 3 miesięcy od dnia jej wszczęcia - istnieje jednak możliwość przedłużenia tego terminu. </a:t>
            </a:r>
          </a:p>
          <a:p>
            <a:pPr marL="0" indent="0" algn="just">
              <a:buNone/>
            </a:pPr>
            <a:endParaRPr lang="pl-PL" altLang="pl-PL" sz="2400" dirty="0"/>
          </a:p>
          <a:p>
            <a:pPr marL="0" indent="0" algn="just">
              <a:buNone/>
            </a:pPr>
            <a:r>
              <a:rPr lang="pl-PL" altLang="pl-PL" sz="2400" dirty="0" smtClean="0"/>
              <a:t>Kontrolowanemu </a:t>
            </a:r>
            <a:r>
              <a:rPr lang="pl-PL" altLang="pl-PL" sz="2400" dirty="0"/>
              <a:t>przysługuje w terminie 14 dni od dnia doręczenia upoważnienia do przeprowadzenia kontroli celno-skarbowej,  uprawnienie do skorygowania deklaracji w zakresie objętym tą kontrolą. </a:t>
            </a:r>
          </a:p>
          <a:p>
            <a:pPr marL="0" indent="0" algn="just">
              <a:buNone/>
            </a:pPr>
            <a:endParaRPr lang="pl-PL" altLang="pl-PL" sz="2400" dirty="0" smtClean="0"/>
          </a:p>
        </p:txBody>
      </p:sp>
      <p:sp>
        <p:nvSpPr>
          <p:cNvPr id="13316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DFA19F-D64B-4852-B691-7CDBCBC5A843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408662" y="274638"/>
            <a:ext cx="6278137" cy="1143000"/>
          </a:xfrm>
        </p:spPr>
        <p:txBody>
          <a:bodyPr/>
          <a:lstStyle/>
          <a:p>
            <a:r>
              <a:rPr lang="pl-PL" altLang="pl-PL" sz="2800" b="1" dirty="0">
                <a:solidFill>
                  <a:srgbClr val="FF0000"/>
                </a:solidFill>
              </a:rPr>
              <a:t>KONTROLE </a:t>
            </a:r>
            <a:r>
              <a:rPr lang="pl-PL" altLang="pl-PL" sz="2800" b="1" dirty="0" smtClean="0">
                <a:solidFill>
                  <a:srgbClr val="FF0000"/>
                </a:solidFill>
              </a:rPr>
              <a:t>CELNO-SKARBOWE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12181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75210" y="274638"/>
            <a:ext cx="6311590" cy="1143000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rgbClr val="FF0000"/>
                </a:solidFill>
              </a:rPr>
              <a:t>AKCYZA W KAS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8215" y="1175658"/>
            <a:ext cx="7493620" cy="4950506"/>
          </a:xfrm>
        </p:spPr>
        <p:txBody>
          <a:bodyPr/>
          <a:lstStyle/>
          <a:p>
            <a:pPr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2800" dirty="0" smtClean="0"/>
              <a:t>Na terenie woj. dolnośląskiego w sprawach podatku akcyzowego właściwe są urzędy skarbowe: Wrocław Śródmieście, w Wałbrzychu i Legnicy </a:t>
            </a:r>
          </a:p>
          <a:p>
            <a:pPr marL="0" indent="0" algn="just">
              <a:buClr>
                <a:schemeClr val="accent1"/>
              </a:buClr>
              <a:buNone/>
            </a:pPr>
            <a:endParaRPr lang="pl-PL" sz="2800" dirty="0" smtClean="0"/>
          </a:p>
          <a:p>
            <a:pPr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2800" dirty="0"/>
              <a:t>W</a:t>
            </a:r>
            <a:r>
              <a:rPr lang="pl-PL" sz="2800" dirty="0" smtClean="0"/>
              <a:t>iążące informacje akcyzowe (WIA) wydaje obecnie Dyrektor Izby Administracji Skarbowej We Wrocławiu (a nie jak do tej pory – dyrektor Izby Celnej we Wrocławiu).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346BE-3720-49EE-AC3C-EA4833D6DEA1}" type="slidenum">
              <a:rPr lang="pl-PL" altLang="pl-PL" smtClean="0"/>
              <a:pPr>
                <a:defRPr/>
              </a:pPr>
              <a:t>13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7059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>
          <a:xfrm>
            <a:off x="4144963" y="3692525"/>
            <a:ext cx="4541837" cy="1804988"/>
          </a:xfrm>
        </p:spPr>
        <p:txBody>
          <a:bodyPr/>
          <a:lstStyle/>
          <a:p>
            <a:pPr algn="l"/>
            <a:r>
              <a:rPr lang="pl-PL" altLang="pl-PL" sz="3600" b="1" dirty="0" smtClean="0">
                <a:solidFill>
                  <a:srgbClr val="FF0000"/>
                </a:solidFill>
              </a:rPr>
              <a:t>Dziękuję za uwagę</a:t>
            </a:r>
            <a:br>
              <a:rPr lang="pl-PL" altLang="pl-PL" sz="3600" b="1" dirty="0" smtClean="0">
                <a:solidFill>
                  <a:srgbClr val="FF0000"/>
                </a:solidFill>
              </a:rPr>
            </a:br>
            <a:r>
              <a:rPr lang="pl-PL" altLang="pl-PL" sz="3600" b="1" dirty="0" smtClean="0">
                <a:solidFill>
                  <a:srgbClr val="FF0000"/>
                </a:solidFill>
              </a:rPr>
              <a:t/>
            </a:r>
            <a:br>
              <a:rPr lang="pl-PL" altLang="pl-PL" sz="3600" b="1" dirty="0" smtClean="0">
                <a:solidFill>
                  <a:srgbClr val="FF0000"/>
                </a:solidFill>
              </a:rPr>
            </a:br>
            <a:r>
              <a:rPr lang="pl-PL" altLang="pl-PL" sz="2000" b="1" dirty="0" smtClean="0"/>
              <a:t>Józef Dolata</a:t>
            </a:r>
            <a:br>
              <a:rPr lang="pl-PL" altLang="pl-PL" sz="2000" b="1" dirty="0" smtClean="0"/>
            </a:br>
            <a:r>
              <a:rPr lang="pl-PL" altLang="pl-PL" sz="2000" b="1" dirty="0" smtClean="0"/>
              <a:t>Dyrektor Izby Administracji Skarbowej we Wrocławiu</a:t>
            </a:r>
            <a:r>
              <a:rPr lang="pl-PL" altLang="pl-PL" sz="2000" b="1" dirty="0" smtClean="0">
                <a:solidFill>
                  <a:srgbClr val="FF0000"/>
                </a:solidFill>
              </a:rPr>
              <a:t> </a:t>
            </a:r>
            <a:endParaRPr lang="pl-PL" altLang="pl-PL" sz="3600" b="1" dirty="0" smtClean="0">
              <a:solidFill>
                <a:srgbClr val="FF0000"/>
              </a:solidFill>
            </a:endParaRPr>
          </a:p>
        </p:txBody>
      </p:sp>
      <p:sp>
        <p:nvSpPr>
          <p:cNvPr id="25603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A9F457-EAA6-4997-9FD4-86702E41D1F2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25604" name="Prostokąt 3"/>
          <p:cNvSpPr>
            <a:spLocks noChangeArrowheads="1"/>
          </p:cNvSpPr>
          <p:nvPr/>
        </p:nvSpPr>
        <p:spPr bwMode="auto">
          <a:xfrm>
            <a:off x="1247889" y="5648464"/>
            <a:ext cx="16889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800" dirty="0">
                <a:solidFill>
                  <a:srgbClr val="ADAFB2"/>
                </a:solidFill>
              </a:rPr>
              <a:t>Izba Administracji Skarbowej we Wrocławiu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800" dirty="0">
                <a:solidFill>
                  <a:srgbClr val="ADAFB2"/>
                </a:solidFill>
              </a:rPr>
              <a:t>ul. Powstańców Śl. 24-26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800" dirty="0">
                <a:solidFill>
                  <a:srgbClr val="ADAFB2"/>
                </a:solidFill>
              </a:rPr>
              <a:t>53-333 Wrocław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800" dirty="0">
                <a:solidFill>
                  <a:srgbClr val="ADAFB2"/>
                </a:solidFill>
              </a:rPr>
              <a:t>/www.dolnoslaskie.kas.gov.pl/</a:t>
            </a:r>
          </a:p>
        </p:txBody>
      </p:sp>
    </p:spTree>
    <p:extLst>
      <p:ext uri="{BB962C8B-B14F-4D97-AF65-F5344CB8AC3E}">
        <p14:creationId xmlns:p14="http://schemas.microsoft.com/office/powerpoint/2010/main" val="145658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11"/>
          <a:stretch/>
        </p:blipFill>
        <p:spPr>
          <a:xfrm>
            <a:off x="1035517" y="273270"/>
            <a:ext cx="7771493" cy="613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06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443"/>
          <a:stretch/>
        </p:blipFill>
        <p:spPr>
          <a:xfrm>
            <a:off x="1135117" y="1313792"/>
            <a:ext cx="7768301" cy="5544207"/>
          </a:xfrm>
          <a:prstGeom prst="rect">
            <a:avLst/>
          </a:prstGeom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2386360" y="274638"/>
            <a:ext cx="6300439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2800" b="1" smtClean="0">
                <a:solidFill>
                  <a:srgbClr val="FF0000"/>
                </a:solidFill>
              </a:rPr>
              <a:t>KLIENT KAS</a:t>
            </a:r>
            <a:br>
              <a:rPr lang="pl-PL" sz="2800" b="1" smtClean="0">
                <a:solidFill>
                  <a:srgbClr val="FF0000"/>
                </a:solidFill>
              </a:rPr>
            </a:br>
            <a:r>
              <a:rPr lang="pl-PL" sz="2800" b="1" smtClean="0"/>
              <a:t>BEZ ZMIAN POZOSTAJĄ</a:t>
            </a:r>
            <a:r>
              <a:rPr lang="pl-PL" sz="2800" smtClean="0"/>
              <a:t>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699060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zaokrąglony 18"/>
          <p:cNvSpPr/>
          <p:nvPr/>
        </p:nvSpPr>
        <p:spPr>
          <a:xfrm>
            <a:off x="1623844" y="1452110"/>
            <a:ext cx="1786759" cy="8618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000" b="1" dirty="0" smtClean="0"/>
              <a:t>Wprowadzenie kontroli celno-skarbowej</a:t>
            </a:r>
          </a:p>
          <a:p>
            <a:pPr algn="ctr"/>
            <a:r>
              <a:rPr lang="pl-PL" sz="800" dirty="0" smtClean="0"/>
              <a:t>Kontrola jest prowadzona przez UCS</a:t>
            </a:r>
            <a:endParaRPr lang="pl-PL" sz="800" dirty="0"/>
          </a:p>
        </p:txBody>
      </p:sp>
      <p:sp>
        <p:nvSpPr>
          <p:cNvPr id="20" name="Prostokąt zaokrąglony 19"/>
          <p:cNvSpPr/>
          <p:nvPr/>
        </p:nvSpPr>
        <p:spPr>
          <a:xfrm>
            <a:off x="1623844" y="2762563"/>
            <a:ext cx="1786759" cy="8618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000" b="1" dirty="0" smtClean="0"/>
              <a:t>Akcyza</a:t>
            </a:r>
          </a:p>
          <a:p>
            <a:pPr algn="ctr"/>
            <a:r>
              <a:rPr lang="pl-PL" sz="800" dirty="0" smtClean="0"/>
              <a:t>Zgłoszenie rejestracyjne, zeznania, deklaracje, informacje oraz inne dokumenty składane są do właściwego w sprawie akcyzy US</a:t>
            </a:r>
            <a:endParaRPr lang="pl-PL" sz="800" dirty="0"/>
          </a:p>
        </p:txBody>
      </p:sp>
      <p:sp>
        <p:nvSpPr>
          <p:cNvPr id="21" name="Prostokąt zaokrąglony 20"/>
          <p:cNvSpPr/>
          <p:nvPr/>
        </p:nvSpPr>
        <p:spPr>
          <a:xfrm>
            <a:off x="1623843" y="4100612"/>
            <a:ext cx="1786759" cy="8618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000" b="1" dirty="0" smtClean="0"/>
              <a:t>Znaki Akcyzy</a:t>
            </a:r>
          </a:p>
          <a:p>
            <a:pPr algn="ctr"/>
            <a:endParaRPr lang="pl-PL" sz="800" dirty="0" smtClean="0"/>
          </a:p>
          <a:p>
            <a:pPr algn="ctr"/>
            <a:r>
              <a:rPr lang="pl-PL" sz="800" dirty="0" smtClean="0"/>
              <a:t>Wniosek o wydanie znaków akcyzy składany jest do właściwego w sprawie akcyzy US</a:t>
            </a:r>
          </a:p>
        </p:txBody>
      </p:sp>
      <p:sp>
        <p:nvSpPr>
          <p:cNvPr id="22" name="Prostokąt zaokrąglony 21"/>
          <p:cNvSpPr/>
          <p:nvPr/>
        </p:nvSpPr>
        <p:spPr>
          <a:xfrm>
            <a:off x="1623844" y="5438661"/>
            <a:ext cx="1786759" cy="8618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000" b="1" dirty="0" smtClean="0"/>
              <a:t>Akcyza, Znaki Akcyzy-Opłaty</a:t>
            </a:r>
          </a:p>
          <a:p>
            <a:pPr algn="ctr"/>
            <a:endParaRPr lang="pl-PL" sz="700" dirty="0" smtClean="0"/>
          </a:p>
          <a:p>
            <a:pPr algn="ctr"/>
            <a:r>
              <a:rPr lang="pl-PL" sz="700" dirty="0" smtClean="0"/>
              <a:t>US Wrocław-Śródmieście</a:t>
            </a:r>
          </a:p>
          <a:p>
            <a:pPr algn="ctr"/>
            <a:r>
              <a:rPr lang="pl-PL" sz="700" dirty="0" smtClean="0"/>
              <a:t>US Wałbrzych</a:t>
            </a:r>
          </a:p>
          <a:p>
            <a:pPr algn="ctr"/>
            <a:r>
              <a:rPr lang="pl-PL" sz="700" dirty="0" smtClean="0"/>
              <a:t>US Legnica</a:t>
            </a:r>
          </a:p>
          <a:p>
            <a:pPr algn="ctr"/>
            <a:endParaRPr lang="pl-PL" sz="1000" b="1" dirty="0" smtClean="0"/>
          </a:p>
        </p:txBody>
      </p:sp>
      <p:sp>
        <p:nvSpPr>
          <p:cNvPr id="24" name="Prostokąt zaokrąglony 23"/>
          <p:cNvSpPr/>
          <p:nvPr/>
        </p:nvSpPr>
        <p:spPr>
          <a:xfrm>
            <a:off x="4447819" y="1452110"/>
            <a:ext cx="1786759" cy="8618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000" b="1" dirty="0" smtClean="0"/>
              <a:t>Podatek od Gier-Opłaty</a:t>
            </a:r>
          </a:p>
          <a:p>
            <a:pPr algn="ctr"/>
            <a:endParaRPr lang="pl-PL" sz="700" dirty="0" smtClean="0"/>
          </a:p>
          <a:p>
            <a:pPr algn="ctr"/>
            <a:r>
              <a:rPr lang="pl-PL" sz="700" dirty="0" smtClean="0"/>
              <a:t>US Wrocław-Śródmieście</a:t>
            </a:r>
          </a:p>
          <a:p>
            <a:pPr algn="ctr"/>
            <a:r>
              <a:rPr lang="pl-PL" sz="700" dirty="0" smtClean="0"/>
              <a:t>US Wałbrzych</a:t>
            </a:r>
          </a:p>
          <a:p>
            <a:pPr algn="ctr"/>
            <a:r>
              <a:rPr lang="pl-PL" sz="700" dirty="0" smtClean="0"/>
              <a:t>US Legnica</a:t>
            </a:r>
          </a:p>
          <a:p>
            <a:pPr algn="ctr"/>
            <a:endParaRPr lang="pl-PL" sz="1000" b="1" dirty="0" smtClean="0"/>
          </a:p>
        </p:txBody>
      </p:sp>
      <p:sp>
        <p:nvSpPr>
          <p:cNvPr id="25" name="Prostokąt zaokrąglony 24"/>
          <p:cNvSpPr/>
          <p:nvPr/>
        </p:nvSpPr>
        <p:spPr>
          <a:xfrm>
            <a:off x="4334976" y="3056852"/>
            <a:ext cx="2012444" cy="13019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000" b="1" dirty="0" smtClean="0"/>
              <a:t>Należności celne i inne opłaty związane z przywozem i wywozem towarów</a:t>
            </a:r>
          </a:p>
          <a:p>
            <a:pPr algn="ctr"/>
            <a:endParaRPr lang="pl-PL" sz="700" dirty="0" smtClean="0"/>
          </a:p>
          <a:p>
            <a:pPr algn="ctr"/>
            <a:r>
              <a:rPr lang="pl-PL" sz="800" dirty="0" smtClean="0"/>
              <a:t>Dol. Urząd Celno-Skarbowy we Wrocławiu</a:t>
            </a:r>
          </a:p>
        </p:txBody>
      </p:sp>
      <p:sp>
        <p:nvSpPr>
          <p:cNvPr id="26" name="Prostokąt zaokrąglony 25"/>
          <p:cNvSpPr/>
          <p:nvPr/>
        </p:nvSpPr>
        <p:spPr>
          <a:xfrm>
            <a:off x="4238186" y="4991318"/>
            <a:ext cx="2012444" cy="13019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000" b="1" dirty="0" smtClean="0"/>
              <a:t>Wydawanie pozwoleń/zezwoleń określonych w art. 70 ust.1 ustawy Prawo Celne</a:t>
            </a:r>
          </a:p>
          <a:p>
            <a:pPr algn="ctr"/>
            <a:endParaRPr lang="pl-PL" sz="700" dirty="0" smtClean="0"/>
          </a:p>
          <a:p>
            <a:pPr algn="ctr"/>
            <a:r>
              <a:rPr lang="pl-PL" sz="700" dirty="0" smtClean="0"/>
              <a:t>Dyrektor IAS</a:t>
            </a:r>
          </a:p>
        </p:txBody>
      </p:sp>
      <p:sp>
        <p:nvSpPr>
          <p:cNvPr id="27" name="Prostokąt zaokrąglony 26"/>
          <p:cNvSpPr/>
          <p:nvPr/>
        </p:nvSpPr>
        <p:spPr>
          <a:xfrm>
            <a:off x="7027432" y="1438662"/>
            <a:ext cx="1815519" cy="11351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000" b="1" dirty="0" smtClean="0"/>
              <a:t>Nie ma Izb celnych</a:t>
            </a:r>
          </a:p>
          <a:p>
            <a:pPr algn="ctr"/>
            <a:endParaRPr lang="pl-PL" sz="700" dirty="0" smtClean="0"/>
          </a:p>
          <a:p>
            <a:pPr algn="ctr"/>
            <a:r>
              <a:rPr lang="pl-PL" sz="700" dirty="0" smtClean="0"/>
              <a:t>Zadania dotychczas wykonywane przez Izby Celne przejęły odpowiednio IAS, US i UCS</a:t>
            </a:r>
          </a:p>
        </p:txBody>
      </p:sp>
      <p:sp>
        <p:nvSpPr>
          <p:cNvPr id="28" name="Prostokąt zaokrąglony 27"/>
          <p:cNvSpPr/>
          <p:nvPr/>
        </p:nvSpPr>
        <p:spPr>
          <a:xfrm>
            <a:off x="7027432" y="3056852"/>
            <a:ext cx="1815519" cy="11351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000" b="1" dirty="0" smtClean="0"/>
              <a:t>Urzędy Celno-Skarbowe</a:t>
            </a:r>
          </a:p>
          <a:p>
            <a:pPr algn="ctr"/>
            <a:endParaRPr lang="pl-PL" sz="700" dirty="0" smtClean="0"/>
          </a:p>
          <a:p>
            <a:pPr algn="ctr"/>
            <a:r>
              <a:rPr lang="pl-PL" sz="800" dirty="0" smtClean="0"/>
              <a:t>Przejęły zadania dotychczas wykonywane przez Urzędy Celne</a:t>
            </a:r>
          </a:p>
          <a:p>
            <a:pPr algn="ctr"/>
            <a:r>
              <a:rPr lang="pl-PL" sz="800" dirty="0" smtClean="0"/>
              <a:t> i Urzędy </a:t>
            </a:r>
            <a:r>
              <a:rPr lang="pl-PL" sz="800" dirty="0"/>
              <a:t>K</a:t>
            </a:r>
            <a:r>
              <a:rPr lang="pl-PL" sz="800" dirty="0" smtClean="0"/>
              <a:t>ontroli </a:t>
            </a:r>
            <a:r>
              <a:rPr lang="pl-PL" sz="800" dirty="0"/>
              <a:t>S</a:t>
            </a:r>
            <a:r>
              <a:rPr lang="pl-PL" sz="800" dirty="0" smtClean="0"/>
              <a:t>karbowej</a:t>
            </a:r>
          </a:p>
        </p:txBody>
      </p:sp>
      <p:sp>
        <p:nvSpPr>
          <p:cNvPr id="29" name="Prostokąt zaokrąglony 28"/>
          <p:cNvSpPr/>
          <p:nvPr/>
        </p:nvSpPr>
        <p:spPr>
          <a:xfrm>
            <a:off x="7078213" y="5158115"/>
            <a:ext cx="1815519" cy="11351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000" b="1" dirty="0" smtClean="0"/>
              <a:t>Krajowa Informacja Skarbowa</a:t>
            </a:r>
          </a:p>
          <a:p>
            <a:pPr algn="ctr"/>
            <a:endParaRPr lang="pl-PL" sz="700" dirty="0" smtClean="0"/>
          </a:p>
          <a:p>
            <a:pPr algn="ctr"/>
            <a:r>
              <a:rPr lang="pl-PL" sz="800" dirty="0" smtClean="0"/>
              <a:t>Przejęła zadania dotychczas wykonywane przez Krajową Informację Podatkową i Informację Celną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2932386" y="309874"/>
            <a:ext cx="47191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 smtClean="0"/>
              <a:t>Klient KAS</a:t>
            </a:r>
          </a:p>
          <a:p>
            <a:pPr algn="ctr"/>
            <a:r>
              <a:rPr lang="pl-PL" sz="2800" b="1" dirty="0" smtClean="0">
                <a:solidFill>
                  <a:srgbClr val="CC0000"/>
                </a:solidFill>
              </a:rPr>
              <a:t>ZMIANY W ZAKRESIE</a:t>
            </a:r>
            <a:endParaRPr lang="pl-PL" sz="28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03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E13F-2E43-4285-8A5F-F9B6367F8E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1438507" y="1338146"/>
            <a:ext cx="7382764" cy="4869016"/>
            <a:chOff x="0" y="0"/>
            <a:chExt cx="7257600" cy="3725035"/>
          </a:xfrm>
          <a:solidFill>
            <a:schemeClr val="bg1">
              <a:lumMod val="95000"/>
            </a:schemeClr>
          </a:solidFill>
        </p:grpSpPr>
        <p:graphicFrame>
          <p:nvGraphicFramePr>
            <p:cNvPr id="7" name="Wykres 6"/>
            <p:cNvGraphicFramePr>
              <a:graphicFrameLocks/>
            </p:cNvGraphicFramePr>
            <p:nvPr>
              <p:extLst/>
            </p:nvPr>
          </p:nvGraphicFramePr>
          <p:xfrm>
            <a:off x="0" y="10285"/>
            <a:ext cx="3600000" cy="37147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Wykres 7"/>
            <p:cNvGraphicFramePr/>
            <p:nvPr>
              <p:extLst/>
            </p:nvPr>
          </p:nvGraphicFramePr>
          <p:xfrm>
            <a:off x="3657600" y="0"/>
            <a:ext cx="3600000" cy="37147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9" name="pole tekstowe 8"/>
          <p:cNvSpPr txBox="1"/>
          <p:nvPr/>
        </p:nvSpPr>
        <p:spPr>
          <a:xfrm>
            <a:off x="494851" y="6248630"/>
            <a:ext cx="22806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**koniec roku 2016</a:t>
            </a:r>
            <a:endParaRPr lang="pl-PL" sz="8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540650" y="6225781"/>
            <a:ext cx="22806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800" dirty="0" smtClean="0"/>
              <a:t>Dane GUS 31.12.2015</a:t>
            </a:r>
            <a:endParaRPr lang="pl-PL" sz="800" dirty="0"/>
          </a:p>
        </p:txBody>
      </p:sp>
      <p:sp>
        <p:nvSpPr>
          <p:cNvPr id="11" name="Tytuł 1"/>
          <p:cNvSpPr txBox="1">
            <a:spLocks/>
          </p:cNvSpPr>
          <p:nvPr/>
        </p:nvSpPr>
        <p:spPr bwMode="auto">
          <a:xfrm>
            <a:off x="2386360" y="274638"/>
            <a:ext cx="630043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2800" b="1" dirty="0" smtClean="0">
                <a:solidFill>
                  <a:srgbClr val="FF0000"/>
                </a:solidFill>
              </a:rPr>
              <a:t>LICZBA KLIENTÓW</a:t>
            </a:r>
            <a:endParaRPr lang="pl-P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9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E13F-2E43-4285-8A5F-F9B6367F8E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208744"/>
              </p:ext>
            </p:extLst>
          </p:nvPr>
        </p:nvGraphicFramePr>
        <p:xfrm>
          <a:off x="1761893" y="1126273"/>
          <a:ext cx="7087816" cy="5408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 bwMode="auto">
          <a:xfrm>
            <a:off x="2386360" y="274638"/>
            <a:ext cx="630043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2800" b="1" dirty="0" smtClean="0">
                <a:solidFill>
                  <a:srgbClr val="FF0000"/>
                </a:solidFill>
              </a:rPr>
              <a:t>DOCHODY</a:t>
            </a:r>
            <a:endParaRPr lang="pl-P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8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2E13F-2E43-4285-8A5F-F9B6367F8E3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531179"/>
              </p:ext>
            </p:extLst>
          </p:nvPr>
        </p:nvGraphicFramePr>
        <p:xfrm>
          <a:off x="1761893" y="1159726"/>
          <a:ext cx="7108838" cy="5698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7620000" y="6027279"/>
            <a:ext cx="1250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lang="pl-PL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woty w mln zł</a:t>
            </a:r>
            <a:endParaRPr lang="pl-PL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2386360" y="274638"/>
            <a:ext cx="630043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sz="2800" b="1" dirty="0" smtClean="0">
                <a:solidFill>
                  <a:srgbClr val="FF0000"/>
                </a:solidFill>
              </a:rPr>
              <a:t>DYNAMIKA DOCHODÓW</a:t>
            </a:r>
            <a:endParaRPr lang="pl-P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0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832624"/>
              </p:ext>
            </p:extLst>
          </p:nvPr>
        </p:nvGraphicFramePr>
        <p:xfrm>
          <a:off x="1120775" y="1905000"/>
          <a:ext cx="7761288" cy="2109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206"/>
                <a:gridCol w="1935277"/>
                <a:gridCol w="1875099"/>
                <a:gridCol w="1847706"/>
              </a:tblGrid>
              <a:tr h="1457183"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Liczba czynności </a:t>
                      </a:r>
                      <a:r>
                        <a:rPr lang="pl-PL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sprawdzających US</a:t>
                      </a:r>
                      <a:endParaRPr lang="pl-PL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Kwota </a:t>
                      </a:r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uszczupleń w czynnościach sprawdzających </a:t>
                      </a:r>
                      <a:r>
                        <a:rPr lang="pl-PL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przeprowadzonych</a:t>
                      </a:r>
                    </a:p>
                    <a:p>
                      <a:pPr algn="ctr" fontAlgn="t"/>
                      <a:r>
                        <a:rPr lang="pl-PL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US </a:t>
                      </a:r>
                      <a:endParaRPr lang="pl-PL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Liczba kontroli podatkowych przeprowadzonych </a:t>
                      </a:r>
                      <a:r>
                        <a:rPr lang="pl-PL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US</a:t>
                      </a:r>
                      <a:endParaRPr lang="pl-PL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Kwota </a:t>
                      </a:r>
                      <a:r>
                        <a:rPr lang="pl-PL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uszczupleń w kontrolach podatkowych przeprowadzonych </a:t>
                      </a:r>
                      <a:r>
                        <a:rPr lang="pl-PL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US</a:t>
                      </a:r>
                      <a:endParaRPr lang="pl-PL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65225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175 339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82 635 624,00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3 729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456 010 446,15  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404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94638D-9A8C-48FD-BC03-8A11226EB70C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graphicFrame>
        <p:nvGraphicFramePr>
          <p:cNvPr id="6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88076"/>
              </p:ext>
            </p:extLst>
          </p:nvPr>
        </p:nvGraphicFramePr>
        <p:xfrm>
          <a:off x="1120775" y="4507865"/>
          <a:ext cx="5011738" cy="1346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888"/>
                <a:gridCol w="2315850"/>
              </a:tblGrid>
              <a:tr h="708304"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Liczba postępowań kontrolnych UKS</a:t>
                      </a:r>
                      <a:endParaRPr lang="pl-PL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Ustalenia UKS</a:t>
                      </a:r>
                      <a:endParaRPr lang="pl-PL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/>
                </a:tc>
              </a:tr>
              <a:tr h="638221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4 119 983 118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6" marR="9526" marT="9525" marB="0"/>
                </a:tc>
              </a:tr>
            </a:tbl>
          </a:graphicData>
        </a:graphic>
      </p:graphicFrame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2408662" y="274638"/>
            <a:ext cx="6278137" cy="1143000"/>
          </a:xfrm>
        </p:spPr>
        <p:txBody>
          <a:bodyPr/>
          <a:lstStyle/>
          <a:p>
            <a:r>
              <a:rPr lang="pl-PL" altLang="pl-PL" sz="2800" b="1" dirty="0" smtClean="0">
                <a:solidFill>
                  <a:srgbClr val="FF0000"/>
                </a:solidFill>
              </a:rPr>
              <a:t>DZIAŁALNOŚĆ KONTROLNA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99079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386361" y="84138"/>
            <a:ext cx="6488698" cy="1333500"/>
          </a:xfrm>
        </p:spPr>
        <p:txBody>
          <a:bodyPr/>
          <a:lstStyle/>
          <a:p>
            <a:r>
              <a:rPr lang="pl-PL" altLang="pl-PL" sz="2800" b="1" dirty="0" smtClean="0">
                <a:solidFill>
                  <a:srgbClr val="FF0000"/>
                </a:solidFill>
              </a:rPr>
              <a:t>DUALIZM KONTROLI  KAS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25913" y="1227138"/>
            <a:ext cx="7493620" cy="4899025"/>
          </a:xfrm>
        </p:spPr>
        <p:txBody>
          <a:bodyPr/>
          <a:lstStyle/>
          <a:p>
            <a:pPr marL="0" indent="0" algn="just">
              <a:buNone/>
              <a:defRPr/>
            </a:pPr>
            <a:endParaRPr lang="pl-PL" sz="22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  <a:defRPr/>
            </a:pPr>
            <a:r>
              <a:rPr lang="pl-PL" sz="2200" b="1" dirty="0" smtClean="0">
                <a:solidFill>
                  <a:srgbClr val="FF0000"/>
                </a:solidFill>
              </a:rPr>
              <a:t>Kontrola </a:t>
            </a:r>
            <a:r>
              <a:rPr lang="pl-PL" sz="2200" b="1" dirty="0">
                <a:solidFill>
                  <a:srgbClr val="FF0000"/>
                </a:solidFill>
              </a:rPr>
              <a:t>podatkowa </a:t>
            </a:r>
            <a:r>
              <a:rPr lang="pl-PL" sz="2200" dirty="0"/>
              <a:t>- prowadzona przez naczelników urzędów skarbowych na dotychczasowych </a:t>
            </a:r>
            <a:r>
              <a:rPr lang="pl-PL" sz="2200" dirty="0" smtClean="0"/>
              <a:t>zasadach</a:t>
            </a:r>
            <a:endParaRPr lang="pl-PL" sz="2200" dirty="0"/>
          </a:p>
          <a:p>
            <a:pPr marL="0" indent="0" algn="just">
              <a:buNone/>
              <a:defRPr/>
            </a:pPr>
            <a:endParaRPr lang="pl-PL" sz="2200" dirty="0"/>
          </a:p>
          <a:p>
            <a:pPr marL="0" indent="0" algn="just">
              <a:buNone/>
              <a:defRPr/>
            </a:pPr>
            <a:r>
              <a:rPr lang="pl-PL" sz="2200" b="1" dirty="0" smtClean="0">
                <a:solidFill>
                  <a:srgbClr val="FF0000"/>
                </a:solidFill>
              </a:rPr>
              <a:t>Kontrola celno-skarbowa </a:t>
            </a:r>
            <a:r>
              <a:rPr lang="pl-PL" sz="2200" dirty="0" smtClean="0"/>
              <a:t>to procedura o charakterze tzw. twardej kontroli (wykrywanie i zwalczanie nieprawidłowości o szerokiej skali)</a:t>
            </a:r>
          </a:p>
        </p:txBody>
      </p:sp>
      <p:sp>
        <p:nvSpPr>
          <p:cNvPr id="4100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17D98B-EE9B-41E6-9AE2-D58FD35F066A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1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F_1">
      <a:dk1>
        <a:srgbClr val="000000"/>
      </a:dk1>
      <a:lt1>
        <a:srgbClr val="FFFFFF"/>
      </a:lt1>
      <a:dk2>
        <a:srgbClr val="919195"/>
      </a:dk2>
      <a:lt2>
        <a:srgbClr val="C9CACC"/>
      </a:lt2>
      <a:accent1>
        <a:srgbClr val="E31837"/>
      </a:accent1>
      <a:accent2>
        <a:srgbClr val="C9CACC"/>
      </a:accent2>
      <a:accent3>
        <a:srgbClr val="919195"/>
      </a:accent3>
      <a:accent4>
        <a:srgbClr val="ADAFB2"/>
      </a:accent4>
      <a:accent5>
        <a:srgbClr val="B5121B"/>
      </a:accent5>
      <a:accent6>
        <a:srgbClr val="EC7769"/>
      </a:accent6>
      <a:hlink>
        <a:srgbClr val="F7C6B9"/>
      </a:hlink>
      <a:folHlink>
        <a:srgbClr val="919195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yw pakietu Office">
  <a:themeElements>
    <a:clrScheme name="MF_1">
      <a:dk1>
        <a:srgbClr val="000000"/>
      </a:dk1>
      <a:lt1>
        <a:srgbClr val="FFFFFF"/>
      </a:lt1>
      <a:dk2>
        <a:srgbClr val="919195"/>
      </a:dk2>
      <a:lt2>
        <a:srgbClr val="C9CACC"/>
      </a:lt2>
      <a:accent1>
        <a:srgbClr val="E31837"/>
      </a:accent1>
      <a:accent2>
        <a:srgbClr val="C9CACC"/>
      </a:accent2>
      <a:accent3>
        <a:srgbClr val="919195"/>
      </a:accent3>
      <a:accent4>
        <a:srgbClr val="ADAFB2"/>
      </a:accent4>
      <a:accent5>
        <a:srgbClr val="B5121B"/>
      </a:accent5>
      <a:accent6>
        <a:srgbClr val="EC7769"/>
      </a:accent6>
      <a:hlink>
        <a:srgbClr val="F7C6B9"/>
      </a:hlink>
      <a:folHlink>
        <a:srgbClr val="919195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Microsoft Office PowerPoint</Application>
  <PresentationFormat>Pokaz na ekranie (4:3)</PresentationFormat>
  <Paragraphs>129</Paragraphs>
  <Slides>14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14</vt:i4>
      </vt:variant>
    </vt:vector>
  </HeadingPairs>
  <TitlesOfParts>
    <vt:vector size="21" baseType="lpstr">
      <vt:lpstr>Arial</vt:lpstr>
      <vt:lpstr>ArialBlack</vt:lpstr>
      <vt:lpstr>Calibri</vt:lpstr>
      <vt:lpstr>Wingdings</vt:lpstr>
      <vt:lpstr>Motyw pakietu Office</vt:lpstr>
      <vt:lpstr>Projekt niestandardowy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DZIAŁALNOŚĆ KONTROLNA</vt:lpstr>
      <vt:lpstr>DUALIZM KONTROLI  KAS</vt:lpstr>
      <vt:lpstr>KONTROLE PODATKOWE KAS</vt:lpstr>
      <vt:lpstr>KONTROLE CELNO-SKARBOWE</vt:lpstr>
      <vt:lpstr>KONTROLE CELNO-SKARBOWE</vt:lpstr>
      <vt:lpstr>AKCYZA W KAS</vt:lpstr>
      <vt:lpstr>Dziękuję za uwagę  Józef Dolata Dyrektor Izby Administracji Skarbowej we Wrocławiu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2017-03-21T05:43:28Z</dcterms:created>
  <dcterms:modified xsi:type="dcterms:W3CDTF">2017-03-23T06:50:42Z</dcterms:modified>
</cp:coreProperties>
</file>