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45"/>
  </p:handoutMasterIdLst>
  <p:sldIdLst>
    <p:sldId id="256" r:id="rId2"/>
    <p:sldId id="258" r:id="rId3"/>
    <p:sldId id="298" r:id="rId4"/>
    <p:sldId id="300" r:id="rId5"/>
    <p:sldId id="306" r:id="rId6"/>
    <p:sldId id="407" r:id="rId7"/>
    <p:sldId id="408" r:id="rId8"/>
    <p:sldId id="402" r:id="rId9"/>
    <p:sldId id="409" r:id="rId10"/>
    <p:sldId id="423" r:id="rId11"/>
    <p:sldId id="309" r:id="rId12"/>
    <p:sldId id="310" r:id="rId13"/>
    <p:sldId id="394" r:id="rId14"/>
    <p:sldId id="410" r:id="rId15"/>
    <p:sldId id="403" r:id="rId16"/>
    <p:sldId id="424" r:id="rId17"/>
    <p:sldId id="317" r:id="rId18"/>
    <p:sldId id="318" r:id="rId19"/>
    <p:sldId id="395" r:id="rId20"/>
    <p:sldId id="405" r:id="rId21"/>
    <p:sldId id="406" r:id="rId22"/>
    <p:sldId id="427" r:id="rId23"/>
    <p:sldId id="384" r:id="rId24"/>
    <p:sldId id="390" r:id="rId25"/>
    <p:sldId id="388" r:id="rId26"/>
    <p:sldId id="396" r:id="rId27"/>
    <p:sldId id="411" r:id="rId28"/>
    <p:sldId id="412" r:id="rId29"/>
    <p:sldId id="404" r:id="rId30"/>
    <p:sldId id="413" r:id="rId31"/>
    <p:sldId id="425" r:id="rId32"/>
    <p:sldId id="401" r:id="rId33"/>
    <p:sldId id="389" r:id="rId34"/>
    <p:sldId id="399" r:id="rId35"/>
    <p:sldId id="414" r:id="rId36"/>
    <p:sldId id="428" r:id="rId37"/>
    <p:sldId id="393" r:id="rId38"/>
    <p:sldId id="361" r:id="rId39"/>
    <p:sldId id="398" r:id="rId40"/>
    <p:sldId id="397" r:id="rId41"/>
    <p:sldId id="426" r:id="rId42"/>
    <p:sldId id="429" r:id="rId43"/>
    <p:sldId id="264" r:id="rId4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Ankudowicz" initials="BA" lastIdx="10" clrIdx="0">
    <p:extLst>
      <p:ext uri="{19B8F6BF-5375-455C-9EA6-DF929625EA0E}">
        <p15:presenceInfo xmlns:p15="http://schemas.microsoft.com/office/powerpoint/2012/main" userId="S-1-5-21-2307463862-1796714280-2582106076-3653" providerId="AD"/>
      </p:ext>
    </p:extLst>
  </p:cmAuthor>
  <p:cmAuthor id="2" name="Your User Name" initials="YU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4668" autoAdjust="0"/>
  </p:normalViewPr>
  <p:slideViewPr>
    <p:cSldViewPr>
      <p:cViewPr varScale="1">
        <p:scale>
          <a:sx n="109" d="100"/>
          <a:sy n="109" d="100"/>
        </p:scale>
        <p:origin x="3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kwota</a:t>
            </a:r>
            <a:r>
              <a:rPr lang="pl-PL" baseline="0">
                <a:solidFill>
                  <a:schemeClr val="tx1"/>
                </a:solidFill>
              </a:rPr>
              <a:t> dofinansowania</a:t>
            </a:r>
            <a:endParaRPr lang="en-US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'1.2A'!$F$2</c:f>
              <c:strCache>
                <c:ptCount val="1"/>
                <c:pt idx="0">
                  <c:v>l przeds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1.298701298701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-8.658008658008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11111111111112E-2"/>
                  <c:y val="-4.3290043290043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-8.658008658008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12E-2"/>
                  <c:y val="-1.2987012987013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888888888888788E-2"/>
                  <c:y val="-8.658008658008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'1.2A'!$E$3:$E$8</c:f>
              <c:strCache>
                <c:ptCount val="6"/>
                <c:pt idx="0">
                  <c:v>powyżej 3 mln</c:v>
                </c:pt>
                <c:pt idx="1">
                  <c:v>do 3 mln</c:v>
                </c:pt>
                <c:pt idx="2">
                  <c:v>do 2 mln</c:v>
                </c:pt>
                <c:pt idx="3">
                  <c:v>do 1 mln</c:v>
                </c:pt>
                <c:pt idx="4">
                  <c:v>do 500 tys</c:v>
                </c:pt>
                <c:pt idx="5">
                  <c:v>brak</c:v>
                </c:pt>
              </c:strCache>
            </c:strRef>
          </c:cat>
          <c:val>
            <c:numRef>
              <c:f>'1.2A'!$F$3:$F$8</c:f>
              <c:numCache>
                <c:formatCode>General</c:formatCode>
                <c:ptCount val="6"/>
                <c:pt idx="0">
                  <c:v>11</c:v>
                </c:pt>
                <c:pt idx="1">
                  <c:v>28</c:v>
                </c:pt>
                <c:pt idx="2">
                  <c:v>34</c:v>
                </c:pt>
                <c:pt idx="3">
                  <c:v>18</c:v>
                </c:pt>
                <c:pt idx="4">
                  <c:v>20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3995288"/>
        <c:axId val="193995680"/>
        <c:axId val="0"/>
      </c:bar3DChart>
      <c:catAx>
        <c:axId val="1939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3995680"/>
        <c:crosses val="autoZero"/>
        <c:auto val="1"/>
        <c:lblAlgn val="ctr"/>
        <c:lblOffset val="100"/>
        <c:noMultiLvlLbl val="0"/>
      </c:catAx>
      <c:valAx>
        <c:axId val="19399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399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status przedsiębiorstw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63498436197766"/>
          <c:y val="0.18435746705236519"/>
          <c:w val="0.81388888888888888"/>
          <c:h val="0.680483377077865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'1.5A'!$A$3:$A$7</c:f>
              <c:strCache>
                <c:ptCount val="5"/>
                <c:pt idx="0">
                  <c:v>mikro</c:v>
                </c:pt>
                <c:pt idx="1">
                  <c:v>małe</c:v>
                </c:pt>
                <c:pt idx="2">
                  <c:v>średnie</c:v>
                </c:pt>
                <c:pt idx="3">
                  <c:v>duże</c:v>
                </c:pt>
                <c:pt idx="4">
                  <c:v>brak</c:v>
                </c:pt>
              </c:strCache>
            </c:strRef>
          </c:cat>
          <c:val>
            <c:numRef>
              <c:f>'1.5A'!$B$3:$B$7</c:f>
              <c:numCache>
                <c:formatCode>General</c:formatCode>
                <c:ptCount val="5"/>
                <c:pt idx="0">
                  <c:v>184</c:v>
                </c:pt>
                <c:pt idx="1">
                  <c:v>142</c:v>
                </c:pt>
                <c:pt idx="2">
                  <c:v>57</c:v>
                </c:pt>
                <c:pt idx="4">
                  <c:v>29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'1.5A'!$F$2</c:f>
              <c:strCache>
                <c:ptCount val="1"/>
                <c:pt idx="0">
                  <c:v>kwota dofinansowania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'1.5A'!$E$3:$E$8</c:f>
              <c:strCache>
                <c:ptCount val="6"/>
                <c:pt idx="0">
                  <c:v>powyżej 3 mln</c:v>
                </c:pt>
                <c:pt idx="1">
                  <c:v>do 3 mln</c:v>
                </c:pt>
                <c:pt idx="2">
                  <c:v>do 2 mln</c:v>
                </c:pt>
                <c:pt idx="3">
                  <c:v>do 1 mln</c:v>
                </c:pt>
                <c:pt idx="4">
                  <c:v>do 500 tys</c:v>
                </c:pt>
                <c:pt idx="5">
                  <c:v>brak</c:v>
                </c:pt>
              </c:strCache>
            </c:strRef>
          </c:cat>
          <c:val>
            <c:numRef>
              <c:f>'1.5A'!$F$3:$F$8</c:f>
              <c:numCache>
                <c:formatCode>General</c:formatCode>
                <c:ptCount val="6"/>
                <c:pt idx="0">
                  <c:v>15</c:v>
                </c:pt>
                <c:pt idx="1">
                  <c:v>18</c:v>
                </c:pt>
                <c:pt idx="2">
                  <c:v>46</c:v>
                </c:pt>
                <c:pt idx="3">
                  <c:v>71</c:v>
                </c:pt>
                <c:pt idx="4">
                  <c:v>261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7596072"/>
        <c:axId val="297602344"/>
        <c:axId val="0"/>
      </c:bar3DChart>
      <c:catAx>
        <c:axId val="29759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7602344"/>
        <c:crosses val="autoZero"/>
        <c:auto val="1"/>
        <c:lblAlgn val="ctr"/>
        <c:lblOffset val="100"/>
        <c:noMultiLvlLbl val="0"/>
      </c:catAx>
      <c:valAx>
        <c:axId val="29760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759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accent1">
          <a:alpha val="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status przedsiębiorstw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'3.2'!$A$3:$A$6</c:f>
              <c:strCache>
                <c:ptCount val="4"/>
                <c:pt idx="0">
                  <c:v>mikro</c:v>
                </c:pt>
                <c:pt idx="1">
                  <c:v>małe</c:v>
                </c:pt>
                <c:pt idx="2">
                  <c:v>średnie</c:v>
                </c:pt>
                <c:pt idx="3">
                  <c:v>duże</c:v>
                </c:pt>
              </c:strCache>
            </c:strRef>
          </c:cat>
          <c:val>
            <c:numRef>
              <c:f>'3.2'!$B$3:$B$6</c:f>
              <c:numCache>
                <c:formatCode>General</c:formatCode>
                <c:ptCount val="4"/>
                <c:pt idx="0">
                  <c:v>8</c:v>
                </c:pt>
                <c:pt idx="1">
                  <c:v>15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status przedsiębiorstw</a:t>
            </a:r>
            <a:endParaRPr lang="en-US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'1.2A'!$B$2</c:f>
              <c:strCache>
                <c:ptCount val="1"/>
                <c:pt idx="0">
                  <c:v>l przeds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'1.2A'!$A$3:$A$7</c:f>
              <c:strCache>
                <c:ptCount val="5"/>
                <c:pt idx="0">
                  <c:v>mikro</c:v>
                </c:pt>
                <c:pt idx="1">
                  <c:v>małe</c:v>
                </c:pt>
                <c:pt idx="2">
                  <c:v>średnie</c:v>
                </c:pt>
                <c:pt idx="3">
                  <c:v>duże</c:v>
                </c:pt>
                <c:pt idx="4">
                  <c:v>brak</c:v>
                </c:pt>
              </c:strCache>
            </c:strRef>
          </c:cat>
          <c:val>
            <c:numRef>
              <c:f>'1.2A'!$B$3:$B$7</c:f>
              <c:numCache>
                <c:formatCode>General</c:formatCode>
                <c:ptCount val="5"/>
                <c:pt idx="0">
                  <c:v>40</c:v>
                </c:pt>
                <c:pt idx="1">
                  <c:v>31</c:v>
                </c:pt>
                <c:pt idx="2">
                  <c:v>21</c:v>
                </c:pt>
                <c:pt idx="3">
                  <c:v>7</c:v>
                </c:pt>
                <c:pt idx="4">
                  <c:v>14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ysClr val="windowText" lastClr="000000"/>
                </a:solidFill>
              </a:rPr>
              <a:t>POWIATY</a:t>
            </a:r>
            <a:endParaRPr lang="en-US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'1.2A'!$B$33</c:f>
              <c:strCache>
                <c:ptCount val="1"/>
                <c:pt idx="0">
                  <c:v>powiaty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'1.2A'!$A$34:$A$48</c:f>
              <c:strCache>
                <c:ptCount val="15"/>
                <c:pt idx="0">
                  <c:v>bolesławiecki</c:v>
                </c:pt>
                <c:pt idx="1">
                  <c:v>jaworski</c:v>
                </c:pt>
                <c:pt idx="2">
                  <c:v>Jelenia Góra</c:v>
                </c:pt>
                <c:pt idx="3">
                  <c:v>jeleniogórski</c:v>
                </c:pt>
                <c:pt idx="4">
                  <c:v>kłodzki</c:v>
                </c:pt>
                <c:pt idx="5">
                  <c:v>Legnica</c:v>
                </c:pt>
                <c:pt idx="6">
                  <c:v>oleśnicki</c:v>
                </c:pt>
                <c:pt idx="7">
                  <c:v>oławski</c:v>
                </c:pt>
                <c:pt idx="8">
                  <c:v>średzki</c:v>
                </c:pt>
                <c:pt idx="9">
                  <c:v>świdnicki</c:v>
                </c:pt>
                <c:pt idx="10">
                  <c:v>trzebnicki</c:v>
                </c:pt>
                <c:pt idx="11">
                  <c:v>Wałbrzych</c:v>
                </c:pt>
                <c:pt idx="12">
                  <c:v>wołowski</c:v>
                </c:pt>
                <c:pt idx="13">
                  <c:v>wrocławski</c:v>
                </c:pt>
                <c:pt idx="14">
                  <c:v>ząbkowicki</c:v>
                </c:pt>
              </c:strCache>
            </c:strRef>
          </c:cat>
          <c:val>
            <c:numRef>
              <c:f>'1.2A'!$B$34:$B$48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6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317368"/>
        <c:axId val="162317760"/>
      </c:barChart>
      <c:catAx>
        <c:axId val="16231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17760"/>
        <c:crosses val="autoZero"/>
        <c:auto val="1"/>
        <c:lblAlgn val="ctr"/>
        <c:lblOffset val="100"/>
        <c:noMultiLvlLbl val="0"/>
      </c:catAx>
      <c:valAx>
        <c:axId val="16231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17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ysClr val="windowText" lastClr="000000"/>
                </a:solidFill>
              </a:rPr>
              <a:t>Siedziby</a:t>
            </a:r>
            <a:r>
              <a:rPr lang="pl-PL" baseline="0" dirty="0" smtClean="0">
                <a:solidFill>
                  <a:sysClr val="windowText" lastClr="000000"/>
                </a:solidFill>
              </a:rPr>
              <a:t> firm poza woj. dolnośląskim</a:t>
            </a:r>
            <a:endParaRPr lang="pl-PL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'1.2A'!$A$50:$A$56</c:f>
              <c:strCache>
                <c:ptCount val="7"/>
                <c:pt idx="0">
                  <c:v>Kalisz</c:v>
                </c:pt>
                <c:pt idx="1">
                  <c:v>Kielce</c:v>
                </c:pt>
                <c:pt idx="2">
                  <c:v>Katowice</c:v>
                </c:pt>
                <c:pt idx="3">
                  <c:v>nowotarski</c:v>
                </c:pt>
                <c:pt idx="4">
                  <c:v>nyski</c:v>
                </c:pt>
                <c:pt idx="5">
                  <c:v>Warszawa</c:v>
                </c:pt>
                <c:pt idx="6">
                  <c:v>Toruń</c:v>
                </c:pt>
              </c:strCache>
            </c:strRef>
          </c:cat>
          <c:val>
            <c:numRef>
              <c:f>'1.2A'!$B$50:$B$56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8</c:v>
                </c:pt>
                <c:pt idx="6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318152"/>
        <c:axId val="162318544"/>
      </c:barChart>
      <c:catAx>
        <c:axId val="162318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18544"/>
        <c:crosses val="autoZero"/>
        <c:auto val="1"/>
        <c:lblAlgn val="ctr"/>
        <c:lblOffset val="100"/>
        <c:noMultiLvlLbl val="0"/>
      </c:catAx>
      <c:valAx>
        <c:axId val="162318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18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kwota dofinansowania</a:t>
            </a:r>
            <a:endParaRPr lang="en-US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'1.2A'!$F$14</c:f>
              <c:strCache>
                <c:ptCount val="1"/>
                <c:pt idx="0">
                  <c:v>l przeds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888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888888888888888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'1.2A'!$E$15:$E$19</c:f>
              <c:strCache>
                <c:ptCount val="5"/>
                <c:pt idx="0">
                  <c:v>powyżej 3 mln</c:v>
                </c:pt>
                <c:pt idx="1">
                  <c:v>do 3 mln</c:v>
                </c:pt>
                <c:pt idx="2">
                  <c:v>do 2 mln</c:v>
                </c:pt>
                <c:pt idx="3">
                  <c:v>do 1 mln</c:v>
                </c:pt>
                <c:pt idx="4">
                  <c:v>do 500 tys</c:v>
                </c:pt>
              </c:strCache>
            </c:strRef>
          </c:cat>
          <c:val>
            <c:numRef>
              <c:f>'1.2A'!$F$15:$F$19</c:f>
              <c:numCache>
                <c:formatCode>General</c:formatCode>
                <c:ptCount val="5"/>
                <c:pt idx="0">
                  <c:v>1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319328"/>
        <c:axId val="162319720"/>
        <c:axId val="0"/>
      </c:bar3DChart>
      <c:catAx>
        <c:axId val="16231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19720"/>
        <c:crosses val="autoZero"/>
        <c:auto val="1"/>
        <c:lblAlgn val="ctr"/>
        <c:lblOffset val="100"/>
        <c:noMultiLvlLbl val="0"/>
      </c:catAx>
      <c:valAx>
        <c:axId val="162319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31932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status przedsiębiorstw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'1.2A'!$B$14</c:f>
              <c:strCache>
                <c:ptCount val="1"/>
                <c:pt idx="0">
                  <c:v>l przeds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'1.2A'!$A$15:$A$19</c:f>
              <c:strCache>
                <c:ptCount val="5"/>
                <c:pt idx="0">
                  <c:v>mikro</c:v>
                </c:pt>
                <c:pt idx="1">
                  <c:v>małe</c:v>
                </c:pt>
                <c:pt idx="2">
                  <c:v>średnie</c:v>
                </c:pt>
                <c:pt idx="3">
                  <c:v>duże</c:v>
                </c:pt>
                <c:pt idx="4">
                  <c:v>brak</c:v>
                </c:pt>
              </c:strCache>
            </c:strRef>
          </c:cat>
          <c:val>
            <c:numRef>
              <c:f>'1.2A'!$B$15:$B$19</c:f>
              <c:numCache>
                <c:formatCode>General</c:formatCode>
                <c:ptCount val="5"/>
                <c:pt idx="1">
                  <c:v>1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55555555555555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33333333333333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'1.2A'!$E$34:$E$35</c:f>
              <c:strCache>
                <c:ptCount val="2"/>
                <c:pt idx="0">
                  <c:v>Ostrów Wielkopolski</c:v>
                </c:pt>
                <c:pt idx="1">
                  <c:v>Wrocław</c:v>
                </c:pt>
              </c:strCache>
            </c:strRef>
          </c:cat>
          <c:val>
            <c:numRef>
              <c:f>'1.2A'!$F$34:$F$35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4518256"/>
        <c:axId val="194518648"/>
        <c:axId val="0"/>
      </c:bar3DChart>
      <c:catAx>
        <c:axId val="19451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4518648"/>
        <c:crosses val="autoZero"/>
        <c:auto val="1"/>
        <c:lblAlgn val="ctr"/>
        <c:lblOffset val="100"/>
        <c:noMultiLvlLbl val="0"/>
      </c:catAx>
      <c:valAx>
        <c:axId val="19451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451825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'1.2B'!$F$2</c:f>
              <c:strCache>
                <c:ptCount val="1"/>
                <c:pt idx="0">
                  <c:v>kwota dofinansowania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111111111111136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1111111111112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88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3332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'1.2B'!$E$3:$E$7</c:f>
              <c:strCache>
                <c:ptCount val="5"/>
                <c:pt idx="0">
                  <c:v>powyżej 3 mln</c:v>
                </c:pt>
                <c:pt idx="1">
                  <c:v>do 3 mln</c:v>
                </c:pt>
                <c:pt idx="2">
                  <c:v>do 2 mln</c:v>
                </c:pt>
                <c:pt idx="3">
                  <c:v>do 1 mln</c:v>
                </c:pt>
                <c:pt idx="4">
                  <c:v>do 500 tys</c:v>
                </c:pt>
              </c:strCache>
            </c:strRef>
          </c:cat>
          <c:val>
            <c:numRef>
              <c:f>'1.2B'!$F$3:$F$7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4521392"/>
        <c:axId val="190640120"/>
        <c:axId val="0"/>
      </c:bar3DChart>
      <c:catAx>
        <c:axId val="19452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640120"/>
        <c:crosses val="autoZero"/>
        <c:auto val="1"/>
        <c:lblAlgn val="ctr"/>
        <c:lblOffset val="100"/>
        <c:noMultiLvlLbl val="0"/>
      </c:catAx>
      <c:valAx>
        <c:axId val="19064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45213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status przedsiębiorstwa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'1.2B'!$B$2</c:f>
              <c:strCache>
                <c:ptCount val="1"/>
                <c:pt idx="0">
                  <c:v>status przedsiębiorstwa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'1.2B'!$A$3:$A$7</c:f>
              <c:strCache>
                <c:ptCount val="5"/>
                <c:pt idx="0">
                  <c:v>mikro</c:v>
                </c:pt>
                <c:pt idx="1">
                  <c:v>małe</c:v>
                </c:pt>
                <c:pt idx="2">
                  <c:v>średnie</c:v>
                </c:pt>
                <c:pt idx="3">
                  <c:v>duże</c:v>
                </c:pt>
                <c:pt idx="4">
                  <c:v>brak</c:v>
                </c:pt>
              </c:strCache>
            </c:strRef>
          </c:cat>
          <c:val>
            <c:numRef>
              <c:f>'1.2B'!$B$3:$B$7</c:f>
              <c:numCache>
                <c:formatCode>General</c:formatCode>
                <c:ptCount val="5"/>
                <c:pt idx="1">
                  <c:v>4</c:v>
                </c:pt>
                <c:pt idx="2">
                  <c:v>8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endParaRPr lang="pl-PL" sz="12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endParaRPr lang="pl-PL" sz="12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2" custScaleY="82296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2" custScaleY="63078" custLinFactY="8874" custLinFactNeighborX="-3563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F4DE6B-C002-46E2-8087-DFF32BC65C85}" type="pres">
      <dgm:prSet presAssocID="{2F999268-30EC-497B-89E1-E2848DBE6E81}" presName="spacer" presStyleCnt="0"/>
      <dgm:spPr/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1" presStyleCnt="2" custScaleY="57589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1" presStyleCnt="2" custScaleX="101161" custScaleY="88755" custLinFactY="-5831" custLinFactNeighborX="-2983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DF60953-BCE6-4336-AE30-99F846946B26}" type="pres">
      <dgm:prSet presAssocID="{C334ECD7-F7C5-4C4F-AB0E-713F0D6656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11D9638-7BC1-4DE9-9F3D-6C38DE7B1988}" type="presOf" srcId="{4BACA7BD-96D1-4A05-A7FB-1DAA4D5B2D6C}" destId="{DD653B6C-DFF7-464F-A0B1-B26C5857E1A7}" srcOrd="0" destOrd="0" presId="urn:microsoft.com/office/officeart/2005/8/layout/vList4#1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1A763DAF-3D1E-438A-BC41-1B3612FD9772}" type="presOf" srcId="{C334ECD7-F7C5-4C4F-AB0E-713F0D665697}" destId="{DDF60953-BCE6-4336-AE30-99F846946B26}" srcOrd="1" destOrd="0" presId="urn:microsoft.com/office/officeart/2005/8/layout/vList4#1"/>
    <dgm:cxn modelId="{60ABAF6D-33D2-41CD-92CB-899C4C0F95E1}" type="presOf" srcId="{750FF431-2C3F-421A-AAFF-C7CE537CAD38}" destId="{03D17A5F-4E5E-4B16-B844-2BE961E37D3E}" srcOrd="1" destOrd="0" presId="urn:microsoft.com/office/officeart/2005/8/layout/vList4#1"/>
    <dgm:cxn modelId="{D7804F62-F3E9-4410-B635-EB664A0D3EE0}" srcId="{4BACA7BD-96D1-4A05-A7FB-1DAA4D5B2D6C}" destId="{C334ECD7-F7C5-4C4F-AB0E-713F0D665697}" srcOrd="1" destOrd="0" parTransId="{498A9E1E-BCC8-4F0F-BC79-254F398AEE77}" sibTransId="{F5E0FC81-BEEF-4B0E-863E-DCA69E186A08}"/>
    <dgm:cxn modelId="{36EFCB85-4B53-46E4-93CA-CC96C1D06B98}" type="presOf" srcId="{750FF431-2C3F-421A-AAFF-C7CE537CAD38}" destId="{B3050A60-8EC3-45CB-A20A-E25BD30C40A7}" srcOrd="0" destOrd="0" presId="urn:microsoft.com/office/officeart/2005/8/layout/vList4#1"/>
    <dgm:cxn modelId="{63FADD3F-50D0-4CA4-8CE0-FEAFF2B678FF}" type="presOf" srcId="{C334ECD7-F7C5-4C4F-AB0E-713F0D665697}" destId="{9FC189E7-72A2-449E-86AF-512D9A463E12}" srcOrd="0" destOrd="0" presId="urn:microsoft.com/office/officeart/2005/8/layout/vList4#1"/>
    <dgm:cxn modelId="{1065ADBF-D582-4021-A779-75E90F5AF1D1}" type="presParOf" srcId="{DD653B6C-DFF7-464F-A0B1-B26C5857E1A7}" destId="{A0B7F8EB-FFCF-4A96-91C8-203960773E2E}" srcOrd="0" destOrd="0" presId="urn:microsoft.com/office/officeart/2005/8/layout/vList4#1"/>
    <dgm:cxn modelId="{6DA39700-B832-4603-A42D-B37E96CF3D09}" type="presParOf" srcId="{A0B7F8EB-FFCF-4A96-91C8-203960773E2E}" destId="{B3050A60-8EC3-45CB-A20A-E25BD30C40A7}" srcOrd="0" destOrd="0" presId="urn:microsoft.com/office/officeart/2005/8/layout/vList4#1"/>
    <dgm:cxn modelId="{901AF550-9E0B-4A48-BB13-65469467D2BA}" type="presParOf" srcId="{A0B7F8EB-FFCF-4A96-91C8-203960773E2E}" destId="{29B3F5ED-E818-4C6A-AF6A-A3D022487630}" srcOrd="1" destOrd="0" presId="urn:microsoft.com/office/officeart/2005/8/layout/vList4#1"/>
    <dgm:cxn modelId="{89DA1891-DCD9-4B80-8CCB-CB2EABE3E20E}" type="presParOf" srcId="{A0B7F8EB-FFCF-4A96-91C8-203960773E2E}" destId="{03D17A5F-4E5E-4B16-B844-2BE961E37D3E}" srcOrd="2" destOrd="0" presId="urn:microsoft.com/office/officeart/2005/8/layout/vList4#1"/>
    <dgm:cxn modelId="{46A49432-1C4C-4574-B80B-5EA762921BEF}" type="presParOf" srcId="{DD653B6C-DFF7-464F-A0B1-B26C5857E1A7}" destId="{86F4DE6B-C002-46E2-8087-DFF32BC65C85}" srcOrd="1" destOrd="0" presId="urn:microsoft.com/office/officeart/2005/8/layout/vList4#1"/>
    <dgm:cxn modelId="{629450C1-30FE-4515-ACCA-11A4EAF88B65}" type="presParOf" srcId="{DD653B6C-DFF7-464F-A0B1-B26C5857E1A7}" destId="{220BB8F7-D8B6-4510-A3D2-78A28B84D065}" srcOrd="2" destOrd="0" presId="urn:microsoft.com/office/officeart/2005/8/layout/vList4#1"/>
    <dgm:cxn modelId="{115B8076-9FF8-44C6-A68E-147147CB983E}" type="presParOf" srcId="{220BB8F7-D8B6-4510-A3D2-78A28B84D065}" destId="{9FC189E7-72A2-449E-86AF-512D9A463E12}" srcOrd="0" destOrd="0" presId="urn:microsoft.com/office/officeart/2005/8/layout/vList4#1"/>
    <dgm:cxn modelId="{71E59144-6301-48B3-8B1D-4A7EA529B38F}" type="presParOf" srcId="{220BB8F7-D8B6-4510-A3D2-78A28B84D065}" destId="{7E6FF60A-1917-4C1D-B114-7396F4798C77}" srcOrd="1" destOrd="0" presId="urn:microsoft.com/office/officeart/2005/8/layout/vList4#1"/>
    <dgm:cxn modelId="{6E25D565-4A48-4695-873C-43F2EA0380A6}" type="presParOf" srcId="{220BB8F7-D8B6-4510-A3D2-78A28B84D065}" destId="{DDF60953-BCE6-4336-AE30-99F846946B2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endParaRPr lang="pl-PL" sz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0" presStyleCnt="1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0" presStyleCnt="1" custScaleX="92448" custScaleY="77233" custLinFactNeighborX="-12090" custLinFactNeighborY="-4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F60953-BCE6-4336-AE30-99F846946B26}" type="pres">
      <dgm:prSet presAssocID="{C334ECD7-F7C5-4C4F-AB0E-713F0D66569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DE5E7B0-D301-465F-B137-6A19C24B3AB6}" type="presOf" srcId="{C334ECD7-F7C5-4C4F-AB0E-713F0D665697}" destId="{9FC189E7-72A2-449E-86AF-512D9A463E12}" srcOrd="0" destOrd="0" presId="urn:microsoft.com/office/officeart/2005/8/layout/vList4#2"/>
    <dgm:cxn modelId="{B065A2DC-B4F5-46F1-A2A6-E1FD7A6619C5}" type="presOf" srcId="{4BACA7BD-96D1-4A05-A7FB-1DAA4D5B2D6C}" destId="{DD653B6C-DFF7-464F-A0B1-B26C5857E1A7}" srcOrd="0" destOrd="0" presId="urn:microsoft.com/office/officeart/2005/8/layout/vList4#2"/>
    <dgm:cxn modelId="{D7804F62-F3E9-4410-B635-EB664A0D3EE0}" srcId="{4BACA7BD-96D1-4A05-A7FB-1DAA4D5B2D6C}" destId="{C334ECD7-F7C5-4C4F-AB0E-713F0D665697}" srcOrd="0" destOrd="0" parTransId="{498A9E1E-BCC8-4F0F-BC79-254F398AEE77}" sibTransId="{F5E0FC81-BEEF-4B0E-863E-DCA69E186A08}"/>
    <dgm:cxn modelId="{19E54B35-FB88-4776-BFAA-0C01BBA11953}" type="presOf" srcId="{C334ECD7-F7C5-4C4F-AB0E-713F0D665697}" destId="{DDF60953-BCE6-4336-AE30-99F846946B26}" srcOrd="1" destOrd="0" presId="urn:microsoft.com/office/officeart/2005/8/layout/vList4#2"/>
    <dgm:cxn modelId="{63764D88-F22C-4542-BD9F-D334BD3FE403}" type="presParOf" srcId="{DD653B6C-DFF7-464F-A0B1-B26C5857E1A7}" destId="{220BB8F7-D8B6-4510-A3D2-78A28B84D065}" srcOrd="0" destOrd="0" presId="urn:microsoft.com/office/officeart/2005/8/layout/vList4#2"/>
    <dgm:cxn modelId="{FCD4B4F5-8161-4328-B02E-656FCB145501}" type="presParOf" srcId="{220BB8F7-D8B6-4510-A3D2-78A28B84D065}" destId="{9FC189E7-72A2-449E-86AF-512D9A463E12}" srcOrd="0" destOrd="0" presId="urn:microsoft.com/office/officeart/2005/8/layout/vList4#2"/>
    <dgm:cxn modelId="{8F4084B2-C913-4305-9F1A-AFFE895A9368}" type="presParOf" srcId="{220BB8F7-D8B6-4510-A3D2-78A28B84D065}" destId="{7E6FF60A-1917-4C1D-B114-7396F4798C77}" srcOrd="1" destOrd="0" presId="urn:microsoft.com/office/officeart/2005/8/layout/vList4#2"/>
    <dgm:cxn modelId="{8ED6B77A-0032-4B66-9FC7-8595DAE50B9E}" type="presParOf" srcId="{220BB8F7-D8B6-4510-A3D2-78A28B84D065}" destId="{DDF60953-BCE6-4336-AE30-99F846946B2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endParaRPr lang="pl-PL" sz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1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372AC86-5BE6-4057-95DE-F2155EC010E3}" type="presOf" srcId="{4BACA7BD-96D1-4A05-A7FB-1DAA4D5B2D6C}" destId="{DD653B6C-DFF7-464F-A0B1-B26C5857E1A7}" srcOrd="0" destOrd="0" presId="urn:microsoft.com/office/officeart/2005/8/layout/vList4#12"/>
    <dgm:cxn modelId="{6E7ED37F-A83F-424F-8DEB-9F14AA8463A6}" type="presOf" srcId="{750FF431-2C3F-421A-AAFF-C7CE537CAD38}" destId="{03D17A5F-4E5E-4B16-B844-2BE961E37D3E}" srcOrd="1" destOrd="0" presId="urn:microsoft.com/office/officeart/2005/8/layout/vList4#12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5B7BBE9A-E18D-46F9-988E-50F278581D67}" type="presOf" srcId="{750FF431-2C3F-421A-AAFF-C7CE537CAD38}" destId="{B3050A60-8EC3-45CB-A20A-E25BD30C40A7}" srcOrd="0" destOrd="0" presId="urn:microsoft.com/office/officeart/2005/8/layout/vList4#12"/>
    <dgm:cxn modelId="{0B04CA84-8114-4DE8-80B6-A4C1D374287C}" type="presParOf" srcId="{DD653B6C-DFF7-464F-A0B1-B26C5857E1A7}" destId="{A0B7F8EB-FFCF-4A96-91C8-203960773E2E}" srcOrd="0" destOrd="0" presId="urn:microsoft.com/office/officeart/2005/8/layout/vList4#12"/>
    <dgm:cxn modelId="{44CBE0EC-7E08-41B7-A351-A42A470EC75E}" type="presParOf" srcId="{A0B7F8EB-FFCF-4A96-91C8-203960773E2E}" destId="{B3050A60-8EC3-45CB-A20A-E25BD30C40A7}" srcOrd="0" destOrd="0" presId="urn:microsoft.com/office/officeart/2005/8/layout/vList4#12"/>
    <dgm:cxn modelId="{E6FFE8B0-E55C-4CEE-8345-1FB63683EB5D}" type="presParOf" srcId="{A0B7F8EB-FFCF-4A96-91C8-203960773E2E}" destId="{29B3F5ED-E818-4C6A-AF6A-A3D022487630}" srcOrd="1" destOrd="0" presId="urn:microsoft.com/office/officeart/2005/8/layout/vList4#12"/>
    <dgm:cxn modelId="{F700C644-F5EA-4002-840A-C63733CBB819}" type="presParOf" srcId="{A0B7F8EB-FFCF-4A96-91C8-203960773E2E}" destId="{03D17A5F-4E5E-4B16-B844-2BE961E37D3E}" srcOrd="2" destOrd="0" presId="urn:microsoft.com/office/officeart/2005/8/layout/vList4#1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a) 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stworzenie </a:t>
          </a:r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długoterminowych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(kompleksowych) strategii biznesowych, mających na celu pełne wykorzystanie i maksymalizację aktywów przedsiębiorstwa w celu zwiększenia rentowności i uzyskania długoterminowej przewagi konkurencyjnej danego przedsiębiorstwa, w tym m.in. na: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dostosowanie produktu/usługi do wymogów zagranicznych rynków (w tym pomoc prawna, pomoc zagranicznych i krajowych doradców, specjalistów, grafików, agencji reklamowych);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otwieranie nowych kanałów biznesowych, rozbudowa łańcucha dostaw, dywersyfikacja geograficzna i sektorowa;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-działania w zakresie nawiązania kontaktów gospodarczych oraz tworzenia lub wzmacniania powiązań sieciowych i kooperacyjnych pomiędzy przedsiębiorstwami.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b) 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tworzenie Planów rozwoju eksportu – </a:t>
          </a:r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krótkoterminowych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- przy wykorzystaniu możliwych do wyboru działań proeksportowych, okres wdrożenia Planu rozwoju eksportu nie może przekroczyć 24 miesięcy. </a:t>
          </a:r>
          <a:endParaRPr lang="pl-PL" sz="1200" b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2" custScaleY="121917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2" custScaleY="84390" custLinFactNeighborX="-6264" custLinFactNeighborY="-5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F4DE6B-C002-46E2-8087-DFF32BC65C85}" type="pres">
      <dgm:prSet presAssocID="{2F999268-30EC-497B-89E1-E2848DBE6E81}" presName="spacer" presStyleCnt="0"/>
      <dgm:spPr/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1" presStyleCnt="2" custScaleY="43044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1" presStyleCnt="2" custScaleX="70801" custScaleY="4660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DF60953-BCE6-4336-AE30-99F846946B26}" type="pres">
      <dgm:prSet presAssocID="{C334ECD7-F7C5-4C4F-AB0E-713F0D6656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E4CDC1E-B013-42DB-9238-FFC63EC8C676}" type="presOf" srcId="{4BACA7BD-96D1-4A05-A7FB-1DAA4D5B2D6C}" destId="{DD653B6C-DFF7-464F-A0B1-B26C5857E1A7}" srcOrd="0" destOrd="0" presId="urn:microsoft.com/office/officeart/2005/8/layout/vList4#8"/>
    <dgm:cxn modelId="{259695AD-93B0-466A-A497-CE6F209C6634}" type="presOf" srcId="{C334ECD7-F7C5-4C4F-AB0E-713F0D665697}" destId="{DDF60953-BCE6-4336-AE30-99F846946B26}" srcOrd="1" destOrd="0" presId="urn:microsoft.com/office/officeart/2005/8/layout/vList4#8"/>
    <dgm:cxn modelId="{1EF7F8B9-11CA-4ADD-9C86-79F2981F60ED}" type="presOf" srcId="{750FF431-2C3F-421A-AAFF-C7CE537CAD38}" destId="{03D17A5F-4E5E-4B16-B844-2BE961E37D3E}" srcOrd="1" destOrd="0" presId="urn:microsoft.com/office/officeart/2005/8/layout/vList4#8"/>
    <dgm:cxn modelId="{CC5E80BB-1C78-4CBC-BCEE-CD5496263208}" type="presOf" srcId="{C334ECD7-F7C5-4C4F-AB0E-713F0D665697}" destId="{9FC189E7-72A2-449E-86AF-512D9A463E12}" srcOrd="0" destOrd="0" presId="urn:microsoft.com/office/officeart/2005/8/layout/vList4#8"/>
    <dgm:cxn modelId="{D7804F62-F3E9-4410-B635-EB664A0D3EE0}" srcId="{4BACA7BD-96D1-4A05-A7FB-1DAA4D5B2D6C}" destId="{C334ECD7-F7C5-4C4F-AB0E-713F0D665697}" srcOrd="1" destOrd="0" parTransId="{498A9E1E-BCC8-4F0F-BC79-254F398AEE77}" sibTransId="{F5E0FC81-BEEF-4B0E-863E-DCA69E186A08}"/>
    <dgm:cxn modelId="{918F5130-FFD9-44A6-A2FA-D3228CF7CE08}" type="presOf" srcId="{750FF431-2C3F-421A-AAFF-C7CE537CAD38}" destId="{B3050A60-8EC3-45CB-A20A-E25BD30C40A7}" srcOrd="0" destOrd="0" presId="urn:microsoft.com/office/officeart/2005/8/layout/vList4#8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388B9A0C-164E-4723-943B-36EF30FA03A8}" type="presParOf" srcId="{DD653B6C-DFF7-464F-A0B1-B26C5857E1A7}" destId="{A0B7F8EB-FFCF-4A96-91C8-203960773E2E}" srcOrd="0" destOrd="0" presId="urn:microsoft.com/office/officeart/2005/8/layout/vList4#8"/>
    <dgm:cxn modelId="{9BDCD11D-BDD9-4521-B7E9-F423AB82B76D}" type="presParOf" srcId="{A0B7F8EB-FFCF-4A96-91C8-203960773E2E}" destId="{B3050A60-8EC3-45CB-A20A-E25BD30C40A7}" srcOrd="0" destOrd="0" presId="urn:microsoft.com/office/officeart/2005/8/layout/vList4#8"/>
    <dgm:cxn modelId="{A304100A-EE48-456B-91B6-365AEF47CD2B}" type="presParOf" srcId="{A0B7F8EB-FFCF-4A96-91C8-203960773E2E}" destId="{29B3F5ED-E818-4C6A-AF6A-A3D022487630}" srcOrd="1" destOrd="0" presId="urn:microsoft.com/office/officeart/2005/8/layout/vList4#8"/>
    <dgm:cxn modelId="{A0C197CF-D276-4D78-BBA7-A4E8EE0FA253}" type="presParOf" srcId="{A0B7F8EB-FFCF-4A96-91C8-203960773E2E}" destId="{03D17A5F-4E5E-4B16-B844-2BE961E37D3E}" srcOrd="2" destOrd="0" presId="urn:microsoft.com/office/officeart/2005/8/layout/vList4#8"/>
    <dgm:cxn modelId="{F7918E31-FFFB-4402-AA49-3F09872E2536}" type="presParOf" srcId="{DD653B6C-DFF7-464F-A0B1-B26C5857E1A7}" destId="{86F4DE6B-C002-46E2-8087-DFF32BC65C85}" srcOrd="1" destOrd="0" presId="urn:microsoft.com/office/officeart/2005/8/layout/vList4#8"/>
    <dgm:cxn modelId="{D757A5C4-59B4-4451-B927-4EC54A65360D}" type="presParOf" srcId="{DD653B6C-DFF7-464F-A0B1-B26C5857E1A7}" destId="{220BB8F7-D8B6-4510-A3D2-78A28B84D065}" srcOrd="2" destOrd="0" presId="urn:microsoft.com/office/officeart/2005/8/layout/vList4#8"/>
    <dgm:cxn modelId="{AF1D7AA6-A99D-4E45-BF75-920CA7CB9306}" type="presParOf" srcId="{220BB8F7-D8B6-4510-A3D2-78A28B84D065}" destId="{9FC189E7-72A2-449E-86AF-512D9A463E12}" srcOrd="0" destOrd="0" presId="urn:microsoft.com/office/officeart/2005/8/layout/vList4#8"/>
    <dgm:cxn modelId="{723DAA62-6B57-496E-8371-5242E41F1C06}" type="presParOf" srcId="{220BB8F7-D8B6-4510-A3D2-78A28B84D065}" destId="{7E6FF60A-1917-4C1D-B114-7396F4798C77}" srcOrd="1" destOrd="0" presId="urn:microsoft.com/office/officeart/2005/8/layout/vList4#8"/>
    <dgm:cxn modelId="{99E11757-9C07-4E02-9D5D-DD3511FA37E2}" type="presParOf" srcId="{220BB8F7-D8B6-4510-A3D2-78A28B84D065}" destId="{DDF60953-BCE6-4336-AE30-99F846946B26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1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1. Głęboka modernizacja energetyczna obiektów, w tym wymiana lub modernizacja źródła energii, mająca na celu zwiększenie efektywności energetycznej poprzez zmniejszenie zużycia energii elektrycznej z ewentualnym uwzględnieniem OZE</a:t>
          </a:r>
        </a:p>
        <a:p>
          <a:pPr algn="just"/>
          <a:endParaRPr lang="pl-PL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2.  wsparcie instalacji odzyskujących ciepło odpadowe</a:t>
          </a:r>
        </a:p>
        <a:p>
          <a:pPr algn="just"/>
          <a:endParaRPr lang="pl-PL" sz="12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pl-PL" sz="12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3. Zastosowanie technologii efektywnych energetycznie w przedsiębiorstwie (w tym modernizacja i rozbudowa linii produkcyjnych na bardziej efektywne energetycznie).</a:t>
          </a:r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2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F4DE6B-C002-46E2-8087-DFF32BC65C85}" type="pres">
      <dgm:prSet presAssocID="{2F999268-30EC-497B-89E1-E2848DBE6E81}" presName="spacer" presStyleCnt="0"/>
      <dgm:spPr/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1" presStyleCnt="2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DF60953-BCE6-4336-AE30-99F846946B26}" type="pres">
      <dgm:prSet presAssocID="{C334ECD7-F7C5-4C4F-AB0E-713F0D6656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AC0CFA0B-E449-4122-8E0F-3C86220E44FF}" type="presOf" srcId="{750FF431-2C3F-421A-AAFF-C7CE537CAD38}" destId="{03D17A5F-4E5E-4B16-B844-2BE961E37D3E}" srcOrd="1" destOrd="0" presId="urn:microsoft.com/office/officeart/2005/8/layout/vList4#16"/>
    <dgm:cxn modelId="{D7804F62-F3E9-4410-B635-EB664A0D3EE0}" srcId="{4BACA7BD-96D1-4A05-A7FB-1DAA4D5B2D6C}" destId="{C334ECD7-F7C5-4C4F-AB0E-713F0D665697}" srcOrd="1" destOrd="0" parTransId="{498A9E1E-BCC8-4F0F-BC79-254F398AEE77}" sibTransId="{F5E0FC81-BEEF-4B0E-863E-DCA69E186A08}"/>
    <dgm:cxn modelId="{69604F8C-618B-4564-A9BD-3040BB3E2146}" type="presOf" srcId="{C334ECD7-F7C5-4C4F-AB0E-713F0D665697}" destId="{DDF60953-BCE6-4336-AE30-99F846946B26}" srcOrd="1" destOrd="0" presId="urn:microsoft.com/office/officeart/2005/8/layout/vList4#16"/>
    <dgm:cxn modelId="{26623124-0AB0-44B0-8C90-7858D006F00F}" type="presOf" srcId="{4BACA7BD-96D1-4A05-A7FB-1DAA4D5B2D6C}" destId="{DD653B6C-DFF7-464F-A0B1-B26C5857E1A7}" srcOrd="0" destOrd="0" presId="urn:microsoft.com/office/officeart/2005/8/layout/vList4#16"/>
    <dgm:cxn modelId="{802976EF-68EC-45D0-9199-10203EB7D82E}" type="presOf" srcId="{750FF431-2C3F-421A-AAFF-C7CE537CAD38}" destId="{B3050A60-8EC3-45CB-A20A-E25BD30C40A7}" srcOrd="0" destOrd="0" presId="urn:microsoft.com/office/officeart/2005/8/layout/vList4#16"/>
    <dgm:cxn modelId="{288C4B2E-D6E4-4FD9-8AD4-802F6AAA6CE2}" type="presOf" srcId="{C334ECD7-F7C5-4C4F-AB0E-713F0D665697}" destId="{9FC189E7-72A2-449E-86AF-512D9A463E12}" srcOrd="0" destOrd="0" presId="urn:microsoft.com/office/officeart/2005/8/layout/vList4#16"/>
    <dgm:cxn modelId="{1565BC80-0CD9-4C72-923B-CF45FEBDC145}" type="presParOf" srcId="{DD653B6C-DFF7-464F-A0B1-B26C5857E1A7}" destId="{A0B7F8EB-FFCF-4A96-91C8-203960773E2E}" srcOrd="0" destOrd="0" presId="urn:microsoft.com/office/officeart/2005/8/layout/vList4#16"/>
    <dgm:cxn modelId="{CFB99F07-89A1-40CB-80AE-FC36AC14EB3B}" type="presParOf" srcId="{A0B7F8EB-FFCF-4A96-91C8-203960773E2E}" destId="{B3050A60-8EC3-45CB-A20A-E25BD30C40A7}" srcOrd="0" destOrd="0" presId="urn:microsoft.com/office/officeart/2005/8/layout/vList4#16"/>
    <dgm:cxn modelId="{CB1890F6-89ED-4D6B-915E-CE2C2334E5CD}" type="presParOf" srcId="{A0B7F8EB-FFCF-4A96-91C8-203960773E2E}" destId="{29B3F5ED-E818-4C6A-AF6A-A3D022487630}" srcOrd="1" destOrd="0" presId="urn:microsoft.com/office/officeart/2005/8/layout/vList4#16"/>
    <dgm:cxn modelId="{E557116A-A7AA-472E-91C5-36F60718A4B9}" type="presParOf" srcId="{A0B7F8EB-FFCF-4A96-91C8-203960773E2E}" destId="{03D17A5F-4E5E-4B16-B844-2BE961E37D3E}" srcOrd="2" destOrd="0" presId="urn:microsoft.com/office/officeart/2005/8/layout/vList4#16"/>
    <dgm:cxn modelId="{58C6D986-FF2A-448D-B590-5C1D278E7492}" type="presParOf" srcId="{DD653B6C-DFF7-464F-A0B1-B26C5857E1A7}" destId="{86F4DE6B-C002-46E2-8087-DFF32BC65C85}" srcOrd="1" destOrd="0" presId="urn:microsoft.com/office/officeart/2005/8/layout/vList4#16"/>
    <dgm:cxn modelId="{2DD89097-9EE9-43EE-A138-1E0EAE52BEAA}" type="presParOf" srcId="{DD653B6C-DFF7-464F-A0B1-B26C5857E1A7}" destId="{220BB8F7-D8B6-4510-A3D2-78A28B84D065}" srcOrd="2" destOrd="0" presId="urn:microsoft.com/office/officeart/2005/8/layout/vList4#16"/>
    <dgm:cxn modelId="{CB1DED71-E4DC-454C-AB0B-125E61346C83}" type="presParOf" srcId="{220BB8F7-D8B6-4510-A3D2-78A28B84D065}" destId="{9FC189E7-72A2-449E-86AF-512D9A463E12}" srcOrd="0" destOrd="0" presId="urn:microsoft.com/office/officeart/2005/8/layout/vList4#16"/>
    <dgm:cxn modelId="{E4FC8497-3A1F-447B-8835-F8D152C701DB}" type="presParOf" srcId="{220BB8F7-D8B6-4510-A3D2-78A28B84D065}" destId="{7E6FF60A-1917-4C1D-B114-7396F4798C77}" srcOrd="1" destOrd="0" presId="urn:microsoft.com/office/officeart/2005/8/layout/vList4#16"/>
    <dgm:cxn modelId="{B0B339FB-B867-4E3B-B825-7EE4A20FBBD8}" type="presParOf" srcId="{220BB8F7-D8B6-4510-A3D2-78A28B84D065}" destId="{DDF60953-BCE6-4336-AE30-99F846946B26}" srcOrd="2" destOrd="0" presId="urn:microsoft.com/office/officeart/2005/8/layout/vList4#1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1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a) wsparcie procesu inwestycyjnego w regionie (np. rozwój zintegrowanego, regionalnego systemu informacji na temat ofert inwestycyjnych w regionie, przygotowanie informacji, prezentacja stref aktywności gospodarczej na zagranicznych targach branżowych).</a:t>
          </a:r>
          <a:r>
            <a:rPr lang="pl-PL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	</a:t>
          </a:r>
          <a:endParaRPr lang="pl-PL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b) promocja gospodarcza regionu w celu przyciągnięcia nowych inwestorów. Promocja dopuszczalna jest w wymiarze krajowym i międzynarodowym, w tym również poprzez działania medialne (informacyjne, promocyjne, edukacyjne). </a:t>
          </a:r>
        </a:p>
        <a:p>
          <a:pPr algn="just"/>
          <a:endParaRPr lang="pl-PL" sz="12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2" custScaleY="41395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2" custScaleX="86085" custScaleY="39395" custLinFactNeighborX="-9396" custLinFactNeighborY="3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F4DE6B-C002-46E2-8087-DFF32BC65C85}" type="pres">
      <dgm:prSet presAssocID="{2F999268-30EC-497B-89E1-E2848DBE6E81}" presName="spacer" presStyleCnt="0"/>
      <dgm:spPr/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1" presStyleCnt="2" custScaleY="42002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1" presStyleCnt="2" custScaleX="87338" custScaleY="45984" custLinFactNeighborX="-12527" custLinFactNeighborY="-3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DF60953-BCE6-4336-AE30-99F846946B26}" type="pres">
      <dgm:prSet presAssocID="{C334ECD7-F7C5-4C4F-AB0E-713F0D6656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7DD2BA4-BF70-45D2-83DB-D744FC12707C}" type="presOf" srcId="{C334ECD7-F7C5-4C4F-AB0E-713F0D665697}" destId="{DDF60953-BCE6-4336-AE30-99F846946B26}" srcOrd="1" destOrd="0" presId="urn:microsoft.com/office/officeart/2005/8/layout/vList4#11"/>
    <dgm:cxn modelId="{D7804F62-F3E9-4410-B635-EB664A0D3EE0}" srcId="{4BACA7BD-96D1-4A05-A7FB-1DAA4D5B2D6C}" destId="{C334ECD7-F7C5-4C4F-AB0E-713F0D665697}" srcOrd="1" destOrd="0" parTransId="{498A9E1E-BCC8-4F0F-BC79-254F398AEE77}" sibTransId="{F5E0FC81-BEEF-4B0E-863E-DCA69E186A08}"/>
    <dgm:cxn modelId="{816235AB-2641-4BED-884B-1AABA3A5717A}" type="presOf" srcId="{750FF431-2C3F-421A-AAFF-C7CE537CAD38}" destId="{03D17A5F-4E5E-4B16-B844-2BE961E37D3E}" srcOrd="1" destOrd="0" presId="urn:microsoft.com/office/officeart/2005/8/layout/vList4#11"/>
    <dgm:cxn modelId="{E319BDBC-1FD2-4220-943E-1EA3F9F50DDB}" type="presOf" srcId="{4BACA7BD-96D1-4A05-A7FB-1DAA4D5B2D6C}" destId="{DD653B6C-DFF7-464F-A0B1-B26C5857E1A7}" srcOrd="0" destOrd="0" presId="urn:microsoft.com/office/officeart/2005/8/layout/vList4#11"/>
    <dgm:cxn modelId="{47FED186-BAC1-4339-9779-87491D9EEB25}" type="presOf" srcId="{C334ECD7-F7C5-4C4F-AB0E-713F0D665697}" destId="{9FC189E7-72A2-449E-86AF-512D9A463E12}" srcOrd="0" destOrd="0" presId="urn:microsoft.com/office/officeart/2005/8/layout/vList4#11"/>
    <dgm:cxn modelId="{FCAC2160-925A-42A7-B60E-F51730C1485C}" type="presOf" srcId="{750FF431-2C3F-421A-AAFF-C7CE537CAD38}" destId="{B3050A60-8EC3-45CB-A20A-E25BD30C40A7}" srcOrd="0" destOrd="0" presId="urn:microsoft.com/office/officeart/2005/8/layout/vList4#11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48D736B3-A208-409E-8B2E-3EEC5696CA98}" type="presParOf" srcId="{DD653B6C-DFF7-464F-A0B1-B26C5857E1A7}" destId="{A0B7F8EB-FFCF-4A96-91C8-203960773E2E}" srcOrd="0" destOrd="0" presId="urn:microsoft.com/office/officeart/2005/8/layout/vList4#11"/>
    <dgm:cxn modelId="{A1BEACF4-0CD1-4644-B519-42E0510465DB}" type="presParOf" srcId="{A0B7F8EB-FFCF-4A96-91C8-203960773E2E}" destId="{B3050A60-8EC3-45CB-A20A-E25BD30C40A7}" srcOrd="0" destOrd="0" presId="urn:microsoft.com/office/officeart/2005/8/layout/vList4#11"/>
    <dgm:cxn modelId="{B17836F6-D02C-4F7F-80DF-0311E8BA0F02}" type="presParOf" srcId="{A0B7F8EB-FFCF-4A96-91C8-203960773E2E}" destId="{29B3F5ED-E818-4C6A-AF6A-A3D022487630}" srcOrd="1" destOrd="0" presId="urn:microsoft.com/office/officeart/2005/8/layout/vList4#11"/>
    <dgm:cxn modelId="{E167E6DE-F062-4964-8B6F-46D064D64994}" type="presParOf" srcId="{A0B7F8EB-FFCF-4A96-91C8-203960773E2E}" destId="{03D17A5F-4E5E-4B16-B844-2BE961E37D3E}" srcOrd="2" destOrd="0" presId="urn:microsoft.com/office/officeart/2005/8/layout/vList4#11"/>
    <dgm:cxn modelId="{B9172BAD-54C2-4B9F-89DE-A81F64FAD2BB}" type="presParOf" srcId="{DD653B6C-DFF7-464F-A0B1-B26C5857E1A7}" destId="{86F4DE6B-C002-46E2-8087-DFF32BC65C85}" srcOrd="1" destOrd="0" presId="urn:microsoft.com/office/officeart/2005/8/layout/vList4#11"/>
    <dgm:cxn modelId="{39E690CB-3E5A-4F9C-AE02-B14B7D0D034F}" type="presParOf" srcId="{DD653B6C-DFF7-464F-A0B1-B26C5857E1A7}" destId="{220BB8F7-D8B6-4510-A3D2-78A28B84D065}" srcOrd="2" destOrd="0" presId="urn:microsoft.com/office/officeart/2005/8/layout/vList4#11"/>
    <dgm:cxn modelId="{60149B92-F041-4BB8-B678-FE93EE3AAF57}" type="presParOf" srcId="{220BB8F7-D8B6-4510-A3D2-78A28B84D065}" destId="{9FC189E7-72A2-449E-86AF-512D9A463E12}" srcOrd="0" destOrd="0" presId="urn:microsoft.com/office/officeart/2005/8/layout/vList4#11"/>
    <dgm:cxn modelId="{692AF771-B1A1-4BD0-BA5B-7455DD3202D7}" type="presParOf" srcId="{220BB8F7-D8B6-4510-A3D2-78A28B84D065}" destId="{7E6FF60A-1917-4C1D-B114-7396F4798C77}" srcOrd="1" destOrd="0" presId="urn:microsoft.com/office/officeart/2005/8/layout/vList4#11"/>
    <dgm:cxn modelId="{470BA5C5-A4BE-4B8A-B7DA-7525D14FD2DF}" type="presParOf" srcId="{220BB8F7-D8B6-4510-A3D2-78A28B84D065}" destId="{DDF60953-BCE6-4336-AE30-99F846946B26}" srcOrd="2" destOrd="0" presId="urn:microsoft.com/office/officeart/2005/8/layout/vList4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0A60-8EC3-45CB-A20A-E25BD30C40A7}">
      <dsp:nvSpPr>
        <dsp:cNvPr id="0" name=""/>
        <dsp:cNvSpPr/>
      </dsp:nvSpPr>
      <dsp:spPr>
        <a:xfrm>
          <a:off x="0" y="0"/>
          <a:ext cx="6273799" cy="155316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43489" y="0"/>
        <a:ext cx="4830309" cy="1553167"/>
      </dsp:txXfrm>
    </dsp:sp>
    <dsp:sp modelId="{29B3F5ED-E818-4C6A-AF6A-A3D022487630}">
      <dsp:nvSpPr>
        <dsp:cNvPr id="0" name=""/>
        <dsp:cNvSpPr/>
      </dsp:nvSpPr>
      <dsp:spPr>
        <a:xfrm>
          <a:off x="144022" y="1944214"/>
          <a:ext cx="1254759" cy="9523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189E7-72A2-449E-86AF-512D9A463E12}">
      <dsp:nvSpPr>
        <dsp:cNvPr id="0" name=""/>
        <dsp:cNvSpPr/>
      </dsp:nvSpPr>
      <dsp:spPr>
        <a:xfrm>
          <a:off x="0" y="1868486"/>
          <a:ext cx="6273799" cy="108687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43489" y="1868486"/>
        <a:ext cx="4830309" cy="1086873"/>
      </dsp:txXfrm>
    </dsp:sp>
    <dsp:sp modelId="{7E6FF60A-1917-4C1D-B114-7396F4798C77}">
      <dsp:nvSpPr>
        <dsp:cNvPr id="0" name=""/>
        <dsp:cNvSpPr/>
      </dsp:nvSpPr>
      <dsp:spPr>
        <a:xfrm>
          <a:off x="144016" y="144023"/>
          <a:ext cx="1269327" cy="134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189E7-72A2-449E-86AF-512D9A463E12}">
      <dsp:nvSpPr>
        <dsp:cNvPr id="0" name=""/>
        <dsp:cNvSpPr/>
      </dsp:nvSpPr>
      <dsp:spPr>
        <a:xfrm>
          <a:off x="0" y="0"/>
          <a:ext cx="6912768" cy="189451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72004" y="0"/>
        <a:ext cx="5340763" cy="1894513"/>
      </dsp:txXfrm>
    </dsp:sp>
    <dsp:sp modelId="{7E6FF60A-1917-4C1D-B114-7396F4798C77}">
      <dsp:nvSpPr>
        <dsp:cNvPr id="0" name=""/>
        <dsp:cNvSpPr/>
      </dsp:nvSpPr>
      <dsp:spPr>
        <a:xfrm>
          <a:off x="74505" y="355403"/>
          <a:ext cx="1278143" cy="11705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0A60-8EC3-45CB-A20A-E25BD30C40A7}">
      <dsp:nvSpPr>
        <dsp:cNvPr id="0" name=""/>
        <dsp:cNvSpPr/>
      </dsp:nvSpPr>
      <dsp:spPr>
        <a:xfrm>
          <a:off x="0" y="0"/>
          <a:ext cx="6840760" cy="166451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34603" y="0"/>
        <a:ext cx="5306156" cy="1664514"/>
      </dsp:txXfrm>
    </dsp:sp>
    <dsp:sp modelId="{29B3F5ED-E818-4C6A-AF6A-A3D022487630}">
      <dsp:nvSpPr>
        <dsp:cNvPr id="0" name=""/>
        <dsp:cNvSpPr/>
      </dsp:nvSpPr>
      <dsp:spPr>
        <a:xfrm>
          <a:off x="166451" y="166451"/>
          <a:ext cx="1368152" cy="13316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0A60-8EC3-45CB-A20A-E25BD30C40A7}">
      <dsp:nvSpPr>
        <dsp:cNvPr id="0" name=""/>
        <dsp:cNvSpPr/>
      </dsp:nvSpPr>
      <dsp:spPr>
        <a:xfrm>
          <a:off x="0" y="0"/>
          <a:ext cx="6696744" cy="241703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a) </a:t>
          </a: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stworzenie </a:t>
          </a: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długoterminowych</a:t>
          </a: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(kompleksowych) strategii biznesowych, mających na celu pełne wykorzystanie i maksymalizację aktywów przedsiębiorstwa w celu zwiększenia rentowności i uzyskania długoterminowej przewagi konkurencyjnej danego przedsiębiorstwa, w tym m.in. na: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dostosowanie produktu/usługi do wymogów zagranicznych rynków (w tym pomoc prawna, pomoc zagranicznych i krajowych doradców, specjalistów, grafików, agencji reklamowych);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otwieranie nowych kanałów biznesowych, rozbudowa łańcucha dostaw, dywersyfikacja geograficzna i sektorowa;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-działania w zakresie nawiązania kontaktów gospodarczych oraz tworzenia lub wzmacniania powiązań sieciowych i kooperacyjnych pomiędzy przedsiębiorstwami.</a:t>
          </a:r>
          <a:endParaRPr lang="pl-PL" sz="120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537601" y="0"/>
        <a:ext cx="5159142" cy="2417036"/>
      </dsp:txXfrm>
    </dsp:sp>
    <dsp:sp modelId="{29B3F5ED-E818-4C6A-AF6A-A3D022487630}">
      <dsp:nvSpPr>
        <dsp:cNvPr id="0" name=""/>
        <dsp:cNvSpPr/>
      </dsp:nvSpPr>
      <dsp:spPr>
        <a:xfrm>
          <a:off x="114355" y="530906"/>
          <a:ext cx="1339348" cy="13384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189E7-72A2-449E-86AF-512D9A463E12}">
      <dsp:nvSpPr>
        <dsp:cNvPr id="0" name=""/>
        <dsp:cNvSpPr/>
      </dsp:nvSpPr>
      <dsp:spPr>
        <a:xfrm>
          <a:off x="0" y="2615289"/>
          <a:ext cx="6696744" cy="85335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b) </a:t>
          </a: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tworzenie Planów rozwoju eksportu – </a:t>
          </a: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krótkoterminowych</a:t>
          </a: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- przy wykorzystaniu możliwych do wyboru działań proeksportowych, okres wdrożenia Planu rozwoju eksportu nie może przekroczyć 24 miesięcy. </a:t>
          </a:r>
          <a:endParaRPr lang="pl-PL" sz="1200" b="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537601" y="2615289"/>
        <a:ext cx="5159142" cy="853358"/>
      </dsp:txXfrm>
    </dsp:sp>
    <dsp:sp modelId="{7E6FF60A-1917-4C1D-B114-7396F4798C77}">
      <dsp:nvSpPr>
        <dsp:cNvPr id="0" name=""/>
        <dsp:cNvSpPr/>
      </dsp:nvSpPr>
      <dsp:spPr>
        <a:xfrm>
          <a:off x="393790" y="2672393"/>
          <a:ext cx="948272" cy="7391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0A60-8EC3-45CB-A20A-E25BD30C40A7}">
      <dsp:nvSpPr>
        <dsp:cNvPr id="0" name=""/>
        <dsp:cNvSpPr/>
      </dsp:nvSpPr>
      <dsp:spPr>
        <a:xfrm>
          <a:off x="0" y="0"/>
          <a:ext cx="6096000" cy="17011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1. Głęboka modernizacja energetyczna obiektów, w tym wymiana lub modernizacja źródła energii, mająca na celu zwiększenie efektywności energetycznej poprzez zmniejszenie zużycia energii elektrycznej z ewentualnym uwzględnieniem OZE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89317" y="0"/>
        <a:ext cx="4706682" cy="1701178"/>
      </dsp:txXfrm>
    </dsp:sp>
    <dsp:sp modelId="{29B3F5ED-E818-4C6A-AF6A-A3D022487630}">
      <dsp:nvSpPr>
        <dsp:cNvPr id="0" name=""/>
        <dsp:cNvSpPr/>
      </dsp:nvSpPr>
      <dsp:spPr>
        <a:xfrm>
          <a:off x="170117" y="170117"/>
          <a:ext cx="1219200" cy="13609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189E7-72A2-449E-86AF-512D9A463E12}">
      <dsp:nvSpPr>
        <dsp:cNvPr id="0" name=""/>
        <dsp:cNvSpPr/>
      </dsp:nvSpPr>
      <dsp:spPr>
        <a:xfrm>
          <a:off x="0" y="1871296"/>
          <a:ext cx="6096000" cy="17011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2.  wsparcie instalacji odzyskujących ciepło odpadowe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3. Zastosowanie technologii efektywnych energetycznie w przedsiębiorstwie (w tym modernizacja i rozbudowa linii produkcyjnych na bardziej efektywne energetycznie).</a:t>
          </a:r>
        </a:p>
      </dsp:txBody>
      <dsp:txXfrm>
        <a:off x="1389317" y="1871296"/>
        <a:ext cx="4706682" cy="1701178"/>
      </dsp:txXfrm>
    </dsp:sp>
    <dsp:sp modelId="{7E6FF60A-1917-4C1D-B114-7396F4798C77}">
      <dsp:nvSpPr>
        <dsp:cNvPr id="0" name=""/>
        <dsp:cNvSpPr/>
      </dsp:nvSpPr>
      <dsp:spPr>
        <a:xfrm>
          <a:off x="170117" y="2041414"/>
          <a:ext cx="1219200" cy="13609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0A60-8EC3-45CB-A20A-E25BD30C40A7}">
      <dsp:nvSpPr>
        <dsp:cNvPr id="0" name=""/>
        <dsp:cNvSpPr/>
      </dsp:nvSpPr>
      <dsp:spPr>
        <a:xfrm>
          <a:off x="0" y="0"/>
          <a:ext cx="6696744" cy="135892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a) wsparcie procesu inwestycyjnego w regionie (np. rozwój zintegrowanego, regionalnego systemu informacji na temat ofert inwestycyjnych w regionie, przygotowanie informacji, prezentacja stref aktywności gospodarczej na zagranicznych targach branżowych).</a:t>
          </a:r>
          <a:r>
            <a:rPr lang="pl-PL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	</a:t>
          </a:r>
          <a:endParaRPr lang="pl-PL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67631" y="0"/>
        <a:ext cx="5029112" cy="1358925"/>
      </dsp:txXfrm>
    </dsp:sp>
    <dsp:sp modelId="{29B3F5ED-E818-4C6A-AF6A-A3D022487630}">
      <dsp:nvSpPr>
        <dsp:cNvPr id="0" name=""/>
        <dsp:cNvSpPr/>
      </dsp:nvSpPr>
      <dsp:spPr>
        <a:xfrm>
          <a:off x="295622" y="170532"/>
          <a:ext cx="1152978" cy="10346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189E7-72A2-449E-86AF-512D9A463E12}">
      <dsp:nvSpPr>
        <dsp:cNvPr id="0" name=""/>
        <dsp:cNvSpPr/>
      </dsp:nvSpPr>
      <dsp:spPr>
        <a:xfrm>
          <a:off x="0" y="1687208"/>
          <a:ext cx="6696744" cy="137885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b) promocja gospodarcza regionu w celu przyciągnięcia nowych inwestorów. Promocja dopuszczalna jest w wymiarze krajowym i międzynarodowym, w tym również poprzez działania medialne (informacyjne, promocyjne, edukacyjne).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67631" y="1687208"/>
        <a:ext cx="5029112" cy="1378852"/>
      </dsp:txXfrm>
    </dsp:sp>
    <dsp:sp modelId="{7E6FF60A-1917-4C1D-B114-7396F4798C77}">
      <dsp:nvSpPr>
        <dsp:cNvPr id="0" name=""/>
        <dsp:cNvSpPr/>
      </dsp:nvSpPr>
      <dsp:spPr>
        <a:xfrm>
          <a:off x="245296" y="1764427"/>
          <a:ext cx="1169760" cy="12076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0.01844</cdr:x>
      <cdr:y>0.0209</cdr:y>
    </cdr:from>
    <cdr:to>
      <cdr:x>0.62382</cdr:x>
      <cdr:y>0.16384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4298" y="57338"/>
          <a:ext cx="2767797" cy="39211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7C52-8504-4626-B7FD-6F155F718BA2}" type="datetimeFigureOut">
              <a:rPr lang="pl-PL" smtClean="0"/>
              <a:t>2016-03-11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62643-A122-436B-9184-909962A1E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34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2016-03-11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2016-03-11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2016-03-11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2016-03-11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2016-03-11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2016-03-11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2016-03-11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2016-03-11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2016-03-11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2016-03-11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2016-03-11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pPr/>
              <a:t>2016-03-11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4824536" cy="46008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835696" y="4653136"/>
            <a:ext cx="7179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Wsparcie w ramach </a:t>
            </a:r>
          </a:p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Regionalnego Programu  Operacyjnego WD na lata 2014-2020</a:t>
            </a:r>
          </a:p>
          <a:p>
            <a:pPr algn="ctr"/>
            <a:endParaRPr lang="pl-PL" sz="1200" b="1" i="1" dirty="0" smtClean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pl-PL" sz="1200" b="1" i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Zakończone nabory</a:t>
            </a:r>
            <a:endParaRPr lang="pl-PL" sz="1200" b="1" i="1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504" y="6237312"/>
            <a:ext cx="247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Wrocław, 10.03.2016 r.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51920" y="5806831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Renata Granowska Dyrektor</a:t>
            </a:r>
          </a:p>
          <a:p>
            <a:pPr algn="ctr"/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Dolnośląska Instytucja Pośrednicząca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36529"/>
              </p:ext>
            </p:extLst>
          </p:nvPr>
        </p:nvGraphicFramePr>
        <p:xfrm>
          <a:off x="506682" y="3401265"/>
          <a:ext cx="8229600" cy="1135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320"/>
                <a:gridCol w="1102640"/>
                <a:gridCol w="838466"/>
                <a:gridCol w="1128483"/>
                <a:gridCol w="861437"/>
                <a:gridCol w="1114126"/>
                <a:gridCol w="815495"/>
                <a:gridCol w="1025111"/>
                <a:gridCol w="792522"/>
              </a:tblGrid>
              <a:tr h="1724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konkurs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weryfikacja techniczna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ocena ZIT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wykorzystanie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pl-PL" sz="1000" u="none" strike="noStrike" dirty="0">
                          <a:effectLst/>
                        </a:rPr>
                        <a:t>alokacji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48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schemat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alokacja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liczba złożonych wniosków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kwota dofinansowania złożonych wniosków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liczba wniosków pozytywnych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kwota dofinansowania pozytywnych wniosków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liczba wniosków pozytywnych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kwota dofinansowania pozytywnych wniosków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20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10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1.2.1 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167 412 946,00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113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179 863 156,61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103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158 111 768,11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24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1.2.2 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6 360 750,00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4 709 796,57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4 709 796,57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4 709 796,57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506682" y="4797152"/>
            <a:ext cx="8229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b="1" dirty="0" smtClean="0"/>
              <a:t>1.2.1 A </a:t>
            </a:r>
          </a:p>
          <a:p>
            <a:pPr>
              <a:spcAft>
                <a:spcPts val="600"/>
              </a:spcAft>
            </a:pPr>
            <a:r>
              <a:rPr lang="pl-PL" sz="1200" u="sng" dirty="0" smtClean="0"/>
              <a:t>Pozostało </a:t>
            </a:r>
            <a:r>
              <a:rPr lang="pl-PL" sz="1200" u="sng" dirty="0"/>
              <a:t>z alokacji konkursu </a:t>
            </a:r>
            <a:r>
              <a:rPr lang="pl-PL" sz="1200" u="sng" dirty="0" smtClean="0"/>
              <a:t>                              </a:t>
            </a:r>
            <a:r>
              <a:rPr lang="pl-PL" sz="1200" b="1" u="sng" dirty="0" smtClean="0"/>
              <a:t>5,56</a:t>
            </a:r>
            <a:r>
              <a:rPr lang="pl-PL" sz="1200" b="1" u="sng" dirty="0"/>
              <a:t>%  </a:t>
            </a:r>
            <a:r>
              <a:rPr lang="pl-PL" sz="1200" b="1" u="sng" dirty="0" smtClean="0"/>
              <a:t>                                                                                                            9 </a:t>
            </a:r>
            <a:r>
              <a:rPr lang="pl-PL" sz="1200" b="1" u="sng" dirty="0"/>
              <a:t>301 177,89 </a:t>
            </a:r>
            <a:r>
              <a:rPr lang="pl-PL" sz="1200" b="1" u="sng" dirty="0" smtClean="0"/>
              <a:t>zł</a:t>
            </a:r>
            <a:endParaRPr lang="pl-PL" sz="1200" b="1" dirty="0"/>
          </a:p>
          <a:p>
            <a:pPr>
              <a:spcAft>
                <a:spcPts val="600"/>
              </a:spcAft>
            </a:pPr>
            <a:r>
              <a:rPr lang="pl-PL" sz="1200" b="1" dirty="0">
                <a:solidFill>
                  <a:srgbClr val="002060"/>
                </a:solidFill>
              </a:rPr>
              <a:t>Weryfikacji technicznej nie przeszło </a:t>
            </a:r>
            <a:r>
              <a:rPr lang="pl-PL" sz="1200" b="1" dirty="0" smtClean="0">
                <a:solidFill>
                  <a:srgbClr val="002060"/>
                </a:solidFill>
              </a:rPr>
              <a:t>               10 </a:t>
            </a:r>
            <a:r>
              <a:rPr lang="pl-PL" sz="1200" b="1" dirty="0">
                <a:solidFill>
                  <a:srgbClr val="002060"/>
                </a:solidFill>
              </a:rPr>
              <a:t>wniosków na kwotę dofinansowania </a:t>
            </a:r>
            <a:r>
              <a:rPr lang="pl-PL" sz="1200" b="1" dirty="0" smtClean="0">
                <a:solidFill>
                  <a:srgbClr val="002060"/>
                </a:solidFill>
              </a:rPr>
              <a:t>                                                21 </a:t>
            </a:r>
            <a:r>
              <a:rPr lang="pl-PL" sz="1200" b="1" dirty="0">
                <a:solidFill>
                  <a:srgbClr val="002060"/>
                </a:solidFill>
              </a:rPr>
              <a:t>751 388,50 </a:t>
            </a:r>
            <a:r>
              <a:rPr lang="pl-PL" sz="1200" b="1" dirty="0" smtClean="0">
                <a:solidFill>
                  <a:srgbClr val="002060"/>
                </a:solidFill>
              </a:rPr>
              <a:t>zł</a:t>
            </a:r>
          </a:p>
          <a:p>
            <a:pPr>
              <a:spcAft>
                <a:spcPts val="600"/>
              </a:spcAft>
            </a:pPr>
            <a:endParaRPr lang="pl-PL" sz="1200" b="1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1200" b="1" dirty="0" smtClean="0"/>
              <a:t>1.2.2 A</a:t>
            </a:r>
          </a:p>
          <a:p>
            <a:pPr>
              <a:spcAft>
                <a:spcPts val="600"/>
              </a:spcAft>
            </a:pPr>
            <a:r>
              <a:rPr lang="pl-PL" sz="1200" u="sng" dirty="0"/>
              <a:t>Pozostało z alokacji konkursu </a:t>
            </a:r>
            <a:r>
              <a:rPr lang="pl-PL" sz="1200" u="sng" dirty="0" smtClean="0"/>
              <a:t>   </a:t>
            </a:r>
            <a:r>
              <a:rPr lang="pl-PL" sz="1200" b="1" u="sng" dirty="0" smtClean="0"/>
              <a:t>                         25,96</a:t>
            </a:r>
            <a:r>
              <a:rPr lang="pl-PL" sz="1200" b="1" u="sng" dirty="0"/>
              <a:t>% </a:t>
            </a:r>
            <a:r>
              <a:rPr lang="pl-PL" sz="1200" b="1" u="sng" dirty="0" smtClean="0"/>
              <a:t>                                                                                                            1 </a:t>
            </a:r>
            <a:r>
              <a:rPr lang="pl-PL" sz="1200" b="1" u="sng" dirty="0"/>
              <a:t>650 953,43 </a:t>
            </a:r>
            <a:r>
              <a:rPr lang="pl-PL" sz="1200" b="1" u="sng" dirty="0" smtClean="0"/>
              <a:t>zł</a:t>
            </a:r>
            <a:endParaRPr lang="pl-PL" sz="12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1200" b="1" dirty="0">
                <a:solidFill>
                  <a:srgbClr val="002060"/>
                </a:solidFill>
              </a:rPr>
              <a:t>Weryfikację techniczną oraz ocenę zgodności ze strategią ZIT przeszły wszystkie złożone </a:t>
            </a:r>
            <a:r>
              <a:rPr lang="pl-PL" sz="1200" b="1" dirty="0" smtClean="0">
                <a:solidFill>
                  <a:srgbClr val="002060"/>
                </a:solidFill>
              </a:rPr>
              <a:t>wnioski</a:t>
            </a:r>
            <a:endParaRPr lang="pl-PL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87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1.2B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i rozwój infrastruktury B+R przedsiębiorstw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1835696" y="6021288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Konkurs horyzontalny – alokacja 13 100 319 EUR</a:t>
            </a:r>
          </a:p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Konkurs ZIT WROF – alokacja 1 000 000 EUR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1043608" y="3439487"/>
          <a:ext cx="6912768" cy="189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Prostokąt 13"/>
          <p:cNvSpPr/>
          <p:nvPr/>
        </p:nvSpPr>
        <p:spPr>
          <a:xfrm>
            <a:off x="2411760" y="3717032"/>
            <a:ext cx="55389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400" b="1" dirty="0" smtClean="0">
                <a:latin typeface="+mj-lt"/>
                <a:cs typeface="Arial" pitchFamily="34" charset="0"/>
              </a:rPr>
              <a:t>Projekty</a:t>
            </a:r>
            <a:r>
              <a:rPr lang="pl-PL" sz="1400" dirty="0" smtClean="0">
                <a:latin typeface="+mj-lt"/>
                <a:cs typeface="Arial" pitchFamily="34" charset="0"/>
              </a:rPr>
              <a:t> </a:t>
            </a:r>
            <a:r>
              <a:rPr lang="pl-PL" sz="1400" b="1" dirty="0" smtClean="0">
                <a:latin typeface="+mj-lt"/>
                <a:cs typeface="Arial" pitchFamily="34" charset="0"/>
              </a:rPr>
              <a:t>obejmujące tworzenie i rozwój zaplecza badawczo-rozwojowego przedsiębiorstw w zakresie dotyczącym:</a:t>
            </a:r>
            <a:endParaRPr lang="pl-PL" sz="14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just"/>
            <a:endParaRPr lang="pl-PL" sz="1400" dirty="0" smtClean="0">
              <a:latin typeface="+mj-lt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latin typeface="+mj-lt"/>
                <a:cs typeface="Arial" pitchFamily="34" charset="0"/>
              </a:rPr>
              <a:t>laboratoriów specjalistycznych oraz działów badawczo – rozwojowych w przedsiębiorstwach ; </a:t>
            </a: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latin typeface="+mj-lt"/>
                <a:cs typeface="Arial" pitchFamily="34" charset="0"/>
              </a:rPr>
              <a:t>centrów badawczo-rozwojowych w przedsiębiorstwach rozpoczynających lub rozwijających działalność.</a:t>
            </a: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1.2B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i rozwój infrastruktury B+R przedsiębiorstw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1112516" y="2746611"/>
            <a:ext cx="705514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Typ beneficjenta:</a:t>
            </a:r>
          </a:p>
          <a:p>
            <a:pPr algn="just"/>
            <a:endParaRPr lang="pl-PL" sz="1400" dirty="0" smtClean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cs typeface="Arial" pitchFamily="34" charset="0"/>
              </a:rPr>
              <a:t>przedsiębiorcy typu spin-off; </a:t>
            </a: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cs typeface="Arial" pitchFamily="34" charset="0"/>
              </a:rPr>
              <a:t>przedsiębiorcy;</a:t>
            </a: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cs typeface="Arial" pitchFamily="34" charset="0"/>
              </a:rPr>
              <a:t>konsorcja przedsiębiorstw z jednostkami naukowymi, uczelniami/szkołami wyższymi lub podmiotami leczniczymi, bądź ze spółkami celowymi tworzonymi przez te podmioty.</a:t>
            </a:r>
          </a:p>
          <a:p>
            <a:pPr algn="just"/>
            <a:endParaRPr lang="pl-PL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Poziom </a:t>
            </a:r>
            <a:r>
              <a:rPr lang="pl-PL" sz="1400" b="1" dirty="0">
                <a:solidFill>
                  <a:srgbClr val="002060"/>
                </a:solidFill>
                <a:cs typeface="Arial" pitchFamily="34" charset="0"/>
              </a:rPr>
              <a:t>dofinansowania:</a:t>
            </a:r>
            <a:endParaRPr lang="pl-PL" sz="1400" dirty="0">
              <a:cs typeface="Arial" pitchFamily="34" charset="0"/>
            </a:endParaRPr>
          </a:p>
          <a:p>
            <a:pPr algn="just"/>
            <a:r>
              <a:rPr lang="pl-PL" sz="1200" dirty="0" smtClean="0">
                <a:cs typeface="Arial" pitchFamily="34" charset="0"/>
              </a:rPr>
              <a:t>do 45% </a:t>
            </a:r>
            <a:r>
              <a:rPr lang="pl-PL" sz="1200" dirty="0">
                <a:cs typeface="Arial" pitchFamily="34" charset="0"/>
              </a:rPr>
              <a:t>wydatków </a:t>
            </a:r>
            <a:r>
              <a:rPr lang="pl-PL" sz="1200" dirty="0" smtClean="0">
                <a:cs typeface="Arial" pitchFamily="34" charset="0"/>
              </a:rPr>
              <a:t>kwalifikowalnych</a:t>
            </a:r>
            <a:endParaRPr lang="pl-PL" sz="1200" dirty="0">
              <a:cs typeface="Arial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598" y="4884479"/>
            <a:ext cx="3603048" cy="1356576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4674598" y="4828283"/>
            <a:ext cx="3555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200" dirty="0" smtClean="0">
                <a:cs typeface="Arial" pitchFamily="34" charset="0"/>
              </a:rPr>
              <a:t>Maksymalna wartość projektu: </a:t>
            </a:r>
          </a:p>
          <a:p>
            <a:pPr algn="r"/>
            <a:r>
              <a:rPr lang="pl-PL" sz="1200" b="1" dirty="0" smtClean="0">
                <a:cs typeface="Arial" pitchFamily="34" charset="0"/>
              </a:rPr>
              <a:t>25 000 000 PLN</a:t>
            </a:r>
          </a:p>
          <a:p>
            <a:pPr algn="r"/>
            <a:r>
              <a:rPr lang="pl-PL" sz="1200" dirty="0" smtClean="0">
                <a:cs typeface="Arial" pitchFamily="34" charset="0"/>
              </a:rPr>
              <a:t>Minimalna wartość wydatków kwalifikowalnych </a:t>
            </a:r>
            <a:r>
              <a:rPr lang="pl-PL" sz="1200" b="1" dirty="0" smtClean="0">
                <a:cs typeface="Arial" pitchFamily="34" charset="0"/>
              </a:rPr>
              <a:t>100 000 PLN</a:t>
            </a:r>
          </a:p>
          <a:p>
            <a:pPr algn="r"/>
            <a:r>
              <a:rPr lang="pl-PL" sz="1200" dirty="0" smtClean="0">
                <a:cs typeface="Arial" pitchFamily="34" charset="0"/>
              </a:rPr>
              <a:t>Maksymalna wartość wydatków kwalifikowalnych</a:t>
            </a:r>
          </a:p>
          <a:p>
            <a:pPr algn="r"/>
            <a:r>
              <a:rPr lang="pl-PL" sz="1200" b="1" dirty="0" smtClean="0">
                <a:cs typeface="Arial" pitchFamily="34" charset="0"/>
              </a:rPr>
              <a:t>12 000 000 PLN</a:t>
            </a:r>
            <a:endParaRPr lang="pl-PL" sz="1200" dirty="0">
              <a:cs typeface="Arial" pitchFamily="34" charset="0"/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21" y="4884479"/>
            <a:ext cx="3603048" cy="1356576"/>
          </a:xfrm>
          <a:prstGeom prst="rect">
            <a:avLst/>
          </a:prstGeom>
        </p:spPr>
      </p:pic>
      <p:sp>
        <p:nvSpPr>
          <p:cNvPr id="25" name="Prostokąt 24"/>
          <p:cNvSpPr/>
          <p:nvPr/>
        </p:nvSpPr>
        <p:spPr>
          <a:xfrm>
            <a:off x="708004" y="5051931"/>
            <a:ext cx="3555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800" b="1" dirty="0" smtClean="0">
              <a:cs typeface="Arial" pitchFamily="34" charset="0"/>
            </a:endParaRPr>
          </a:p>
          <a:p>
            <a:r>
              <a:rPr lang="pl-PL" sz="1200" dirty="0" smtClean="0">
                <a:cs typeface="Arial" pitchFamily="34" charset="0"/>
              </a:rPr>
              <a:t>Maksymalna wartość projektu: </a:t>
            </a:r>
          </a:p>
          <a:p>
            <a:r>
              <a:rPr lang="pl-PL" sz="1200" b="1" dirty="0" smtClean="0">
                <a:cs typeface="Arial" pitchFamily="34" charset="0"/>
              </a:rPr>
              <a:t>25 000 000 PLN</a:t>
            </a:r>
          </a:p>
          <a:p>
            <a:r>
              <a:rPr lang="pl-PL" sz="1200" dirty="0" smtClean="0">
                <a:cs typeface="Arial" pitchFamily="34" charset="0"/>
              </a:rPr>
              <a:t>Minimalna wartość wydatków kwalifikowalnych </a:t>
            </a:r>
            <a:r>
              <a:rPr lang="pl-PL" sz="1200" b="1" dirty="0" smtClean="0">
                <a:cs typeface="Arial" pitchFamily="34" charset="0"/>
              </a:rPr>
              <a:t>100 000 PLN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718021" y="6218464"/>
            <a:ext cx="3545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r>
              <a:rPr lang="pl-PL" sz="1400" dirty="0" smtClean="0">
                <a:cs typeface="Arial" pitchFamily="34" charset="0"/>
              </a:rPr>
              <a:t>Konkurs ZIT </a:t>
            </a:r>
            <a:r>
              <a:rPr lang="pl-PL" sz="1400" dirty="0" err="1" smtClean="0">
                <a:cs typeface="Arial" pitchFamily="34" charset="0"/>
              </a:rPr>
              <a:t>WroF</a:t>
            </a:r>
            <a:endParaRPr lang="pl-PL" sz="1400" dirty="0" smtClean="0">
              <a:cs typeface="Arial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4732051" y="6241055"/>
            <a:ext cx="3545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400" dirty="0" smtClean="0">
                <a:cs typeface="Arial" pitchFamily="34" charset="0"/>
              </a:rPr>
              <a:t>Konkurs horyzontalny</a:t>
            </a: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1.2B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i rozwój infrastruktury B+R przedsiębiorstw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112516" y="2629786"/>
            <a:ext cx="41075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Horyzontalny</a:t>
            </a:r>
            <a:endParaRPr lang="pl-PL" sz="1400" dirty="0"/>
          </a:p>
          <a:p>
            <a:r>
              <a:rPr lang="pl-PL" sz="1200" dirty="0" smtClean="0"/>
              <a:t>Alokacja</a:t>
            </a:r>
            <a:r>
              <a:rPr lang="pl-PL" sz="1200" dirty="0"/>
              <a:t>: </a:t>
            </a:r>
            <a:r>
              <a:rPr lang="pl-PL" sz="1200" dirty="0" smtClean="0"/>
              <a:t>                                                              </a:t>
            </a:r>
            <a:r>
              <a:rPr lang="pl-PL" sz="1200" b="1" dirty="0" smtClean="0"/>
              <a:t>55 </a:t>
            </a:r>
            <a:r>
              <a:rPr lang="pl-PL" sz="1200" b="1" dirty="0"/>
              <a:t>551 </a:t>
            </a:r>
            <a:r>
              <a:rPr lang="pl-PL" sz="1200" b="1" dirty="0" smtClean="0"/>
              <a:t>902,00 </a:t>
            </a:r>
            <a:r>
              <a:rPr lang="pl-PL" sz="1200" b="1" dirty="0"/>
              <a:t>zł</a:t>
            </a:r>
            <a:r>
              <a:rPr lang="pl-PL" sz="1200" dirty="0"/>
              <a:t> </a:t>
            </a:r>
          </a:p>
          <a:p>
            <a:r>
              <a:rPr lang="pl-PL" sz="1200" dirty="0" smtClean="0"/>
              <a:t>liczba</a:t>
            </a:r>
            <a:r>
              <a:rPr lang="pl-PL" sz="1200" dirty="0"/>
              <a:t>  złożonych wniosków: </a:t>
            </a:r>
            <a:r>
              <a:rPr lang="pl-PL" sz="1200" dirty="0" smtClean="0"/>
              <a:t>                                            </a:t>
            </a:r>
            <a:r>
              <a:rPr lang="pl-PL" sz="1200" b="1" dirty="0" smtClean="0"/>
              <a:t>16</a:t>
            </a:r>
            <a:endParaRPr lang="pl-PL" sz="1200" dirty="0"/>
          </a:p>
          <a:p>
            <a:r>
              <a:rPr lang="pl-PL" sz="1200" dirty="0"/>
              <a:t>Kwota dofinansowania złożonych wniosków: </a:t>
            </a:r>
            <a:r>
              <a:rPr lang="pl-PL" sz="1200" b="1" dirty="0"/>
              <a:t>17 162 430,66 zł</a:t>
            </a:r>
            <a:endParaRPr lang="pl-PL" sz="1200" dirty="0"/>
          </a:p>
          <a:p>
            <a:r>
              <a:rPr lang="pl-PL" sz="1200" dirty="0"/>
              <a:t>Procent wykorzystanej alokacji: </a:t>
            </a:r>
            <a:r>
              <a:rPr lang="pl-PL" sz="1200" dirty="0" smtClean="0"/>
              <a:t>                                       </a:t>
            </a:r>
            <a:r>
              <a:rPr lang="pl-PL" sz="1200" b="1" dirty="0" smtClean="0"/>
              <a:t>31</a:t>
            </a:r>
            <a:r>
              <a:rPr lang="pl-PL" sz="1200" b="1" dirty="0" smtClean="0"/>
              <a:t>%</a:t>
            </a:r>
            <a:endParaRPr lang="pl-PL" sz="1200" dirty="0"/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722182"/>
              </p:ext>
            </p:extLst>
          </p:nvPr>
        </p:nvGraphicFramePr>
        <p:xfrm>
          <a:off x="192292" y="40136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Wykres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916616"/>
              </p:ext>
            </p:extLst>
          </p:nvPr>
        </p:nvGraphicFramePr>
        <p:xfrm>
          <a:off x="4283968" y="40176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Prostokąt zaokrąglony 22"/>
          <p:cNvSpPr/>
          <p:nvPr/>
        </p:nvSpPr>
        <p:spPr>
          <a:xfrm>
            <a:off x="5715639" y="2833369"/>
            <a:ext cx="1708657" cy="89629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5715638" y="2866016"/>
            <a:ext cx="1708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cs typeface="Arial" pitchFamily="34" charset="0"/>
              </a:rPr>
              <a:t>rozpoczęcie </a:t>
            </a:r>
            <a:r>
              <a:rPr lang="pl-PL" sz="1200" dirty="0">
                <a:cs typeface="Arial" pitchFamily="34" charset="0"/>
              </a:rPr>
              <a:t>naboru</a:t>
            </a:r>
          </a:p>
          <a:p>
            <a:pPr algn="ctr"/>
            <a:r>
              <a:rPr lang="pl-PL" sz="1200" dirty="0" smtClean="0">
                <a:cs typeface="Arial" pitchFamily="34" charset="0"/>
              </a:rPr>
              <a:t>30.11.2015</a:t>
            </a:r>
          </a:p>
          <a:p>
            <a:pPr algn="ctr"/>
            <a:r>
              <a:rPr lang="pl-PL" sz="1200" b="1" dirty="0">
                <a:cs typeface="Arial" pitchFamily="34" charset="0"/>
              </a:rPr>
              <a:t>z</a:t>
            </a:r>
            <a:r>
              <a:rPr lang="pl-PL" sz="1200" b="1" dirty="0" smtClean="0">
                <a:cs typeface="Arial" pitchFamily="34" charset="0"/>
              </a:rPr>
              <a:t>akończenie naboru</a:t>
            </a:r>
          </a:p>
          <a:p>
            <a:pPr algn="ctr"/>
            <a:r>
              <a:rPr lang="pl-PL" sz="1200" b="1" dirty="0" smtClean="0">
                <a:cs typeface="Arial" pitchFamily="34" charset="0"/>
              </a:rPr>
              <a:t>21.12.2015</a:t>
            </a:r>
            <a:endParaRPr lang="pl-PL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082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1.2B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i rozwój infrastruktury B+R przedsiębiorstw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112516" y="2918358"/>
            <a:ext cx="7394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                                                         Siedziba </a:t>
            </a:r>
            <a:r>
              <a:rPr lang="pl-PL" sz="1400" b="1" dirty="0"/>
              <a:t>firm składających wnioski</a:t>
            </a:r>
            <a:endParaRPr lang="pl-PL" sz="1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678" y="3229246"/>
            <a:ext cx="5796644" cy="34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159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1.2B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i rozwój infrastruktury B+R przedsiębiorstw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112516" y="3356992"/>
            <a:ext cx="42785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 </a:t>
            </a:r>
            <a:r>
              <a:rPr lang="pl-PL" sz="1400" b="1" dirty="0" smtClean="0"/>
              <a:t>ZIT </a:t>
            </a:r>
            <a:r>
              <a:rPr lang="pl-PL" sz="1400" b="1" dirty="0" smtClean="0"/>
              <a:t>WROF</a:t>
            </a:r>
            <a:endParaRPr lang="pl-PL" sz="1400" dirty="0"/>
          </a:p>
          <a:p>
            <a:r>
              <a:rPr lang="pl-PL" sz="1200" dirty="0" smtClean="0"/>
              <a:t>Alokacja</a:t>
            </a:r>
            <a:r>
              <a:rPr lang="pl-PL" sz="1200" dirty="0"/>
              <a:t>: </a:t>
            </a:r>
            <a:r>
              <a:rPr lang="pl-PL" sz="1200" dirty="0" smtClean="0"/>
              <a:t>                                                                 </a:t>
            </a:r>
            <a:r>
              <a:rPr lang="pl-PL" sz="1200" b="1" dirty="0" smtClean="0"/>
              <a:t>4 </a:t>
            </a:r>
            <a:r>
              <a:rPr lang="pl-PL" sz="1200" b="1" dirty="0"/>
              <a:t>240 500 PLN</a:t>
            </a:r>
            <a:endParaRPr lang="pl-PL" sz="1200" dirty="0"/>
          </a:p>
          <a:p>
            <a:r>
              <a:rPr lang="pl-PL" sz="1200" dirty="0" smtClean="0"/>
              <a:t>liczba</a:t>
            </a:r>
            <a:r>
              <a:rPr lang="pl-PL" sz="1200" dirty="0"/>
              <a:t>  złożonych wniosków: </a:t>
            </a:r>
            <a:r>
              <a:rPr lang="pl-PL" sz="1200" dirty="0" smtClean="0"/>
              <a:t>                                               </a:t>
            </a:r>
            <a:r>
              <a:rPr lang="pl-PL" sz="1200" b="1" dirty="0" smtClean="0"/>
              <a:t>0</a:t>
            </a:r>
            <a:endParaRPr lang="pl-PL" sz="1200" b="1" dirty="0"/>
          </a:p>
          <a:p>
            <a:r>
              <a:rPr lang="pl-PL" sz="1200" dirty="0"/>
              <a:t>Kwota dofinansowania złożonych wniosków</a:t>
            </a:r>
            <a:r>
              <a:rPr lang="pl-PL" sz="1200" dirty="0" smtClean="0"/>
              <a:t>:                   </a:t>
            </a:r>
            <a:r>
              <a:rPr lang="pl-PL" sz="1200" b="1" dirty="0" smtClean="0"/>
              <a:t>0 PLN</a:t>
            </a:r>
            <a:endParaRPr lang="pl-PL" sz="1200" b="1" dirty="0" smtClean="0"/>
          </a:p>
          <a:p>
            <a:endParaRPr lang="pl-PL" sz="1200" dirty="0"/>
          </a:p>
          <a:p>
            <a:r>
              <a:rPr lang="pl-PL" sz="1200" dirty="0"/>
              <a:t>Procent wykorzystanej alokacji</a:t>
            </a:r>
            <a:r>
              <a:rPr lang="pl-PL" sz="1200" dirty="0" smtClean="0"/>
              <a:t>:                                      </a:t>
            </a:r>
            <a:r>
              <a:rPr lang="pl-PL" sz="1200" b="1" dirty="0" smtClean="0"/>
              <a:t>  </a:t>
            </a:r>
            <a:r>
              <a:rPr lang="pl-PL" sz="1200" dirty="0" smtClean="0"/>
              <a:t> </a:t>
            </a:r>
            <a:r>
              <a:rPr lang="pl-PL" sz="1200" b="1" dirty="0"/>
              <a:t>0%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6175711" y="3524399"/>
            <a:ext cx="1708657" cy="89629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6175711" y="3589694"/>
            <a:ext cx="1708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cs typeface="Arial" pitchFamily="34" charset="0"/>
              </a:rPr>
              <a:t>rozpoczęcie </a:t>
            </a:r>
            <a:r>
              <a:rPr lang="pl-PL" sz="1200" dirty="0">
                <a:cs typeface="Arial" pitchFamily="34" charset="0"/>
              </a:rPr>
              <a:t>naboru</a:t>
            </a:r>
          </a:p>
          <a:p>
            <a:pPr algn="ctr"/>
            <a:r>
              <a:rPr lang="pl-PL" sz="1200" dirty="0" smtClean="0">
                <a:cs typeface="Arial" pitchFamily="34" charset="0"/>
              </a:rPr>
              <a:t>30.11.2015</a:t>
            </a:r>
          </a:p>
          <a:p>
            <a:pPr algn="ctr"/>
            <a:r>
              <a:rPr lang="pl-PL" sz="1200" b="1" dirty="0">
                <a:cs typeface="Arial" pitchFamily="34" charset="0"/>
              </a:rPr>
              <a:t>z</a:t>
            </a:r>
            <a:r>
              <a:rPr lang="pl-PL" sz="1200" b="1" dirty="0" smtClean="0">
                <a:cs typeface="Arial" pitchFamily="34" charset="0"/>
              </a:rPr>
              <a:t>akończenie naboru</a:t>
            </a:r>
          </a:p>
          <a:p>
            <a:pPr algn="ctr"/>
            <a:r>
              <a:rPr lang="pl-PL" sz="1200" b="1" dirty="0" smtClean="0">
                <a:cs typeface="Arial" pitchFamily="34" charset="0"/>
              </a:rPr>
              <a:t>21.12.2015</a:t>
            </a:r>
            <a:endParaRPr lang="pl-PL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498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1.2B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i rozwój infrastruktury B+R przedsiębiorstw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54434"/>
              </p:ext>
            </p:extLst>
          </p:nvPr>
        </p:nvGraphicFramePr>
        <p:xfrm>
          <a:off x="481866" y="3425937"/>
          <a:ext cx="8229600" cy="1135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320"/>
                <a:gridCol w="1102640"/>
                <a:gridCol w="838466"/>
                <a:gridCol w="1128483"/>
                <a:gridCol w="861437"/>
                <a:gridCol w="1114126"/>
                <a:gridCol w="815495"/>
                <a:gridCol w="1025111"/>
                <a:gridCol w="792522"/>
              </a:tblGrid>
              <a:tr h="1724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konkurs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weryfikacja techniczna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ocena ZIT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wykorzystanie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pl-PL" sz="1000" u="none" strike="noStrike" dirty="0">
                          <a:effectLst/>
                        </a:rPr>
                        <a:t>alokacji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48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schemat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alokacja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liczba złożonych wniosków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kwota dofinansowania złożonych wniosków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liczba wniosków pozytywnych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kwota dofinansowania pozytywnych wniosków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liczba wniosków pozytywnych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kwota dofinansowania pozytywnych wniosków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20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10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1.2.1 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55 551 902,00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17 162 430,66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16 654 155,66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24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1.2.2 B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4 240 500,00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481866" y="4797152"/>
            <a:ext cx="8229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b="1" dirty="0" smtClean="0"/>
              <a:t>1.2.1 B</a:t>
            </a:r>
          </a:p>
          <a:p>
            <a:pPr>
              <a:spcAft>
                <a:spcPts val="600"/>
              </a:spcAft>
            </a:pPr>
            <a:r>
              <a:rPr lang="pl-PL" sz="1200" u="sng" dirty="0" smtClean="0"/>
              <a:t>Pozostało </a:t>
            </a:r>
            <a:r>
              <a:rPr lang="pl-PL" sz="1200" u="sng" dirty="0"/>
              <a:t>z alokacji konkursu </a:t>
            </a:r>
            <a:r>
              <a:rPr lang="pl-PL" sz="1200" u="sng" dirty="0" smtClean="0"/>
              <a:t>                           </a:t>
            </a:r>
            <a:r>
              <a:rPr lang="pl-PL" sz="1200" b="1" u="sng" dirty="0" smtClean="0"/>
              <a:t>70,02</a:t>
            </a:r>
            <a:r>
              <a:rPr lang="pl-PL" sz="1200" b="1" u="sng" dirty="0"/>
              <a:t>% </a:t>
            </a:r>
            <a:r>
              <a:rPr lang="pl-PL" sz="1200" b="1" u="sng" dirty="0" smtClean="0"/>
              <a:t>                                                                                                           38 </a:t>
            </a:r>
            <a:r>
              <a:rPr lang="pl-PL" sz="1200" b="1" u="sng" dirty="0"/>
              <a:t>897 746,34 </a:t>
            </a:r>
            <a:r>
              <a:rPr lang="pl-PL" sz="1200" b="1" u="sng" dirty="0" smtClean="0"/>
              <a:t>zł</a:t>
            </a:r>
            <a:endParaRPr lang="pl-PL" sz="1200" b="1" u="sng" dirty="0"/>
          </a:p>
          <a:p>
            <a:pPr>
              <a:spcAft>
                <a:spcPts val="600"/>
              </a:spcAft>
            </a:pPr>
            <a:r>
              <a:rPr lang="pl-PL" sz="1200" b="1" dirty="0">
                <a:solidFill>
                  <a:srgbClr val="002060"/>
                </a:solidFill>
              </a:rPr>
              <a:t>Weryfikacji technicznej nie </a:t>
            </a:r>
            <a:r>
              <a:rPr lang="pl-PL" sz="1200" b="1" dirty="0" smtClean="0">
                <a:solidFill>
                  <a:srgbClr val="002060"/>
                </a:solidFill>
              </a:rPr>
              <a:t>przeszedł               </a:t>
            </a:r>
            <a:r>
              <a:rPr lang="pl-PL" sz="1200" b="1" dirty="0">
                <a:solidFill>
                  <a:srgbClr val="002060"/>
                </a:solidFill>
              </a:rPr>
              <a:t>1 wniosek </a:t>
            </a:r>
            <a:r>
              <a:rPr lang="pl-PL" sz="1200" b="1" dirty="0" smtClean="0">
                <a:solidFill>
                  <a:srgbClr val="002060"/>
                </a:solidFill>
              </a:rPr>
              <a:t>                                na </a:t>
            </a:r>
            <a:r>
              <a:rPr lang="pl-PL" sz="1200" b="1" dirty="0">
                <a:solidFill>
                  <a:srgbClr val="002060"/>
                </a:solidFill>
              </a:rPr>
              <a:t>kwotę </a:t>
            </a:r>
            <a:r>
              <a:rPr lang="pl-PL" sz="1200" b="1" dirty="0" smtClean="0">
                <a:solidFill>
                  <a:srgbClr val="002060"/>
                </a:solidFill>
              </a:rPr>
              <a:t>dofinansowania                           508 </a:t>
            </a:r>
            <a:r>
              <a:rPr lang="pl-PL" sz="1200" b="1" dirty="0">
                <a:solidFill>
                  <a:srgbClr val="002060"/>
                </a:solidFill>
              </a:rPr>
              <a:t>275,00 </a:t>
            </a:r>
            <a:r>
              <a:rPr lang="pl-PL" sz="1200" b="1" dirty="0" smtClean="0">
                <a:solidFill>
                  <a:srgbClr val="002060"/>
                </a:solidFill>
              </a:rPr>
              <a:t>zł</a:t>
            </a:r>
          </a:p>
          <a:p>
            <a:pPr>
              <a:spcAft>
                <a:spcPts val="600"/>
              </a:spcAft>
            </a:pPr>
            <a:endParaRPr lang="pl-PL" sz="1200" b="1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1200" b="1" dirty="0" smtClean="0"/>
              <a:t>1.2.2 B</a:t>
            </a:r>
          </a:p>
          <a:p>
            <a:pPr>
              <a:spcAft>
                <a:spcPts val="600"/>
              </a:spcAft>
            </a:pPr>
            <a:r>
              <a:rPr lang="pl-PL" sz="1200" u="sng" dirty="0"/>
              <a:t>Pozostało z alokacji konkursu </a:t>
            </a:r>
            <a:r>
              <a:rPr lang="pl-PL" sz="1200" u="sng" dirty="0" smtClean="0"/>
              <a:t>                         </a:t>
            </a:r>
            <a:r>
              <a:rPr lang="pl-PL" sz="1200" b="1" u="sng" dirty="0" smtClean="0"/>
              <a:t>100,00%                                                                                                              4 240 500,00 zł</a:t>
            </a:r>
          </a:p>
          <a:p>
            <a:pPr>
              <a:spcAft>
                <a:spcPts val="600"/>
              </a:spcAft>
            </a:pPr>
            <a:r>
              <a:rPr lang="pl-PL" sz="1200" b="1" dirty="0" smtClean="0">
                <a:solidFill>
                  <a:srgbClr val="002060"/>
                </a:solidFill>
              </a:rPr>
              <a:t>W odpowiedzi na konkurs nie wpłynął żaden wniosek</a:t>
            </a:r>
            <a:endParaRPr lang="pl-PL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811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1.5A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innowacyjności produktowej i procesowej MŚP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115616" y="3212976"/>
          <a:ext cx="6840760" cy="166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Prostokąt 11"/>
          <p:cNvSpPr/>
          <p:nvPr/>
        </p:nvSpPr>
        <p:spPr>
          <a:xfrm>
            <a:off x="2627784" y="3284984"/>
            <a:ext cx="51731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latin typeface="+mj-lt"/>
                <a:cs typeface="Arial" pitchFamily="34" charset="0"/>
              </a:rPr>
              <a:t>Wsparcie innowacyjności produktowej i procesowej </a:t>
            </a:r>
            <a:r>
              <a:rPr lang="pl-PL" sz="1400" dirty="0" smtClean="0">
                <a:latin typeface="+mj-lt"/>
                <a:cs typeface="Arial" pitchFamily="34" charset="0"/>
              </a:rPr>
              <a:t>poprzez dotację np. na:</a:t>
            </a:r>
            <a:endParaRPr lang="pl-PL" sz="1400" b="1" dirty="0" smtClean="0">
              <a:latin typeface="+mj-lt"/>
              <a:cs typeface="Arial" pitchFamily="34" charset="0"/>
            </a:endParaRPr>
          </a:p>
          <a:p>
            <a:pPr algn="just"/>
            <a:endParaRPr lang="pl-PL" sz="1400" dirty="0" smtClean="0">
              <a:latin typeface="+mj-lt"/>
              <a:cs typeface="Arial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pl-PL" sz="1200" dirty="0" smtClean="0">
                <a:latin typeface="+mj-lt"/>
                <a:cs typeface="Arial" pitchFamily="34" charset="0"/>
              </a:rPr>
              <a:t>wprowadzenie na rynek nowych lub ulepszonych produktów/usług;</a:t>
            </a:r>
          </a:p>
          <a:p>
            <a:pPr marL="285750" lvl="0" indent="-285750" algn="just">
              <a:buFontTx/>
              <a:buChar char="-"/>
            </a:pPr>
            <a:r>
              <a:rPr lang="pl-PL" sz="1200" dirty="0" smtClean="0">
                <a:latin typeface="+mj-lt"/>
                <a:cs typeface="Arial" pitchFamily="34" charset="0"/>
              </a:rPr>
              <a:t>dokonanie zasadniczych zmian procesu produkcyjnego lub sposobu świadczenia usług. </a:t>
            </a:r>
            <a:endParaRPr lang="pl-PL" sz="1200" dirty="0" smtClean="0">
              <a:latin typeface="+mj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35696" y="6093296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Konkurs horyzontalny – alokacja 25 950 050 EUR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83568" y="50851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dirty="0" smtClean="0">
                <a:latin typeface="+mj-lt"/>
              </a:rPr>
              <a:t>W  ramach  powyższych  kierunków  wsparcia, możliwe  było  także  dofinansowanie inwestycji  prowadzących  do  zmniejszenia szkodliwego  oddziaływania  na  środowisko.</a:t>
            </a:r>
            <a:endParaRPr lang="pl-PL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318" y="5517232"/>
            <a:ext cx="3603048" cy="1140552"/>
          </a:xfrm>
          <a:prstGeom prst="rect">
            <a:avLst/>
          </a:prstGeom>
        </p:spPr>
      </p:pic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1.5A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innowacyjności produktowej i procesowej MŚP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044429" y="2655517"/>
            <a:ext cx="7055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Typ beneficjenta:</a:t>
            </a:r>
          </a:p>
          <a:p>
            <a:pPr algn="just"/>
            <a:endParaRPr lang="pl-PL" sz="1400" dirty="0" smtClean="0">
              <a:latin typeface="+mj-lt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latin typeface="+mj-lt"/>
                <a:cs typeface="Arial" pitchFamily="34" charset="0"/>
              </a:rPr>
              <a:t>MŚP; </a:t>
            </a: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latin typeface="+mj-lt"/>
                <a:cs typeface="Arial" pitchFamily="34" charset="0"/>
              </a:rPr>
              <a:t>Zgrupowania (klastry) i partnerstwa MŚP.</a:t>
            </a:r>
          </a:p>
          <a:p>
            <a:pPr marL="285750" indent="-285750" algn="just">
              <a:buFontTx/>
              <a:buChar char="-"/>
            </a:pPr>
            <a:endParaRPr lang="pl-PL" sz="1400" dirty="0" smtClean="0">
              <a:latin typeface="+mj-lt"/>
              <a:cs typeface="Arial" pitchFamily="34" charset="0"/>
            </a:endParaRPr>
          </a:p>
          <a:p>
            <a:pPr algn="just"/>
            <a:r>
              <a:rPr lang="pl-PL" sz="1400" b="1" dirty="0">
                <a:solidFill>
                  <a:srgbClr val="002060"/>
                </a:solidFill>
                <a:cs typeface="Arial" pitchFamily="34" charset="0"/>
              </a:rPr>
              <a:t>Poziom dofinansowania</a:t>
            </a:r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algn="just"/>
            <a:endParaRPr lang="pl-PL" sz="1400" dirty="0">
              <a:cs typeface="Arial" pitchFamily="34" charset="0"/>
            </a:endParaRPr>
          </a:p>
          <a:p>
            <a:pPr algn="just"/>
            <a:r>
              <a:rPr lang="pl-PL" sz="1200" dirty="0" smtClean="0">
                <a:cs typeface="Arial" pitchFamily="34" charset="0"/>
              </a:rPr>
              <a:t>do 45% </a:t>
            </a:r>
            <a:r>
              <a:rPr lang="pl-PL" sz="1200" dirty="0">
                <a:cs typeface="Arial" pitchFamily="34" charset="0"/>
              </a:rPr>
              <a:t>wydatków kwalifikowalnych</a:t>
            </a:r>
          </a:p>
          <a:p>
            <a:pPr algn="just"/>
            <a:endParaRPr lang="pl-PL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762318" y="5610454"/>
            <a:ext cx="3555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200" dirty="0" smtClean="0">
                <a:cs typeface="Arial" pitchFamily="34" charset="0"/>
              </a:rPr>
              <a:t>Minimalna wartość wydatków kwalifikowalnych </a:t>
            </a:r>
            <a:r>
              <a:rPr lang="pl-PL" sz="1200" b="1" dirty="0" smtClean="0">
                <a:cs typeface="Arial" pitchFamily="34" charset="0"/>
              </a:rPr>
              <a:t>100 000 PLN</a:t>
            </a:r>
          </a:p>
          <a:p>
            <a:pPr algn="r"/>
            <a:r>
              <a:rPr lang="pl-PL" sz="1200" dirty="0" smtClean="0">
                <a:cs typeface="Arial" pitchFamily="34" charset="0"/>
              </a:rPr>
              <a:t>Maksymalna wartość wydatków kwalifikowalnych</a:t>
            </a:r>
          </a:p>
          <a:p>
            <a:pPr algn="r"/>
            <a:r>
              <a:rPr lang="pl-PL" sz="1200" b="1" dirty="0" smtClean="0">
                <a:cs typeface="Arial" pitchFamily="34" charset="0"/>
              </a:rPr>
              <a:t>9 000 000 PLN</a:t>
            </a:r>
            <a:endParaRPr lang="pl-PL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1.5A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innowacyjności produktowej i procesowej MŚP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1121898" y="2647949"/>
            <a:ext cx="41157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Horyzontalny</a:t>
            </a:r>
            <a:endParaRPr lang="pl-PL" sz="1400" dirty="0"/>
          </a:p>
          <a:p>
            <a:r>
              <a:rPr lang="pl-PL" sz="1200" dirty="0" smtClean="0"/>
              <a:t>Alokacja</a:t>
            </a:r>
            <a:r>
              <a:rPr lang="pl-PL" sz="1200" dirty="0"/>
              <a:t>:   </a:t>
            </a:r>
            <a:r>
              <a:rPr lang="pl-PL" sz="1200" dirty="0" smtClean="0"/>
              <a:t>                                                            </a:t>
            </a:r>
            <a:r>
              <a:rPr lang="pl-PL" sz="1200" b="1" dirty="0" smtClean="0"/>
              <a:t>110 </a:t>
            </a:r>
            <a:r>
              <a:rPr lang="pl-PL" sz="1200" b="1" dirty="0"/>
              <a:t>041 </a:t>
            </a:r>
            <a:r>
              <a:rPr lang="pl-PL" sz="1200" b="1" dirty="0" smtClean="0"/>
              <a:t>187,00 zł</a:t>
            </a:r>
            <a:endParaRPr lang="pl-PL" sz="1200" dirty="0"/>
          </a:p>
          <a:p>
            <a:r>
              <a:rPr lang="pl-PL" sz="1200" dirty="0" smtClean="0"/>
              <a:t>liczba</a:t>
            </a:r>
            <a:r>
              <a:rPr lang="pl-PL" sz="1200" dirty="0"/>
              <a:t>  złożonych wniosków</a:t>
            </a:r>
            <a:r>
              <a:rPr lang="pl-PL" sz="1200" b="1" dirty="0"/>
              <a:t>: </a:t>
            </a:r>
            <a:r>
              <a:rPr lang="pl-PL" sz="1200" b="1" dirty="0" smtClean="0"/>
              <a:t>                                            414</a:t>
            </a:r>
            <a:endParaRPr lang="pl-PL" sz="1200" dirty="0"/>
          </a:p>
          <a:p>
            <a:r>
              <a:rPr lang="pl-PL" sz="1200" dirty="0"/>
              <a:t>Kwota dofinansowania złożonych wniosków: </a:t>
            </a:r>
            <a:r>
              <a:rPr lang="pl-PL" sz="1200" b="1" dirty="0"/>
              <a:t>269 </a:t>
            </a:r>
            <a:r>
              <a:rPr lang="pl-PL" sz="1200" b="1" dirty="0" smtClean="0"/>
              <a:t>763</a:t>
            </a:r>
            <a:r>
              <a:rPr lang="pl-PL" sz="1200" b="1" dirty="0"/>
              <a:t> </a:t>
            </a:r>
            <a:r>
              <a:rPr lang="pl-PL" sz="1200" b="1" dirty="0" smtClean="0"/>
              <a:t>233,24 </a:t>
            </a:r>
            <a:r>
              <a:rPr lang="pl-PL" sz="1200" b="1" dirty="0" smtClean="0"/>
              <a:t>zł</a:t>
            </a:r>
            <a:endParaRPr lang="pl-PL" sz="1200" dirty="0"/>
          </a:p>
          <a:p>
            <a:r>
              <a:rPr lang="pl-PL" sz="1200" dirty="0"/>
              <a:t>Procent wykorzystanej alokacji: </a:t>
            </a:r>
            <a:r>
              <a:rPr lang="pl-PL" sz="1200" dirty="0" smtClean="0"/>
              <a:t>                                      </a:t>
            </a:r>
            <a:r>
              <a:rPr lang="pl-PL" sz="1200" b="1" dirty="0" smtClean="0"/>
              <a:t>245</a:t>
            </a:r>
            <a:r>
              <a:rPr lang="pl-PL" sz="1200" b="1" dirty="0" smtClean="0"/>
              <a:t>%</a:t>
            </a:r>
            <a:endParaRPr lang="pl-PL" sz="1200" b="1" dirty="0"/>
          </a:p>
        </p:txBody>
      </p:sp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48299"/>
              </p:ext>
            </p:extLst>
          </p:nvPr>
        </p:nvGraphicFramePr>
        <p:xfrm>
          <a:off x="4680520" y="4050685"/>
          <a:ext cx="4463480" cy="2612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Wykres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208561"/>
              </p:ext>
            </p:extLst>
          </p:nvPr>
        </p:nvGraphicFramePr>
        <p:xfrm>
          <a:off x="87018" y="4035736"/>
          <a:ext cx="4572000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Prostokąt zaokrąglony 24"/>
          <p:cNvSpPr/>
          <p:nvPr/>
        </p:nvSpPr>
        <p:spPr>
          <a:xfrm>
            <a:off x="5971082" y="2863899"/>
            <a:ext cx="1708657" cy="89629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5971082" y="2896546"/>
            <a:ext cx="1708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cs typeface="Arial" pitchFamily="34" charset="0"/>
              </a:rPr>
              <a:t>rozpoczęcie </a:t>
            </a:r>
            <a:r>
              <a:rPr lang="pl-PL" sz="1200" dirty="0">
                <a:cs typeface="Arial" pitchFamily="34" charset="0"/>
              </a:rPr>
              <a:t>naboru</a:t>
            </a:r>
          </a:p>
          <a:p>
            <a:pPr algn="ctr"/>
            <a:r>
              <a:rPr lang="pl-PL" sz="1200" dirty="0" smtClean="0">
                <a:cs typeface="Arial" pitchFamily="34" charset="0"/>
              </a:rPr>
              <a:t>30.10.2015</a:t>
            </a:r>
          </a:p>
          <a:p>
            <a:pPr algn="ctr"/>
            <a:r>
              <a:rPr lang="pl-PL" sz="1200" b="1" dirty="0">
                <a:cs typeface="Arial" pitchFamily="34" charset="0"/>
              </a:rPr>
              <a:t>z</a:t>
            </a:r>
            <a:r>
              <a:rPr lang="pl-PL" sz="1200" b="1" dirty="0" smtClean="0">
                <a:cs typeface="Arial" pitchFamily="34" charset="0"/>
              </a:rPr>
              <a:t>akończenie naboru</a:t>
            </a:r>
          </a:p>
          <a:p>
            <a:pPr algn="ctr"/>
            <a:r>
              <a:rPr lang="pl-PL" sz="1200" b="1" dirty="0" smtClean="0">
                <a:cs typeface="Arial" pitchFamily="34" charset="0"/>
              </a:rPr>
              <a:t>08.01.2016</a:t>
            </a:r>
            <a:endParaRPr lang="pl-PL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14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211625" y="1484784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ogłoszone przez DIP we wrześniu 2015 roku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899592" y="2636912"/>
            <a:ext cx="2952328" cy="1656184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899592" y="2692658"/>
            <a:ext cx="2952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Działanie 1.2 </a:t>
            </a: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Innowacyjne przedsiębiorstwa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Schemat 1.2A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5220072" y="2636912"/>
            <a:ext cx="2952328" cy="1656184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Prostokąt zaokrąglony 29"/>
          <p:cNvSpPr/>
          <p:nvPr/>
        </p:nvSpPr>
        <p:spPr>
          <a:xfrm>
            <a:off x="2987824" y="4869160"/>
            <a:ext cx="2952328" cy="1656184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220072" y="2772506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Działanie 1.2 </a:t>
            </a: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Innowacyjne przedsiębiorstwa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Schemat 1.2B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Tworzenie i rozwój infrastruktury B+R przedsiębiorstw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987824" y="5004754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Działanie 1.5 </a:t>
            </a: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Rozwój produktów i usług MŚP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Schemat 1.5A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Wsparcie innowacyjności produktowej i procesowej MŚP</a:t>
            </a: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1.5A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innowacyjności produktowej i procesowej MŚP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1187624" y="2589585"/>
            <a:ext cx="738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Siedziba firm składających wnioski </a:t>
            </a:r>
            <a:r>
              <a:rPr lang="pl-PL" sz="1400" b="1" dirty="0" smtClean="0"/>
              <a:t>                                                                       </a:t>
            </a:r>
            <a:r>
              <a:rPr lang="pl-PL" sz="1400" u="sng" dirty="0" smtClean="0"/>
              <a:t>Wrocław - </a:t>
            </a:r>
            <a:r>
              <a:rPr lang="pl-PL" sz="1400" b="1" u="sng" dirty="0" smtClean="0">
                <a:solidFill>
                  <a:srgbClr val="FF0000"/>
                </a:solidFill>
              </a:rPr>
              <a:t>153</a:t>
            </a:r>
            <a:endParaRPr lang="pl-PL" sz="1400" b="1" u="sng" dirty="0">
              <a:solidFill>
                <a:srgbClr val="FF0000"/>
              </a:solidFill>
            </a:endParaRPr>
          </a:p>
          <a:p>
            <a:endParaRPr lang="pl-PL" sz="1400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314" y="2888804"/>
            <a:ext cx="6336704" cy="38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428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1.5A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innowacyjności produktowej i procesowej MŚP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779189"/>
            <a:ext cx="6014166" cy="36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377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1.5A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innowacyjności produktowej i procesowej MŚP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1006542" y="5301208"/>
            <a:ext cx="71207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b="1" dirty="0" smtClean="0"/>
              <a:t>1.5.1 A</a:t>
            </a:r>
            <a:r>
              <a:rPr lang="pl-PL" sz="1200" b="1" dirty="0"/>
              <a:t> </a:t>
            </a:r>
          </a:p>
          <a:p>
            <a:pPr>
              <a:spcAft>
                <a:spcPts val="600"/>
              </a:spcAft>
            </a:pPr>
            <a:r>
              <a:rPr lang="pl-PL" sz="1200" u="sng" dirty="0"/>
              <a:t>Pozostało z alokacji konkursu:                         </a:t>
            </a:r>
            <a:r>
              <a:rPr lang="pl-PL" sz="1200" b="1" u="sng" dirty="0"/>
              <a:t>0,00%                                      </a:t>
            </a:r>
            <a:r>
              <a:rPr lang="pl-PL" sz="1200" b="1" u="sng" dirty="0" smtClean="0"/>
              <a:t>                                                            </a:t>
            </a:r>
            <a:r>
              <a:rPr lang="pl-PL" sz="1200" b="1" u="sng" dirty="0"/>
              <a:t>0,00 zł</a:t>
            </a:r>
          </a:p>
          <a:p>
            <a:pPr>
              <a:spcAft>
                <a:spcPts val="600"/>
              </a:spcAft>
            </a:pPr>
            <a:r>
              <a:rPr lang="pl-PL" sz="1200" b="1" dirty="0" smtClean="0">
                <a:solidFill>
                  <a:srgbClr val="002060"/>
                </a:solidFill>
              </a:rPr>
              <a:t>Weryfikacji </a:t>
            </a:r>
            <a:r>
              <a:rPr lang="pl-PL" sz="1200" b="1" dirty="0">
                <a:solidFill>
                  <a:srgbClr val="002060"/>
                </a:solidFill>
              </a:rPr>
              <a:t>technicznej nie przeszło </a:t>
            </a:r>
            <a:r>
              <a:rPr lang="pl-PL" sz="1200" b="1" dirty="0" smtClean="0">
                <a:solidFill>
                  <a:srgbClr val="002060"/>
                </a:solidFill>
              </a:rPr>
              <a:t>          21 </a:t>
            </a:r>
            <a:r>
              <a:rPr lang="pl-PL" sz="1200" b="1" dirty="0">
                <a:solidFill>
                  <a:srgbClr val="002060"/>
                </a:solidFill>
              </a:rPr>
              <a:t>wniosków </a:t>
            </a:r>
            <a:r>
              <a:rPr lang="pl-PL" sz="1200" b="1" dirty="0" smtClean="0">
                <a:solidFill>
                  <a:srgbClr val="002060"/>
                </a:solidFill>
              </a:rPr>
              <a:t>                 na </a:t>
            </a:r>
            <a:r>
              <a:rPr lang="pl-PL" sz="1200" b="1" dirty="0">
                <a:solidFill>
                  <a:srgbClr val="002060"/>
                </a:solidFill>
              </a:rPr>
              <a:t>kwotę dofinansowania </a:t>
            </a:r>
            <a:r>
              <a:rPr lang="pl-PL" sz="1200" b="1" dirty="0" smtClean="0">
                <a:solidFill>
                  <a:srgbClr val="002060"/>
                </a:solidFill>
              </a:rPr>
              <a:t>    17 </a:t>
            </a:r>
            <a:r>
              <a:rPr lang="pl-PL" sz="1200" b="1" dirty="0" smtClean="0">
                <a:solidFill>
                  <a:srgbClr val="002060"/>
                </a:solidFill>
              </a:rPr>
              <a:t>130 036,80 zł</a:t>
            </a:r>
            <a:endParaRPr lang="pl-PL" sz="12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407940"/>
              </p:ext>
            </p:extLst>
          </p:nvPr>
        </p:nvGraphicFramePr>
        <p:xfrm>
          <a:off x="1066066" y="3623538"/>
          <a:ext cx="7061199" cy="1061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326"/>
                <a:gridCol w="1218652"/>
                <a:gridCol w="926683"/>
                <a:gridCol w="1247214"/>
                <a:gridCol w="952072"/>
                <a:gridCol w="1231346"/>
                <a:gridCol w="875906"/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konkurs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</a:rPr>
                        <a:t>weryfikacja techniczna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wykorzystanie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alokacji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schemat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alokacja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liczba złożonych wniosków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kwota dofinansowania złożonych wniosków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liczba wniosków pozytywnych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kwota dofinansowania pozytywnych wniosków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1.5.1 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110 041 187,00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414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269 763 233,24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393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252 633 196,44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230%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700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054534" y="1484784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ogłoszone przez DIP w październiku 2015 roku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899592" y="2636912"/>
            <a:ext cx="2952328" cy="1656184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899592" y="2772506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Działanie 1.4 </a:t>
            </a: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Internacjonalizacja przedsiębiorstw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Schemat 1.4A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Tworzenie nowych modeli biznesowych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4211960" y="4275968"/>
            <a:ext cx="4464496" cy="1656184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4283968" y="4293096"/>
            <a:ext cx="4392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Działanie 3.2 </a:t>
            </a: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Efektywność energetyczna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Schemat 3.2 ABC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Głęboka modernizacja energetyczna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Wsparcie instalacji odzyskujących ciepło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Zastosowanie technologii efektywnych energetycznie</a:t>
            </a:r>
          </a:p>
        </p:txBody>
      </p:sp>
    </p:spTree>
    <p:extLst>
      <p:ext uri="{BB962C8B-B14F-4D97-AF65-F5344CB8AC3E}">
        <p14:creationId xmlns:p14="http://schemas.microsoft.com/office/powerpoint/2010/main" val="4523157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09135" y="1268760"/>
            <a:ext cx="71407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</a:t>
              </a:r>
              <a:r>
                <a:rPr lang="pl-PL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5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Tworzenie nowych modeli biznesowych MŚP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32874099"/>
              </p:ext>
            </p:extLst>
          </p:nvPr>
        </p:nvGraphicFramePr>
        <p:xfrm>
          <a:off x="1251166" y="2628528"/>
          <a:ext cx="6696744" cy="3470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642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nowych modeli biznesowych MŚP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112516" y="2746611"/>
            <a:ext cx="7055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Typ beneficjenta:</a:t>
            </a:r>
          </a:p>
          <a:p>
            <a:pPr algn="just"/>
            <a:endParaRPr lang="pl-PL" sz="1400" dirty="0" smtClean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cs typeface="Arial" pitchFamily="34" charset="0"/>
              </a:rPr>
              <a:t>MŚP</a:t>
            </a: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cs typeface="Arial" pitchFamily="34" charset="0"/>
              </a:rPr>
              <a:t>LGD</a:t>
            </a:r>
          </a:p>
          <a:p>
            <a:pPr algn="just"/>
            <a:endParaRPr lang="pl-PL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Poziom dofinansowania:</a:t>
            </a:r>
            <a:endParaRPr lang="pl-PL" sz="1400" dirty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cs typeface="Arial" pitchFamily="34" charset="0"/>
              </a:rPr>
              <a:t>85% wydatków kwalifikowalnych; </a:t>
            </a:r>
            <a:endParaRPr lang="pl-PL" sz="1200" dirty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sz="1400" dirty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sz="1400" dirty="0" smtClean="0">
              <a:cs typeface="Arial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5" y="4884479"/>
            <a:ext cx="7090021" cy="1356576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403648" y="4993381"/>
            <a:ext cx="69854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r>
              <a:rPr lang="pl-PL" sz="1200" dirty="0" smtClean="0">
                <a:cs typeface="Arial" pitchFamily="34" charset="0"/>
              </a:rPr>
              <a:t>Maksymalna wartość projektu: </a:t>
            </a:r>
          </a:p>
          <a:p>
            <a:r>
              <a:rPr lang="pl-PL" sz="1200" b="1" dirty="0" smtClean="0">
                <a:cs typeface="Arial" pitchFamily="34" charset="0"/>
              </a:rPr>
              <a:t>50 000 PLN </a:t>
            </a:r>
            <a:r>
              <a:rPr lang="pl-PL" sz="1200" dirty="0" smtClean="0">
                <a:cs typeface="Arial" pitchFamily="34" charset="0"/>
              </a:rPr>
              <a:t>na przedsiębiorcę – kompleksowe strategie długoterminowe </a:t>
            </a:r>
          </a:p>
          <a:p>
            <a:r>
              <a:rPr lang="pl-PL" sz="1200" b="1" dirty="0" smtClean="0">
                <a:cs typeface="Arial" pitchFamily="34" charset="0"/>
              </a:rPr>
              <a:t>20 </a:t>
            </a:r>
            <a:r>
              <a:rPr lang="pl-PL" sz="1200" b="1" dirty="0">
                <a:cs typeface="Arial" pitchFamily="34" charset="0"/>
              </a:rPr>
              <a:t>000 </a:t>
            </a:r>
            <a:r>
              <a:rPr lang="pl-PL" sz="1200" b="1" dirty="0" smtClean="0">
                <a:cs typeface="Arial" pitchFamily="34" charset="0"/>
              </a:rPr>
              <a:t>PLN </a:t>
            </a:r>
            <a:r>
              <a:rPr lang="pl-PL" sz="1200" dirty="0">
                <a:cs typeface="Arial" pitchFamily="34" charset="0"/>
              </a:rPr>
              <a:t>na </a:t>
            </a:r>
            <a:r>
              <a:rPr lang="pl-PL" sz="1200" dirty="0" smtClean="0">
                <a:cs typeface="Arial" pitchFamily="34" charset="0"/>
              </a:rPr>
              <a:t>przedsiębiorcę – tworzenie planów rozwoju eksportu (krótkoterminowe) </a:t>
            </a:r>
          </a:p>
          <a:p>
            <a:endParaRPr lang="pl-PL" sz="1200" dirty="0" smtClean="0">
              <a:cs typeface="Arial" pitchFamily="34" charset="0"/>
            </a:endParaRPr>
          </a:p>
          <a:p>
            <a:r>
              <a:rPr lang="pl-PL" sz="1200" dirty="0" smtClean="0">
                <a:cs typeface="Arial" pitchFamily="34" charset="0"/>
              </a:rPr>
              <a:t>Minimalna </a:t>
            </a:r>
            <a:r>
              <a:rPr lang="pl-PL" sz="1200" dirty="0">
                <a:cs typeface="Arial" pitchFamily="34" charset="0"/>
              </a:rPr>
              <a:t>wartość </a:t>
            </a:r>
            <a:r>
              <a:rPr lang="pl-PL" sz="1200" dirty="0" smtClean="0">
                <a:cs typeface="Arial" pitchFamily="34" charset="0"/>
              </a:rPr>
              <a:t>projektu </a:t>
            </a:r>
            <a:r>
              <a:rPr lang="pl-PL" sz="1200" b="1" dirty="0" smtClean="0">
                <a:cs typeface="Arial" pitchFamily="34" charset="0"/>
              </a:rPr>
              <a:t>10 </a:t>
            </a:r>
            <a:r>
              <a:rPr lang="pl-PL" sz="1200" b="1" dirty="0">
                <a:cs typeface="Arial" pitchFamily="34" charset="0"/>
              </a:rPr>
              <a:t>000 </a:t>
            </a:r>
            <a:r>
              <a:rPr lang="pl-PL" sz="1200" b="1" dirty="0" smtClean="0">
                <a:cs typeface="Arial" pitchFamily="34" charset="0"/>
              </a:rPr>
              <a:t>PLN </a:t>
            </a:r>
            <a:r>
              <a:rPr lang="pl-PL" sz="1200" dirty="0" smtClean="0">
                <a:cs typeface="Arial" pitchFamily="34" charset="0"/>
              </a:rPr>
              <a:t>na przedsiębiorcę</a:t>
            </a:r>
            <a:endParaRPr lang="pl-PL" sz="1200" dirty="0">
              <a:cs typeface="Arial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18021" y="6218464"/>
            <a:ext cx="3545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r>
              <a:rPr lang="pl-PL" sz="1200" dirty="0" smtClean="0">
                <a:cs typeface="Arial" pitchFamily="34" charset="0"/>
              </a:rPr>
              <a:t>Konkurs ZIT </a:t>
            </a:r>
            <a:r>
              <a:rPr lang="pl-PL" sz="1200" dirty="0" err="1" smtClean="0">
                <a:cs typeface="Arial" pitchFamily="34" charset="0"/>
              </a:rPr>
              <a:t>WroF</a:t>
            </a:r>
            <a:r>
              <a:rPr lang="pl-PL" sz="1200" dirty="0" smtClean="0">
                <a:cs typeface="Arial" pitchFamily="34" charset="0"/>
              </a:rPr>
              <a:t> – 940 000 EUR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732051" y="6241055"/>
            <a:ext cx="3545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200" dirty="0" smtClean="0">
                <a:cs typeface="Arial" pitchFamily="34" charset="0"/>
              </a:rPr>
              <a:t>Konkurs horyzontalny – 2 129 163 EUR</a:t>
            </a:r>
          </a:p>
        </p:txBody>
      </p:sp>
    </p:spTree>
    <p:extLst>
      <p:ext uri="{BB962C8B-B14F-4D97-AF65-F5344CB8AC3E}">
        <p14:creationId xmlns:p14="http://schemas.microsoft.com/office/powerpoint/2010/main" val="29666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nowych modeli biznesowych MŚP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112516" y="2570651"/>
            <a:ext cx="405314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Horyzontalny</a:t>
            </a:r>
            <a:endParaRPr lang="pl-PL" sz="1400" dirty="0"/>
          </a:p>
          <a:p>
            <a:r>
              <a:rPr lang="pl-PL" sz="1200" dirty="0" smtClean="0"/>
              <a:t>Alokacja</a:t>
            </a:r>
            <a:r>
              <a:rPr lang="pl-PL" sz="1200" dirty="0"/>
              <a:t>: </a:t>
            </a:r>
            <a:r>
              <a:rPr lang="pl-PL" sz="1200" dirty="0" smtClean="0"/>
              <a:t>                                                               </a:t>
            </a:r>
            <a:r>
              <a:rPr lang="pl-PL" sz="1200" b="1" dirty="0" smtClean="0"/>
              <a:t>9 </a:t>
            </a:r>
            <a:r>
              <a:rPr lang="pl-PL" sz="1200" b="1" dirty="0"/>
              <a:t>018 282,80 </a:t>
            </a:r>
            <a:r>
              <a:rPr lang="pl-PL" sz="1200" b="1" dirty="0" smtClean="0"/>
              <a:t>zł</a:t>
            </a:r>
            <a:endParaRPr lang="pl-PL" sz="1200" dirty="0"/>
          </a:p>
          <a:p>
            <a:r>
              <a:rPr lang="pl-PL" sz="1200" dirty="0" smtClean="0"/>
              <a:t>liczba</a:t>
            </a:r>
            <a:r>
              <a:rPr lang="pl-PL" sz="1200" dirty="0"/>
              <a:t>  złożonych wniosków</a:t>
            </a:r>
            <a:r>
              <a:rPr lang="pl-PL" sz="1200" dirty="0" smtClean="0"/>
              <a:t>:                                          </a:t>
            </a:r>
            <a:r>
              <a:rPr lang="pl-PL" sz="1200" b="1" dirty="0"/>
              <a:t>149</a:t>
            </a:r>
            <a:endParaRPr lang="pl-PL" sz="1200" dirty="0"/>
          </a:p>
          <a:p>
            <a:r>
              <a:rPr lang="pl-PL" sz="1200" dirty="0"/>
              <a:t>Kwota dofinansowania złożonych wniosków:  </a:t>
            </a:r>
            <a:r>
              <a:rPr lang="pl-PL" sz="1200" b="1" dirty="0" smtClean="0"/>
              <a:t>7 023 204,75 </a:t>
            </a:r>
            <a:r>
              <a:rPr lang="pl-PL" sz="1200" b="1" dirty="0"/>
              <a:t>zł</a:t>
            </a:r>
          </a:p>
          <a:p>
            <a:r>
              <a:rPr lang="pl-PL" sz="1200" dirty="0" smtClean="0"/>
              <a:t>Procent </a:t>
            </a:r>
            <a:r>
              <a:rPr lang="pl-PL" sz="1200" dirty="0"/>
              <a:t>wykorzystanej alokacji: </a:t>
            </a:r>
            <a:r>
              <a:rPr lang="pl-PL" sz="1200" dirty="0" smtClean="0"/>
              <a:t>                                     </a:t>
            </a:r>
            <a:r>
              <a:rPr lang="pl-PL" sz="1200" b="1" dirty="0" smtClean="0"/>
              <a:t>78</a:t>
            </a:r>
            <a:r>
              <a:rPr lang="pl-PL" sz="1200" b="1" dirty="0" smtClean="0"/>
              <a:t>%</a:t>
            </a:r>
            <a:endParaRPr lang="pl-PL" sz="12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942730"/>
            <a:ext cx="4584589" cy="274953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713" y="3942730"/>
            <a:ext cx="4568494" cy="2745957"/>
          </a:xfrm>
          <a:prstGeom prst="rect">
            <a:avLst/>
          </a:prstGeom>
        </p:spPr>
      </p:pic>
      <p:sp>
        <p:nvSpPr>
          <p:cNvPr id="15" name="Prostokąt zaokrąglony 14"/>
          <p:cNvSpPr/>
          <p:nvPr/>
        </p:nvSpPr>
        <p:spPr>
          <a:xfrm>
            <a:off x="5971083" y="2779189"/>
            <a:ext cx="1708657" cy="89629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5972927" y="2810667"/>
            <a:ext cx="1708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cs typeface="Arial" pitchFamily="34" charset="0"/>
              </a:rPr>
              <a:t>rozpoczęcie </a:t>
            </a:r>
            <a:r>
              <a:rPr lang="pl-PL" sz="1200" dirty="0">
                <a:cs typeface="Arial" pitchFamily="34" charset="0"/>
              </a:rPr>
              <a:t>naboru</a:t>
            </a:r>
          </a:p>
          <a:p>
            <a:pPr algn="ctr"/>
            <a:r>
              <a:rPr lang="pl-PL" sz="1200" dirty="0" smtClean="0">
                <a:cs typeface="Arial" pitchFamily="34" charset="0"/>
              </a:rPr>
              <a:t>30.11.2015</a:t>
            </a:r>
          </a:p>
          <a:p>
            <a:pPr algn="ctr"/>
            <a:r>
              <a:rPr lang="pl-PL" sz="1200" b="1" dirty="0">
                <a:cs typeface="Arial" pitchFamily="34" charset="0"/>
              </a:rPr>
              <a:t>z</a:t>
            </a:r>
            <a:r>
              <a:rPr lang="pl-PL" sz="1200" b="1" dirty="0" smtClean="0">
                <a:cs typeface="Arial" pitchFamily="34" charset="0"/>
              </a:rPr>
              <a:t>akończenie naboru</a:t>
            </a:r>
          </a:p>
          <a:p>
            <a:pPr algn="ctr"/>
            <a:r>
              <a:rPr lang="pl-PL" sz="1200" b="1" dirty="0" smtClean="0">
                <a:cs typeface="Arial" pitchFamily="34" charset="0"/>
              </a:rPr>
              <a:t>21.12.2015</a:t>
            </a:r>
            <a:endParaRPr lang="pl-PL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303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nowych modeli biznesowych MŚP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069097" y="2915131"/>
            <a:ext cx="70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Siedziba firm składających wnioski </a:t>
            </a:r>
            <a:r>
              <a:rPr lang="pl-PL" sz="1400" b="1" dirty="0" smtClean="0"/>
              <a:t>                                                                              </a:t>
            </a:r>
            <a:r>
              <a:rPr lang="pl-PL" sz="1400" u="sng" dirty="0"/>
              <a:t>Wrocław - </a:t>
            </a:r>
            <a:r>
              <a:rPr lang="pl-PL" sz="1400" b="1" u="sng" dirty="0" smtClean="0">
                <a:solidFill>
                  <a:srgbClr val="FF0000"/>
                </a:solidFill>
              </a:rPr>
              <a:t>85</a:t>
            </a:r>
            <a:endParaRPr lang="pl-PL" sz="1400" b="1" u="sng" dirty="0">
              <a:solidFill>
                <a:srgbClr val="FF00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534" y="3234373"/>
            <a:ext cx="5760640" cy="34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341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145" y="3088118"/>
            <a:ext cx="5990326" cy="3600569"/>
          </a:xfrm>
          <a:prstGeom prst="rect">
            <a:avLst/>
          </a:prstGeom>
        </p:spPr>
      </p:pic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nowych modeli biznesowych MŚP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069097" y="2915131"/>
            <a:ext cx="70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:</a:t>
            </a:r>
            <a:endParaRPr lang="pl-PL" sz="1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82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056" y="3933327"/>
            <a:ext cx="4584589" cy="2755631"/>
          </a:xfrm>
          <a:prstGeom prst="rect">
            <a:avLst/>
          </a:prstGeom>
        </p:spPr>
      </p:pic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nowych modeli biznesowych MŚP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112516" y="2566464"/>
            <a:ext cx="40355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ZIT WROF</a:t>
            </a:r>
            <a:endParaRPr lang="pl-PL" sz="1400" dirty="0"/>
          </a:p>
          <a:p>
            <a:r>
              <a:rPr lang="pl-PL" sz="1200" dirty="0" smtClean="0"/>
              <a:t>Alokacja</a:t>
            </a:r>
            <a:r>
              <a:rPr lang="pl-PL" sz="1200" dirty="0"/>
              <a:t>: </a:t>
            </a:r>
            <a:r>
              <a:rPr lang="pl-PL" sz="1200" dirty="0" smtClean="0"/>
              <a:t>                                                                </a:t>
            </a:r>
            <a:r>
              <a:rPr lang="pl-PL" sz="1200" b="1" dirty="0" smtClean="0"/>
              <a:t>3 </a:t>
            </a:r>
            <a:r>
              <a:rPr lang="pl-PL" sz="1200" b="1" dirty="0"/>
              <a:t>981 </a:t>
            </a:r>
            <a:r>
              <a:rPr lang="pl-PL" sz="1200" b="1" dirty="0" smtClean="0"/>
              <a:t>464,00 </a:t>
            </a:r>
            <a:r>
              <a:rPr lang="pl-PL" sz="1200" b="1" dirty="0"/>
              <a:t>zł</a:t>
            </a:r>
            <a:endParaRPr lang="pl-PL" sz="1200" dirty="0"/>
          </a:p>
          <a:p>
            <a:r>
              <a:rPr lang="pl-PL" sz="1200" dirty="0" smtClean="0"/>
              <a:t>liczba</a:t>
            </a:r>
            <a:r>
              <a:rPr lang="pl-PL" sz="1200" dirty="0"/>
              <a:t>  złożonych wniosków: </a:t>
            </a:r>
            <a:r>
              <a:rPr lang="pl-PL" sz="1200" dirty="0" smtClean="0"/>
              <a:t>                                            </a:t>
            </a:r>
            <a:r>
              <a:rPr lang="pl-PL" sz="1200" b="1" dirty="0" smtClean="0"/>
              <a:t>25</a:t>
            </a:r>
            <a:endParaRPr lang="pl-PL" sz="1200" dirty="0"/>
          </a:p>
          <a:p>
            <a:r>
              <a:rPr lang="pl-PL" sz="1200" dirty="0"/>
              <a:t>Kwota dofinansowania złożonych wniosków:  </a:t>
            </a:r>
            <a:r>
              <a:rPr lang="pl-PL" sz="1200" b="1" dirty="0"/>
              <a:t>1 </a:t>
            </a:r>
            <a:r>
              <a:rPr lang="pl-PL" sz="1200" b="1" dirty="0" smtClean="0"/>
              <a:t>125</a:t>
            </a:r>
            <a:r>
              <a:rPr lang="pl-PL" sz="1200" b="1" dirty="0"/>
              <a:t> </a:t>
            </a:r>
            <a:r>
              <a:rPr lang="pl-PL" sz="1200" b="1" dirty="0" smtClean="0"/>
              <a:t>577,40 </a:t>
            </a:r>
            <a:r>
              <a:rPr lang="pl-PL" sz="1200" b="1" dirty="0"/>
              <a:t>zł</a:t>
            </a:r>
            <a:endParaRPr lang="pl-PL" sz="1200" dirty="0"/>
          </a:p>
          <a:p>
            <a:r>
              <a:rPr lang="pl-PL" sz="1200" dirty="0"/>
              <a:t>Procent wykorzystanej alokacji: </a:t>
            </a:r>
            <a:r>
              <a:rPr lang="pl-PL" sz="1200" dirty="0" smtClean="0"/>
              <a:t>                                     </a:t>
            </a:r>
            <a:r>
              <a:rPr lang="pl-PL" sz="1200" b="1" dirty="0" smtClean="0"/>
              <a:t>29</a:t>
            </a:r>
            <a:r>
              <a:rPr lang="pl-PL" sz="1200" b="1" dirty="0" smtClean="0"/>
              <a:t>%</a:t>
            </a:r>
            <a:endParaRPr lang="pl-PL" sz="12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22" y="3933056"/>
            <a:ext cx="4584589" cy="2755631"/>
          </a:xfrm>
          <a:prstGeom prst="rect">
            <a:avLst/>
          </a:prstGeom>
        </p:spPr>
      </p:pic>
      <p:sp>
        <p:nvSpPr>
          <p:cNvPr id="15" name="Prostokąt zaokrąglony 14"/>
          <p:cNvSpPr/>
          <p:nvPr/>
        </p:nvSpPr>
        <p:spPr>
          <a:xfrm>
            <a:off x="5884718" y="2721882"/>
            <a:ext cx="1708657" cy="89629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5884718" y="2754529"/>
            <a:ext cx="1708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cs typeface="Arial" pitchFamily="34" charset="0"/>
              </a:rPr>
              <a:t>rozpoczęcie </a:t>
            </a:r>
            <a:r>
              <a:rPr lang="pl-PL" sz="1200" dirty="0">
                <a:cs typeface="Arial" pitchFamily="34" charset="0"/>
              </a:rPr>
              <a:t>naboru</a:t>
            </a:r>
          </a:p>
          <a:p>
            <a:pPr algn="ctr"/>
            <a:r>
              <a:rPr lang="pl-PL" sz="1200" dirty="0" smtClean="0">
                <a:cs typeface="Arial" pitchFamily="34" charset="0"/>
              </a:rPr>
              <a:t>30.11.2015</a:t>
            </a:r>
          </a:p>
          <a:p>
            <a:pPr algn="ctr"/>
            <a:r>
              <a:rPr lang="pl-PL" sz="1200" b="1" dirty="0">
                <a:cs typeface="Arial" pitchFamily="34" charset="0"/>
              </a:rPr>
              <a:t>z</a:t>
            </a:r>
            <a:r>
              <a:rPr lang="pl-PL" sz="1200" b="1" dirty="0" smtClean="0">
                <a:cs typeface="Arial" pitchFamily="34" charset="0"/>
              </a:rPr>
              <a:t>akończenie naboru</a:t>
            </a:r>
          </a:p>
          <a:p>
            <a:pPr algn="ctr"/>
            <a:r>
              <a:rPr lang="pl-PL" sz="1200" b="1" dirty="0" smtClean="0">
                <a:cs typeface="Arial" pitchFamily="34" charset="0"/>
              </a:rPr>
              <a:t>21.12.2015</a:t>
            </a:r>
            <a:endParaRPr lang="pl-PL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58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16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graphicFrame>
        <p:nvGraphicFramePr>
          <p:cNvPr id="24" name="Diagram 23"/>
          <p:cNvGraphicFramePr/>
          <p:nvPr/>
        </p:nvGraphicFramePr>
        <p:xfrm>
          <a:off x="1475656" y="2924944"/>
          <a:ext cx="6273799" cy="308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pole tekstowe 25"/>
          <p:cNvSpPr txBox="1"/>
          <p:nvPr/>
        </p:nvSpPr>
        <p:spPr>
          <a:xfrm>
            <a:off x="2915816" y="2924944"/>
            <a:ext cx="481753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lphaLcParenR"/>
            </a:pPr>
            <a:r>
              <a:rPr lang="pl-PL" sz="1400" b="1" dirty="0" smtClean="0">
                <a:cs typeface="Arial" pitchFamily="34" charset="0"/>
              </a:rPr>
              <a:t>wydatki</a:t>
            </a:r>
            <a:r>
              <a:rPr lang="pl-PL" sz="1400" dirty="0" smtClean="0">
                <a:cs typeface="Arial" pitchFamily="34" charset="0"/>
              </a:rPr>
              <a:t> </a:t>
            </a:r>
            <a:r>
              <a:rPr lang="pl-PL" sz="1400" b="1" dirty="0" smtClean="0">
                <a:cs typeface="Arial" pitchFamily="34" charset="0"/>
              </a:rPr>
              <a:t>przedsiębiorstw w obszarze badań przemysłowych i eksperymentalnych prac rozwojowych. </a:t>
            </a:r>
            <a:endParaRPr lang="pl-PL" sz="1400" dirty="0" smtClean="0">
              <a:cs typeface="Arial" pitchFamily="34" charset="0"/>
            </a:endParaRPr>
          </a:p>
          <a:p>
            <a:pPr marL="342900" lvl="0" indent="-342900" algn="just"/>
            <a:endParaRPr lang="pl-PL" sz="1400" dirty="0" smtClean="0">
              <a:cs typeface="Arial" pitchFamily="34" charset="0"/>
            </a:endParaRPr>
          </a:p>
          <a:p>
            <a:pPr marL="342900" indent="-342900" algn="just"/>
            <a:r>
              <a:rPr lang="pl-PL" sz="1400" dirty="0" smtClean="0">
                <a:cs typeface="Arial" pitchFamily="34" charset="0"/>
              </a:rPr>
              <a:t>	</a:t>
            </a:r>
            <a:r>
              <a:rPr lang="pl-PL" sz="1200" dirty="0" smtClean="0">
                <a:cs typeface="Arial" pitchFamily="34" charset="0"/>
              </a:rPr>
              <a:t>Projekty badawcze przedsiębiorstw mają służyć opracowaniu nowych lub istotnie ulepszonych produktów i procesów produkcyjnych (innowacje produktowe, procesowe).</a:t>
            </a:r>
          </a:p>
          <a:p>
            <a:pPr marL="342900" indent="-342900" algn="just"/>
            <a:endParaRPr lang="pl-PL" sz="1400" dirty="0" smtClean="0">
              <a:cs typeface="Arial" pitchFamily="34" charset="0"/>
            </a:endParaRPr>
          </a:p>
          <a:p>
            <a:pPr marL="342900" indent="-342900" algn="just"/>
            <a:endParaRPr lang="pl-PL" sz="1400" dirty="0">
              <a:cs typeface="Arial" pitchFamily="34" charset="0"/>
            </a:endParaRPr>
          </a:p>
          <a:p>
            <a:pPr marL="342900" indent="-342900" algn="just"/>
            <a:endParaRPr lang="pl-PL" sz="1400" dirty="0" smtClean="0">
              <a:cs typeface="Arial" pitchFamily="34" charset="0"/>
            </a:endParaRPr>
          </a:p>
          <a:p>
            <a:pPr marL="342900" indent="-342900" algn="just"/>
            <a:endParaRPr lang="pl-PL" sz="1400" dirty="0" smtClean="0">
              <a:cs typeface="Arial" pitchFamily="34" charset="0"/>
            </a:endParaRPr>
          </a:p>
          <a:p>
            <a:pPr marL="342900" lvl="0" indent="-342900" algn="just"/>
            <a:r>
              <a:rPr lang="pl-PL" sz="1400" b="1" dirty="0" smtClean="0">
                <a:cs typeface="Arial" pitchFamily="34" charset="0"/>
              </a:rPr>
              <a:t>b)	Zakup i dostosowanie do wdrożenia wyników prac B+R oraz praw własności intelektualnej </a:t>
            </a:r>
            <a:r>
              <a:rPr lang="pl-PL" sz="1400" dirty="0" smtClean="0">
                <a:cs typeface="Arial" pitchFamily="34" charset="0"/>
              </a:rPr>
              <a:t>(m.in. patentów, </a:t>
            </a:r>
            <a:r>
              <a:rPr lang="pl-PL" sz="1200" dirty="0" smtClean="0">
                <a:cs typeface="Arial" pitchFamily="34" charset="0"/>
              </a:rPr>
              <a:t>licencji, know-how lub innej nieopatentowanej wiedzy technicznej). </a:t>
            </a:r>
          </a:p>
          <a:p>
            <a:pPr marL="342900" indent="-342900" algn="just"/>
            <a:r>
              <a:rPr lang="pl-PL" sz="1200" b="1" dirty="0" smtClean="0">
                <a:cs typeface="Arial" pitchFamily="34" charset="0"/>
              </a:rPr>
              <a:t> 	</a:t>
            </a:r>
          </a:p>
          <a:p>
            <a:pPr marL="342900" lvl="0" indent="-342900" algn="just"/>
            <a:endParaRPr lang="pl-PL" sz="1400" dirty="0" smtClean="0">
              <a:cs typeface="Arial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835696" y="609329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Konkurs horyzontalny – alokacja 39 479 530 EUR</a:t>
            </a:r>
          </a:p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Konkurs ZIT WROF – alokacja 1 500 000 EUR</a:t>
            </a: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nowych modeli biznesowych MŚP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112516" y="2831134"/>
            <a:ext cx="70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ZIT WROF</a:t>
            </a:r>
            <a:endParaRPr lang="pl-PL" sz="14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128245"/>
            <a:ext cx="5400600" cy="3246106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1713587" y="6374351"/>
            <a:ext cx="548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Grudziądz  1 wniosek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0874492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nowych modeli biznesowych MŚP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57200" y="4869160"/>
            <a:ext cx="8229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b="1" dirty="0" smtClean="0"/>
              <a:t>1.4.1 A</a:t>
            </a:r>
          </a:p>
          <a:p>
            <a:pPr>
              <a:spcAft>
                <a:spcPts val="600"/>
              </a:spcAft>
            </a:pPr>
            <a:r>
              <a:rPr lang="pl-PL" sz="1200" u="sng" dirty="0" smtClean="0"/>
              <a:t>Pozostało </a:t>
            </a:r>
            <a:r>
              <a:rPr lang="pl-PL" sz="1200" u="sng" dirty="0"/>
              <a:t>z alokacji konkursu: </a:t>
            </a:r>
            <a:r>
              <a:rPr lang="pl-PL" sz="1200" u="sng" dirty="0" smtClean="0"/>
              <a:t>                        </a:t>
            </a:r>
            <a:r>
              <a:rPr lang="pl-PL" sz="1200" b="1" u="sng" dirty="0" smtClean="0"/>
              <a:t>39,98%                                                                                                                3 </a:t>
            </a:r>
            <a:r>
              <a:rPr lang="pl-PL" sz="1200" b="1" u="sng" dirty="0"/>
              <a:t>605 814,30 </a:t>
            </a:r>
            <a:r>
              <a:rPr lang="pl-PL" sz="1200" b="1" u="sng" dirty="0" smtClean="0"/>
              <a:t>zł</a:t>
            </a:r>
            <a:endParaRPr lang="pl-PL" sz="1200" b="1" u="sng" dirty="0"/>
          </a:p>
          <a:p>
            <a:pPr>
              <a:spcAft>
                <a:spcPts val="600"/>
              </a:spcAft>
            </a:pPr>
            <a:r>
              <a:rPr lang="pl-PL" sz="1200" b="1" dirty="0">
                <a:solidFill>
                  <a:srgbClr val="002060"/>
                </a:solidFill>
              </a:rPr>
              <a:t>Weryfikacji technicznej nie przeszło 19 wniosków na kwotę dofinansowania </a:t>
            </a:r>
            <a:r>
              <a:rPr lang="pl-PL" sz="1200" b="1" dirty="0" smtClean="0">
                <a:solidFill>
                  <a:srgbClr val="002060"/>
                </a:solidFill>
              </a:rPr>
              <a:t>                                                                 1 </a:t>
            </a:r>
            <a:r>
              <a:rPr lang="pl-PL" sz="1200" b="1" dirty="0">
                <a:solidFill>
                  <a:srgbClr val="002060"/>
                </a:solidFill>
              </a:rPr>
              <a:t>610 736,25 zł</a:t>
            </a:r>
          </a:p>
          <a:p>
            <a:pPr>
              <a:spcAft>
                <a:spcPts val="600"/>
              </a:spcAft>
            </a:pPr>
            <a:endParaRPr lang="pl-PL" sz="1200" b="1" dirty="0" smtClean="0"/>
          </a:p>
          <a:p>
            <a:pPr>
              <a:spcAft>
                <a:spcPts val="600"/>
              </a:spcAft>
            </a:pPr>
            <a:r>
              <a:rPr lang="pl-PL" sz="1200" b="1" dirty="0" smtClean="0"/>
              <a:t>1.4.2 A</a:t>
            </a:r>
            <a:endParaRPr lang="pl-PL" sz="1200" b="1" dirty="0"/>
          </a:p>
          <a:p>
            <a:pPr>
              <a:spcAft>
                <a:spcPts val="600"/>
              </a:spcAft>
            </a:pPr>
            <a:r>
              <a:rPr lang="pl-PL" sz="1200" u="sng" dirty="0"/>
              <a:t>Pozostało z alokacji </a:t>
            </a:r>
            <a:r>
              <a:rPr lang="pl-PL" sz="1200" u="sng" dirty="0" smtClean="0"/>
              <a:t>konkursu </a:t>
            </a:r>
            <a:r>
              <a:rPr lang="pl-PL" sz="1200" u="sng" dirty="0" smtClean="0"/>
              <a:t>                         </a:t>
            </a:r>
            <a:r>
              <a:rPr lang="pl-PL" sz="1200" b="1" u="sng" dirty="0" smtClean="0"/>
              <a:t>76,88%                                                                                                                3 </a:t>
            </a:r>
            <a:r>
              <a:rPr lang="pl-PL" sz="1200" b="1" u="sng" dirty="0" smtClean="0"/>
              <a:t>061 </a:t>
            </a:r>
            <a:r>
              <a:rPr lang="pl-PL" sz="1200" b="1" u="sng" dirty="0" smtClean="0"/>
              <a:t>036,60 zł</a:t>
            </a:r>
            <a:endParaRPr lang="pl-PL" sz="1200" b="1" u="sng" dirty="0" smtClean="0"/>
          </a:p>
          <a:p>
            <a:pPr>
              <a:spcAft>
                <a:spcPts val="600"/>
              </a:spcAft>
            </a:pPr>
            <a:r>
              <a:rPr lang="pl-PL" sz="1200" b="1" dirty="0">
                <a:solidFill>
                  <a:srgbClr val="002060"/>
                </a:solidFill>
              </a:rPr>
              <a:t>Weryfikacji technicznej nie </a:t>
            </a:r>
            <a:r>
              <a:rPr lang="pl-PL" sz="1200" b="1" dirty="0" smtClean="0">
                <a:solidFill>
                  <a:srgbClr val="002060"/>
                </a:solidFill>
              </a:rPr>
              <a:t>przeszły 4 wnioski </a:t>
            </a:r>
            <a:r>
              <a:rPr lang="pl-PL" sz="1200" b="1" dirty="0">
                <a:solidFill>
                  <a:srgbClr val="002060"/>
                </a:solidFill>
              </a:rPr>
              <a:t>na kwotę dofinansowania </a:t>
            </a:r>
            <a:r>
              <a:rPr lang="pl-PL" sz="1200" b="1" dirty="0" smtClean="0">
                <a:solidFill>
                  <a:srgbClr val="002060"/>
                </a:solidFill>
              </a:rPr>
              <a:t>                                                                          205 </a:t>
            </a:r>
            <a:r>
              <a:rPr lang="pl-PL" sz="1200" b="1" dirty="0" smtClean="0">
                <a:solidFill>
                  <a:srgbClr val="002060"/>
                </a:solidFill>
              </a:rPr>
              <a:t>150,00 </a:t>
            </a:r>
            <a:r>
              <a:rPr lang="pl-PL" sz="1200" b="1" dirty="0" smtClean="0">
                <a:solidFill>
                  <a:srgbClr val="002060"/>
                </a:solidFill>
              </a:rPr>
              <a:t>zł</a:t>
            </a:r>
            <a:endParaRPr lang="pl-PL" sz="12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52483"/>
              </p:ext>
            </p:extLst>
          </p:nvPr>
        </p:nvGraphicFramePr>
        <p:xfrm>
          <a:off x="457200" y="3295459"/>
          <a:ext cx="8229600" cy="1135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320"/>
                <a:gridCol w="1102640"/>
                <a:gridCol w="838466"/>
                <a:gridCol w="1128483"/>
                <a:gridCol w="861437"/>
                <a:gridCol w="1114126"/>
                <a:gridCol w="815495"/>
                <a:gridCol w="1025111"/>
                <a:gridCol w="792522"/>
              </a:tblGrid>
              <a:tr h="1724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konkurs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weryfikacja techniczna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ocena ZIT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wykorzystanie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pl-PL" sz="1000" u="none" strike="noStrike" dirty="0">
                          <a:effectLst/>
                        </a:rPr>
                        <a:t>alokacji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48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schemat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alokacja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liczba złożonych wniosków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kwota dofinansowania złożonych wniosków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liczba wniosków pozytywnych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kwota dofinansowania pozytywnych wniosków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liczba wniosków pozytywnych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kwota dofinansowania pozytywnych wniosków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20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10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1.4.1 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9 018 282,80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149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7 023 204,75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130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5 412 468,50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24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1.4.2 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3 981 464,00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1 125 577,40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920 427,40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920 427,40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4046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55282" y="1268760"/>
            <a:ext cx="60484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Oś priorytetowa 3 – Gospodarka niskoemisyjna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403648" y="177281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3.2 Efektywność energetyczna w MŚP</a:t>
            </a:r>
          </a:p>
        </p:txBody>
      </p:sp>
      <p:grpSp>
        <p:nvGrpSpPr>
          <p:cNvPr id="15" name="Grupa 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6" name="Pagon 15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</a:t>
              </a: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3.2</a:t>
              </a: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883319021"/>
              </p:ext>
            </p:extLst>
          </p:nvPr>
        </p:nvGraphicFramePr>
        <p:xfrm>
          <a:off x="1547664" y="2708920"/>
          <a:ext cx="6096000" cy="357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93416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3.2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Efektywność energetyczna w MŚP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3.2ABC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95477" y="2456023"/>
            <a:ext cx="70551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Typ beneficjenta:</a:t>
            </a:r>
            <a:endParaRPr lang="pl-PL" sz="1400" dirty="0" smtClean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cs typeface="Arial" pitchFamily="34" charset="0"/>
              </a:rPr>
              <a:t>MŚP</a:t>
            </a: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cs typeface="Arial" pitchFamily="34" charset="0"/>
              </a:rPr>
              <a:t>Grupy producentów rolnych</a:t>
            </a: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cs typeface="Arial" pitchFamily="34" charset="0"/>
              </a:rPr>
              <a:t>Przedsiębiorstwa, których większość udziałów lub akcji należy do JST</a:t>
            </a:r>
          </a:p>
          <a:p>
            <a:pPr algn="just"/>
            <a:endParaRPr lang="pl-PL" sz="1400" dirty="0">
              <a:cs typeface="Arial" pitchFamily="34" charset="0"/>
            </a:endParaRPr>
          </a:p>
          <a:p>
            <a:pPr algn="just"/>
            <a:r>
              <a:rPr lang="pl-PL" sz="1400" b="1" dirty="0">
                <a:solidFill>
                  <a:srgbClr val="002060"/>
                </a:solidFill>
                <a:cs typeface="Arial" pitchFamily="34" charset="0"/>
              </a:rPr>
              <a:t>Poziom dofinansowania:</a:t>
            </a:r>
            <a:endParaRPr lang="pl-PL" sz="1400" dirty="0"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na inwestycje umożliwiające przedsiębiorcom osiągnięcie efektywności energetycznej: </a:t>
            </a:r>
            <a:endParaRPr lang="pl-PL" altLang="pl-PL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pl-PL" sz="1200" dirty="0" smtClean="0">
                <a:cs typeface="Arial" pitchFamily="34" charset="0"/>
              </a:rPr>
              <a:t>do 65% </a:t>
            </a:r>
            <a:r>
              <a:rPr lang="pl-PL" sz="1200" dirty="0">
                <a:cs typeface="Arial" pitchFamily="34" charset="0"/>
              </a:rPr>
              <a:t>wydatków kwalifikowalnych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badania, w tym na audyty energetyczne, bezpośrednio związane z </a:t>
            </a:r>
            <a:r>
              <a:rPr lang="pl-PL" altLang="pl-P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inwestycjami:</a:t>
            </a:r>
          </a:p>
          <a:p>
            <a:pPr algn="r"/>
            <a:r>
              <a:rPr lang="pl-PL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 70% wydatków kwalifikowalnych</a:t>
            </a:r>
            <a:endParaRPr lang="pl-PL" sz="1200" dirty="0" smtClean="0"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5" y="4884479"/>
            <a:ext cx="7090021" cy="1356576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325955" y="4993380"/>
            <a:ext cx="69854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r>
              <a:rPr lang="pl-PL" sz="1200" dirty="0" smtClean="0">
                <a:cs typeface="Arial" pitchFamily="34" charset="0"/>
              </a:rPr>
              <a:t>Maksymalna wartość projektu: </a:t>
            </a:r>
          </a:p>
          <a:p>
            <a:r>
              <a:rPr lang="pl-PL" sz="1200" b="1" dirty="0" smtClean="0">
                <a:cs typeface="Arial" pitchFamily="34" charset="0"/>
              </a:rPr>
              <a:t>10 000 000 PLN </a:t>
            </a:r>
            <a:r>
              <a:rPr lang="pl-PL" sz="1200" dirty="0" smtClean="0">
                <a:cs typeface="Arial" pitchFamily="34" charset="0"/>
              </a:rPr>
              <a:t>równowartość</a:t>
            </a:r>
            <a:r>
              <a:rPr lang="pl-PL" sz="1200" dirty="0">
                <a:cs typeface="Arial" pitchFamily="34" charset="0"/>
              </a:rPr>
              <a:t> </a:t>
            </a:r>
            <a:r>
              <a:rPr lang="pl-PL" sz="1200" dirty="0" smtClean="0">
                <a:cs typeface="Arial" pitchFamily="34" charset="0"/>
              </a:rPr>
              <a:t>w PLN do 2 mln EUR dla dużych przedsiębiorstw, których większość udziałów lub akcji należy do JST </a:t>
            </a:r>
          </a:p>
          <a:p>
            <a:endParaRPr lang="pl-PL" sz="1200" dirty="0" smtClean="0">
              <a:cs typeface="Arial" pitchFamily="34" charset="0"/>
            </a:endParaRPr>
          </a:p>
          <a:p>
            <a:r>
              <a:rPr lang="pl-PL" sz="1200" dirty="0" smtClean="0">
                <a:cs typeface="Arial" pitchFamily="34" charset="0"/>
              </a:rPr>
              <a:t>Minimalna </a:t>
            </a:r>
            <a:r>
              <a:rPr lang="pl-PL" sz="1200" dirty="0">
                <a:cs typeface="Arial" pitchFamily="34" charset="0"/>
              </a:rPr>
              <a:t>wartość </a:t>
            </a:r>
            <a:r>
              <a:rPr lang="pl-PL" sz="1200" dirty="0" smtClean="0">
                <a:cs typeface="Arial" pitchFamily="34" charset="0"/>
              </a:rPr>
              <a:t>projektu </a:t>
            </a:r>
            <a:r>
              <a:rPr lang="pl-PL" sz="1200" b="1" dirty="0" smtClean="0">
                <a:cs typeface="Arial" pitchFamily="34" charset="0"/>
              </a:rPr>
              <a:t>50 </a:t>
            </a:r>
            <a:r>
              <a:rPr lang="pl-PL" sz="1200" b="1" dirty="0">
                <a:cs typeface="Arial" pitchFamily="34" charset="0"/>
              </a:rPr>
              <a:t>000 PLN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627784" y="6203055"/>
            <a:ext cx="3545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200" dirty="0" smtClean="0">
                <a:cs typeface="Arial" pitchFamily="34" charset="0"/>
              </a:rPr>
              <a:t>Konkurs horyzontalny – 6 473 203 EUR</a:t>
            </a:r>
          </a:p>
        </p:txBody>
      </p:sp>
    </p:spTree>
    <p:extLst>
      <p:ext uri="{BB962C8B-B14F-4D97-AF65-F5344CB8AC3E}">
        <p14:creationId xmlns:p14="http://schemas.microsoft.com/office/powerpoint/2010/main" val="23598510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2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latin typeface="Arial" pitchFamily="34" charset="0"/>
                <a:cs typeface="Arial" pitchFamily="34" charset="0"/>
              </a:rPr>
              <a:t>Działanie 3.2 Efektywność energetyczna w MŚP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</a:t>
              </a: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3.2 ABC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4568" y="2444121"/>
            <a:ext cx="416990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sz="1200" dirty="0">
                <a:latin typeface="+mn-lt"/>
              </a:rPr>
              <a:t>Alokacja:   </a:t>
            </a:r>
            <a:r>
              <a:rPr lang="pl-PL" sz="1200" dirty="0" smtClean="0">
                <a:latin typeface="+mn-lt"/>
              </a:rPr>
              <a:t>                                                            </a:t>
            </a:r>
            <a:r>
              <a:rPr lang="pl-PL" sz="1200" b="1" dirty="0" smtClean="0">
                <a:latin typeface="+mn-lt"/>
              </a:rPr>
              <a:t>27 </a:t>
            </a:r>
            <a:r>
              <a:rPr lang="pl-PL" sz="1200" b="1" dirty="0" smtClean="0">
                <a:latin typeface="+mn-lt"/>
              </a:rPr>
              <a:t>417 898,62</a:t>
            </a:r>
            <a:r>
              <a:rPr lang="pl-PL" sz="1200" dirty="0" smtClean="0">
                <a:latin typeface="+mn-lt"/>
              </a:rPr>
              <a:t> </a:t>
            </a:r>
            <a:r>
              <a:rPr lang="pl-PL" sz="1200" b="1" dirty="0" smtClean="0">
                <a:latin typeface="+mn-lt"/>
              </a:rPr>
              <a:t>zł</a:t>
            </a:r>
            <a:endParaRPr lang="pl-PL" sz="1200" dirty="0">
              <a:latin typeface="+mn-lt"/>
            </a:endParaRPr>
          </a:p>
          <a:p>
            <a:r>
              <a:rPr lang="pl-PL" sz="1200" dirty="0">
                <a:latin typeface="+mn-lt"/>
              </a:rPr>
              <a:t>liczba  złożonych wniosków: </a:t>
            </a:r>
            <a:r>
              <a:rPr lang="pl-PL" sz="1200" dirty="0" smtClean="0">
                <a:latin typeface="+mn-lt"/>
              </a:rPr>
              <a:t>                                            </a:t>
            </a:r>
            <a:r>
              <a:rPr lang="pl-PL" sz="1200" b="1" dirty="0" smtClean="0">
                <a:latin typeface="+mn-lt"/>
              </a:rPr>
              <a:t>32</a:t>
            </a:r>
            <a:endParaRPr lang="pl-PL" sz="1200" dirty="0">
              <a:latin typeface="+mn-lt"/>
            </a:endParaRPr>
          </a:p>
          <a:p>
            <a:r>
              <a:rPr lang="pl-PL" sz="1200" dirty="0">
                <a:latin typeface="+mn-lt"/>
              </a:rPr>
              <a:t>Kwota dofinansowania złożonych wniosków: </a:t>
            </a:r>
            <a:r>
              <a:rPr lang="pl-PL" sz="1200" b="1" dirty="0" smtClean="0">
                <a:latin typeface="+mn-lt"/>
              </a:rPr>
              <a:t>32 848 </a:t>
            </a:r>
            <a:r>
              <a:rPr lang="pl-PL" sz="1200" b="1" dirty="0" smtClean="0">
                <a:latin typeface="+mn-lt"/>
              </a:rPr>
              <a:t>062,34 zł</a:t>
            </a:r>
            <a:r>
              <a:rPr lang="pl-PL" sz="1200" b="1" dirty="0">
                <a:latin typeface="+mn-lt"/>
              </a:rPr>
              <a:t>   </a:t>
            </a:r>
            <a:endParaRPr lang="pl-PL" sz="1200" dirty="0">
              <a:latin typeface="+mn-lt"/>
            </a:endParaRPr>
          </a:p>
          <a:p>
            <a:r>
              <a:rPr lang="pl-PL" sz="1200" dirty="0">
                <a:latin typeface="+mn-lt"/>
              </a:rPr>
              <a:t>Procent wykorzystanej alokacji: </a:t>
            </a:r>
            <a:r>
              <a:rPr lang="pl-PL" sz="1200" dirty="0" smtClean="0">
                <a:latin typeface="+mn-lt"/>
              </a:rPr>
              <a:t>                                   </a:t>
            </a:r>
            <a:r>
              <a:rPr lang="pl-PL" sz="1200" b="1" dirty="0" smtClean="0">
                <a:latin typeface="+mn-lt"/>
              </a:rPr>
              <a:t>118,39</a:t>
            </a:r>
            <a:r>
              <a:rPr lang="pl-PL" sz="1200" b="1" dirty="0" smtClean="0">
                <a:latin typeface="+mn-lt"/>
              </a:rPr>
              <a:t>%</a:t>
            </a:r>
            <a:endParaRPr lang="pl-PL" sz="12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  <a:tab pos="465138" algn="ctr"/>
              </a:tabLst>
            </a:pP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1" y="3665750"/>
            <a:ext cx="5085369" cy="3056632"/>
          </a:xfrm>
          <a:prstGeom prst="rect">
            <a:avLst/>
          </a:prstGeom>
        </p:spPr>
      </p:pic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81788"/>
              </p:ext>
            </p:extLst>
          </p:nvPr>
        </p:nvGraphicFramePr>
        <p:xfrm>
          <a:off x="4570642" y="3672240"/>
          <a:ext cx="4973744" cy="305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Prostokąt zaokrąglony 16"/>
          <p:cNvSpPr/>
          <p:nvPr/>
        </p:nvSpPr>
        <p:spPr>
          <a:xfrm>
            <a:off x="6210979" y="2443659"/>
            <a:ext cx="1708657" cy="89629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6210979" y="2473425"/>
            <a:ext cx="1708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cs typeface="Arial" pitchFamily="34" charset="0"/>
              </a:rPr>
              <a:t>rozpoczęcie </a:t>
            </a:r>
            <a:r>
              <a:rPr lang="pl-PL" sz="1200" dirty="0">
                <a:cs typeface="Arial" pitchFamily="34" charset="0"/>
              </a:rPr>
              <a:t>naboru</a:t>
            </a:r>
          </a:p>
          <a:p>
            <a:pPr algn="ctr"/>
            <a:r>
              <a:rPr lang="pl-PL" sz="1200" dirty="0" smtClean="0">
                <a:cs typeface="Arial" pitchFamily="34" charset="0"/>
              </a:rPr>
              <a:t>07.01.2016</a:t>
            </a:r>
          </a:p>
          <a:p>
            <a:pPr algn="ctr"/>
            <a:r>
              <a:rPr lang="pl-PL" sz="1200" b="1" dirty="0">
                <a:cs typeface="Arial" pitchFamily="34" charset="0"/>
              </a:rPr>
              <a:t>z</a:t>
            </a:r>
            <a:r>
              <a:rPr lang="pl-PL" sz="1200" b="1" dirty="0" smtClean="0">
                <a:cs typeface="Arial" pitchFamily="34" charset="0"/>
              </a:rPr>
              <a:t>akończenie naboru</a:t>
            </a:r>
          </a:p>
          <a:p>
            <a:pPr algn="ctr"/>
            <a:r>
              <a:rPr lang="pl-PL" sz="1200" b="1" dirty="0" smtClean="0">
                <a:cs typeface="Arial" pitchFamily="34" charset="0"/>
              </a:rPr>
              <a:t>15.01.2016</a:t>
            </a:r>
            <a:endParaRPr lang="pl-PL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520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396" y="3212976"/>
            <a:ext cx="5751046" cy="3456746"/>
          </a:xfrm>
          <a:prstGeom prst="rect">
            <a:avLst/>
          </a:prstGeom>
        </p:spPr>
      </p:pic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2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latin typeface="Arial" pitchFamily="34" charset="0"/>
                <a:cs typeface="Arial" pitchFamily="34" charset="0"/>
              </a:rPr>
              <a:t>Działanie 3.2 Efektywność energetyczna w MŚP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3.2 ABC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446190" y="2728335"/>
            <a:ext cx="6683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/>
              <a:t>Siedziba firm składających wnioski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7755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2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latin typeface="Arial" pitchFamily="34" charset="0"/>
                <a:cs typeface="Arial" pitchFamily="34" charset="0"/>
              </a:rPr>
              <a:t>Działanie 3.2 Efektywność energetyczna w MŚP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</a:t>
              </a: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3.2 ABC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66339"/>
              </p:ext>
            </p:extLst>
          </p:nvPr>
        </p:nvGraphicFramePr>
        <p:xfrm>
          <a:off x="1041400" y="3332639"/>
          <a:ext cx="7061199" cy="1061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326"/>
                <a:gridCol w="1218652"/>
                <a:gridCol w="926683"/>
                <a:gridCol w="1247214"/>
                <a:gridCol w="952072"/>
                <a:gridCol w="1231346"/>
                <a:gridCol w="875906"/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konkurs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</a:rPr>
                        <a:t>weryfikacja techniczna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wykorzystanie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alokacji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schemat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alokacja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liczba złożonych wniosków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kwota dofinansowania złożonych wniosków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liczba wniosków pozytywnych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kwota dofinansowania pozytywnych wniosków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3.2 ABC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27 417 898,62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32 848 062,34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31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32 730 932,34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119%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Prostokąt 14"/>
          <p:cNvSpPr/>
          <p:nvPr/>
        </p:nvSpPr>
        <p:spPr>
          <a:xfrm>
            <a:off x="1091366" y="4869160"/>
            <a:ext cx="70112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b="1" dirty="0" smtClean="0"/>
              <a:t>3.2 ABC</a:t>
            </a:r>
          </a:p>
          <a:p>
            <a:pPr>
              <a:spcAft>
                <a:spcPts val="600"/>
              </a:spcAft>
            </a:pPr>
            <a:r>
              <a:rPr lang="pl-PL" sz="1200" u="sng" dirty="0" smtClean="0"/>
              <a:t>Pozostało </a:t>
            </a:r>
            <a:r>
              <a:rPr lang="pl-PL" sz="1200" u="sng" dirty="0"/>
              <a:t>z alokacji konkursu: </a:t>
            </a:r>
            <a:r>
              <a:rPr lang="pl-PL" sz="1200" u="sng" dirty="0" smtClean="0"/>
              <a:t>                        </a:t>
            </a:r>
            <a:r>
              <a:rPr lang="pl-PL" sz="1200" b="1" u="sng" dirty="0" smtClean="0"/>
              <a:t>0,00%                                                                                               0,00 zł</a:t>
            </a:r>
            <a:endParaRPr lang="pl-PL" sz="1200" b="1" u="sng" dirty="0"/>
          </a:p>
          <a:p>
            <a:pPr>
              <a:spcAft>
                <a:spcPts val="600"/>
              </a:spcAft>
            </a:pPr>
            <a:r>
              <a:rPr lang="pl-PL" sz="1200" b="1" dirty="0">
                <a:solidFill>
                  <a:srgbClr val="002060"/>
                </a:solidFill>
              </a:rPr>
              <a:t>Weryfikacji technicznej nie przeszedł </a:t>
            </a:r>
            <a:r>
              <a:rPr lang="pl-PL" sz="1200" b="1" dirty="0" smtClean="0">
                <a:solidFill>
                  <a:srgbClr val="002060"/>
                </a:solidFill>
              </a:rPr>
              <a:t>          1 </a:t>
            </a:r>
            <a:r>
              <a:rPr lang="pl-PL" sz="1200" b="1" dirty="0">
                <a:solidFill>
                  <a:srgbClr val="002060"/>
                </a:solidFill>
              </a:rPr>
              <a:t>wniosek </a:t>
            </a:r>
            <a:r>
              <a:rPr lang="pl-PL" sz="1200" b="1" dirty="0" smtClean="0">
                <a:solidFill>
                  <a:srgbClr val="002060"/>
                </a:solidFill>
              </a:rPr>
              <a:t>                      na </a:t>
            </a:r>
            <a:r>
              <a:rPr lang="pl-PL" sz="1200" b="1" dirty="0">
                <a:solidFill>
                  <a:srgbClr val="002060"/>
                </a:solidFill>
              </a:rPr>
              <a:t>kwotę dofinansowania </a:t>
            </a:r>
            <a:r>
              <a:rPr lang="pl-PL" sz="1200" b="1" dirty="0" smtClean="0">
                <a:solidFill>
                  <a:srgbClr val="002060"/>
                </a:solidFill>
              </a:rPr>
              <a:t>     117 </a:t>
            </a:r>
            <a:r>
              <a:rPr lang="pl-PL" sz="1200" b="1" dirty="0">
                <a:solidFill>
                  <a:srgbClr val="002060"/>
                </a:solidFill>
              </a:rPr>
              <a:t>130,00 </a:t>
            </a:r>
            <a:r>
              <a:rPr lang="pl-PL" sz="1200" b="1" dirty="0" smtClean="0">
                <a:solidFill>
                  <a:srgbClr val="002060"/>
                </a:solidFill>
              </a:rPr>
              <a:t>zł</a:t>
            </a:r>
            <a:endParaRPr lang="pl-PL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1343844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169149" y="1484784"/>
            <a:ext cx="69030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ogłoszone przez DIP w listopadzie 2015 roku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2671697" y="3140968"/>
            <a:ext cx="3816424" cy="1800200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676455" y="328498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Działanie 1.4 </a:t>
            </a: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Internacjonalizacja przedsiębiorstw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Schemat 1.4D</a:t>
            </a:r>
          </a:p>
          <a:p>
            <a:pPr algn="ctr"/>
            <a:r>
              <a:rPr lang="pl-PL" sz="1400" b="1" i="1" dirty="0">
                <a:latin typeface="+mj-lt"/>
                <a:cs typeface="Arial" pitchFamily="34" charset="0"/>
              </a:rPr>
              <a:t>Promocja oferty gospodarczej regionu</a:t>
            </a:r>
          </a:p>
          <a:p>
            <a:pPr algn="ctr"/>
            <a:r>
              <a:rPr lang="pl-PL" sz="1400" b="1" i="1" dirty="0">
                <a:latin typeface="+mj-lt"/>
                <a:cs typeface="Arial" pitchFamily="34" charset="0"/>
              </a:rPr>
              <a:t>na rynkach krajowych i międzynarodowych</a:t>
            </a:r>
            <a:endParaRPr lang="pl-PL" sz="1400" b="1" i="1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594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09135" y="1268760"/>
            <a:ext cx="71407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</a:t>
              </a:r>
              <a:r>
                <a:rPr lang="pl-PL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Promocja oferty gospodarczej regionu</a:t>
            </a:r>
          </a:p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na rynkach krajowych i międzynarodowych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9308879"/>
              </p:ext>
            </p:extLst>
          </p:nvPr>
        </p:nvGraphicFramePr>
        <p:xfrm>
          <a:off x="1403648" y="2916638"/>
          <a:ext cx="6696744" cy="328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Obraz 10" descr="FEPR-DS-UE-EFRR-kol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999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75" y="4981110"/>
            <a:ext cx="7090021" cy="135657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09135" y="1268760"/>
            <a:ext cx="71407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</a:t>
              </a:r>
              <a:r>
                <a:rPr lang="pl-PL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Promocja oferty gospodarczej regionu</a:t>
            </a:r>
          </a:p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na rynkach krajowych i międzynarodowych</a:t>
            </a:r>
          </a:p>
        </p:txBody>
      </p:sp>
      <p:pic>
        <p:nvPicPr>
          <p:cNvPr id="11" name="Obraz 10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112516" y="2746611"/>
            <a:ext cx="7055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Typ beneficjenta:</a:t>
            </a:r>
          </a:p>
          <a:p>
            <a:pPr algn="just"/>
            <a:endParaRPr lang="pl-PL" sz="1400" dirty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200" dirty="0">
                <a:cs typeface="Arial" pitchFamily="34" charset="0"/>
              </a:rPr>
              <a:t>    jednostki samorządu terytorialnego, ich związki i stowarzyszenia;</a:t>
            </a:r>
          </a:p>
          <a:p>
            <a:pPr marL="285750" indent="-285750" algn="just">
              <a:buFontTx/>
              <a:buChar char="-"/>
            </a:pPr>
            <a:r>
              <a:rPr lang="pl-PL" sz="1200" dirty="0">
                <a:cs typeface="Arial" pitchFamily="34" charset="0"/>
              </a:rPr>
              <a:t>    jednostki organizacyjne </a:t>
            </a:r>
            <a:r>
              <a:rPr lang="pl-PL" sz="1200" dirty="0" err="1">
                <a:cs typeface="Arial" pitchFamily="34" charset="0"/>
              </a:rPr>
              <a:t>jst</a:t>
            </a:r>
            <a:r>
              <a:rPr lang="pl-PL" sz="1200" dirty="0">
                <a:cs typeface="Arial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pl-PL" sz="1200" dirty="0">
                <a:cs typeface="Arial" pitchFamily="34" charset="0"/>
              </a:rPr>
              <a:t>    Instytucje Otoczenia Biznesu ( IOB).</a:t>
            </a:r>
          </a:p>
          <a:p>
            <a:pPr algn="just"/>
            <a:endParaRPr lang="pl-PL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pl-PL" sz="1400" b="1" dirty="0">
                <a:solidFill>
                  <a:srgbClr val="002060"/>
                </a:solidFill>
                <a:cs typeface="Arial" pitchFamily="34" charset="0"/>
              </a:rPr>
              <a:t>Poziom dofinansowania:</a:t>
            </a:r>
            <a:endParaRPr lang="pl-PL" sz="1400" dirty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200" dirty="0">
                <a:cs typeface="Arial" pitchFamily="34" charset="0"/>
              </a:rPr>
              <a:t>85% wydatków kwalifikowalnych; </a:t>
            </a:r>
          </a:p>
          <a:p>
            <a:pPr algn="just"/>
            <a:endParaRPr lang="pl-PL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295286" y="5182344"/>
            <a:ext cx="6985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r>
              <a:rPr lang="pl-PL" sz="1200" dirty="0" smtClean="0">
                <a:cs typeface="Arial" pitchFamily="34" charset="0"/>
              </a:rPr>
              <a:t>Maksymalna wartość projektu: </a:t>
            </a:r>
            <a:r>
              <a:rPr lang="pl-PL" sz="1200" b="1" dirty="0" smtClean="0">
                <a:cs typeface="Arial" pitchFamily="34" charset="0"/>
              </a:rPr>
              <a:t>4 500 000 PLN</a:t>
            </a:r>
            <a:endParaRPr lang="pl-PL" sz="1200" b="1" dirty="0">
              <a:cs typeface="Arial" pitchFamily="34" charset="0"/>
            </a:endParaRPr>
          </a:p>
          <a:p>
            <a:endParaRPr lang="pl-PL" sz="1200" dirty="0" smtClean="0">
              <a:cs typeface="Arial" pitchFamily="34" charset="0"/>
            </a:endParaRPr>
          </a:p>
          <a:p>
            <a:r>
              <a:rPr lang="pl-PL" sz="1200" dirty="0" smtClean="0">
                <a:cs typeface="Arial" pitchFamily="34" charset="0"/>
              </a:rPr>
              <a:t>Minimalna </a:t>
            </a:r>
            <a:r>
              <a:rPr lang="pl-PL" sz="1200" dirty="0">
                <a:cs typeface="Arial" pitchFamily="34" charset="0"/>
              </a:rPr>
              <a:t>wartość </a:t>
            </a:r>
            <a:r>
              <a:rPr lang="pl-PL" sz="1200" dirty="0" smtClean="0">
                <a:cs typeface="Arial" pitchFamily="34" charset="0"/>
              </a:rPr>
              <a:t>projektu </a:t>
            </a:r>
            <a:r>
              <a:rPr lang="pl-PL" sz="1200" b="1" dirty="0" smtClean="0">
                <a:cs typeface="Arial" pitchFamily="34" charset="0"/>
              </a:rPr>
              <a:t>10 000 PLN</a:t>
            </a:r>
            <a:endParaRPr lang="pl-PL" sz="1200" b="1" dirty="0">
              <a:cs typeface="Arial" pitchFamily="34" charset="0"/>
            </a:endParaRPr>
          </a:p>
          <a:p>
            <a:endParaRPr lang="pl-PL" sz="1200" b="1" dirty="0">
              <a:cs typeface="Arial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627784" y="6203055"/>
            <a:ext cx="3545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200" dirty="0" smtClean="0">
                <a:cs typeface="Arial" pitchFamily="34" charset="0"/>
              </a:rPr>
              <a:t>Konkurs </a:t>
            </a:r>
            <a:r>
              <a:rPr lang="pl-PL" sz="1200" dirty="0">
                <a:cs typeface="Arial" pitchFamily="34" charset="0"/>
              </a:rPr>
              <a:t>ZIT </a:t>
            </a:r>
            <a:r>
              <a:rPr lang="pl-PL" sz="1200" dirty="0" err="1">
                <a:cs typeface="Arial" pitchFamily="34" charset="0"/>
              </a:rPr>
              <a:t>WroF</a:t>
            </a:r>
            <a:r>
              <a:rPr lang="pl-PL" sz="1200" dirty="0">
                <a:cs typeface="Arial" pitchFamily="34" charset="0"/>
              </a:rPr>
              <a:t> </a:t>
            </a:r>
            <a:r>
              <a:rPr lang="pl-PL" sz="1200" dirty="0" smtClean="0">
                <a:cs typeface="Arial" pitchFamily="34" charset="0"/>
              </a:rPr>
              <a:t>– 940 000 EUR</a:t>
            </a:r>
          </a:p>
        </p:txBody>
      </p:sp>
    </p:spTree>
    <p:extLst>
      <p:ext uri="{BB962C8B-B14F-4D97-AF65-F5344CB8AC3E}">
        <p14:creationId xmlns:p14="http://schemas.microsoft.com/office/powerpoint/2010/main" val="30063022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39" y="4884479"/>
            <a:ext cx="3603048" cy="1356576"/>
          </a:xfrm>
          <a:prstGeom prst="rect">
            <a:avLst/>
          </a:prstGeom>
        </p:spPr>
      </p:pic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044429" y="2545413"/>
            <a:ext cx="705514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Typ beneficjenta:</a:t>
            </a:r>
            <a:endParaRPr lang="pl-PL" sz="1400" dirty="0" smtClean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cs typeface="Arial" pitchFamily="34" charset="0"/>
              </a:rPr>
              <a:t>przedsiębiorcy typu spin-off; </a:t>
            </a: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cs typeface="Arial" pitchFamily="34" charset="0"/>
              </a:rPr>
              <a:t>przedsiębiorcy;</a:t>
            </a: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cs typeface="Arial" pitchFamily="34" charset="0"/>
              </a:rPr>
              <a:t>IOB, w tym organizacje pozarządowe;</a:t>
            </a:r>
          </a:p>
          <a:p>
            <a:pPr marL="285750" indent="-285750" algn="just">
              <a:buFontTx/>
              <a:buChar char="-"/>
            </a:pPr>
            <a:r>
              <a:rPr lang="pl-PL" sz="1200" dirty="0" smtClean="0">
                <a:cs typeface="Arial" pitchFamily="34" charset="0"/>
              </a:rPr>
              <a:t>konsorcja przedsiębiorstw z jednostkami naukowymi, uczelniami/szkołami wyższymi lub podmiotami leczniczymi, bądź ze spółkami celowymi tworzonymi przez te podmioty.</a:t>
            </a:r>
          </a:p>
          <a:p>
            <a:pPr algn="just"/>
            <a:endParaRPr lang="pl-PL" sz="1400" dirty="0" smtClean="0">
              <a:cs typeface="Arial" pitchFamily="34" charset="0"/>
            </a:endParaRPr>
          </a:p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Poziom dofinansowania:</a:t>
            </a:r>
            <a:endParaRPr lang="pl-PL" sz="1400" dirty="0">
              <a:cs typeface="Arial" pitchFamily="34" charset="0"/>
            </a:endParaRPr>
          </a:p>
          <a:p>
            <a:pPr algn="just"/>
            <a:r>
              <a:rPr lang="pl-PL" sz="1200" dirty="0" smtClean="0">
                <a:cs typeface="Arial" pitchFamily="34" charset="0"/>
              </a:rPr>
              <a:t>Dla badań przemysłowych do 80% wydatków kwalifikowalnych</a:t>
            </a:r>
            <a:endParaRPr lang="pl-PL" sz="1200" dirty="0">
              <a:cs typeface="Arial" pitchFamily="34" charset="0"/>
            </a:endParaRPr>
          </a:p>
          <a:p>
            <a:pPr algn="just"/>
            <a:r>
              <a:rPr lang="pl-PL" sz="1200" dirty="0" smtClean="0">
                <a:cs typeface="Arial" pitchFamily="34" charset="0"/>
              </a:rPr>
              <a:t>Dla prac rozwojowych (eksperymentalnych) do 60% wydatków kwalifikowalnych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98" y="4884479"/>
            <a:ext cx="3603048" cy="1356576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4698316" y="4871368"/>
            <a:ext cx="3555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200" dirty="0" smtClean="0">
                <a:cs typeface="Arial" pitchFamily="34" charset="0"/>
              </a:rPr>
              <a:t>Maksymalna całkowita wartość projektu: </a:t>
            </a:r>
          </a:p>
          <a:p>
            <a:pPr algn="r"/>
            <a:r>
              <a:rPr lang="pl-PL" sz="1200" b="1" dirty="0" smtClean="0">
                <a:cs typeface="Arial" pitchFamily="34" charset="0"/>
              </a:rPr>
              <a:t>5 000 000 PLN</a:t>
            </a:r>
          </a:p>
          <a:p>
            <a:pPr algn="r"/>
            <a:r>
              <a:rPr lang="pl-PL" sz="1200" dirty="0" smtClean="0">
                <a:cs typeface="Arial" pitchFamily="34" charset="0"/>
              </a:rPr>
              <a:t>Minimalna wartość wydatków kwalifikowalnych </a:t>
            </a:r>
            <a:r>
              <a:rPr lang="pl-PL" sz="1200" b="1" dirty="0" smtClean="0">
                <a:cs typeface="Arial" pitchFamily="34" charset="0"/>
              </a:rPr>
              <a:t>100 000 PLN</a:t>
            </a:r>
          </a:p>
          <a:p>
            <a:pPr algn="r"/>
            <a:r>
              <a:rPr lang="pl-PL" sz="1200" dirty="0" smtClean="0">
                <a:cs typeface="Arial" pitchFamily="34" charset="0"/>
              </a:rPr>
              <a:t>Maksymalna wartość wydatków kwalifikowalnych</a:t>
            </a:r>
          </a:p>
          <a:p>
            <a:pPr algn="r"/>
            <a:r>
              <a:rPr lang="pl-PL" sz="1200" b="1" dirty="0" smtClean="0">
                <a:cs typeface="Arial" pitchFamily="34" charset="0"/>
              </a:rPr>
              <a:t>4 300 000 PLN</a:t>
            </a:r>
            <a:endParaRPr lang="pl-PL" sz="1200" dirty="0">
              <a:cs typeface="Arial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51757" y="5093253"/>
            <a:ext cx="3555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800" b="1" dirty="0" smtClean="0">
              <a:cs typeface="Arial" pitchFamily="34" charset="0"/>
            </a:endParaRPr>
          </a:p>
          <a:p>
            <a:r>
              <a:rPr lang="pl-PL" sz="1200" dirty="0" smtClean="0">
                <a:cs typeface="Arial" pitchFamily="34" charset="0"/>
              </a:rPr>
              <a:t>Maksymalna całkowita wartość projektu: </a:t>
            </a:r>
          </a:p>
          <a:p>
            <a:r>
              <a:rPr lang="pl-PL" sz="1200" b="1" dirty="0" smtClean="0">
                <a:cs typeface="Arial" pitchFamily="34" charset="0"/>
              </a:rPr>
              <a:t>5 000 000 PLN</a:t>
            </a:r>
          </a:p>
          <a:p>
            <a:r>
              <a:rPr lang="pl-PL" sz="1200" dirty="0" smtClean="0">
                <a:cs typeface="Arial" pitchFamily="34" charset="0"/>
              </a:rPr>
              <a:t>Minimalna wartość wydatków kwalifikowalnych </a:t>
            </a:r>
            <a:r>
              <a:rPr lang="pl-PL" sz="1200" b="1" dirty="0" smtClean="0">
                <a:cs typeface="Arial" pitchFamily="34" charset="0"/>
              </a:rPr>
              <a:t>100 000 PLN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718021" y="6218464"/>
            <a:ext cx="3545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r>
              <a:rPr lang="pl-PL" sz="1400" dirty="0" smtClean="0">
                <a:cs typeface="Arial" pitchFamily="34" charset="0"/>
              </a:rPr>
              <a:t>Konkurs ZIT </a:t>
            </a:r>
            <a:r>
              <a:rPr lang="pl-PL" sz="1400" dirty="0" err="1" smtClean="0">
                <a:cs typeface="Arial" pitchFamily="34" charset="0"/>
              </a:rPr>
              <a:t>WroF</a:t>
            </a:r>
            <a:endParaRPr lang="pl-PL" sz="1400" dirty="0" smtClean="0">
              <a:cs typeface="Arial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4732051" y="6241055"/>
            <a:ext cx="3545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400" dirty="0" smtClean="0">
                <a:cs typeface="Arial" pitchFamily="34" charset="0"/>
              </a:rPr>
              <a:t>Konkurs horyzontalny</a:t>
            </a: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09135" y="1268760"/>
            <a:ext cx="71407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</a:t>
              </a:r>
              <a:r>
                <a:rPr lang="pl-PL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Promocja oferty gospodarczej regionu</a:t>
            </a:r>
          </a:p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na rynkach krajowych i międzynarodowych</a:t>
            </a:r>
          </a:p>
        </p:txBody>
      </p:sp>
      <p:pic>
        <p:nvPicPr>
          <p:cNvPr id="11" name="Obraz 10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7555" y="3439452"/>
            <a:ext cx="4276493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sz="1400" b="1" dirty="0" smtClean="0">
                <a:latin typeface="+mn-lt"/>
              </a:rPr>
              <a:t>ZIT WROF</a:t>
            </a:r>
            <a:endParaRPr lang="pl-PL" sz="1400" dirty="0">
              <a:latin typeface="+mn-lt"/>
            </a:endParaRPr>
          </a:p>
          <a:p>
            <a:r>
              <a:rPr lang="pl-PL" sz="1200" dirty="0" smtClean="0">
                <a:latin typeface="+mn-lt"/>
              </a:rPr>
              <a:t>Alokacja</a:t>
            </a:r>
            <a:r>
              <a:rPr lang="pl-PL" sz="1200" dirty="0">
                <a:latin typeface="+mn-lt"/>
              </a:rPr>
              <a:t>: </a:t>
            </a:r>
            <a:r>
              <a:rPr lang="pl-PL" sz="1200" dirty="0" smtClean="0">
                <a:latin typeface="+mn-lt"/>
              </a:rPr>
              <a:t>                                                               </a:t>
            </a:r>
            <a:r>
              <a:rPr lang="pl-PL" sz="1200" b="1" dirty="0" smtClean="0">
                <a:latin typeface="+mn-lt"/>
              </a:rPr>
              <a:t>4 </a:t>
            </a:r>
            <a:r>
              <a:rPr lang="pl-PL" sz="1200" b="1" dirty="0">
                <a:latin typeface="+mn-lt"/>
              </a:rPr>
              <a:t>013 </a:t>
            </a:r>
            <a:r>
              <a:rPr lang="pl-PL" sz="1200" b="1" dirty="0" smtClean="0">
                <a:latin typeface="+mn-lt"/>
              </a:rPr>
              <a:t>706,00 zł </a:t>
            </a:r>
            <a:endParaRPr lang="pl-PL" sz="1200" dirty="0" smtClean="0">
              <a:latin typeface="+mn-lt"/>
            </a:endParaRPr>
          </a:p>
          <a:p>
            <a:r>
              <a:rPr lang="pl-PL" sz="1200" dirty="0" smtClean="0">
                <a:latin typeface="+mn-lt"/>
              </a:rPr>
              <a:t>liczba  złożonych wniosków:                                              </a:t>
            </a:r>
            <a:r>
              <a:rPr lang="pl-PL" sz="1200" b="1" dirty="0" smtClean="0">
                <a:latin typeface="+mn-lt"/>
              </a:rPr>
              <a:t>1</a:t>
            </a:r>
            <a:endParaRPr lang="pl-PL" sz="1200" dirty="0" smtClean="0">
              <a:latin typeface="+mn-lt"/>
            </a:endParaRPr>
          </a:p>
          <a:p>
            <a:r>
              <a:rPr lang="pl-PL" sz="1200" dirty="0" smtClean="0">
                <a:latin typeface="+mn-lt"/>
              </a:rPr>
              <a:t>Kwota </a:t>
            </a:r>
            <a:r>
              <a:rPr lang="pl-PL" sz="1200" dirty="0">
                <a:latin typeface="+mn-lt"/>
              </a:rPr>
              <a:t>dofinansowania złożonych wniosków:  </a:t>
            </a:r>
            <a:r>
              <a:rPr lang="pl-PL" sz="1200" b="1" dirty="0">
                <a:latin typeface="+mn-lt"/>
              </a:rPr>
              <a:t>3 025 568,20 </a:t>
            </a:r>
            <a:r>
              <a:rPr lang="pl-PL" sz="1200" b="1" dirty="0" smtClean="0">
                <a:latin typeface="+mn-lt"/>
              </a:rPr>
              <a:t>zł</a:t>
            </a:r>
            <a:endParaRPr lang="pl-PL" sz="1200" b="1" dirty="0">
              <a:latin typeface="+mn-lt"/>
            </a:endParaRPr>
          </a:p>
          <a:p>
            <a:r>
              <a:rPr lang="pl-PL" sz="1200" dirty="0">
                <a:latin typeface="+mn-lt"/>
              </a:rPr>
              <a:t> </a:t>
            </a:r>
          </a:p>
          <a:p>
            <a:r>
              <a:rPr lang="pl-PL" sz="1200" dirty="0">
                <a:latin typeface="+mn-lt"/>
              </a:rPr>
              <a:t>Procent wykorzystanej alokacji: </a:t>
            </a:r>
            <a:r>
              <a:rPr lang="pl-PL" sz="1200" dirty="0" smtClean="0">
                <a:latin typeface="+mn-lt"/>
              </a:rPr>
              <a:t>                                     </a:t>
            </a:r>
            <a:r>
              <a:rPr lang="pl-PL" sz="1200" b="1" dirty="0" smtClean="0">
                <a:latin typeface="+mn-lt"/>
              </a:rPr>
              <a:t>75%</a:t>
            </a:r>
          </a:p>
          <a:p>
            <a:endParaRPr lang="pl-PL" sz="1200" b="1" dirty="0">
              <a:latin typeface="+mn-lt"/>
            </a:endParaRPr>
          </a:p>
          <a:p>
            <a:r>
              <a:rPr lang="pl-PL" sz="1200" b="1" dirty="0" smtClean="0">
                <a:latin typeface="+mn-lt"/>
              </a:rPr>
              <a:t>Przedsiębiorstwo średnie</a:t>
            </a:r>
          </a:p>
          <a:p>
            <a:r>
              <a:rPr lang="pl-PL" sz="1200" b="1" dirty="0" smtClean="0">
                <a:latin typeface="+mn-lt"/>
              </a:rPr>
              <a:t>Wnioskodawca z powiatu wrocławskiego</a:t>
            </a:r>
            <a:endParaRPr lang="pl-PL" sz="12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  <a:tab pos="465138" algn="ctr"/>
              </a:tabLst>
            </a:pP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6111683" y="3717032"/>
            <a:ext cx="1708657" cy="89629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6126600" y="3749679"/>
            <a:ext cx="1708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cs typeface="Arial" pitchFamily="34" charset="0"/>
              </a:rPr>
              <a:t>rozpoczęcie </a:t>
            </a:r>
            <a:r>
              <a:rPr lang="pl-PL" sz="1200" dirty="0">
                <a:cs typeface="Arial" pitchFamily="34" charset="0"/>
              </a:rPr>
              <a:t>naboru</a:t>
            </a:r>
          </a:p>
          <a:p>
            <a:pPr algn="ctr"/>
            <a:r>
              <a:rPr lang="pl-PL" sz="1200" dirty="0" smtClean="0">
                <a:cs typeface="Arial" pitchFamily="34" charset="0"/>
              </a:rPr>
              <a:t>07.01.2016</a:t>
            </a:r>
          </a:p>
          <a:p>
            <a:pPr algn="ctr"/>
            <a:r>
              <a:rPr lang="pl-PL" sz="1200" b="1" dirty="0">
                <a:cs typeface="Arial" pitchFamily="34" charset="0"/>
              </a:rPr>
              <a:t>z</a:t>
            </a:r>
            <a:r>
              <a:rPr lang="pl-PL" sz="1200" b="1" dirty="0" smtClean="0">
                <a:cs typeface="Arial" pitchFamily="34" charset="0"/>
              </a:rPr>
              <a:t>akończenie naboru</a:t>
            </a:r>
          </a:p>
          <a:p>
            <a:pPr algn="ctr"/>
            <a:r>
              <a:rPr lang="pl-PL" sz="1200" b="1" dirty="0" smtClean="0">
                <a:cs typeface="Arial" pitchFamily="34" charset="0"/>
              </a:rPr>
              <a:t>13.01.2016</a:t>
            </a:r>
            <a:endParaRPr lang="pl-PL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385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09135" y="1268760"/>
            <a:ext cx="71407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</a:t>
              </a:r>
              <a:r>
                <a:rPr lang="pl-PL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Promocja oferty gospodarczej regionu</a:t>
            </a:r>
          </a:p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na rynkach krajowych i międzynarodowych</a:t>
            </a:r>
          </a:p>
        </p:txBody>
      </p:sp>
      <p:pic>
        <p:nvPicPr>
          <p:cNvPr id="11" name="Obraz 10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64702" y="5059444"/>
            <a:ext cx="82296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1200" b="1" dirty="0" smtClean="0">
                <a:latin typeface="+mn-lt"/>
              </a:rPr>
              <a:t>1.4.2 D</a:t>
            </a:r>
            <a:endParaRPr lang="pl-PL" sz="1200" b="1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1200" u="sng" dirty="0" smtClean="0">
                <a:latin typeface="+mn-lt"/>
              </a:rPr>
              <a:t>Pozostało z alokacji konkursu </a:t>
            </a:r>
            <a:r>
              <a:rPr lang="pl-PL" sz="1200" u="sng" dirty="0" smtClean="0">
                <a:latin typeface="+mn-lt"/>
              </a:rPr>
              <a:t>                           </a:t>
            </a:r>
            <a:r>
              <a:rPr lang="pl-PL" sz="1200" b="1" u="sng" dirty="0" smtClean="0">
                <a:latin typeface="+mn-lt"/>
              </a:rPr>
              <a:t>24,62%                                                                                                                  988 </a:t>
            </a:r>
            <a:r>
              <a:rPr lang="pl-PL" sz="1200" b="1" u="sng" dirty="0" smtClean="0">
                <a:latin typeface="+mn-lt"/>
              </a:rPr>
              <a:t>137,80 </a:t>
            </a:r>
            <a:r>
              <a:rPr lang="pl-PL" sz="1200" b="1" u="sng" dirty="0" smtClean="0">
                <a:latin typeface="+mn-lt"/>
              </a:rPr>
              <a:t>zł</a:t>
            </a:r>
            <a:endParaRPr kumimoji="0" lang="pl-PL" altLang="pl-PL" sz="1200" b="0" i="0" u="sng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1200" b="1" dirty="0" smtClean="0">
                <a:solidFill>
                  <a:srgbClr val="002060"/>
                </a:solidFill>
                <a:latin typeface="+mn-lt"/>
              </a:rPr>
              <a:t>Wniosek przeszedł weryfikację </a:t>
            </a:r>
            <a:r>
              <a:rPr lang="pl-PL" sz="1200" b="1" dirty="0">
                <a:solidFill>
                  <a:srgbClr val="002060"/>
                </a:solidFill>
                <a:latin typeface="+mn-lt"/>
              </a:rPr>
              <a:t>techniczną oraz ocenę zgodności ze </a:t>
            </a:r>
            <a:r>
              <a:rPr lang="pl-PL" sz="1200" b="1" dirty="0" smtClean="0">
                <a:solidFill>
                  <a:srgbClr val="002060"/>
                </a:solidFill>
                <a:latin typeface="+mn-lt"/>
              </a:rPr>
              <a:t>strategią ZIT</a:t>
            </a:r>
            <a:endParaRPr lang="pl-PL" sz="1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2652"/>
              </p:ext>
            </p:extLst>
          </p:nvPr>
        </p:nvGraphicFramePr>
        <p:xfrm>
          <a:off x="464702" y="3449295"/>
          <a:ext cx="8229600" cy="963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320"/>
                <a:gridCol w="1102640"/>
                <a:gridCol w="838466"/>
                <a:gridCol w="1128483"/>
                <a:gridCol w="861437"/>
                <a:gridCol w="1114126"/>
                <a:gridCol w="815495"/>
                <a:gridCol w="1025111"/>
                <a:gridCol w="792522"/>
              </a:tblGrid>
              <a:tr h="1724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konkurs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weryfikacja techniczna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ocena ZIT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wykorzystanie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pl-PL" sz="1000" u="none" strike="noStrike" dirty="0">
                          <a:effectLst/>
                        </a:rPr>
                        <a:t>alokacji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48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schemat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alokacja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liczba złożonych wniosków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kwota dofinansowania złożonych wniosków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liczba wniosków pozytywnych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kwota dofinansowania pozytywnych wniosków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liczba wniosków pozytywnych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kwota dofinansowania pozytywnych wniosków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20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10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1.4.2 D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4 013 706,00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3 025 568,20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3 025 568,20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3 025 568,20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75%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0053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611560" y="2636912"/>
            <a:ext cx="79208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ea typeface="Calibri" panose="020F0502020204030204" pitchFamily="34" charset="0"/>
              </a:rPr>
              <a:t>Dziękuję za </a:t>
            </a:r>
            <a:r>
              <a:rPr lang="pl-PL" sz="2400" b="1" dirty="0" smtClean="0">
                <a:ea typeface="Calibri" panose="020F0502020204030204" pitchFamily="34" charset="0"/>
              </a:rPr>
              <a:t>uwagę.</a:t>
            </a:r>
          </a:p>
          <a:p>
            <a:pPr algn="ctr"/>
            <a:endParaRPr lang="pl-PL" sz="2400" b="1" dirty="0">
              <a:ea typeface="Calibri" panose="020F0502020204030204" pitchFamily="34" charset="0"/>
            </a:endParaRPr>
          </a:p>
          <a:p>
            <a:pPr algn="ctr"/>
            <a:endParaRPr lang="pl-PL" sz="800" dirty="0">
              <a:ea typeface="Calibri" panose="020F0502020204030204" pitchFamily="34" charset="0"/>
            </a:endParaRPr>
          </a:p>
          <a:p>
            <a:pPr algn="ctr"/>
            <a:r>
              <a:rPr lang="pl-PL" dirty="0" smtClean="0">
                <a:ea typeface="Calibri" panose="020F0502020204030204" pitchFamily="34" charset="0"/>
              </a:rPr>
              <a:t>Renata Granowska</a:t>
            </a:r>
            <a:endParaRPr lang="pl-PL" dirty="0">
              <a:ea typeface="Calibri" panose="020F0502020204030204" pitchFamily="34" charset="0"/>
            </a:endParaRPr>
          </a:p>
          <a:p>
            <a:pPr algn="ctr"/>
            <a:r>
              <a:rPr lang="pl-PL" dirty="0" smtClean="0"/>
              <a:t>Dyrektor </a:t>
            </a:r>
            <a:r>
              <a:rPr lang="pl-PL" dirty="0"/>
              <a:t>Dolnośląskiej Instytucji Pośredniczącej</a:t>
            </a:r>
          </a:p>
          <a:p>
            <a:pPr algn="just"/>
            <a:endParaRPr lang="pl-PL" sz="1600" b="1" dirty="0" smtClean="0"/>
          </a:p>
          <a:p>
            <a:pPr algn="just"/>
            <a:endParaRPr lang="pl-PL" sz="1600" b="1" dirty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/>
          </a:p>
          <a:p>
            <a:pPr algn="just"/>
            <a:endParaRPr lang="pl-PL" sz="1600" b="1" dirty="0" smtClean="0"/>
          </a:p>
          <a:p>
            <a:pPr algn="just"/>
            <a:endParaRPr lang="pl-PL" sz="1600" b="1" dirty="0" smtClean="0"/>
          </a:p>
          <a:p>
            <a:r>
              <a:rPr lang="pl-PL" sz="1400" b="1" dirty="0"/>
              <a:t>Prezentację przygotowali:</a:t>
            </a:r>
          </a:p>
          <a:p>
            <a:r>
              <a:rPr lang="pl-PL" sz="1400" dirty="0"/>
              <a:t>Dawid Zalewski</a:t>
            </a:r>
          </a:p>
          <a:p>
            <a:r>
              <a:rPr lang="pl-PL" sz="1400" dirty="0"/>
              <a:t>Beata Ankudowicz</a:t>
            </a:r>
          </a:p>
          <a:p>
            <a:pPr algn="just"/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078143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4" name="Obraz 9" descr="SIEDZIBA DIP WROCLA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415365"/>
            <a:ext cx="466281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76438" y="2414788"/>
            <a:ext cx="251816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1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Dolnośląska Instytucja Pośrednicząca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ul.  Strzegomska 2-4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53-611 Wrocław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tel. 71 776 58 12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      71 776 58 13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info.dip@umwd.pl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www.dip.dolnyslask.pl</a:t>
            </a:r>
          </a:p>
          <a:p>
            <a:pPr algn="ctr"/>
            <a:endParaRPr lang="pl-PL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pl-PL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6438" y="1724470"/>
            <a:ext cx="25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Zapraszamy do kontaktu: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6165304"/>
            <a:ext cx="7812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/>
              <a:t>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/>
        </p:nvSpPr>
        <p:spPr>
          <a:xfrm>
            <a:off x="1112516" y="2691779"/>
            <a:ext cx="41603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Horyzontalny</a:t>
            </a:r>
            <a:endParaRPr lang="pl-PL" sz="1400" dirty="0" smtClean="0"/>
          </a:p>
          <a:p>
            <a:r>
              <a:rPr lang="pl-PL" sz="1200" dirty="0" smtClean="0"/>
              <a:t>Alokacja:                                                               </a:t>
            </a:r>
            <a:r>
              <a:rPr lang="pl-PL" sz="1200" b="1" dirty="0" smtClean="0"/>
              <a:t>167 412 946,00</a:t>
            </a:r>
            <a:r>
              <a:rPr lang="pl-PL" sz="1200" dirty="0" smtClean="0"/>
              <a:t> </a:t>
            </a:r>
            <a:r>
              <a:rPr lang="pl-PL" sz="1200" b="1" dirty="0" smtClean="0"/>
              <a:t>zł</a:t>
            </a:r>
            <a:endParaRPr lang="pl-PL" sz="1200" dirty="0" smtClean="0"/>
          </a:p>
          <a:p>
            <a:r>
              <a:rPr lang="pl-PL" sz="1200" dirty="0" smtClean="0"/>
              <a:t>liczba  złożonych wniosków:                                             </a:t>
            </a:r>
            <a:r>
              <a:rPr lang="pl-PL" sz="1200" b="1" dirty="0" smtClean="0"/>
              <a:t>113</a:t>
            </a:r>
            <a:endParaRPr lang="pl-PL" sz="1200" dirty="0" smtClean="0"/>
          </a:p>
          <a:p>
            <a:r>
              <a:rPr lang="pl-PL" sz="1200" dirty="0" smtClean="0"/>
              <a:t>Kwota dofinansowania złożonych wniosków: </a:t>
            </a:r>
            <a:r>
              <a:rPr lang="pl-PL" sz="1200" b="1" dirty="0" smtClean="0"/>
              <a:t>179 863 156,61 zł   </a:t>
            </a:r>
            <a:endParaRPr lang="pl-PL" sz="1200" dirty="0" smtClean="0"/>
          </a:p>
          <a:p>
            <a:r>
              <a:rPr lang="pl-PL" sz="1200" dirty="0" smtClean="0"/>
              <a:t>Procent wykorzystanej alokacji:                                       </a:t>
            </a:r>
            <a:r>
              <a:rPr lang="pl-PL" sz="1200" b="1" dirty="0" smtClean="0"/>
              <a:t>107%</a:t>
            </a:r>
            <a:endParaRPr lang="pl-PL" sz="1200" dirty="0"/>
          </a:p>
        </p:txBody>
      </p:sp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32605" y="226839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222955"/>
              </p:ext>
            </p:extLst>
          </p:nvPr>
        </p:nvGraphicFramePr>
        <p:xfrm>
          <a:off x="88086" y="3900691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Wykres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387261"/>
              </p:ext>
            </p:extLst>
          </p:nvPr>
        </p:nvGraphicFramePr>
        <p:xfrm>
          <a:off x="4660086" y="3938660"/>
          <a:ext cx="4483914" cy="282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Prostokąt zaokrąglony 21"/>
          <p:cNvSpPr/>
          <p:nvPr/>
        </p:nvSpPr>
        <p:spPr>
          <a:xfrm>
            <a:off x="6047714" y="2854455"/>
            <a:ext cx="1708657" cy="89629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067803" y="2887102"/>
            <a:ext cx="1708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cs typeface="Arial" pitchFamily="34" charset="0"/>
              </a:rPr>
              <a:t>rozpoczęcie </a:t>
            </a:r>
            <a:r>
              <a:rPr lang="pl-PL" sz="1200" dirty="0">
                <a:cs typeface="Arial" pitchFamily="34" charset="0"/>
              </a:rPr>
              <a:t>naboru</a:t>
            </a:r>
          </a:p>
          <a:p>
            <a:pPr algn="ctr"/>
            <a:r>
              <a:rPr lang="pl-PL" sz="1200" dirty="0" smtClean="0">
                <a:cs typeface="Arial" pitchFamily="34" charset="0"/>
              </a:rPr>
              <a:t>30.10.2015</a:t>
            </a:r>
          </a:p>
          <a:p>
            <a:pPr algn="ctr"/>
            <a:r>
              <a:rPr lang="pl-PL" sz="1200" b="1" dirty="0">
                <a:cs typeface="Arial" pitchFamily="34" charset="0"/>
              </a:rPr>
              <a:t>z</a:t>
            </a:r>
            <a:r>
              <a:rPr lang="pl-PL" sz="1200" b="1" dirty="0" smtClean="0">
                <a:cs typeface="Arial" pitchFamily="34" charset="0"/>
              </a:rPr>
              <a:t>akończenie naboru</a:t>
            </a:r>
          </a:p>
          <a:p>
            <a:pPr algn="ctr"/>
            <a:r>
              <a:rPr lang="pl-PL" sz="1200" b="1" dirty="0" smtClean="0">
                <a:cs typeface="Arial" pitchFamily="34" charset="0"/>
              </a:rPr>
              <a:t>21.12.2015</a:t>
            </a:r>
            <a:endParaRPr lang="pl-PL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117992" y="2928605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Siedziba firm składających wnioski                                                                               </a:t>
            </a:r>
            <a:r>
              <a:rPr lang="pl-PL" sz="1400" u="sng" dirty="0"/>
              <a:t>Wrocław - </a:t>
            </a:r>
            <a:r>
              <a:rPr lang="pl-PL" sz="1400" b="1" u="sng" dirty="0" smtClean="0">
                <a:solidFill>
                  <a:srgbClr val="FF0000"/>
                </a:solidFill>
              </a:rPr>
              <a:t>70</a:t>
            </a:r>
            <a:endParaRPr lang="pl-PL" sz="1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701920"/>
              </p:ext>
            </p:extLst>
          </p:nvPr>
        </p:nvGraphicFramePr>
        <p:xfrm>
          <a:off x="1290870" y="3276448"/>
          <a:ext cx="6552728" cy="347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08634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500031"/>
              </p:ext>
            </p:extLst>
          </p:nvPr>
        </p:nvGraphicFramePr>
        <p:xfrm>
          <a:off x="1048622" y="3202498"/>
          <a:ext cx="6835746" cy="340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36641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021472" y="2800677"/>
            <a:ext cx="41517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ZIT WROF</a:t>
            </a:r>
            <a:endParaRPr lang="pl-PL" sz="1400" dirty="0" smtClean="0"/>
          </a:p>
          <a:p>
            <a:r>
              <a:rPr lang="pl-PL" sz="1200" dirty="0" smtClean="0"/>
              <a:t>Alokacja: </a:t>
            </a:r>
            <a:r>
              <a:rPr lang="pl-PL" sz="1200" dirty="0" smtClean="0"/>
              <a:t>                                                                </a:t>
            </a:r>
            <a:r>
              <a:rPr lang="pl-PL" sz="1200" b="1" dirty="0" smtClean="0"/>
              <a:t>6 </a:t>
            </a:r>
            <a:r>
              <a:rPr lang="pl-PL" sz="1200" b="1" dirty="0" smtClean="0"/>
              <a:t>360 </a:t>
            </a:r>
            <a:r>
              <a:rPr lang="pl-PL" sz="1200" b="1" dirty="0" smtClean="0"/>
              <a:t>750,00</a:t>
            </a:r>
            <a:r>
              <a:rPr lang="pl-PL" sz="1200" b="1" dirty="0" smtClean="0"/>
              <a:t> </a:t>
            </a:r>
            <a:r>
              <a:rPr lang="pl-PL" sz="1200" b="1" dirty="0" smtClean="0"/>
              <a:t>zł</a:t>
            </a:r>
            <a:endParaRPr lang="pl-PL" sz="1200" b="1" dirty="0" smtClean="0"/>
          </a:p>
          <a:p>
            <a:r>
              <a:rPr lang="pl-PL" sz="1200" dirty="0" smtClean="0"/>
              <a:t>liczba</a:t>
            </a:r>
            <a:r>
              <a:rPr lang="pl-PL" sz="1200" dirty="0"/>
              <a:t>  złożonych wniosków: </a:t>
            </a:r>
            <a:r>
              <a:rPr lang="pl-PL" sz="1200" dirty="0" smtClean="0"/>
              <a:t>                                              </a:t>
            </a:r>
            <a:r>
              <a:rPr lang="pl-PL" sz="1200" b="1" dirty="0" smtClean="0"/>
              <a:t>3</a:t>
            </a:r>
            <a:endParaRPr lang="pl-PL" sz="1200" dirty="0"/>
          </a:p>
          <a:p>
            <a:r>
              <a:rPr lang="pl-PL" sz="1200" dirty="0"/>
              <a:t>Kwota dofinansowania złożonych wniosków: </a:t>
            </a:r>
            <a:r>
              <a:rPr lang="pl-PL" sz="1200" dirty="0" smtClean="0"/>
              <a:t>  </a:t>
            </a:r>
            <a:r>
              <a:rPr lang="pl-PL" sz="1200" b="1" dirty="0" smtClean="0"/>
              <a:t>4 </a:t>
            </a:r>
            <a:r>
              <a:rPr lang="pl-PL" sz="1200" b="1" dirty="0"/>
              <a:t>709 796,57 zł</a:t>
            </a:r>
            <a:endParaRPr lang="pl-PL" sz="1200" dirty="0"/>
          </a:p>
          <a:p>
            <a:r>
              <a:rPr lang="pl-PL" sz="1200" dirty="0" smtClean="0"/>
              <a:t>Procent </a:t>
            </a:r>
            <a:r>
              <a:rPr lang="pl-PL" sz="1200" dirty="0"/>
              <a:t>wykorzystanej alokacji: </a:t>
            </a:r>
            <a:r>
              <a:rPr lang="pl-PL" sz="1200" dirty="0" smtClean="0"/>
              <a:t>                                    </a:t>
            </a:r>
            <a:r>
              <a:rPr lang="pl-PL" sz="1200" b="1" dirty="0" smtClean="0"/>
              <a:t>74</a:t>
            </a:r>
            <a:r>
              <a:rPr lang="pl-PL" sz="1200" b="1" dirty="0"/>
              <a:t>%</a:t>
            </a:r>
            <a:endParaRPr lang="pl-PL" sz="1200" dirty="0"/>
          </a:p>
        </p:txBody>
      </p:sp>
      <p:graphicFrame>
        <p:nvGraphicFramePr>
          <p:cNvPr id="22" name="Wykres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119442"/>
              </p:ext>
            </p:extLst>
          </p:nvPr>
        </p:nvGraphicFramePr>
        <p:xfrm>
          <a:off x="216024" y="40834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Wykres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567725"/>
              </p:ext>
            </p:extLst>
          </p:nvPr>
        </p:nvGraphicFramePr>
        <p:xfrm>
          <a:off x="4506910" y="40792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rostokąt zaokrąglony 15"/>
          <p:cNvSpPr/>
          <p:nvPr/>
        </p:nvSpPr>
        <p:spPr>
          <a:xfrm>
            <a:off x="5971083" y="2947701"/>
            <a:ext cx="1708657" cy="89629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5971083" y="2980348"/>
            <a:ext cx="1708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cs typeface="Arial" pitchFamily="34" charset="0"/>
              </a:rPr>
              <a:t>rozpoczęcie </a:t>
            </a:r>
            <a:r>
              <a:rPr lang="pl-PL" sz="1200" dirty="0">
                <a:cs typeface="Arial" pitchFamily="34" charset="0"/>
              </a:rPr>
              <a:t>naboru</a:t>
            </a:r>
          </a:p>
          <a:p>
            <a:pPr algn="ctr"/>
            <a:r>
              <a:rPr lang="pl-PL" sz="1200" dirty="0" smtClean="0">
                <a:cs typeface="Arial" pitchFamily="34" charset="0"/>
              </a:rPr>
              <a:t>30.10.2015</a:t>
            </a:r>
          </a:p>
          <a:p>
            <a:pPr algn="ctr"/>
            <a:r>
              <a:rPr lang="pl-PL" sz="1200" b="1" dirty="0">
                <a:cs typeface="Arial" pitchFamily="34" charset="0"/>
              </a:rPr>
              <a:t>z</a:t>
            </a:r>
            <a:r>
              <a:rPr lang="pl-PL" sz="1200" b="1" dirty="0" smtClean="0">
                <a:cs typeface="Arial" pitchFamily="34" charset="0"/>
              </a:rPr>
              <a:t>akończenie naboru</a:t>
            </a:r>
          </a:p>
          <a:p>
            <a:pPr algn="ctr"/>
            <a:r>
              <a:rPr lang="pl-PL" sz="1200" b="1" dirty="0" smtClean="0">
                <a:cs typeface="Arial" pitchFamily="34" charset="0"/>
              </a:rPr>
              <a:t>21.12.2015</a:t>
            </a:r>
            <a:endParaRPr lang="pl-PL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215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996266" y="2807621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ZIT WROF</a:t>
            </a:r>
            <a:endParaRPr lang="pl-PL" sz="1400" dirty="0" smtClean="0"/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123783"/>
              </p:ext>
            </p:extLst>
          </p:nvPr>
        </p:nvGraphicFramePr>
        <p:xfrm>
          <a:off x="2286000" y="36129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35546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2456</Words>
  <Application>Microsoft Office PowerPoint</Application>
  <PresentationFormat>Pokaz na ekranie (4:3)</PresentationFormat>
  <Paragraphs>736</Paragraphs>
  <Slides>43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Beata Ankudowicz</cp:lastModifiedBy>
  <cp:revision>702</cp:revision>
  <cp:lastPrinted>2015-11-24T11:30:12Z</cp:lastPrinted>
  <dcterms:created xsi:type="dcterms:W3CDTF">2015-04-22T07:48:15Z</dcterms:created>
  <dcterms:modified xsi:type="dcterms:W3CDTF">2016-03-11T11:24:42Z</dcterms:modified>
</cp:coreProperties>
</file>