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03" r:id="rId4"/>
    <p:sldId id="301" r:id="rId5"/>
    <p:sldId id="302" r:id="rId6"/>
    <p:sldId id="299" r:id="rId7"/>
    <p:sldId id="298" r:id="rId8"/>
    <p:sldId id="297" r:id="rId9"/>
    <p:sldId id="291" r:id="rId10"/>
    <p:sldId id="292" r:id="rId11"/>
    <p:sldId id="294" r:id="rId12"/>
    <p:sldId id="295" r:id="rId13"/>
    <p:sldId id="296" r:id="rId14"/>
    <p:sldId id="283" r:id="rId15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 varScale="1">
        <p:scale>
          <a:sx n="53" d="100"/>
          <a:sy n="53" d="100"/>
        </p:scale>
        <p:origin x="192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3F1FC-0252-48F5-850C-51EF2A9EA6D9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31F59B38-2C90-461D-B09F-9E8EFE7D9ABF}">
      <dgm:prSet phldrT="[Tekst]" custT="1"/>
      <dgm:spPr/>
      <dgm:t>
        <a:bodyPr/>
        <a:lstStyle/>
        <a:p>
          <a:r>
            <a:rPr lang="pl-PL" sz="2800" b="1" dirty="0">
              <a:latin typeface="Arial" pitchFamily="34" charset="0"/>
              <a:cs typeface="Arial" pitchFamily="34" charset="0"/>
            </a:rPr>
            <a:t>Dziedzina: Rolnictwo i ochrona środowiska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3D9D377F-52AA-4931-AC4D-503C0F102C79}" type="parTrans" cxnId="{6F77ED32-145F-4F4C-B8A7-BEE9CCE0486B}">
      <dgm:prSet/>
      <dgm:spPr/>
      <dgm:t>
        <a:bodyPr/>
        <a:lstStyle/>
        <a:p>
          <a:endParaRPr lang="pl-PL"/>
        </a:p>
      </dgm:t>
    </dgm:pt>
    <dgm:pt modelId="{3E2D4447-9CB3-4B7D-9990-549FE6C3DFA4}" type="sibTrans" cxnId="{6F77ED32-145F-4F4C-B8A7-BEE9CCE0486B}">
      <dgm:prSet/>
      <dgm:spPr/>
      <dgm:t>
        <a:bodyPr/>
        <a:lstStyle/>
        <a:p>
          <a:endParaRPr lang="pl-PL"/>
        </a:p>
      </dgm:t>
    </dgm:pt>
    <dgm:pt modelId="{1A453579-3CC1-4D95-95D5-280E4DB2F07D}">
      <dgm:prSet phldrT="[Tekst]" custT="1"/>
      <dgm:spPr/>
      <dgm:t>
        <a:bodyPr/>
        <a:lstStyle/>
        <a:p>
          <a:pPr algn="just">
            <a:lnSpc>
              <a:spcPct val="150000"/>
            </a:lnSpc>
          </a:pPr>
          <a:r>
            <a:rPr lang="pl-PL" sz="2400" dirty="0">
              <a:latin typeface="Arial" pitchFamily="34" charset="0"/>
              <a:cs typeface="Arial" pitchFamily="34" charset="0"/>
            </a:rPr>
            <a:t>  Wojewódzki Program Ochrony Środowiska Województwa Dolnośląskiego</a:t>
          </a:r>
        </a:p>
      </dgm:t>
    </dgm:pt>
    <dgm:pt modelId="{C9B564AC-DE33-4427-B4A9-845E7D1424BD}" type="parTrans" cxnId="{F2704945-C66F-4758-9E5E-EB9D515BA94D}">
      <dgm:prSet/>
      <dgm:spPr/>
      <dgm:t>
        <a:bodyPr/>
        <a:lstStyle/>
        <a:p>
          <a:endParaRPr lang="pl-PL"/>
        </a:p>
      </dgm:t>
    </dgm:pt>
    <dgm:pt modelId="{0EFC5A33-9E33-4772-9E37-5B2FF094DD38}" type="sibTrans" cxnId="{F2704945-C66F-4758-9E5E-EB9D515BA94D}">
      <dgm:prSet/>
      <dgm:spPr/>
      <dgm:t>
        <a:bodyPr/>
        <a:lstStyle/>
        <a:p>
          <a:endParaRPr lang="pl-PL"/>
        </a:p>
      </dgm:t>
    </dgm:pt>
    <dgm:pt modelId="{738FA601-72D9-44AC-99FF-6CF44E01502D}">
      <dgm:prSet custT="1"/>
      <dgm:spPr/>
      <dgm:t>
        <a:bodyPr/>
        <a:lstStyle/>
        <a:p>
          <a:r>
            <a:rPr lang="pl-PL" sz="2800" b="1" dirty="0">
              <a:latin typeface="Arial" pitchFamily="34" charset="0"/>
              <a:cs typeface="Arial" pitchFamily="34" charset="0"/>
            </a:rPr>
            <a:t>Dziedzina: Transport</a:t>
          </a:r>
        </a:p>
      </dgm:t>
    </dgm:pt>
    <dgm:pt modelId="{8041C55A-1240-40B5-88F1-2FEFE1B687C3}" type="parTrans" cxnId="{23455CFB-5F20-454B-98FA-D646AEF31FFF}">
      <dgm:prSet/>
      <dgm:spPr/>
      <dgm:t>
        <a:bodyPr/>
        <a:lstStyle/>
        <a:p>
          <a:endParaRPr lang="pl-PL"/>
        </a:p>
      </dgm:t>
    </dgm:pt>
    <dgm:pt modelId="{FE26E2CE-C60A-4046-B7D2-F02A773841D7}" type="sibTrans" cxnId="{23455CFB-5F20-454B-98FA-D646AEF31FFF}">
      <dgm:prSet/>
      <dgm:spPr/>
      <dgm:t>
        <a:bodyPr/>
        <a:lstStyle/>
        <a:p>
          <a:endParaRPr lang="pl-PL"/>
        </a:p>
      </dgm:t>
    </dgm:pt>
    <dgm:pt modelId="{36284C19-63B6-4DD6-85E5-66AB6F77833E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Programy ochrony powietrza dla województwa dolnośląskiego</a:t>
          </a:r>
        </a:p>
      </dgm:t>
    </dgm:pt>
    <dgm:pt modelId="{D3784A89-066E-4F53-96B1-93E0E0598C10}" type="parTrans" cxnId="{26FD016D-E6C7-4703-B780-79CD1F62EFA5}">
      <dgm:prSet/>
      <dgm:spPr/>
      <dgm:t>
        <a:bodyPr/>
        <a:lstStyle/>
        <a:p>
          <a:endParaRPr lang="pl-PL"/>
        </a:p>
      </dgm:t>
    </dgm:pt>
    <dgm:pt modelId="{45E0CE5A-4884-4145-AC22-7C6D874227EC}" type="sibTrans" cxnId="{26FD016D-E6C7-4703-B780-79CD1F62EFA5}">
      <dgm:prSet/>
      <dgm:spPr/>
      <dgm:t>
        <a:bodyPr/>
        <a:lstStyle/>
        <a:p>
          <a:endParaRPr lang="pl-PL"/>
        </a:p>
      </dgm:t>
    </dgm:pt>
    <dgm:pt modelId="{36745C06-3CCC-4D1B-9AD2-8581D1E6BC98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Program ochrony środowiska przed hałasem dla województwa dolnośląskiego</a:t>
          </a:r>
        </a:p>
      </dgm:t>
    </dgm:pt>
    <dgm:pt modelId="{C459FE16-AE8F-4C0F-9201-26C0C93758DD}" type="parTrans" cxnId="{9DF4F090-F44E-44E2-813B-D390AAB3E235}">
      <dgm:prSet/>
      <dgm:spPr/>
      <dgm:t>
        <a:bodyPr/>
        <a:lstStyle/>
        <a:p>
          <a:endParaRPr lang="pl-PL"/>
        </a:p>
      </dgm:t>
    </dgm:pt>
    <dgm:pt modelId="{EB53C6A6-E565-4AC5-AC41-C59A95CB9132}" type="sibTrans" cxnId="{9DF4F090-F44E-44E2-813B-D390AAB3E235}">
      <dgm:prSet/>
      <dgm:spPr/>
      <dgm:t>
        <a:bodyPr/>
        <a:lstStyle/>
        <a:p>
          <a:endParaRPr lang="pl-PL"/>
        </a:p>
      </dgm:t>
    </dgm:pt>
    <dgm:pt modelId="{7277BFB3-BA3E-4F00-B620-3C5A3787A4A6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Wojewódzki Plan Gospodarki Odpadami dla Województwa Dolnośląskiego</a:t>
          </a:r>
        </a:p>
      </dgm:t>
    </dgm:pt>
    <dgm:pt modelId="{3CA05111-B433-4B0E-83CF-29B5D8D3BF92}" type="parTrans" cxnId="{51325137-2CC2-45B9-9CAE-EF3E49D51558}">
      <dgm:prSet/>
      <dgm:spPr/>
      <dgm:t>
        <a:bodyPr/>
        <a:lstStyle/>
        <a:p>
          <a:endParaRPr lang="pl-PL"/>
        </a:p>
      </dgm:t>
    </dgm:pt>
    <dgm:pt modelId="{D27B170B-1FAE-4F64-9980-55F037156AB6}" type="sibTrans" cxnId="{51325137-2CC2-45B9-9CAE-EF3E49D51558}">
      <dgm:prSet/>
      <dgm:spPr/>
      <dgm:t>
        <a:bodyPr/>
        <a:lstStyle/>
        <a:p>
          <a:endParaRPr lang="pl-PL"/>
        </a:p>
      </dgm:t>
    </dgm:pt>
    <dgm:pt modelId="{14F81DB0-CFAB-43DA-A634-6B91963717D5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Polityka Krajobrazowa dla województwa dolnośląskiego</a:t>
          </a:r>
        </a:p>
      </dgm:t>
    </dgm:pt>
    <dgm:pt modelId="{DCB880BA-31D6-41CF-8D43-86584EEE203C}" type="parTrans" cxnId="{F29A6A90-0026-446C-83A3-788A586144E9}">
      <dgm:prSet/>
      <dgm:spPr/>
      <dgm:t>
        <a:bodyPr/>
        <a:lstStyle/>
        <a:p>
          <a:endParaRPr lang="pl-PL"/>
        </a:p>
      </dgm:t>
    </dgm:pt>
    <dgm:pt modelId="{D0E7E2B4-C7D5-42A8-8B0D-4603C68CD6D2}" type="sibTrans" cxnId="{F29A6A90-0026-446C-83A3-788A586144E9}">
      <dgm:prSet/>
      <dgm:spPr/>
      <dgm:t>
        <a:bodyPr/>
        <a:lstStyle/>
        <a:p>
          <a:endParaRPr lang="pl-PL"/>
        </a:p>
      </dgm:t>
    </dgm:pt>
    <dgm:pt modelId="{CE8714DB-0DE4-4307-A0AC-D3F6265C28D1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Strategia Energetyczna Dolnego Śląska</a:t>
          </a:r>
        </a:p>
      </dgm:t>
    </dgm:pt>
    <dgm:pt modelId="{20C8AF3B-7C05-4E0A-B554-D18937896B4A}" type="parTrans" cxnId="{BA345FDE-B57A-4E71-B5D2-ADDD212E56E7}">
      <dgm:prSet/>
      <dgm:spPr/>
      <dgm:t>
        <a:bodyPr/>
        <a:lstStyle/>
        <a:p>
          <a:endParaRPr lang="pl-PL"/>
        </a:p>
      </dgm:t>
    </dgm:pt>
    <dgm:pt modelId="{A46D6E81-8FD6-4099-8BB2-9BA796019AB5}" type="sibTrans" cxnId="{BA345FDE-B57A-4E71-B5D2-ADDD212E56E7}">
      <dgm:prSet/>
      <dgm:spPr/>
      <dgm:t>
        <a:bodyPr/>
        <a:lstStyle/>
        <a:p>
          <a:endParaRPr lang="pl-PL"/>
        </a:p>
      </dgm:t>
    </dgm:pt>
    <dgm:pt modelId="{24468720-3C33-447A-9231-65CBB1B13EF2}">
      <dgm:prSet custT="1"/>
      <dgm:spPr/>
      <dgm:t>
        <a:bodyPr/>
        <a:lstStyle/>
        <a:p>
          <a:endParaRPr lang="pl-PL" sz="2400" dirty="0">
            <a:latin typeface="Arial" pitchFamily="34" charset="0"/>
            <a:cs typeface="Arial" pitchFamily="34" charset="0"/>
          </a:endParaRPr>
        </a:p>
      </dgm:t>
    </dgm:pt>
    <dgm:pt modelId="{812ED92F-D455-4E49-AB54-0C4E7382E4C0}" type="parTrans" cxnId="{3CEA4736-9064-4C1A-8F79-F4190665EF26}">
      <dgm:prSet/>
      <dgm:spPr/>
      <dgm:t>
        <a:bodyPr/>
        <a:lstStyle/>
        <a:p>
          <a:endParaRPr lang="pl-PL"/>
        </a:p>
      </dgm:t>
    </dgm:pt>
    <dgm:pt modelId="{9056C60E-40D0-4C95-BB41-60133C59C5AA}" type="sibTrans" cxnId="{3CEA4736-9064-4C1A-8F79-F4190665EF26}">
      <dgm:prSet/>
      <dgm:spPr/>
      <dgm:t>
        <a:bodyPr/>
        <a:lstStyle/>
        <a:p>
          <a:endParaRPr lang="pl-PL"/>
        </a:p>
      </dgm:t>
    </dgm:pt>
    <dgm:pt modelId="{4CA8A06A-DE44-4DD1-BFDA-2C13A736344A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Plan Zrównoważonego Rozwoju Publicznego Transportu Zbiorowego dla Województwa Dolnośląskiego - „Plan Transportowy”</a:t>
          </a:r>
        </a:p>
      </dgm:t>
    </dgm:pt>
    <dgm:pt modelId="{6DEF0C6E-401B-4517-B3C6-B858BA0652BA}" type="parTrans" cxnId="{2F310070-CC6A-4FD4-8785-E76D1FC4BC60}">
      <dgm:prSet/>
      <dgm:spPr/>
      <dgm:t>
        <a:bodyPr/>
        <a:lstStyle/>
        <a:p>
          <a:endParaRPr lang="pl-PL"/>
        </a:p>
      </dgm:t>
    </dgm:pt>
    <dgm:pt modelId="{742DF19F-39D7-4E82-ACC3-8BF3F2D0CE9B}" type="sibTrans" cxnId="{2F310070-CC6A-4FD4-8785-E76D1FC4BC60}">
      <dgm:prSet/>
      <dgm:spPr/>
      <dgm:t>
        <a:bodyPr/>
        <a:lstStyle/>
        <a:p>
          <a:endParaRPr lang="pl-PL"/>
        </a:p>
      </dgm:t>
    </dgm:pt>
    <dgm:pt modelId="{78B74F28-3226-4660-912A-7FFA7BB0DCDB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Dolnośląska Polityka Rowerowa</a:t>
          </a:r>
        </a:p>
      </dgm:t>
    </dgm:pt>
    <dgm:pt modelId="{835B1DEF-2FD4-4891-9135-950E6EB3BE1A}" type="parTrans" cxnId="{73157A0A-9DD7-45B2-9FD9-A3C2326C165A}">
      <dgm:prSet/>
      <dgm:spPr/>
      <dgm:t>
        <a:bodyPr/>
        <a:lstStyle/>
        <a:p>
          <a:endParaRPr lang="pl-PL"/>
        </a:p>
      </dgm:t>
    </dgm:pt>
    <dgm:pt modelId="{F4286E5F-A13B-4A04-9D5E-D6A65BF93656}" type="sibTrans" cxnId="{73157A0A-9DD7-45B2-9FD9-A3C2326C165A}">
      <dgm:prSet/>
      <dgm:spPr/>
      <dgm:t>
        <a:bodyPr/>
        <a:lstStyle/>
        <a:p>
          <a:endParaRPr lang="pl-PL"/>
        </a:p>
      </dgm:t>
    </dgm:pt>
    <dgm:pt modelId="{8F2F7AAF-4BE6-4537-B92F-73B8268E120B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Polityka wspierania bezpieczeństwa w województwie dolnośląskim</a:t>
          </a:r>
        </a:p>
      </dgm:t>
    </dgm:pt>
    <dgm:pt modelId="{CF771581-A70A-4B57-BE98-8F4B8EF906AE}" type="parTrans" cxnId="{08E7BD18-E028-40E6-9973-A40422D27FD4}">
      <dgm:prSet/>
      <dgm:spPr/>
      <dgm:t>
        <a:bodyPr/>
        <a:lstStyle/>
        <a:p>
          <a:endParaRPr lang="pl-PL"/>
        </a:p>
      </dgm:t>
    </dgm:pt>
    <dgm:pt modelId="{ED15D277-E8B5-4D49-8D5E-6AD7AEBCC26F}" type="sibTrans" cxnId="{08E7BD18-E028-40E6-9973-A40422D27FD4}">
      <dgm:prSet/>
      <dgm:spPr/>
      <dgm:t>
        <a:bodyPr/>
        <a:lstStyle/>
        <a:p>
          <a:endParaRPr lang="pl-PL"/>
        </a:p>
      </dgm:t>
    </dgm:pt>
    <dgm:pt modelId="{2559FCC8-9524-4D46-AC40-5BB9B9EDAAF1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Plan inwestycji transportowych o znaczeniu regionalnym ( w tym plan rozwoju sieci drogowej województwa dolnośląskiego w zakresie dróg wojewódzkich)</a:t>
          </a:r>
        </a:p>
      </dgm:t>
    </dgm:pt>
    <dgm:pt modelId="{CD8771D6-A943-4A4D-800B-884CB896D8AC}" type="parTrans" cxnId="{FA8A4355-363E-4288-8B00-859B71D61853}">
      <dgm:prSet/>
      <dgm:spPr/>
      <dgm:t>
        <a:bodyPr/>
        <a:lstStyle/>
        <a:p>
          <a:endParaRPr lang="pl-PL"/>
        </a:p>
      </dgm:t>
    </dgm:pt>
    <dgm:pt modelId="{198520B0-58E5-4170-B205-6D8D91157685}" type="sibTrans" cxnId="{FA8A4355-363E-4288-8B00-859B71D61853}">
      <dgm:prSet/>
      <dgm:spPr/>
      <dgm:t>
        <a:bodyPr/>
        <a:lstStyle/>
        <a:p>
          <a:endParaRPr lang="pl-PL"/>
        </a:p>
      </dgm:t>
    </dgm:pt>
    <dgm:pt modelId="{7296C4F2-E9CB-4D4D-B2AD-E4F9453E7A8C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Dolnośląski Program Profilaktyki i Rozwiązywania Problemów Uzależnień</a:t>
          </a:r>
        </a:p>
      </dgm:t>
    </dgm:pt>
    <dgm:pt modelId="{857F3A3B-6F03-4699-B06D-666DBB6305A4}" type="parTrans" cxnId="{B52EA306-B14A-46BB-87B9-EA5141779FB8}">
      <dgm:prSet/>
      <dgm:spPr/>
      <dgm:t>
        <a:bodyPr/>
        <a:lstStyle/>
        <a:p>
          <a:endParaRPr lang="pl-PL"/>
        </a:p>
      </dgm:t>
    </dgm:pt>
    <dgm:pt modelId="{F005A2F7-24FE-4B77-9B69-44415C82C7FC}" type="sibTrans" cxnId="{B52EA306-B14A-46BB-87B9-EA5141779FB8}">
      <dgm:prSet/>
      <dgm:spPr/>
      <dgm:t>
        <a:bodyPr/>
        <a:lstStyle/>
        <a:p>
          <a:endParaRPr lang="pl-PL"/>
        </a:p>
      </dgm:t>
    </dgm:pt>
    <dgm:pt modelId="{B22F0C99-3087-4BF3-A313-A57C8C9749D3}">
      <dgm:prSet phldrT="[Tekst]"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Regionalna Strategia Innowacji dla Województwa Dolnośląskiego</a:t>
          </a:r>
        </a:p>
      </dgm:t>
    </dgm:pt>
    <dgm:pt modelId="{DC6EC3B1-E890-4FC8-AAD2-4B14EBB78F8B}" type="parTrans" cxnId="{BA51438A-AB60-4F7E-9239-9483B0731188}">
      <dgm:prSet/>
      <dgm:spPr/>
      <dgm:t>
        <a:bodyPr/>
        <a:lstStyle/>
        <a:p>
          <a:endParaRPr lang="pl-PL"/>
        </a:p>
      </dgm:t>
    </dgm:pt>
    <dgm:pt modelId="{5CDC0457-98BE-4772-9D20-96D0E0925C4C}" type="sibTrans" cxnId="{BA51438A-AB60-4F7E-9239-9483B0731188}">
      <dgm:prSet/>
      <dgm:spPr/>
      <dgm:t>
        <a:bodyPr/>
        <a:lstStyle/>
        <a:p>
          <a:endParaRPr lang="pl-PL"/>
        </a:p>
      </dgm:t>
    </dgm:pt>
    <dgm:pt modelId="{EA315364-FFEE-411F-8779-D4D1D22F84B1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Polityka Miejska Województwa Dolnośląskiego</a:t>
          </a:r>
        </a:p>
      </dgm:t>
    </dgm:pt>
    <dgm:pt modelId="{B7D8EFD5-E03B-45D9-8AA7-56BEFCEC19D2}" type="parTrans" cxnId="{9D5AADB1-0043-4394-A6A9-E4C4AAD0C505}">
      <dgm:prSet/>
      <dgm:spPr/>
      <dgm:t>
        <a:bodyPr/>
        <a:lstStyle/>
        <a:p>
          <a:endParaRPr lang="pl-PL"/>
        </a:p>
      </dgm:t>
    </dgm:pt>
    <dgm:pt modelId="{4939D55B-759A-46A5-ACDB-C9845F43FE7B}" type="sibTrans" cxnId="{9D5AADB1-0043-4394-A6A9-E4C4AAD0C505}">
      <dgm:prSet/>
      <dgm:spPr/>
      <dgm:t>
        <a:bodyPr/>
        <a:lstStyle/>
        <a:p>
          <a:endParaRPr lang="pl-PL"/>
        </a:p>
      </dgm:t>
    </dgm:pt>
    <dgm:pt modelId="{194150EE-8455-4FF4-9961-E6E75B9819D8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Program współpracy Samorządu Województwa Dolnośląskiego z Organizacjami Pozarządowymi oraz innymi podmiotami prowadzącymi działalność pożytku publicznego na Dolnym Śląsku</a:t>
          </a:r>
        </a:p>
      </dgm:t>
    </dgm:pt>
    <dgm:pt modelId="{A74D32DF-993F-40CD-96CF-DB8164851F40}" type="parTrans" cxnId="{B07E3444-D4D7-4921-A372-3779E2596514}">
      <dgm:prSet/>
      <dgm:spPr/>
      <dgm:t>
        <a:bodyPr/>
        <a:lstStyle/>
        <a:p>
          <a:endParaRPr lang="pl-PL"/>
        </a:p>
      </dgm:t>
    </dgm:pt>
    <dgm:pt modelId="{98B43BB3-A9D2-4495-9EE8-A8F6A970A4BD}" type="sibTrans" cxnId="{B07E3444-D4D7-4921-A372-3779E2596514}">
      <dgm:prSet/>
      <dgm:spPr/>
      <dgm:t>
        <a:bodyPr/>
        <a:lstStyle/>
        <a:p>
          <a:endParaRPr lang="pl-PL"/>
        </a:p>
      </dgm:t>
    </dgm:pt>
    <dgm:pt modelId="{52655333-15A5-427D-BE3B-DEE1B608EAF4}">
      <dgm:prSet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Priorytety współpracy zagranicznej Województwa Dolnośląskiego</a:t>
          </a:r>
        </a:p>
      </dgm:t>
    </dgm:pt>
    <dgm:pt modelId="{EF7427F0-B064-4250-ABD8-AAD0776CD40E}" type="parTrans" cxnId="{E7371517-A5F6-412C-866B-376D5257319B}">
      <dgm:prSet/>
      <dgm:spPr/>
      <dgm:t>
        <a:bodyPr/>
        <a:lstStyle/>
        <a:p>
          <a:endParaRPr lang="pl-PL"/>
        </a:p>
      </dgm:t>
    </dgm:pt>
    <dgm:pt modelId="{6021EF6F-D4AD-4707-93AC-DBB151326AD6}" type="sibTrans" cxnId="{E7371517-A5F6-412C-866B-376D5257319B}">
      <dgm:prSet/>
      <dgm:spPr/>
      <dgm:t>
        <a:bodyPr/>
        <a:lstStyle/>
        <a:p>
          <a:endParaRPr lang="pl-PL"/>
        </a:p>
      </dgm:t>
    </dgm:pt>
    <dgm:pt modelId="{7C4295A2-AF68-40FF-ABEE-AC5ADEEEC45C}">
      <dgm:prSet custT="1"/>
      <dgm:spPr/>
      <dgm:t>
        <a:bodyPr/>
        <a:lstStyle/>
        <a:p>
          <a:r>
            <a:rPr lang="pl-PL" sz="2800" b="1" dirty="0">
              <a:latin typeface="Arial" pitchFamily="34" charset="0"/>
              <a:cs typeface="Arial" pitchFamily="34" charset="0"/>
            </a:rPr>
            <a:t>Dziedzina: Ochrona Zdrowia</a:t>
          </a:r>
        </a:p>
      </dgm:t>
    </dgm:pt>
    <dgm:pt modelId="{0087FE6D-F210-409E-87E6-501DE64EBA7B}" type="sibTrans" cxnId="{C7E12672-C230-49FA-90E9-421E16903443}">
      <dgm:prSet/>
      <dgm:spPr/>
      <dgm:t>
        <a:bodyPr/>
        <a:lstStyle/>
        <a:p>
          <a:endParaRPr lang="pl-PL"/>
        </a:p>
      </dgm:t>
    </dgm:pt>
    <dgm:pt modelId="{72422E28-8302-48C2-A296-BF7AB12860F0}" type="parTrans" cxnId="{C7E12672-C230-49FA-90E9-421E16903443}">
      <dgm:prSet/>
      <dgm:spPr/>
      <dgm:t>
        <a:bodyPr/>
        <a:lstStyle/>
        <a:p>
          <a:endParaRPr lang="pl-PL"/>
        </a:p>
      </dgm:t>
    </dgm:pt>
    <dgm:pt modelId="{FF03FA94-6C64-442E-AE59-6F9861D8CEDD}">
      <dgm:prSet phldrT="[Tekst]" custT="1"/>
      <dgm:spPr/>
      <dgm:t>
        <a:bodyPr/>
        <a:lstStyle/>
        <a:p>
          <a:r>
            <a:rPr lang="pl-PL" sz="2400" dirty="0">
              <a:latin typeface="Arial" pitchFamily="34" charset="0"/>
              <a:cs typeface="Arial" pitchFamily="34" charset="0"/>
            </a:rPr>
            <a:t>  Dolny Śląsk. Zielona Dolina Żywności i Zdrowia</a:t>
          </a:r>
        </a:p>
      </dgm:t>
    </dgm:pt>
    <dgm:pt modelId="{3E36F505-DE04-4845-B2F8-1A1AE6AFE317}" type="sibTrans" cxnId="{1486ED47-C5F6-4396-8274-15FE99D592B2}">
      <dgm:prSet/>
      <dgm:spPr/>
      <dgm:t>
        <a:bodyPr/>
        <a:lstStyle/>
        <a:p>
          <a:endParaRPr lang="pl-PL"/>
        </a:p>
      </dgm:t>
    </dgm:pt>
    <dgm:pt modelId="{86455D27-107D-4053-8137-D4F30B0BCB8D}" type="parTrans" cxnId="{1486ED47-C5F6-4396-8274-15FE99D592B2}">
      <dgm:prSet/>
      <dgm:spPr/>
      <dgm:t>
        <a:bodyPr/>
        <a:lstStyle/>
        <a:p>
          <a:endParaRPr lang="pl-PL"/>
        </a:p>
      </dgm:t>
    </dgm:pt>
    <dgm:pt modelId="{71361033-C148-41BC-B079-1E89520B5681}">
      <dgm:prSet phldrT="[Tekst]" custT="1"/>
      <dgm:spPr/>
      <dgm:t>
        <a:bodyPr/>
        <a:lstStyle/>
        <a:p>
          <a:pPr algn="l"/>
          <a:r>
            <a:rPr lang="pl-PL" sz="2800" b="1" dirty="0">
              <a:latin typeface="Arial" pitchFamily="34" charset="0"/>
              <a:cs typeface="Arial" pitchFamily="34" charset="0"/>
            </a:rPr>
            <a:t>Dziedzina: Wsparcie Rozwoju Regionalnego</a:t>
          </a:r>
        </a:p>
      </dgm:t>
    </dgm:pt>
    <dgm:pt modelId="{8D55A58C-2E34-48B2-B755-B49596A9C165}" type="sibTrans" cxnId="{EA6737CE-11DE-46C1-93B6-A7982813213D}">
      <dgm:prSet/>
      <dgm:spPr/>
      <dgm:t>
        <a:bodyPr/>
        <a:lstStyle/>
        <a:p>
          <a:endParaRPr lang="pl-PL"/>
        </a:p>
      </dgm:t>
    </dgm:pt>
    <dgm:pt modelId="{6BFF76DA-9E9C-49D5-A67A-EAE6A3669D1D}" type="parTrans" cxnId="{EA6737CE-11DE-46C1-93B6-A7982813213D}">
      <dgm:prSet/>
      <dgm:spPr/>
      <dgm:t>
        <a:bodyPr/>
        <a:lstStyle/>
        <a:p>
          <a:endParaRPr lang="pl-PL"/>
        </a:p>
      </dgm:t>
    </dgm:pt>
    <dgm:pt modelId="{2204448B-BD07-499C-9818-2C4580582DAF}" type="pres">
      <dgm:prSet presAssocID="{28E3F1FC-0252-48F5-850C-51EF2A9EA6D9}" presName="linear" presStyleCnt="0">
        <dgm:presLayoutVars>
          <dgm:dir/>
          <dgm:animLvl val="lvl"/>
          <dgm:resizeHandles val="exact"/>
        </dgm:presLayoutVars>
      </dgm:prSet>
      <dgm:spPr/>
    </dgm:pt>
    <dgm:pt modelId="{F1AD77AF-7870-49A1-9980-2F792D598392}" type="pres">
      <dgm:prSet presAssocID="{31F59B38-2C90-461D-B09F-9E8EFE7D9ABF}" presName="parentLin" presStyleCnt="0"/>
      <dgm:spPr/>
    </dgm:pt>
    <dgm:pt modelId="{683CA520-50B9-40E3-BDFC-97D2B25B9F84}" type="pres">
      <dgm:prSet presAssocID="{31F59B38-2C90-461D-B09F-9E8EFE7D9ABF}" presName="parentLeftMargin" presStyleLbl="node1" presStyleIdx="0" presStyleCnt="4"/>
      <dgm:spPr/>
    </dgm:pt>
    <dgm:pt modelId="{CF8DD911-7C10-4104-9CFA-274D9095085F}" type="pres">
      <dgm:prSet presAssocID="{31F59B38-2C90-461D-B09F-9E8EFE7D9ABF}" presName="parentText" presStyleLbl="node1" presStyleIdx="0" presStyleCnt="4" custScaleX="103222" custScaleY="488324" custLinFactY="-28341" custLinFactNeighborX="-42489" custLinFactNeighborY="-100000">
        <dgm:presLayoutVars>
          <dgm:chMax val="0"/>
          <dgm:bulletEnabled val="1"/>
        </dgm:presLayoutVars>
      </dgm:prSet>
      <dgm:spPr/>
    </dgm:pt>
    <dgm:pt modelId="{516A6B9A-12DF-4C6D-BCCB-C83121A6D16B}" type="pres">
      <dgm:prSet presAssocID="{31F59B38-2C90-461D-B09F-9E8EFE7D9ABF}" presName="negativeSpace" presStyleCnt="0"/>
      <dgm:spPr/>
    </dgm:pt>
    <dgm:pt modelId="{E5BA37DE-CCC4-4351-B74D-E6059A52FFD1}" type="pres">
      <dgm:prSet presAssocID="{31F59B38-2C90-461D-B09F-9E8EFE7D9ABF}" presName="childText" presStyleLbl="conFgAcc1" presStyleIdx="0" presStyleCnt="4" custScaleY="103518" custLinFactY="-778" custLinFactNeighborX="-406" custLinFactNeighborY="-100000">
        <dgm:presLayoutVars>
          <dgm:bulletEnabled val="1"/>
        </dgm:presLayoutVars>
      </dgm:prSet>
      <dgm:spPr/>
    </dgm:pt>
    <dgm:pt modelId="{9364F7DF-A37D-4FEE-93A8-34127F0853E1}" type="pres">
      <dgm:prSet presAssocID="{3E2D4447-9CB3-4B7D-9990-549FE6C3DFA4}" presName="spaceBetweenRectangles" presStyleCnt="0"/>
      <dgm:spPr/>
    </dgm:pt>
    <dgm:pt modelId="{B246F356-1F47-4654-B0B4-AD0A35564C1F}" type="pres">
      <dgm:prSet presAssocID="{738FA601-72D9-44AC-99FF-6CF44E01502D}" presName="parentLin" presStyleCnt="0"/>
      <dgm:spPr/>
    </dgm:pt>
    <dgm:pt modelId="{71636264-894B-4721-BB25-14B8BD2A403B}" type="pres">
      <dgm:prSet presAssocID="{738FA601-72D9-44AC-99FF-6CF44E01502D}" presName="parentLeftMargin" presStyleLbl="node1" presStyleIdx="0" presStyleCnt="4"/>
      <dgm:spPr/>
    </dgm:pt>
    <dgm:pt modelId="{5A8F9FD1-C4A8-40CC-B3A8-1903D53E25FB}" type="pres">
      <dgm:prSet presAssocID="{738FA601-72D9-44AC-99FF-6CF44E01502D}" presName="parentText" presStyleLbl="node1" presStyleIdx="1" presStyleCnt="4" custScaleX="104517" custScaleY="499465" custLinFactY="-19280" custLinFactNeighborX="-58949" custLinFactNeighborY="-100000">
        <dgm:presLayoutVars>
          <dgm:chMax val="0"/>
          <dgm:bulletEnabled val="1"/>
        </dgm:presLayoutVars>
      </dgm:prSet>
      <dgm:spPr/>
    </dgm:pt>
    <dgm:pt modelId="{93EA36E2-63ED-48A6-8501-4A27D179BC75}" type="pres">
      <dgm:prSet presAssocID="{738FA601-72D9-44AC-99FF-6CF44E01502D}" presName="negativeSpace" presStyleCnt="0"/>
      <dgm:spPr/>
    </dgm:pt>
    <dgm:pt modelId="{C4C6E201-7059-414D-9A44-F0EA3746C883}" type="pres">
      <dgm:prSet presAssocID="{738FA601-72D9-44AC-99FF-6CF44E01502D}" presName="childText" presStyleLbl="conFgAcc1" presStyleIdx="1" presStyleCnt="4" custScaleX="100000" custScaleY="99459" custLinFactY="-9028" custLinFactNeighborX="-356" custLinFactNeighborY="-100000">
        <dgm:presLayoutVars>
          <dgm:bulletEnabled val="1"/>
        </dgm:presLayoutVars>
      </dgm:prSet>
      <dgm:spPr/>
    </dgm:pt>
    <dgm:pt modelId="{707B2287-9330-45D6-8E62-AEA7AEDDC48E}" type="pres">
      <dgm:prSet presAssocID="{FE26E2CE-C60A-4046-B7D2-F02A773841D7}" presName="spaceBetweenRectangles" presStyleCnt="0"/>
      <dgm:spPr/>
    </dgm:pt>
    <dgm:pt modelId="{7D9E9287-8415-4A82-9EA1-C3E362F5B357}" type="pres">
      <dgm:prSet presAssocID="{7C4295A2-AF68-40FF-ABEE-AC5ADEEEC45C}" presName="parentLin" presStyleCnt="0"/>
      <dgm:spPr/>
    </dgm:pt>
    <dgm:pt modelId="{264525FF-8E75-4C0E-BE62-D6B1ACDE22F9}" type="pres">
      <dgm:prSet presAssocID="{7C4295A2-AF68-40FF-ABEE-AC5ADEEEC45C}" presName="parentLeftMargin" presStyleLbl="node1" presStyleIdx="1" presStyleCnt="4"/>
      <dgm:spPr/>
    </dgm:pt>
    <dgm:pt modelId="{8B73643F-ED4E-4900-AB07-8F5AD419FDFF}" type="pres">
      <dgm:prSet presAssocID="{7C4295A2-AF68-40FF-ABEE-AC5ADEEEC45C}" presName="parentText" presStyleLbl="node1" presStyleIdx="2" presStyleCnt="4" custScaleX="101842" custScaleY="593041" custLinFactY="-81720" custLinFactNeighborX="-42371" custLinFactNeighborY="-100000">
        <dgm:presLayoutVars>
          <dgm:chMax val="0"/>
          <dgm:bulletEnabled val="1"/>
        </dgm:presLayoutVars>
      </dgm:prSet>
      <dgm:spPr/>
    </dgm:pt>
    <dgm:pt modelId="{E13B939B-3204-4229-99B5-C2412843FD6A}" type="pres">
      <dgm:prSet presAssocID="{7C4295A2-AF68-40FF-ABEE-AC5ADEEEC45C}" presName="negativeSpace" presStyleCnt="0"/>
      <dgm:spPr/>
    </dgm:pt>
    <dgm:pt modelId="{A1BA4F06-12DC-424A-9F6D-4D803BAD4ECE}" type="pres">
      <dgm:prSet presAssocID="{7C4295A2-AF68-40FF-ABEE-AC5ADEEEC45C}" presName="childText" presStyleLbl="conFgAcc1" presStyleIdx="2" presStyleCnt="4" custScaleY="137307" custLinFactY="-4475" custLinFactNeighborY="-100000">
        <dgm:presLayoutVars>
          <dgm:bulletEnabled val="1"/>
        </dgm:presLayoutVars>
      </dgm:prSet>
      <dgm:spPr/>
    </dgm:pt>
    <dgm:pt modelId="{383C17A1-F0EC-45CE-A134-D1A837500A80}" type="pres">
      <dgm:prSet presAssocID="{0087FE6D-F210-409E-87E6-501DE64EBA7B}" presName="spaceBetweenRectangles" presStyleCnt="0"/>
      <dgm:spPr/>
    </dgm:pt>
    <dgm:pt modelId="{9E84318F-B4CE-43C3-B2BC-49EF94334603}" type="pres">
      <dgm:prSet presAssocID="{71361033-C148-41BC-B079-1E89520B5681}" presName="parentLin" presStyleCnt="0"/>
      <dgm:spPr/>
    </dgm:pt>
    <dgm:pt modelId="{4507A391-2A55-4297-A101-93BA2BF27F3C}" type="pres">
      <dgm:prSet presAssocID="{71361033-C148-41BC-B079-1E89520B5681}" presName="parentLeftMargin" presStyleLbl="node1" presStyleIdx="2" presStyleCnt="4"/>
      <dgm:spPr/>
    </dgm:pt>
    <dgm:pt modelId="{8B86B661-49AF-49A1-8729-1D8AE3565EC5}" type="pres">
      <dgm:prSet presAssocID="{71361033-C148-41BC-B079-1E89520B5681}" presName="parentText" presStyleLbl="node1" presStyleIdx="3" presStyleCnt="4" custScaleX="102738" custScaleY="397845" custLinFactNeighborX="-46681" custLinFactNeighborY="-33922">
        <dgm:presLayoutVars>
          <dgm:chMax val="0"/>
          <dgm:bulletEnabled val="1"/>
        </dgm:presLayoutVars>
      </dgm:prSet>
      <dgm:spPr/>
    </dgm:pt>
    <dgm:pt modelId="{74DCAE72-DF1B-4660-9CB2-ED3343CE7FD9}" type="pres">
      <dgm:prSet presAssocID="{71361033-C148-41BC-B079-1E89520B5681}" presName="negativeSpace" presStyleCnt="0"/>
      <dgm:spPr/>
    </dgm:pt>
    <dgm:pt modelId="{55742276-596A-457E-AADA-71F629C565A6}" type="pres">
      <dgm:prSet presAssocID="{71361033-C148-41BC-B079-1E89520B5681}" presName="childText" presStyleLbl="conFgAcc1" presStyleIdx="3" presStyleCnt="4" custLinFactNeighborY="4754">
        <dgm:presLayoutVars>
          <dgm:bulletEnabled val="1"/>
        </dgm:presLayoutVars>
      </dgm:prSet>
      <dgm:spPr/>
    </dgm:pt>
  </dgm:ptLst>
  <dgm:cxnLst>
    <dgm:cxn modelId="{B52EA306-B14A-46BB-87B9-EA5141779FB8}" srcId="{7C4295A2-AF68-40FF-ABEE-AC5ADEEEC45C}" destId="{7296C4F2-E9CB-4D4D-B2AD-E4F9453E7A8C}" srcOrd="0" destOrd="0" parTransId="{857F3A3B-6F03-4699-B06D-666DBB6305A4}" sibTransId="{F005A2F7-24FE-4B77-9B69-44415C82C7FC}"/>
    <dgm:cxn modelId="{73157A0A-9DD7-45B2-9FD9-A3C2326C165A}" srcId="{738FA601-72D9-44AC-99FF-6CF44E01502D}" destId="{78B74F28-3226-4660-912A-7FFA7BB0DCDB}" srcOrd="2" destOrd="0" parTransId="{835B1DEF-2FD4-4891-9135-950E6EB3BE1A}" sibTransId="{F4286E5F-A13B-4A04-9D5E-D6A65BF93656}"/>
    <dgm:cxn modelId="{D1DB820D-DA7A-4758-8CF4-BFA4D36C1694}" type="presOf" srcId="{78B74F28-3226-4660-912A-7FFA7BB0DCDB}" destId="{C4C6E201-7059-414D-9A44-F0EA3746C883}" srcOrd="0" destOrd="2" presId="urn:microsoft.com/office/officeart/2005/8/layout/list1"/>
    <dgm:cxn modelId="{FCDA320E-A1C7-43A8-8FB8-DFACF6B29FB0}" type="presOf" srcId="{71361033-C148-41BC-B079-1E89520B5681}" destId="{8B86B661-49AF-49A1-8729-1D8AE3565EC5}" srcOrd="1" destOrd="0" presId="urn:microsoft.com/office/officeart/2005/8/layout/list1"/>
    <dgm:cxn modelId="{98B87116-6114-4B0C-9656-182D2550276C}" type="presOf" srcId="{36745C06-3CCC-4D1B-9AD2-8581D1E6BC98}" destId="{E5BA37DE-CCC4-4351-B74D-E6059A52FFD1}" srcOrd="0" destOrd="2" presId="urn:microsoft.com/office/officeart/2005/8/layout/list1"/>
    <dgm:cxn modelId="{E7371517-A5F6-412C-866B-376D5257319B}" srcId="{71361033-C148-41BC-B079-1E89520B5681}" destId="{52655333-15A5-427D-BE3B-DEE1B608EAF4}" srcOrd="4" destOrd="0" parTransId="{EF7427F0-B064-4250-ABD8-AAD0776CD40E}" sibTransId="{6021EF6F-D4AD-4707-93AC-DBB151326AD6}"/>
    <dgm:cxn modelId="{08E7BD18-E028-40E6-9973-A40422D27FD4}" srcId="{31F59B38-2C90-461D-B09F-9E8EFE7D9ABF}" destId="{8F2F7AAF-4BE6-4537-B92F-73B8268E120B}" srcOrd="6" destOrd="0" parTransId="{CF771581-A70A-4B57-BE98-8F4B8EF906AE}" sibTransId="{ED15D277-E8B5-4D49-8D5E-6AD7AEBCC26F}"/>
    <dgm:cxn modelId="{9652A21E-2004-414A-A7CF-495DFAEA7DFE}" type="presOf" srcId="{31F59B38-2C90-461D-B09F-9E8EFE7D9ABF}" destId="{683CA520-50B9-40E3-BDFC-97D2B25B9F84}" srcOrd="0" destOrd="0" presId="urn:microsoft.com/office/officeart/2005/8/layout/list1"/>
    <dgm:cxn modelId="{B804BA2D-A39B-4183-9096-7589459BC2AC}" type="presOf" srcId="{738FA601-72D9-44AC-99FF-6CF44E01502D}" destId="{71636264-894B-4721-BB25-14B8BD2A403B}" srcOrd="0" destOrd="0" presId="urn:microsoft.com/office/officeart/2005/8/layout/list1"/>
    <dgm:cxn modelId="{6F77ED32-145F-4F4C-B8A7-BEE9CCE0486B}" srcId="{28E3F1FC-0252-48F5-850C-51EF2A9EA6D9}" destId="{31F59B38-2C90-461D-B09F-9E8EFE7D9ABF}" srcOrd="0" destOrd="0" parTransId="{3D9D377F-52AA-4931-AC4D-503C0F102C79}" sibTransId="{3E2D4447-9CB3-4B7D-9990-549FE6C3DFA4}"/>
    <dgm:cxn modelId="{9D083F34-D6D8-4A00-BF0D-790C48DEE78E}" type="presOf" srcId="{31F59B38-2C90-461D-B09F-9E8EFE7D9ABF}" destId="{CF8DD911-7C10-4104-9CFA-274D9095085F}" srcOrd="1" destOrd="0" presId="urn:microsoft.com/office/officeart/2005/8/layout/list1"/>
    <dgm:cxn modelId="{3CEA4736-9064-4C1A-8F79-F4190665EF26}" srcId="{738FA601-72D9-44AC-99FF-6CF44E01502D}" destId="{24468720-3C33-447A-9231-65CBB1B13EF2}" srcOrd="0" destOrd="0" parTransId="{812ED92F-D455-4E49-AB54-0C4E7382E4C0}" sibTransId="{9056C60E-40D0-4C95-BB41-60133C59C5AA}"/>
    <dgm:cxn modelId="{51325137-2CC2-45B9-9CAE-EF3E49D51558}" srcId="{31F59B38-2C90-461D-B09F-9E8EFE7D9ABF}" destId="{7277BFB3-BA3E-4F00-B620-3C5A3787A4A6}" srcOrd="3" destOrd="0" parTransId="{3CA05111-B433-4B0E-83CF-29B5D8D3BF92}" sibTransId="{D27B170B-1FAE-4F64-9980-55F037156AB6}"/>
    <dgm:cxn modelId="{DE7A683B-812C-49AD-ADF1-D4A60D3190E4}" type="presOf" srcId="{FF03FA94-6C64-442E-AE59-6F9861D8CEDD}" destId="{55742276-596A-457E-AADA-71F629C565A6}" srcOrd="0" destOrd="0" presId="urn:microsoft.com/office/officeart/2005/8/layout/list1"/>
    <dgm:cxn modelId="{A9AEF15B-4238-40B0-BC90-CD85259EAFBD}" type="presOf" srcId="{194150EE-8455-4FF4-9961-E6E75B9819D8}" destId="{55742276-596A-457E-AADA-71F629C565A6}" srcOrd="0" destOrd="3" presId="urn:microsoft.com/office/officeart/2005/8/layout/list1"/>
    <dgm:cxn modelId="{3F95EA62-B3EC-42D7-B379-B264458AC632}" type="presOf" srcId="{52655333-15A5-427D-BE3B-DEE1B608EAF4}" destId="{55742276-596A-457E-AADA-71F629C565A6}" srcOrd="0" destOrd="4" presId="urn:microsoft.com/office/officeart/2005/8/layout/list1"/>
    <dgm:cxn modelId="{B07E3444-D4D7-4921-A372-3779E2596514}" srcId="{71361033-C148-41BC-B079-1E89520B5681}" destId="{194150EE-8455-4FF4-9961-E6E75B9819D8}" srcOrd="3" destOrd="0" parTransId="{A74D32DF-993F-40CD-96CF-DB8164851F40}" sibTransId="{98B43BB3-A9D2-4495-9EE8-A8F6A970A4BD}"/>
    <dgm:cxn modelId="{9C3EC964-A947-414B-973B-2FF69B2D7718}" type="presOf" srcId="{EA315364-FFEE-411F-8779-D4D1D22F84B1}" destId="{55742276-596A-457E-AADA-71F629C565A6}" srcOrd="0" destOrd="2" presId="urn:microsoft.com/office/officeart/2005/8/layout/list1"/>
    <dgm:cxn modelId="{F2704945-C66F-4758-9E5E-EB9D515BA94D}" srcId="{31F59B38-2C90-461D-B09F-9E8EFE7D9ABF}" destId="{1A453579-3CC1-4D95-95D5-280E4DB2F07D}" srcOrd="0" destOrd="0" parTransId="{C9B564AC-DE33-4427-B4A9-845E7D1424BD}" sibTransId="{0EFC5A33-9E33-4772-9E37-5B2FF094DD38}"/>
    <dgm:cxn modelId="{1486ED47-C5F6-4396-8274-15FE99D592B2}" srcId="{71361033-C148-41BC-B079-1E89520B5681}" destId="{FF03FA94-6C64-442E-AE59-6F9861D8CEDD}" srcOrd="0" destOrd="0" parTransId="{86455D27-107D-4053-8137-D4F30B0BCB8D}" sibTransId="{3E36F505-DE04-4845-B2F8-1A1AE6AFE317}"/>
    <dgm:cxn modelId="{B8F21D6A-B600-4BBE-B774-1AA4850101E2}" type="presOf" srcId="{7296C4F2-E9CB-4D4D-B2AD-E4F9453E7A8C}" destId="{A1BA4F06-12DC-424A-9F6D-4D803BAD4ECE}" srcOrd="0" destOrd="0" presId="urn:microsoft.com/office/officeart/2005/8/layout/list1"/>
    <dgm:cxn modelId="{8C3A436C-E8D2-4096-B814-10832952232A}" type="presOf" srcId="{7C4295A2-AF68-40FF-ABEE-AC5ADEEEC45C}" destId="{264525FF-8E75-4C0E-BE62-D6B1ACDE22F9}" srcOrd="0" destOrd="0" presId="urn:microsoft.com/office/officeart/2005/8/layout/list1"/>
    <dgm:cxn modelId="{26FD016D-E6C7-4703-B780-79CD1F62EFA5}" srcId="{31F59B38-2C90-461D-B09F-9E8EFE7D9ABF}" destId="{36284C19-63B6-4DD6-85E5-66AB6F77833E}" srcOrd="1" destOrd="0" parTransId="{D3784A89-066E-4F53-96B1-93E0E0598C10}" sibTransId="{45E0CE5A-4884-4145-AC22-7C6D874227EC}"/>
    <dgm:cxn modelId="{11FAC66D-248C-4732-9186-63679E424EF1}" type="presOf" srcId="{1A453579-3CC1-4D95-95D5-280E4DB2F07D}" destId="{E5BA37DE-CCC4-4351-B74D-E6059A52FFD1}" srcOrd="0" destOrd="0" presId="urn:microsoft.com/office/officeart/2005/8/layout/list1"/>
    <dgm:cxn modelId="{2F310070-CC6A-4FD4-8785-E76D1FC4BC60}" srcId="{738FA601-72D9-44AC-99FF-6CF44E01502D}" destId="{4CA8A06A-DE44-4DD1-BFDA-2C13A736344A}" srcOrd="1" destOrd="0" parTransId="{6DEF0C6E-401B-4517-B3C6-B858BA0652BA}" sibTransId="{742DF19F-39D7-4E82-ACC3-8BF3F2D0CE9B}"/>
    <dgm:cxn modelId="{F6683870-65D6-4030-8E38-3BDBC503A336}" type="presOf" srcId="{CE8714DB-0DE4-4307-A0AC-D3F6265C28D1}" destId="{E5BA37DE-CCC4-4351-B74D-E6059A52FFD1}" srcOrd="0" destOrd="5" presId="urn:microsoft.com/office/officeart/2005/8/layout/list1"/>
    <dgm:cxn modelId="{C7E12672-C230-49FA-90E9-421E16903443}" srcId="{28E3F1FC-0252-48F5-850C-51EF2A9EA6D9}" destId="{7C4295A2-AF68-40FF-ABEE-AC5ADEEEC45C}" srcOrd="2" destOrd="0" parTransId="{72422E28-8302-48C2-A296-BF7AB12860F0}" sibTransId="{0087FE6D-F210-409E-87E6-501DE64EBA7B}"/>
    <dgm:cxn modelId="{B1C2AC53-9098-45E4-BB39-6FDEF408D4FE}" type="presOf" srcId="{738FA601-72D9-44AC-99FF-6CF44E01502D}" destId="{5A8F9FD1-C4A8-40CC-B3A8-1903D53E25FB}" srcOrd="1" destOrd="0" presId="urn:microsoft.com/office/officeart/2005/8/layout/list1"/>
    <dgm:cxn modelId="{FA8A4355-363E-4288-8B00-859B71D61853}" srcId="{738FA601-72D9-44AC-99FF-6CF44E01502D}" destId="{2559FCC8-9524-4D46-AC40-5BB9B9EDAAF1}" srcOrd="3" destOrd="0" parTransId="{CD8771D6-A943-4A4D-800B-884CB896D8AC}" sibTransId="{198520B0-58E5-4170-B205-6D8D91157685}"/>
    <dgm:cxn modelId="{BA51438A-AB60-4F7E-9239-9483B0731188}" srcId="{71361033-C148-41BC-B079-1E89520B5681}" destId="{B22F0C99-3087-4BF3-A313-A57C8C9749D3}" srcOrd="1" destOrd="0" parTransId="{DC6EC3B1-E890-4FC8-AAD2-4B14EBB78F8B}" sibTransId="{5CDC0457-98BE-4772-9D20-96D0E0925C4C}"/>
    <dgm:cxn modelId="{F29A6A90-0026-446C-83A3-788A586144E9}" srcId="{31F59B38-2C90-461D-B09F-9E8EFE7D9ABF}" destId="{14F81DB0-CFAB-43DA-A634-6B91963717D5}" srcOrd="4" destOrd="0" parTransId="{DCB880BA-31D6-41CF-8D43-86584EEE203C}" sibTransId="{D0E7E2B4-C7D5-42A8-8B0D-4603C68CD6D2}"/>
    <dgm:cxn modelId="{476C9D90-3406-4128-858B-F6C4BEE3471F}" type="presOf" srcId="{36284C19-63B6-4DD6-85E5-66AB6F77833E}" destId="{E5BA37DE-CCC4-4351-B74D-E6059A52FFD1}" srcOrd="0" destOrd="1" presId="urn:microsoft.com/office/officeart/2005/8/layout/list1"/>
    <dgm:cxn modelId="{9DF4F090-F44E-44E2-813B-D390AAB3E235}" srcId="{31F59B38-2C90-461D-B09F-9E8EFE7D9ABF}" destId="{36745C06-3CCC-4D1B-9AD2-8581D1E6BC98}" srcOrd="2" destOrd="0" parTransId="{C459FE16-AE8F-4C0F-9201-26C0C93758DD}" sibTransId="{EB53C6A6-E565-4AC5-AC41-C59A95CB9132}"/>
    <dgm:cxn modelId="{4C768BA0-9AD8-4BCB-A8FC-AACD1B50A936}" type="presOf" srcId="{2559FCC8-9524-4D46-AC40-5BB9B9EDAAF1}" destId="{C4C6E201-7059-414D-9A44-F0EA3746C883}" srcOrd="0" destOrd="3" presId="urn:microsoft.com/office/officeart/2005/8/layout/list1"/>
    <dgm:cxn modelId="{7F3539A9-892E-4F3F-B65C-151B4CFE2A33}" type="presOf" srcId="{7277BFB3-BA3E-4F00-B620-3C5A3787A4A6}" destId="{E5BA37DE-CCC4-4351-B74D-E6059A52FFD1}" srcOrd="0" destOrd="3" presId="urn:microsoft.com/office/officeart/2005/8/layout/list1"/>
    <dgm:cxn modelId="{BF1BE1A9-1A4D-41EB-8099-38D0E4FE8518}" type="presOf" srcId="{8F2F7AAF-4BE6-4537-B92F-73B8268E120B}" destId="{E5BA37DE-CCC4-4351-B74D-E6059A52FFD1}" srcOrd="0" destOrd="6" presId="urn:microsoft.com/office/officeart/2005/8/layout/list1"/>
    <dgm:cxn modelId="{76DE18AD-6852-4036-91F5-61C422DED70C}" type="presOf" srcId="{4CA8A06A-DE44-4DD1-BFDA-2C13A736344A}" destId="{C4C6E201-7059-414D-9A44-F0EA3746C883}" srcOrd="0" destOrd="1" presId="urn:microsoft.com/office/officeart/2005/8/layout/list1"/>
    <dgm:cxn modelId="{9D5AADB1-0043-4394-A6A9-E4C4AAD0C505}" srcId="{71361033-C148-41BC-B079-1E89520B5681}" destId="{EA315364-FFEE-411F-8779-D4D1D22F84B1}" srcOrd="2" destOrd="0" parTransId="{B7D8EFD5-E03B-45D9-8AA7-56BEFCEC19D2}" sibTransId="{4939D55B-759A-46A5-ACDB-C9845F43FE7B}"/>
    <dgm:cxn modelId="{E0D772BA-8208-4B75-ADB3-0386EB81DC25}" type="presOf" srcId="{7C4295A2-AF68-40FF-ABEE-AC5ADEEEC45C}" destId="{8B73643F-ED4E-4900-AB07-8F5AD419FDFF}" srcOrd="1" destOrd="0" presId="urn:microsoft.com/office/officeart/2005/8/layout/list1"/>
    <dgm:cxn modelId="{1C5CCDBE-157C-4864-B2FE-EF83F3743144}" type="presOf" srcId="{28E3F1FC-0252-48F5-850C-51EF2A9EA6D9}" destId="{2204448B-BD07-499C-9818-2C4580582DAF}" srcOrd="0" destOrd="0" presId="urn:microsoft.com/office/officeart/2005/8/layout/list1"/>
    <dgm:cxn modelId="{EA6737CE-11DE-46C1-93B6-A7982813213D}" srcId="{28E3F1FC-0252-48F5-850C-51EF2A9EA6D9}" destId="{71361033-C148-41BC-B079-1E89520B5681}" srcOrd="3" destOrd="0" parTransId="{6BFF76DA-9E9C-49D5-A67A-EAE6A3669D1D}" sibTransId="{8D55A58C-2E34-48B2-B755-B49596A9C165}"/>
    <dgm:cxn modelId="{9DC014D7-A538-4ACC-9278-5E9798F34E2D}" type="presOf" srcId="{71361033-C148-41BC-B079-1E89520B5681}" destId="{4507A391-2A55-4297-A101-93BA2BF27F3C}" srcOrd="0" destOrd="0" presId="urn:microsoft.com/office/officeart/2005/8/layout/list1"/>
    <dgm:cxn modelId="{17727FDD-BB1D-496B-8C53-0A0CF7144DD4}" type="presOf" srcId="{24468720-3C33-447A-9231-65CBB1B13EF2}" destId="{C4C6E201-7059-414D-9A44-F0EA3746C883}" srcOrd="0" destOrd="0" presId="urn:microsoft.com/office/officeart/2005/8/layout/list1"/>
    <dgm:cxn modelId="{BA345FDE-B57A-4E71-B5D2-ADDD212E56E7}" srcId="{31F59B38-2C90-461D-B09F-9E8EFE7D9ABF}" destId="{CE8714DB-0DE4-4307-A0AC-D3F6265C28D1}" srcOrd="5" destOrd="0" parTransId="{20C8AF3B-7C05-4E0A-B554-D18937896B4A}" sibTransId="{A46D6E81-8FD6-4099-8BB2-9BA796019AB5}"/>
    <dgm:cxn modelId="{5520DCDF-78DD-4FAA-A751-DF388410ACF5}" type="presOf" srcId="{14F81DB0-CFAB-43DA-A634-6B91963717D5}" destId="{E5BA37DE-CCC4-4351-B74D-E6059A52FFD1}" srcOrd="0" destOrd="4" presId="urn:microsoft.com/office/officeart/2005/8/layout/list1"/>
    <dgm:cxn modelId="{DD6796FA-4CDE-4C04-B8A3-C20CF5889988}" type="presOf" srcId="{B22F0C99-3087-4BF3-A313-A57C8C9749D3}" destId="{55742276-596A-457E-AADA-71F629C565A6}" srcOrd="0" destOrd="1" presId="urn:microsoft.com/office/officeart/2005/8/layout/list1"/>
    <dgm:cxn modelId="{23455CFB-5F20-454B-98FA-D646AEF31FFF}" srcId="{28E3F1FC-0252-48F5-850C-51EF2A9EA6D9}" destId="{738FA601-72D9-44AC-99FF-6CF44E01502D}" srcOrd="1" destOrd="0" parTransId="{8041C55A-1240-40B5-88F1-2FEFE1B687C3}" sibTransId="{FE26E2CE-C60A-4046-B7D2-F02A773841D7}"/>
    <dgm:cxn modelId="{234C99B7-F312-4B04-8994-0AC8CC3A0C2C}" type="presParOf" srcId="{2204448B-BD07-499C-9818-2C4580582DAF}" destId="{F1AD77AF-7870-49A1-9980-2F792D598392}" srcOrd="0" destOrd="0" presId="urn:microsoft.com/office/officeart/2005/8/layout/list1"/>
    <dgm:cxn modelId="{58C07BCA-03E2-471E-9A20-E119303FDA42}" type="presParOf" srcId="{F1AD77AF-7870-49A1-9980-2F792D598392}" destId="{683CA520-50B9-40E3-BDFC-97D2B25B9F84}" srcOrd="0" destOrd="0" presId="urn:microsoft.com/office/officeart/2005/8/layout/list1"/>
    <dgm:cxn modelId="{0992AA32-934D-457A-BF28-EF573964B7E0}" type="presParOf" srcId="{F1AD77AF-7870-49A1-9980-2F792D598392}" destId="{CF8DD911-7C10-4104-9CFA-274D9095085F}" srcOrd="1" destOrd="0" presId="urn:microsoft.com/office/officeart/2005/8/layout/list1"/>
    <dgm:cxn modelId="{4433F284-83C0-45AD-A1E7-86759B95EE0E}" type="presParOf" srcId="{2204448B-BD07-499C-9818-2C4580582DAF}" destId="{516A6B9A-12DF-4C6D-BCCB-C83121A6D16B}" srcOrd="1" destOrd="0" presId="urn:microsoft.com/office/officeart/2005/8/layout/list1"/>
    <dgm:cxn modelId="{3EF781A2-BDA9-4D3C-8062-01741875008F}" type="presParOf" srcId="{2204448B-BD07-499C-9818-2C4580582DAF}" destId="{E5BA37DE-CCC4-4351-B74D-E6059A52FFD1}" srcOrd="2" destOrd="0" presId="urn:microsoft.com/office/officeart/2005/8/layout/list1"/>
    <dgm:cxn modelId="{2585D071-DC30-4CB5-9868-C5F58EAAB0D0}" type="presParOf" srcId="{2204448B-BD07-499C-9818-2C4580582DAF}" destId="{9364F7DF-A37D-4FEE-93A8-34127F0853E1}" srcOrd="3" destOrd="0" presId="urn:microsoft.com/office/officeart/2005/8/layout/list1"/>
    <dgm:cxn modelId="{819D4D35-BF6C-44B0-A772-3352DD0E34C7}" type="presParOf" srcId="{2204448B-BD07-499C-9818-2C4580582DAF}" destId="{B246F356-1F47-4654-B0B4-AD0A35564C1F}" srcOrd="4" destOrd="0" presId="urn:microsoft.com/office/officeart/2005/8/layout/list1"/>
    <dgm:cxn modelId="{8F1FD390-9A8A-4075-B8B3-08193491E7F5}" type="presParOf" srcId="{B246F356-1F47-4654-B0B4-AD0A35564C1F}" destId="{71636264-894B-4721-BB25-14B8BD2A403B}" srcOrd="0" destOrd="0" presId="urn:microsoft.com/office/officeart/2005/8/layout/list1"/>
    <dgm:cxn modelId="{02C13346-C5F3-4A58-B90C-377D715F5C2D}" type="presParOf" srcId="{B246F356-1F47-4654-B0B4-AD0A35564C1F}" destId="{5A8F9FD1-C4A8-40CC-B3A8-1903D53E25FB}" srcOrd="1" destOrd="0" presId="urn:microsoft.com/office/officeart/2005/8/layout/list1"/>
    <dgm:cxn modelId="{63C78772-1616-4392-9B12-9A8B3599A739}" type="presParOf" srcId="{2204448B-BD07-499C-9818-2C4580582DAF}" destId="{93EA36E2-63ED-48A6-8501-4A27D179BC75}" srcOrd="5" destOrd="0" presId="urn:microsoft.com/office/officeart/2005/8/layout/list1"/>
    <dgm:cxn modelId="{08921283-E638-4763-9E11-D3CBE5C6F0B1}" type="presParOf" srcId="{2204448B-BD07-499C-9818-2C4580582DAF}" destId="{C4C6E201-7059-414D-9A44-F0EA3746C883}" srcOrd="6" destOrd="0" presId="urn:microsoft.com/office/officeart/2005/8/layout/list1"/>
    <dgm:cxn modelId="{58A26506-75D6-4743-861B-A07573FAB5A6}" type="presParOf" srcId="{2204448B-BD07-499C-9818-2C4580582DAF}" destId="{707B2287-9330-45D6-8E62-AEA7AEDDC48E}" srcOrd="7" destOrd="0" presId="urn:microsoft.com/office/officeart/2005/8/layout/list1"/>
    <dgm:cxn modelId="{12A9D1E5-9FD1-43E7-B4B9-F940E4AA910C}" type="presParOf" srcId="{2204448B-BD07-499C-9818-2C4580582DAF}" destId="{7D9E9287-8415-4A82-9EA1-C3E362F5B357}" srcOrd="8" destOrd="0" presId="urn:microsoft.com/office/officeart/2005/8/layout/list1"/>
    <dgm:cxn modelId="{B3D163D0-64C5-4F78-BF72-BEE2416E0F3B}" type="presParOf" srcId="{7D9E9287-8415-4A82-9EA1-C3E362F5B357}" destId="{264525FF-8E75-4C0E-BE62-D6B1ACDE22F9}" srcOrd="0" destOrd="0" presId="urn:microsoft.com/office/officeart/2005/8/layout/list1"/>
    <dgm:cxn modelId="{B5F46661-9CDF-4EA0-82AD-2CCA0D81E80B}" type="presParOf" srcId="{7D9E9287-8415-4A82-9EA1-C3E362F5B357}" destId="{8B73643F-ED4E-4900-AB07-8F5AD419FDFF}" srcOrd="1" destOrd="0" presId="urn:microsoft.com/office/officeart/2005/8/layout/list1"/>
    <dgm:cxn modelId="{03E020F8-8F05-42DC-BF20-C48D84916C07}" type="presParOf" srcId="{2204448B-BD07-499C-9818-2C4580582DAF}" destId="{E13B939B-3204-4229-99B5-C2412843FD6A}" srcOrd="9" destOrd="0" presId="urn:microsoft.com/office/officeart/2005/8/layout/list1"/>
    <dgm:cxn modelId="{37E85523-646C-43FB-9B66-913CCC0DD4D7}" type="presParOf" srcId="{2204448B-BD07-499C-9818-2C4580582DAF}" destId="{A1BA4F06-12DC-424A-9F6D-4D803BAD4ECE}" srcOrd="10" destOrd="0" presId="urn:microsoft.com/office/officeart/2005/8/layout/list1"/>
    <dgm:cxn modelId="{FFDB7DF2-692A-4B5D-867E-882DCF79FBCF}" type="presParOf" srcId="{2204448B-BD07-499C-9818-2C4580582DAF}" destId="{383C17A1-F0EC-45CE-A134-D1A837500A80}" srcOrd="11" destOrd="0" presId="urn:microsoft.com/office/officeart/2005/8/layout/list1"/>
    <dgm:cxn modelId="{36647269-F27E-4787-BEDA-50203765F8CA}" type="presParOf" srcId="{2204448B-BD07-499C-9818-2C4580582DAF}" destId="{9E84318F-B4CE-43C3-B2BC-49EF94334603}" srcOrd="12" destOrd="0" presId="urn:microsoft.com/office/officeart/2005/8/layout/list1"/>
    <dgm:cxn modelId="{BAD89DDE-C5B5-4BF6-A4FC-3B0352A6CD4F}" type="presParOf" srcId="{9E84318F-B4CE-43C3-B2BC-49EF94334603}" destId="{4507A391-2A55-4297-A101-93BA2BF27F3C}" srcOrd="0" destOrd="0" presId="urn:microsoft.com/office/officeart/2005/8/layout/list1"/>
    <dgm:cxn modelId="{B97F75B5-DC3C-42F0-A781-B52946402AE0}" type="presParOf" srcId="{9E84318F-B4CE-43C3-B2BC-49EF94334603}" destId="{8B86B661-49AF-49A1-8729-1D8AE3565EC5}" srcOrd="1" destOrd="0" presId="urn:microsoft.com/office/officeart/2005/8/layout/list1"/>
    <dgm:cxn modelId="{19D12DA8-65E4-4312-AB7F-9103DCDF2F79}" type="presParOf" srcId="{2204448B-BD07-499C-9818-2C4580582DAF}" destId="{74DCAE72-DF1B-4660-9CB2-ED3343CE7FD9}" srcOrd="13" destOrd="0" presId="urn:microsoft.com/office/officeart/2005/8/layout/list1"/>
    <dgm:cxn modelId="{FA6F46C5-473F-464A-8E08-E683952808B3}" type="presParOf" srcId="{2204448B-BD07-499C-9818-2C4580582DAF}" destId="{55742276-596A-457E-AADA-71F629C565A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E3F1FC-0252-48F5-850C-51EF2A9EA6D9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31F59B38-2C90-461D-B09F-9E8EFE7D9ABF}">
      <dgm:prSet phldrT="[Tekst]" custT="1"/>
      <dgm:spPr/>
      <dgm:t>
        <a:bodyPr/>
        <a:lstStyle/>
        <a:p>
          <a:r>
            <a:rPr lang="pl-PL" sz="3200" b="1" dirty="0">
              <a:latin typeface="Arial" pitchFamily="34" charset="0"/>
              <a:cs typeface="Arial" pitchFamily="34" charset="0"/>
            </a:rPr>
            <a:t>Dziedzina: Integracja społeczna</a:t>
          </a:r>
          <a:r>
            <a:rPr lang="pl-PL" sz="3200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3D9D377F-52AA-4931-AC4D-503C0F102C79}" type="parTrans" cxnId="{6F77ED32-145F-4F4C-B8A7-BEE9CCE0486B}">
      <dgm:prSet/>
      <dgm:spPr/>
      <dgm:t>
        <a:bodyPr/>
        <a:lstStyle/>
        <a:p>
          <a:endParaRPr lang="pl-PL"/>
        </a:p>
      </dgm:t>
    </dgm:pt>
    <dgm:pt modelId="{3E2D4447-9CB3-4B7D-9990-549FE6C3DFA4}" type="sibTrans" cxnId="{6F77ED32-145F-4F4C-B8A7-BEE9CCE0486B}">
      <dgm:prSet/>
      <dgm:spPr/>
      <dgm:t>
        <a:bodyPr/>
        <a:lstStyle/>
        <a:p>
          <a:endParaRPr lang="pl-PL"/>
        </a:p>
      </dgm:t>
    </dgm:pt>
    <dgm:pt modelId="{71361033-C148-41BC-B079-1E89520B5681}">
      <dgm:prSet phldrT="[Tekst]" custT="1"/>
      <dgm:spPr/>
      <dgm:t>
        <a:bodyPr/>
        <a:lstStyle/>
        <a:p>
          <a:pPr algn="l">
            <a:tabLst>
              <a:tab pos="180975" algn="l"/>
            </a:tabLst>
          </a:pPr>
          <a:r>
            <a:rPr lang="pl-PL" sz="3200" b="1" dirty="0">
              <a:latin typeface="Arial" pitchFamily="34" charset="0"/>
              <a:cs typeface="Arial" pitchFamily="34" charset="0"/>
            </a:rPr>
            <a:t>Dziedzina: Kultura fizyczna i turystyka</a:t>
          </a:r>
        </a:p>
      </dgm:t>
    </dgm:pt>
    <dgm:pt modelId="{8D55A58C-2E34-48B2-B755-B49596A9C165}" type="sibTrans" cxnId="{EA6737CE-11DE-46C1-93B6-A7982813213D}">
      <dgm:prSet/>
      <dgm:spPr/>
      <dgm:t>
        <a:bodyPr/>
        <a:lstStyle/>
        <a:p>
          <a:endParaRPr lang="pl-PL"/>
        </a:p>
      </dgm:t>
    </dgm:pt>
    <dgm:pt modelId="{6BFF76DA-9E9C-49D5-A67A-EAE6A3669D1D}" type="parTrans" cxnId="{EA6737CE-11DE-46C1-93B6-A7982813213D}">
      <dgm:prSet/>
      <dgm:spPr/>
      <dgm:t>
        <a:bodyPr/>
        <a:lstStyle/>
        <a:p>
          <a:endParaRPr lang="pl-PL"/>
        </a:p>
      </dgm:t>
    </dgm:pt>
    <dgm:pt modelId="{FF03FA94-6C64-442E-AE59-6F9861D8CEDD}">
      <dgm:prSet phldrT="[Tekst]"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Program Rozwoju Sportu w województwie dolnośląskim</a:t>
          </a:r>
        </a:p>
      </dgm:t>
    </dgm:pt>
    <dgm:pt modelId="{3E36F505-DE04-4845-B2F8-1A1AE6AFE317}" type="sibTrans" cxnId="{1486ED47-C5F6-4396-8274-15FE99D592B2}">
      <dgm:prSet/>
      <dgm:spPr/>
      <dgm:t>
        <a:bodyPr/>
        <a:lstStyle/>
        <a:p>
          <a:endParaRPr lang="pl-PL"/>
        </a:p>
      </dgm:t>
    </dgm:pt>
    <dgm:pt modelId="{86455D27-107D-4053-8137-D4F30B0BCB8D}" type="parTrans" cxnId="{1486ED47-C5F6-4396-8274-15FE99D592B2}">
      <dgm:prSet/>
      <dgm:spPr/>
      <dgm:t>
        <a:bodyPr/>
        <a:lstStyle/>
        <a:p>
          <a:endParaRPr lang="pl-PL"/>
        </a:p>
      </dgm:t>
    </dgm:pt>
    <dgm:pt modelId="{738FA601-72D9-44AC-99FF-6CF44E01502D}">
      <dgm:prSet custT="1"/>
      <dgm:spPr/>
      <dgm:t>
        <a:bodyPr/>
        <a:lstStyle/>
        <a:p>
          <a:r>
            <a:rPr lang="pl-PL" sz="3200" b="1" dirty="0">
              <a:latin typeface="Arial" pitchFamily="34" charset="0"/>
              <a:cs typeface="Arial" pitchFamily="34" charset="0"/>
            </a:rPr>
            <a:t>Dziedzina: Kultura</a:t>
          </a:r>
          <a:endParaRPr lang="pl-PL" sz="3200" dirty="0">
            <a:latin typeface="Arial" pitchFamily="34" charset="0"/>
            <a:cs typeface="Arial" pitchFamily="34" charset="0"/>
          </a:endParaRPr>
        </a:p>
      </dgm:t>
    </dgm:pt>
    <dgm:pt modelId="{8041C55A-1240-40B5-88F1-2FEFE1B687C3}" type="parTrans" cxnId="{23455CFB-5F20-454B-98FA-D646AEF31FFF}">
      <dgm:prSet/>
      <dgm:spPr/>
      <dgm:t>
        <a:bodyPr/>
        <a:lstStyle/>
        <a:p>
          <a:endParaRPr lang="pl-PL"/>
        </a:p>
      </dgm:t>
    </dgm:pt>
    <dgm:pt modelId="{FE26E2CE-C60A-4046-B7D2-F02A773841D7}" type="sibTrans" cxnId="{23455CFB-5F20-454B-98FA-D646AEF31FFF}">
      <dgm:prSet/>
      <dgm:spPr/>
      <dgm:t>
        <a:bodyPr/>
        <a:lstStyle/>
        <a:p>
          <a:endParaRPr lang="pl-PL"/>
        </a:p>
      </dgm:t>
    </dgm:pt>
    <dgm:pt modelId="{7C4295A2-AF68-40FF-ABEE-AC5ADEEEC45C}">
      <dgm:prSet custT="1"/>
      <dgm:spPr/>
      <dgm:t>
        <a:bodyPr/>
        <a:lstStyle/>
        <a:p>
          <a:r>
            <a:rPr lang="pl-PL" sz="3200" b="1" dirty="0">
              <a:latin typeface="Arial" pitchFamily="34" charset="0"/>
              <a:cs typeface="Arial" pitchFamily="34" charset="0"/>
            </a:rPr>
            <a:t>Dziedzina: Edukacja i nauka </a:t>
          </a:r>
        </a:p>
      </dgm:t>
    </dgm:pt>
    <dgm:pt modelId="{0087FE6D-F210-409E-87E6-501DE64EBA7B}" type="sibTrans" cxnId="{C7E12672-C230-49FA-90E9-421E16903443}">
      <dgm:prSet/>
      <dgm:spPr/>
      <dgm:t>
        <a:bodyPr/>
        <a:lstStyle/>
        <a:p>
          <a:endParaRPr lang="pl-PL"/>
        </a:p>
      </dgm:t>
    </dgm:pt>
    <dgm:pt modelId="{72422E28-8302-48C2-A296-BF7AB12860F0}" type="parTrans" cxnId="{C7E12672-C230-49FA-90E9-421E16903443}">
      <dgm:prSet/>
      <dgm:spPr/>
      <dgm:t>
        <a:bodyPr/>
        <a:lstStyle/>
        <a:p>
          <a:endParaRPr lang="pl-PL"/>
        </a:p>
      </dgm:t>
    </dgm:pt>
    <dgm:pt modelId="{24468720-3C33-447A-9231-65CBB1B13EF2}">
      <dgm:prSet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Strategia komunikacji wizerunkowej województwa dolnośląskiego w kraju i za granicą,</a:t>
          </a:r>
        </a:p>
      </dgm:t>
    </dgm:pt>
    <dgm:pt modelId="{812ED92F-D455-4E49-AB54-0C4E7382E4C0}" type="parTrans" cxnId="{3CEA4736-9064-4C1A-8F79-F4190665EF26}">
      <dgm:prSet/>
      <dgm:spPr/>
      <dgm:t>
        <a:bodyPr/>
        <a:lstStyle/>
        <a:p>
          <a:endParaRPr lang="pl-PL"/>
        </a:p>
      </dgm:t>
    </dgm:pt>
    <dgm:pt modelId="{9056C60E-40D0-4C95-BB41-60133C59C5AA}" type="sibTrans" cxnId="{3CEA4736-9064-4C1A-8F79-F4190665EF26}">
      <dgm:prSet/>
      <dgm:spPr/>
      <dgm:t>
        <a:bodyPr/>
        <a:lstStyle/>
        <a:p>
          <a:endParaRPr lang="pl-PL"/>
        </a:p>
      </dgm:t>
    </dgm:pt>
    <dgm:pt modelId="{7296C4F2-E9CB-4D4D-B2AD-E4F9453E7A8C}">
      <dgm:prSet custT="1"/>
      <dgm:spPr/>
      <dgm:t>
        <a:bodyPr/>
        <a:lstStyle/>
        <a:p>
          <a:r>
            <a:rPr lang="pl-PL" sz="3200" baseline="0" dirty="0">
              <a:latin typeface="Arial" pitchFamily="34" charset="0"/>
              <a:cs typeface="Arial" pitchFamily="34" charset="0"/>
            </a:rPr>
            <a:t> </a:t>
          </a:r>
          <a:r>
            <a:rPr lang="pl-PL" sz="3200" dirty="0">
              <a:latin typeface="Arial" pitchFamily="34" charset="0"/>
              <a:cs typeface="Arial" pitchFamily="34" charset="0"/>
            </a:rPr>
            <a:t>Dolnośląski System Wspierania Uzdolnień </a:t>
          </a:r>
        </a:p>
      </dgm:t>
    </dgm:pt>
    <dgm:pt modelId="{857F3A3B-6F03-4699-B06D-666DBB6305A4}" type="parTrans" cxnId="{B52EA306-B14A-46BB-87B9-EA5141779FB8}">
      <dgm:prSet/>
      <dgm:spPr/>
      <dgm:t>
        <a:bodyPr/>
        <a:lstStyle/>
        <a:p>
          <a:endParaRPr lang="pl-PL"/>
        </a:p>
      </dgm:t>
    </dgm:pt>
    <dgm:pt modelId="{F005A2F7-24FE-4B77-9B69-44415C82C7FC}" type="sibTrans" cxnId="{B52EA306-B14A-46BB-87B9-EA5141779FB8}">
      <dgm:prSet/>
      <dgm:spPr/>
      <dgm:t>
        <a:bodyPr/>
        <a:lstStyle/>
        <a:p>
          <a:endParaRPr lang="pl-PL"/>
        </a:p>
      </dgm:t>
    </dgm:pt>
    <dgm:pt modelId="{E527A074-4D55-40C1-87F5-780F17EB5EB7}">
      <dgm:prSet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Dolnośląski regionalny plan działań na rzecz zatrudnienia,</a:t>
          </a:r>
        </a:p>
      </dgm:t>
    </dgm:pt>
    <dgm:pt modelId="{5797F99F-AB1A-4C53-82DE-47DFA6123346}" type="parTrans" cxnId="{2A30BCD0-1F20-48D8-9D23-8FD3CD19FF2D}">
      <dgm:prSet/>
      <dgm:spPr/>
      <dgm:t>
        <a:bodyPr/>
        <a:lstStyle/>
        <a:p>
          <a:endParaRPr lang="pl-PL"/>
        </a:p>
      </dgm:t>
    </dgm:pt>
    <dgm:pt modelId="{9D73B4F7-EB88-4BE2-8554-E156CD555287}" type="sibTrans" cxnId="{2A30BCD0-1F20-48D8-9D23-8FD3CD19FF2D}">
      <dgm:prSet/>
      <dgm:spPr/>
      <dgm:t>
        <a:bodyPr/>
        <a:lstStyle/>
        <a:p>
          <a:endParaRPr lang="pl-PL"/>
        </a:p>
      </dgm:t>
    </dgm:pt>
    <dgm:pt modelId="{1B330DCD-1563-4901-92C9-C0C831A0CB34}">
      <dgm:prSet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Wieloletni regionalny plan działań na rzecz promocji i upowszechniania ekonomii społecznej oraz rozwoju instytucji sektora ekonomii społecznej i jej otoczenia</a:t>
          </a:r>
        </a:p>
      </dgm:t>
    </dgm:pt>
    <dgm:pt modelId="{A618BB38-B185-41D5-A11C-1443BA9E72C4}" type="parTrans" cxnId="{A76C61E5-57DC-4178-9D15-602BCFBFC14E}">
      <dgm:prSet/>
      <dgm:spPr/>
      <dgm:t>
        <a:bodyPr/>
        <a:lstStyle/>
        <a:p>
          <a:endParaRPr lang="pl-PL"/>
        </a:p>
      </dgm:t>
    </dgm:pt>
    <dgm:pt modelId="{BB074B7A-B275-4335-8066-3FF0275A7AC9}" type="sibTrans" cxnId="{A76C61E5-57DC-4178-9D15-602BCFBFC14E}">
      <dgm:prSet/>
      <dgm:spPr/>
      <dgm:t>
        <a:bodyPr/>
        <a:lstStyle/>
        <a:p>
          <a:endParaRPr lang="pl-PL"/>
        </a:p>
      </dgm:t>
    </dgm:pt>
    <dgm:pt modelId="{750A4F4F-81B6-47C5-A4EC-541E27BDBDEF}">
      <dgm:prSet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Dolnośląska Strategia Integracji Społecznej</a:t>
          </a:r>
        </a:p>
      </dgm:t>
    </dgm:pt>
    <dgm:pt modelId="{1EFEC337-F501-42D0-8C51-DCC22CDC8493}" type="parTrans" cxnId="{0F585DF9-80E4-46C7-8DE8-BE3EAD3C0454}">
      <dgm:prSet/>
      <dgm:spPr/>
      <dgm:t>
        <a:bodyPr/>
        <a:lstStyle/>
        <a:p>
          <a:endParaRPr lang="pl-PL"/>
        </a:p>
      </dgm:t>
    </dgm:pt>
    <dgm:pt modelId="{A616B002-2B88-4B07-BB23-A0F6D6E0C936}" type="sibTrans" cxnId="{0F585DF9-80E4-46C7-8DE8-BE3EAD3C0454}">
      <dgm:prSet/>
      <dgm:spPr/>
      <dgm:t>
        <a:bodyPr/>
        <a:lstStyle/>
        <a:p>
          <a:endParaRPr lang="pl-PL"/>
        </a:p>
      </dgm:t>
    </dgm:pt>
    <dgm:pt modelId="{7D1FC138-ED21-4EF1-A2EC-BC4FD90A715D}">
      <dgm:prSet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Program opieki nad zabytkami województwa dolnośląskiego.</a:t>
          </a:r>
        </a:p>
      </dgm:t>
    </dgm:pt>
    <dgm:pt modelId="{F5CDAFA3-5AEC-4813-B6EE-625A67492DB4}" type="parTrans" cxnId="{56190FB5-545E-46CC-978C-C4A9F4AA589A}">
      <dgm:prSet/>
      <dgm:spPr/>
      <dgm:t>
        <a:bodyPr/>
        <a:lstStyle/>
        <a:p>
          <a:endParaRPr lang="pl-PL"/>
        </a:p>
      </dgm:t>
    </dgm:pt>
    <dgm:pt modelId="{53B2713D-A7B1-49B3-BFC5-4770CBE9F87F}" type="sibTrans" cxnId="{56190FB5-545E-46CC-978C-C4A9F4AA589A}">
      <dgm:prSet/>
      <dgm:spPr/>
      <dgm:t>
        <a:bodyPr/>
        <a:lstStyle/>
        <a:p>
          <a:endParaRPr lang="pl-PL"/>
        </a:p>
      </dgm:t>
    </dgm:pt>
    <dgm:pt modelId="{55968660-7772-4918-8D09-38F7F695631E}">
      <dgm:prSet phldrT="[Tekst]" custT="1"/>
      <dgm:spPr/>
      <dgm:t>
        <a:bodyPr/>
        <a:lstStyle/>
        <a:p>
          <a:r>
            <a:rPr lang="pl-PL" sz="3200" dirty="0">
              <a:latin typeface="Arial" pitchFamily="34" charset="0"/>
              <a:cs typeface="Arial" pitchFamily="34" charset="0"/>
            </a:rPr>
            <a:t>Program Rozwoju Turystyki dla Województwa Dolnośląskiego wraz z koncepcjami subregionalnych produktów turystycznych</a:t>
          </a:r>
        </a:p>
      </dgm:t>
    </dgm:pt>
    <dgm:pt modelId="{1E0599F9-EAB4-4A23-871E-853983C97055}" type="parTrans" cxnId="{48BA7705-6F8C-4C6F-9A21-D14DD6A420EE}">
      <dgm:prSet/>
      <dgm:spPr/>
      <dgm:t>
        <a:bodyPr/>
        <a:lstStyle/>
        <a:p>
          <a:endParaRPr lang="pl-PL"/>
        </a:p>
      </dgm:t>
    </dgm:pt>
    <dgm:pt modelId="{1938037B-B96D-4C92-8E02-CB0AB6F63C43}" type="sibTrans" cxnId="{48BA7705-6F8C-4C6F-9A21-D14DD6A420EE}">
      <dgm:prSet/>
      <dgm:spPr/>
      <dgm:t>
        <a:bodyPr/>
        <a:lstStyle/>
        <a:p>
          <a:endParaRPr lang="pl-PL"/>
        </a:p>
      </dgm:t>
    </dgm:pt>
    <dgm:pt modelId="{2204448B-BD07-499C-9818-2C4580582DAF}" type="pres">
      <dgm:prSet presAssocID="{28E3F1FC-0252-48F5-850C-51EF2A9EA6D9}" presName="linear" presStyleCnt="0">
        <dgm:presLayoutVars>
          <dgm:dir/>
          <dgm:animLvl val="lvl"/>
          <dgm:resizeHandles val="exact"/>
        </dgm:presLayoutVars>
      </dgm:prSet>
      <dgm:spPr/>
    </dgm:pt>
    <dgm:pt modelId="{F1AD77AF-7870-49A1-9980-2F792D598392}" type="pres">
      <dgm:prSet presAssocID="{31F59B38-2C90-461D-B09F-9E8EFE7D9ABF}" presName="parentLin" presStyleCnt="0"/>
      <dgm:spPr/>
    </dgm:pt>
    <dgm:pt modelId="{683CA520-50B9-40E3-BDFC-97D2B25B9F84}" type="pres">
      <dgm:prSet presAssocID="{31F59B38-2C90-461D-B09F-9E8EFE7D9ABF}" presName="parentLeftMargin" presStyleLbl="node1" presStyleIdx="0" presStyleCnt="4"/>
      <dgm:spPr/>
    </dgm:pt>
    <dgm:pt modelId="{CF8DD911-7C10-4104-9CFA-274D9095085F}" type="pres">
      <dgm:prSet presAssocID="{31F59B38-2C90-461D-B09F-9E8EFE7D9ABF}" presName="parentText" presStyleLbl="node1" presStyleIdx="0" presStyleCnt="4" custScaleX="106848" custScaleY="48634" custLinFactNeighborX="-40054" custLinFactNeighborY="-8764">
        <dgm:presLayoutVars>
          <dgm:chMax val="0"/>
          <dgm:bulletEnabled val="1"/>
        </dgm:presLayoutVars>
      </dgm:prSet>
      <dgm:spPr/>
    </dgm:pt>
    <dgm:pt modelId="{516A6B9A-12DF-4C6D-BCCB-C83121A6D16B}" type="pres">
      <dgm:prSet presAssocID="{31F59B38-2C90-461D-B09F-9E8EFE7D9ABF}" presName="negativeSpace" presStyleCnt="0"/>
      <dgm:spPr/>
    </dgm:pt>
    <dgm:pt modelId="{E5BA37DE-CCC4-4351-B74D-E6059A52FFD1}" type="pres">
      <dgm:prSet presAssocID="{31F59B38-2C90-461D-B09F-9E8EFE7D9ABF}" presName="childText" presStyleLbl="conFgAcc1" presStyleIdx="0" presStyleCnt="4" custScaleY="91750" custLinFactNeighborX="-406" custLinFactNeighborY="41154">
        <dgm:presLayoutVars>
          <dgm:bulletEnabled val="1"/>
        </dgm:presLayoutVars>
      </dgm:prSet>
      <dgm:spPr/>
    </dgm:pt>
    <dgm:pt modelId="{9364F7DF-A37D-4FEE-93A8-34127F0853E1}" type="pres">
      <dgm:prSet presAssocID="{3E2D4447-9CB3-4B7D-9990-549FE6C3DFA4}" presName="spaceBetweenRectangles" presStyleCnt="0"/>
      <dgm:spPr/>
    </dgm:pt>
    <dgm:pt modelId="{B246F356-1F47-4654-B0B4-AD0A35564C1F}" type="pres">
      <dgm:prSet presAssocID="{738FA601-72D9-44AC-99FF-6CF44E01502D}" presName="parentLin" presStyleCnt="0"/>
      <dgm:spPr/>
    </dgm:pt>
    <dgm:pt modelId="{71636264-894B-4721-BB25-14B8BD2A403B}" type="pres">
      <dgm:prSet presAssocID="{738FA601-72D9-44AC-99FF-6CF44E01502D}" presName="parentLeftMargin" presStyleLbl="node1" presStyleIdx="0" presStyleCnt="4"/>
      <dgm:spPr/>
    </dgm:pt>
    <dgm:pt modelId="{5A8F9FD1-C4A8-40CC-B3A8-1903D53E25FB}" type="pres">
      <dgm:prSet presAssocID="{738FA601-72D9-44AC-99FF-6CF44E01502D}" presName="parentText" presStyleLbl="node1" presStyleIdx="1" presStyleCnt="4" custScaleX="109729" custScaleY="45767" custLinFactNeighborX="-60221" custLinFactNeighborY="-14276">
        <dgm:presLayoutVars>
          <dgm:chMax val="0"/>
          <dgm:bulletEnabled val="1"/>
        </dgm:presLayoutVars>
      </dgm:prSet>
      <dgm:spPr/>
    </dgm:pt>
    <dgm:pt modelId="{93EA36E2-63ED-48A6-8501-4A27D179BC75}" type="pres">
      <dgm:prSet presAssocID="{738FA601-72D9-44AC-99FF-6CF44E01502D}" presName="negativeSpace" presStyleCnt="0"/>
      <dgm:spPr/>
    </dgm:pt>
    <dgm:pt modelId="{C4C6E201-7059-414D-9A44-F0EA3746C883}" type="pres">
      <dgm:prSet presAssocID="{738FA601-72D9-44AC-99FF-6CF44E01502D}" presName="childText" presStyleLbl="conFgAcc1" presStyleIdx="1" presStyleCnt="4" custScaleX="100000" custScaleY="82202" custLinFactNeighborX="-406" custLinFactNeighborY="56928">
        <dgm:presLayoutVars>
          <dgm:bulletEnabled val="1"/>
        </dgm:presLayoutVars>
      </dgm:prSet>
      <dgm:spPr/>
    </dgm:pt>
    <dgm:pt modelId="{707B2287-9330-45D6-8E62-AEA7AEDDC48E}" type="pres">
      <dgm:prSet presAssocID="{FE26E2CE-C60A-4046-B7D2-F02A773841D7}" presName="spaceBetweenRectangles" presStyleCnt="0"/>
      <dgm:spPr/>
    </dgm:pt>
    <dgm:pt modelId="{7D9E9287-8415-4A82-9EA1-C3E362F5B357}" type="pres">
      <dgm:prSet presAssocID="{7C4295A2-AF68-40FF-ABEE-AC5ADEEEC45C}" presName="parentLin" presStyleCnt="0"/>
      <dgm:spPr/>
    </dgm:pt>
    <dgm:pt modelId="{264525FF-8E75-4C0E-BE62-D6B1ACDE22F9}" type="pres">
      <dgm:prSet presAssocID="{7C4295A2-AF68-40FF-ABEE-AC5ADEEEC45C}" presName="parentLeftMargin" presStyleLbl="node1" presStyleIdx="1" presStyleCnt="4"/>
      <dgm:spPr/>
    </dgm:pt>
    <dgm:pt modelId="{8B73643F-ED4E-4900-AB07-8F5AD419FDFF}" type="pres">
      <dgm:prSet presAssocID="{7C4295A2-AF68-40FF-ABEE-AC5ADEEEC45C}" presName="parentText" presStyleLbl="node1" presStyleIdx="2" presStyleCnt="4" custScaleX="113194" custScaleY="57684" custLinFactNeighborX="-50139" custLinFactNeighborY="-14415">
        <dgm:presLayoutVars>
          <dgm:chMax val="0"/>
          <dgm:bulletEnabled val="1"/>
        </dgm:presLayoutVars>
      </dgm:prSet>
      <dgm:spPr/>
    </dgm:pt>
    <dgm:pt modelId="{E13B939B-3204-4229-99B5-C2412843FD6A}" type="pres">
      <dgm:prSet presAssocID="{7C4295A2-AF68-40FF-ABEE-AC5ADEEEC45C}" presName="negativeSpace" presStyleCnt="0"/>
      <dgm:spPr/>
    </dgm:pt>
    <dgm:pt modelId="{A1BA4F06-12DC-424A-9F6D-4D803BAD4ECE}" type="pres">
      <dgm:prSet presAssocID="{7C4295A2-AF68-40FF-ABEE-AC5ADEEEC45C}" presName="childText" presStyleLbl="conFgAcc1" presStyleIdx="2" presStyleCnt="4" custScaleY="82078" custLinFactNeighborX="-366" custLinFactNeighborY="54494">
        <dgm:presLayoutVars>
          <dgm:bulletEnabled val="1"/>
        </dgm:presLayoutVars>
      </dgm:prSet>
      <dgm:spPr/>
    </dgm:pt>
    <dgm:pt modelId="{383C17A1-F0EC-45CE-A134-D1A837500A80}" type="pres">
      <dgm:prSet presAssocID="{0087FE6D-F210-409E-87E6-501DE64EBA7B}" presName="spaceBetweenRectangles" presStyleCnt="0"/>
      <dgm:spPr/>
    </dgm:pt>
    <dgm:pt modelId="{9E84318F-B4CE-43C3-B2BC-49EF94334603}" type="pres">
      <dgm:prSet presAssocID="{71361033-C148-41BC-B079-1E89520B5681}" presName="parentLin" presStyleCnt="0"/>
      <dgm:spPr/>
    </dgm:pt>
    <dgm:pt modelId="{4507A391-2A55-4297-A101-93BA2BF27F3C}" type="pres">
      <dgm:prSet presAssocID="{71361033-C148-41BC-B079-1E89520B5681}" presName="parentLeftMargin" presStyleLbl="node1" presStyleIdx="2" presStyleCnt="4"/>
      <dgm:spPr/>
    </dgm:pt>
    <dgm:pt modelId="{8B86B661-49AF-49A1-8729-1D8AE3565EC5}" type="pres">
      <dgm:prSet presAssocID="{71361033-C148-41BC-B079-1E89520B5681}" presName="parentText" presStyleLbl="node1" presStyleIdx="3" presStyleCnt="4" custScaleX="108632" custScaleY="43319" custLinFactNeighborX="-52542" custLinFactNeighborY="-13391">
        <dgm:presLayoutVars>
          <dgm:chMax val="0"/>
          <dgm:bulletEnabled val="1"/>
        </dgm:presLayoutVars>
      </dgm:prSet>
      <dgm:spPr/>
    </dgm:pt>
    <dgm:pt modelId="{74DCAE72-DF1B-4660-9CB2-ED3343CE7FD9}" type="pres">
      <dgm:prSet presAssocID="{71361033-C148-41BC-B079-1E89520B5681}" presName="negativeSpace" presStyleCnt="0"/>
      <dgm:spPr/>
    </dgm:pt>
    <dgm:pt modelId="{55742276-596A-457E-AADA-71F629C565A6}" type="pres">
      <dgm:prSet presAssocID="{71361033-C148-41BC-B079-1E89520B5681}" presName="childText" presStyleLbl="conFgAcc1" presStyleIdx="3" presStyleCnt="4" custScaleY="82667" custLinFactNeighborY="73324">
        <dgm:presLayoutVars>
          <dgm:bulletEnabled val="1"/>
        </dgm:presLayoutVars>
      </dgm:prSet>
      <dgm:spPr/>
    </dgm:pt>
  </dgm:ptLst>
  <dgm:cxnLst>
    <dgm:cxn modelId="{48BA7705-6F8C-4C6F-9A21-D14DD6A420EE}" srcId="{71361033-C148-41BC-B079-1E89520B5681}" destId="{55968660-7772-4918-8D09-38F7F695631E}" srcOrd="1" destOrd="0" parTransId="{1E0599F9-EAB4-4A23-871E-853983C97055}" sibTransId="{1938037B-B96D-4C92-8E02-CB0AB6F63C43}"/>
    <dgm:cxn modelId="{B52EA306-B14A-46BB-87B9-EA5141779FB8}" srcId="{7C4295A2-AF68-40FF-ABEE-AC5ADEEEC45C}" destId="{7296C4F2-E9CB-4D4D-B2AD-E4F9453E7A8C}" srcOrd="0" destOrd="0" parTransId="{857F3A3B-6F03-4699-B06D-666DBB6305A4}" sibTransId="{F005A2F7-24FE-4B77-9B69-44415C82C7FC}"/>
    <dgm:cxn modelId="{C82A5A08-A944-4C13-83F7-A1072BC1CCFF}" type="presOf" srcId="{71361033-C148-41BC-B079-1E89520B5681}" destId="{8B86B661-49AF-49A1-8729-1D8AE3565EC5}" srcOrd="1" destOrd="0" presId="urn:microsoft.com/office/officeart/2005/8/layout/list1"/>
    <dgm:cxn modelId="{C33F4F0E-1540-4BDB-85F5-8F2F25D6CB45}" type="presOf" srcId="{7C4295A2-AF68-40FF-ABEE-AC5ADEEEC45C}" destId="{8B73643F-ED4E-4900-AB07-8F5AD419FDFF}" srcOrd="1" destOrd="0" presId="urn:microsoft.com/office/officeart/2005/8/layout/list1"/>
    <dgm:cxn modelId="{242BC410-9837-4FEB-A965-8D6DD1DC6131}" type="presOf" srcId="{71361033-C148-41BC-B079-1E89520B5681}" destId="{4507A391-2A55-4297-A101-93BA2BF27F3C}" srcOrd="0" destOrd="0" presId="urn:microsoft.com/office/officeart/2005/8/layout/list1"/>
    <dgm:cxn modelId="{4AD49B20-A386-4567-A4D2-B68E0FE97E5C}" type="presOf" srcId="{24468720-3C33-447A-9231-65CBB1B13EF2}" destId="{C4C6E201-7059-414D-9A44-F0EA3746C883}" srcOrd="0" destOrd="0" presId="urn:microsoft.com/office/officeart/2005/8/layout/list1"/>
    <dgm:cxn modelId="{6F77ED32-145F-4F4C-B8A7-BEE9CCE0486B}" srcId="{28E3F1FC-0252-48F5-850C-51EF2A9EA6D9}" destId="{31F59B38-2C90-461D-B09F-9E8EFE7D9ABF}" srcOrd="0" destOrd="0" parTransId="{3D9D377F-52AA-4931-AC4D-503C0F102C79}" sibTransId="{3E2D4447-9CB3-4B7D-9990-549FE6C3DFA4}"/>
    <dgm:cxn modelId="{3CEA4736-9064-4C1A-8F79-F4190665EF26}" srcId="{738FA601-72D9-44AC-99FF-6CF44E01502D}" destId="{24468720-3C33-447A-9231-65CBB1B13EF2}" srcOrd="0" destOrd="0" parTransId="{812ED92F-D455-4E49-AB54-0C4E7382E4C0}" sibTransId="{9056C60E-40D0-4C95-BB41-60133C59C5AA}"/>
    <dgm:cxn modelId="{1486ED47-C5F6-4396-8274-15FE99D592B2}" srcId="{71361033-C148-41BC-B079-1E89520B5681}" destId="{FF03FA94-6C64-442E-AE59-6F9861D8CEDD}" srcOrd="0" destOrd="0" parTransId="{86455D27-107D-4053-8137-D4F30B0BCB8D}" sibTransId="{3E36F505-DE04-4845-B2F8-1A1AE6AFE317}"/>
    <dgm:cxn modelId="{99F0AB49-38BD-43F0-B5DF-1709232FE0A9}" type="presOf" srcId="{31F59B38-2C90-461D-B09F-9E8EFE7D9ABF}" destId="{CF8DD911-7C10-4104-9CFA-274D9095085F}" srcOrd="1" destOrd="0" presId="urn:microsoft.com/office/officeart/2005/8/layout/list1"/>
    <dgm:cxn modelId="{3925816A-3641-42D2-836B-79423A2B097F}" type="presOf" srcId="{750A4F4F-81B6-47C5-A4EC-541E27BDBDEF}" destId="{E5BA37DE-CCC4-4351-B74D-E6059A52FFD1}" srcOrd="0" destOrd="2" presId="urn:microsoft.com/office/officeart/2005/8/layout/list1"/>
    <dgm:cxn modelId="{C7E12672-C230-49FA-90E9-421E16903443}" srcId="{28E3F1FC-0252-48F5-850C-51EF2A9EA6D9}" destId="{7C4295A2-AF68-40FF-ABEE-AC5ADEEEC45C}" srcOrd="2" destOrd="0" parTransId="{72422E28-8302-48C2-A296-BF7AB12860F0}" sibTransId="{0087FE6D-F210-409E-87E6-501DE64EBA7B}"/>
    <dgm:cxn modelId="{5C135A7B-867A-47EC-9DAD-5A4F4DE970F7}" type="presOf" srcId="{31F59B38-2C90-461D-B09F-9E8EFE7D9ABF}" destId="{683CA520-50B9-40E3-BDFC-97D2B25B9F84}" srcOrd="0" destOrd="0" presId="urn:microsoft.com/office/officeart/2005/8/layout/list1"/>
    <dgm:cxn modelId="{F4825E80-81A6-4FD1-896A-073DE0941407}" type="presOf" srcId="{55968660-7772-4918-8D09-38F7F695631E}" destId="{55742276-596A-457E-AADA-71F629C565A6}" srcOrd="0" destOrd="1" presId="urn:microsoft.com/office/officeart/2005/8/layout/list1"/>
    <dgm:cxn modelId="{B2EA0884-62D0-4FA8-8D9B-A86D45243240}" type="presOf" srcId="{FF03FA94-6C64-442E-AE59-6F9861D8CEDD}" destId="{55742276-596A-457E-AADA-71F629C565A6}" srcOrd="0" destOrd="0" presId="urn:microsoft.com/office/officeart/2005/8/layout/list1"/>
    <dgm:cxn modelId="{D3D06CA4-70E1-4760-9236-890847270E3F}" type="presOf" srcId="{7D1FC138-ED21-4EF1-A2EC-BC4FD90A715D}" destId="{C4C6E201-7059-414D-9A44-F0EA3746C883}" srcOrd="0" destOrd="1" presId="urn:microsoft.com/office/officeart/2005/8/layout/list1"/>
    <dgm:cxn modelId="{60A1C9B0-0918-4B85-80CA-6A8A7DD55676}" type="presOf" srcId="{E527A074-4D55-40C1-87F5-780F17EB5EB7}" destId="{E5BA37DE-CCC4-4351-B74D-E6059A52FFD1}" srcOrd="0" destOrd="0" presId="urn:microsoft.com/office/officeart/2005/8/layout/list1"/>
    <dgm:cxn modelId="{56190FB5-545E-46CC-978C-C4A9F4AA589A}" srcId="{738FA601-72D9-44AC-99FF-6CF44E01502D}" destId="{7D1FC138-ED21-4EF1-A2EC-BC4FD90A715D}" srcOrd="1" destOrd="0" parTransId="{F5CDAFA3-5AEC-4813-B6EE-625A67492DB4}" sibTransId="{53B2713D-A7B1-49B3-BFC5-4770CBE9F87F}"/>
    <dgm:cxn modelId="{98DD3EBA-2507-4666-8EC3-D554CBDD9974}" type="presOf" srcId="{7296C4F2-E9CB-4D4D-B2AD-E4F9453E7A8C}" destId="{A1BA4F06-12DC-424A-9F6D-4D803BAD4ECE}" srcOrd="0" destOrd="0" presId="urn:microsoft.com/office/officeart/2005/8/layout/list1"/>
    <dgm:cxn modelId="{CBF410BC-C63E-45EC-BFAE-06AFF1A0F200}" type="presOf" srcId="{28E3F1FC-0252-48F5-850C-51EF2A9EA6D9}" destId="{2204448B-BD07-499C-9818-2C4580582DAF}" srcOrd="0" destOrd="0" presId="urn:microsoft.com/office/officeart/2005/8/layout/list1"/>
    <dgm:cxn modelId="{EA6737CE-11DE-46C1-93B6-A7982813213D}" srcId="{28E3F1FC-0252-48F5-850C-51EF2A9EA6D9}" destId="{71361033-C148-41BC-B079-1E89520B5681}" srcOrd="3" destOrd="0" parTransId="{6BFF76DA-9E9C-49D5-A67A-EAE6A3669D1D}" sibTransId="{8D55A58C-2E34-48B2-B755-B49596A9C165}"/>
    <dgm:cxn modelId="{2A30BCD0-1F20-48D8-9D23-8FD3CD19FF2D}" srcId="{31F59B38-2C90-461D-B09F-9E8EFE7D9ABF}" destId="{E527A074-4D55-40C1-87F5-780F17EB5EB7}" srcOrd="0" destOrd="0" parTransId="{5797F99F-AB1A-4C53-82DE-47DFA6123346}" sibTransId="{9D73B4F7-EB88-4BE2-8554-E156CD555287}"/>
    <dgm:cxn modelId="{380BABE2-05BD-417E-BB0F-9A9DAAA44BDD}" type="presOf" srcId="{738FA601-72D9-44AC-99FF-6CF44E01502D}" destId="{71636264-894B-4721-BB25-14B8BD2A403B}" srcOrd="0" destOrd="0" presId="urn:microsoft.com/office/officeart/2005/8/layout/list1"/>
    <dgm:cxn modelId="{A76C61E5-57DC-4178-9D15-602BCFBFC14E}" srcId="{31F59B38-2C90-461D-B09F-9E8EFE7D9ABF}" destId="{1B330DCD-1563-4901-92C9-C0C831A0CB34}" srcOrd="1" destOrd="0" parTransId="{A618BB38-B185-41D5-A11C-1443BA9E72C4}" sibTransId="{BB074B7A-B275-4335-8066-3FF0275A7AC9}"/>
    <dgm:cxn modelId="{76847FEC-217D-46FD-92B0-710D609828EF}" type="presOf" srcId="{1B330DCD-1563-4901-92C9-C0C831A0CB34}" destId="{E5BA37DE-CCC4-4351-B74D-E6059A52FFD1}" srcOrd="0" destOrd="1" presId="urn:microsoft.com/office/officeart/2005/8/layout/list1"/>
    <dgm:cxn modelId="{49C2ECF7-E8F4-4F1C-9DE6-1C276319814C}" type="presOf" srcId="{738FA601-72D9-44AC-99FF-6CF44E01502D}" destId="{5A8F9FD1-C4A8-40CC-B3A8-1903D53E25FB}" srcOrd="1" destOrd="0" presId="urn:microsoft.com/office/officeart/2005/8/layout/list1"/>
    <dgm:cxn modelId="{0F585DF9-80E4-46C7-8DE8-BE3EAD3C0454}" srcId="{31F59B38-2C90-461D-B09F-9E8EFE7D9ABF}" destId="{750A4F4F-81B6-47C5-A4EC-541E27BDBDEF}" srcOrd="2" destOrd="0" parTransId="{1EFEC337-F501-42D0-8C51-DCC22CDC8493}" sibTransId="{A616B002-2B88-4B07-BB23-A0F6D6E0C936}"/>
    <dgm:cxn modelId="{23455CFB-5F20-454B-98FA-D646AEF31FFF}" srcId="{28E3F1FC-0252-48F5-850C-51EF2A9EA6D9}" destId="{738FA601-72D9-44AC-99FF-6CF44E01502D}" srcOrd="1" destOrd="0" parTransId="{8041C55A-1240-40B5-88F1-2FEFE1B687C3}" sibTransId="{FE26E2CE-C60A-4046-B7D2-F02A773841D7}"/>
    <dgm:cxn modelId="{60485CFF-82C1-40B6-BBF1-C98B61404767}" type="presOf" srcId="{7C4295A2-AF68-40FF-ABEE-AC5ADEEEC45C}" destId="{264525FF-8E75-4C0E-BE62-D6B1ACDE22F9}" srcOrd="0" destOrd="0" presId="urn:microsoft.com/office/officeart/2005/8/layout/list1"/>
    <dgm:cxn modelId="{69AABB6C-7D2D-417E-A6E8-57D58D6C27F6}" type="presParOf" srcId="{2204448B-BD07-499C-9818-2C4580582DAF}" destId="{F1AD77AF-7870-49A1-9980-2F792D598392}" srcOrd="0" destOrd="0" presId="urn:microsoft.com/office/officeart/2005/8/layout/list1"/>
    <dgm:cxn modelId="{F0708EC1-CDCD-43FF-82B2-E7FE8B30EDF6}" type="presParOf" srcId="{F1AD77AF-7870-49A1-9980-2F792D598392}" destId="{683CA520-50B9-40E3-BDFC-97D2B25B9F84}" srcOrd="0" destOrd="0" presId="urn:microsoft.com/office/officeart/2005/8/layout/list1"/>
    <dgm:cxn modelId="{6019424B-A9B5-48A1-9711-E4A7C162DBC2}" type="presParOf" srcId="{F1AD77AF-7870-49A1-9980-2F792D598392}" destId="{CF8DD911-7C10-4104-9CFA-274D9095085F}" srcOrd="1" destOrd="0" presId="urn:microsoft.com/office/officeart/2005/8/layout/list1"/>
    <dgm:cxn modelId="{3B918A36-404A-4BFC-A776-F1EA832B3BE3}" type="presParOf" srcId="{2204448B-BD07-499C-9818-2C4580582DAF}" destId="{516A6B9A-12DF-4C6D-BCCB-C83121A6D16B}" srcOrd="1" destOrd="0" presId="urn:microsoft.com/office/officeart/2005/8/layout/list1"/>
    <dgm:cxn modelId="{960A6968-9487-4A1B-85C1-765C545B1312}" type="presParOf" srcId="{2204448B-BD07-499C-9818-2C4580582DAF}" destId="{E5BA37DE-CCC4-4351-B74D-E6059A52FFD1}" srcOrd="2" destOrd="0" presId="urn:microsoft.com/office/officeart/2005/8/layout/list1"/>
    <dgm:cxn modelId="{0C6AC12D-772D-4A1C-BB3B-F90023003728}" type="presParOf" srcId="{2204448B-BD07-499C-9818-2C4580582DAF}" destId="{9364F7DF-A37D-4FEE-93A8-34127F0853E1}" srcOrd="3" destOrd="0" presId="urn:microsoft.com/office/officeart/2005/8/layout/list1"/>
    <dgm:cxn modelId="{B5931BA4-03AA-45F0-BABE-A0D45E9A3243}" type="presParOf" srcId="{2204448B-BD07-499C-9818-2C4580582DAF}" destId="{B246F356-1F47-4654-B0B4-AD0A35564C1F}" srcOrd="4" destOrd="0" presId="urn:microsoft.com/office/officeart/2005/8/layout/list1"/>
    <dgm:cxn modelId="{5D4C097E-7998-42ED-86A5-ADD56B86EDE2}" type="presParOf" srcId="{B246F356-1F47-4654-B0B4-AD0A35564C1F}" destId="{71636264-894B-4721-BB25-14B8BD2A403B}" srcOrd="0" destOrd="0" presId="urn:microsoft.com/office/officeart/2005/8/layout/list1"/>
    <dgm:cxn modelId="{150C71EE-8C8A-4286-B20B-2658E6A381DA}" type="presParOf" srcId="{B246F356-1F47-4654-B0B4-AD0A35564C1F}" destId="{5A8F9FD1-C4A8-40CC-B3A8-1903D53E25FB}" srcOrd="1" destOrd="0" presId="urn:microsoft.com/office/officeart/2005/8/layout/list1"/>
    <dgm:cxn modelId="{C0EBA491-71D4-467E-879A-C0F9F7E355C7}" type="presParOf" srcId="{2204448B-BD07-499C-9818-2C4580582DAF}" destId="{93EA36E2-63ED-48A6-8501-4A27D179BC75}" srcOrd="5" destOrd="0" presId="urn:microsoft.com/office/officeart/2005/8/layout/list1"/>
    <dgm:cxn modelId="{EC231B70-BD8D-460E-B169-3B1D4DA5D1D1}" type="presParOf" srcId="{2204448B-BD07-499C-9818-2C4580582DAF}" destId="{C4C6E201-7059-414D-9A44-F0EA3746C883}" srcOrd="6" destOrd="0" presId="urn:microsoft.com/office/officeart/2005/8/layout/list1"/>
    <dgm:cxn modelId="{753205D1-66CC-4C38-84ED-A241FA293799}" type="presParOf" srcId="{2204448B-BD07-499C-9818-2C4580582DAF}" destId="{707B2287-9330-45D6-8E62-AEA7AEDDC48E}" srcOrd="7" destOrd="0" presId="urn:microsoft.com/office/officeart/2005/8/layout/list1"/>
    <dgm:cxn modelId="{CFBD76FB-4262-41A8-9D44-8593647900F4}" type="presParOf" srcId="{2204448B-BD07-499C-9818-2C4580582DAF}" destId="{7D9E9287-8415-4A82-9EA1-C3E362F5B357}" srcOrd="8" destOrd="0" presId="urn:microsoft.com/office/officeart/2005/8/layout/list1"/>
    <dgm:cxn modelId="{7D23DD20-283E-4AFB-BA08-298BFAB15681}" type="presParOf" srcId="{7D9E9287-8415-4A82-9EA1-C3E362F5B357}" destId="{264525FF-8E75-4C0E-BE62-D6B1ACDE22F9}" srcOrd="0" destOrd="0" presId="urn:microsoft.com/office/officeart/2005/8/layout/list1"/>
    <dgm:cxn modelId="{A160ECCD-64B0-4F19-B0EB-EFAF00303E8E}" type="presParOf" srcId="{7D9E9287-8415-4A82-9EA1-C3E362F5B357}" destId="{8B73643F-ED4E-4900-AB07-8F5AD419FDFF}" srcOrd="1" destOrd="0" presId="urn:microsoft.com/office/officeart/2005/8/layout/list1"/>
    <dgm:cxn modelId="{936C76B1-A048-4A07-9213-274B82EE34B1}" type="presParOf" srcId="{2204448B-BD07-499C-9818-2C4580582DAF}" destId="{E13B939B-3204-4229-99B5-C2412843FD6A}" srcOrd="9" destOrd="0" presId="urn:microsoft.com/office/officeart/2005/8/layout/list1"/>
    <dgm:cxn modelId="{50394978-CA7F-4B67-ABAD-68C72BF34F00}" type="presParOf" srcId="{2204448B-BD07-499C-9818-2C4580582DAF}" destId="{A1BA4F06-12DC-424A-9F6D-4D803BAD4ECE}" srcOrd="10" destOrd="0" presId="urn:microsoft.com/office/officeart/2005/8/layout/list1"/>
    <dgm:cxn modelId="{8BDDBF84-29F7-4C9C-8BD7-3883D0B69099}" type="presParOf" srcId="{2204448B-BD07-499C-9818-2C4580582DAF}" destId="{383C17A1-F0EC-45CE-A134-D1A837500A80}" srcOrd="11" destOrd="0" presId="urn:microsoft.com/office/officeart/2005/8/layout/list1"/>
    <dgm:cxn modelId="{82BCA985-82D1-41BC-A00F-D20F2983EB75}" type="presParOf" srcId="{2204448B-BD07-499C-9818-2C4580582DAF}" destId="{9E84318F-B4CE-43C3-B2BC-49EF94334603}" srcOrd="12" destOrd="0" presId="urn:microsoft.com/office/officeart/2005/8/layout/list1"/>
    <dgm:cxn modelId="{00A7E065-9F45-4E75-822C-A60B7610371B}" type="presParOf" srcId="{9E84318F-B4CE-43C3-B2BC-49EF94334603}" destId="{4507A391-2A55-4297-A101-93BA2BF27F3C}" srcOrd="0" destOrd="0" presId="urn:microsoft.com/office/officeart/2005/8/layout/list1"/>
    <dgm:cxn modelId="{5401F702-6F8D-4AB0-897A-BD673C72CCF3}" type="presParOf" srcId="{9E84318F-B4CE-43C3-B2BC-49EF94334603}" destId="{8B86B661-49AF-49A1-8729-1D8AE3565EC5}" srcOrd="1" destOrd="0" presId="urn:microsoft.com/office/officeart/2005/8/layout/list1"/>
    <dgm:cxn modelId="{F1E47033-4FB1-476A-A29F-E8D884B4C70A}" type="presParOf" srcId="{2204448B-BD07-499C-9818-2C4580582DAF}" destId="{74DCAE72-DF1B-4660-9CB2-ED3343CE7FD9}" srcOrd="13" destOrd="0" presId="urn:microsoft.com/office/officeart/2005/8/layout/list1"/>
    <dgm:cxn modelId="{5D782179-327F-40C7-86E1-940851F6C44C}" type="presParOf" srcId="{2204448B-BD07-499C-9818-2C4580582DAF}" destId="{55742276-596A-457E-AADA-71F629C565A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A37DE-CCC4-4351-B74D-E6059A52FFD1}">
      <dsp:nvSpPr>
        <dsp:cNvPr id="0" name=""/>
        <dsp:cNvSpPr/>
      </dsp:nvSpPr>
      <dsp:spPr>
        <a:xfrm>
          <a:off x="0" y="662345"/>
          <a:ext cx="19354214" cy="31273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02" tIns="104140" rIns="1502102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Wojewódzki Program Ochrony Środowiska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Programy ochrony powietrza dla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Program ochrony środowiska przed hałasem dla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Wojewódzki Plan Gospodarki Odpadami dla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Polityka Krajobrazowa dla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Strategia Energetyczna Dolnego Śląska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Polityka wspierania bezpieczeństwa w województwie dolnośląskim</a:t>
          </a:r>
        </a:p>
      </dsp:txBody>
      <dsp:txXfrm>
        <a:off x="0" y="662345"/>
        <a:ext cx="19354214" cy="3127327"/>
      </dsp:txXfrm>
    </dsp:sp>
    <dsp:sp modelId="{CF8DD911-7C10-4104-9CFA-274D9095085F}">
      <dsp:nvSpPr>
        <dsp:cNvPr id="0" name=""/>
        <dsp:cNvSpPr/>
      </dsp:nvSpPr>
      <dsp:spPr>
        <a:xfrm>
          <a:off x="556540" y="0"/>
          <a:ext cx="13984464" cy="7200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080" tIns="0" rIns="5120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Arial" pitchFamily="34" charset="0"/>
              <a:cs typeface="Arial" pitchFamily="34" charset="0"/>
            </a:rPr>
            <a:t>Dziedzina: Rolnictwo i ochrona środowiska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591691" y="35151"/>
        <a:ext cx="13914162" cy="649760"/>
      </dsp:txXfrm>
    </dsp:sp>
    <dsp:sp modelId="{C4C6E201-7059-414D-9A44-F0EA3746C883}">
      <dsp:nvSpPr>
        <dsp:cNvPr id="0" name=""/>
        <dsp:cNvSpPr/>
      </dsp:nvSpPr>
      <dsp:spPr>
        <a:xfrm>
          <a:off x="0" y="4292675"/>
          <a:ext cx="19354214" cy="231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02" tIns="104140" rIns="150210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Plan Zrównoważonego Rozwoju Publicznego Transportu Zbiorowego dla Województwa Dolnośląskiego - „Plan Transportowy”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Dolnośląska Polityka Rowerowa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Plan inwestycji transportowych o znaczeniu regionalnym ( w tym plan rozwoju sieci drogowej województwa dolnośląskiego w zakresie dróg wojewódzkich)</a:t>
          </a:r>
        </a:p>
      </dsp:txBody>
      <dsp:txXfrm>
        <a:off x="0" y="4292675"/>
        <a:ext cx="19354214" cy="2316125"/>
      </dsp:txXfrm>
    </dsp:sp>
    <dsp:sp modelId="{5A8F9FD1-C4A8-40CC-B3A8-1903D53E25FB}">
      <dsp:nvSpPr>
        <dsp:cNvPr id="0" name=""/>
        <dsp:cNvSpPr/>
      </dsp:nvSpPr>
      <dsp:spPr>
        <a:xfrm>
          <a:off x="397254" y="3691238"/>
          <a:ext cx="14159910" cy="736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080" tIns="0" rIns="5120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Arial" pitchFamily="34" charset="0"/>
              <a:cs typeface="Arial" pitchFamily="34" charset="0"/>
            </a:rPr>
            <a:t>Dziedzina: Transport</a:t>
          </a:r>
        </a:p>
      </dsp:txBody>
      <dsp:txXfrm>
        <a:off x="433206" y="3727190"/>
        <a:ext cx="14088006" cy="664586"/>
      </dsp:txXfrm>
    </dsp:sp>
    <dsp:sp modelId="{A1BA4F06-12DC-424A-9F6D-4D803BAD4ECE}">
      <dsp:nvSpPr>
        <dsp:cNvPr id="0" name=""/>
        <dsp:cNvSpPr/>
      </dsp:nvSpPr>
      <dsp:spPr>
        <a:xfrm>
          <a:off x="0" y="7620000"/>
          <a:ext cx="19354214" cy="820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02" tIns="104140" rIns="150210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Dolnośląski Program Profilaktyki i Rozwiązywania Problemów Uzależnień</a:t>
          </a:r>
        </a:p>
      </dsp:txBody>
      <dsp:txXfrm>
        <a:off x="0" y="7620000"/>
        <a:ext cx="19354214" cy="820979"/>
      </dsp:txXfrm>
    </dsp:sp>
    <dsp:sp modelId="{8B73643F-ED4E-4900-AB07-8F5AD419FDFF}">
      <dsp:nvSpPr>
        <dsp:cNvPr id="0" name=""/>
        <dsp:cNvSpPr/>
      </dsp:nvSpPr>
      <dsp:spPr>
        <a:xfrm>
          <a:off x="557681" y="6605028"/>
          <a:ext cx="13797503" cy="8744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080" tIns="0" rIns="5120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Arial" pitchFamily="34" charset="0"/>
              <a:cs typeface="Arial" pitchFamily="34" charset="0"/>
            </a:rPr>
            <a:t>Dziedzina: Ochrona Zdrowia</a:t>
          </a:r>
        </a:p>
      </dsp:txBody>
      <dsp:txXfrm>
        <a:off x="600369" y="6647716"/>
        <a:ext cx="13712127" cy="789097"/>
      </dsp:txXfrm>
    </dsp:sp>
    <dsp:sp modelId="{55742276-596A-457E-AADA-71F629C565A6}">
      <dsp:nvSpPr>
        <dsp:cNvPr id="0" name=""/>
        <dsp:cNvSpPr/>
      </dsp:nvSpPr>
      <dsp:spPr>
        <a:xfrm>
          <a:off x="0" y="9038107"/>
          <a:ext cx="19354214" cy="23916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02" tIns="104140" rIns="150210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Dolny Śląsk. Zielona Dolina Żywności i Zdrowia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Regionalna Strategia Innowacji dla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Polityka Miejska Województwa Dolnośląskiego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Program współpracy Samorządu Województwa Dolnośląskiego z Organizacjami Pozarządowymi oraz innymi podmiotami prowadzącymi działalność pożytku publicznego na Dolnym Śląsku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Arial" pitchFamily="34" charset="0"/>
              <a:cs typeface="Arial" pitchFamily="34" charset="0"/>
            </a:rPr>
            <a:t>  Priorytety współpracy zagranicznej Województwa Dolnośląskiego</a:t>
          </a:r>
        </a:p>
      </dsp:txBody>
      <dsp:txXfrm>
        <a:off x="0" y="9038107"/>
        <a:ext cx="19354214" cy="2391662"/>
      </dsp:txXfrm>
    </dsp:sp>
    <dsp:sp modelId="{8B86B661-49AF-49A1-8729-1D8AE3565EC5}">
      <dsp:nvSpPr>
        <dsp:cNvPr id="0" name=""/>
        <dsp:cNvSpPr/>
      </dsp:nvSpPr>
      <dsp:spPr>
        <a:xfrm>
          <a:off x="515973" y="8471664"/>
          <a:ext cx="13918892" cy="5866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080" tIns="0" rIns="5120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Arial" pitchFamily="34" charset="0"/>
              <a:cs typeface="Arial" pitchFamily="34" charset="0"/>
            </a:rPr>
            <a:t>Dziedzina: Wsparcie Rozwoju Regionalnego</a:t>
          </a:r>
        </a:p>
      </dsp:txBody>
      <dsp:txXfrm>
        <a:off x="544611" y="8500302"/>
        <a:ext cx="13861616" cy="529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A37DE-CCC4-4351-B74D-E6059A52FFD1}">
      <dsp:nvSpPr>
        <dsp:cNvPr id="0" name=""/>
        <dsp:cNvSpPr/>
      </dsp:nvSpPr>
      <dsp:spPr>
        <a:xfrm>
          <a:off x="0" y="282006"/>
          <a:ext cx="19120302" cy="31444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948" tIns="853948" rIns="14839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Dolnośląski regionalny plan działań na rzecz zatrudnienia,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Wieloletni regionalny plan działań na rzecz promocji i upowszechniania ekonomii społecznej oraz rozwoju instytucji sektora ekonomii społecznej i jej otoczenia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Dolnośląska Strategia Integracji Społecznej</a:t>
          </a:r>
        </a:p>
      </dsp:txBody>
      <dsp:txXfrm>
        <a:off x="0" y="282006"/>
        <a:ext cx="19120302" cy="3144456"/>
      </dsp:txXfrm>
    </dsp:sp>
    <dsp:sp modelId="{CF8DD911-7C10-4104-9CFA-274D9095085F}">
      <dsp:nvSpPr>
        <dsp:cNvPr id="0" name=""/>
        <dsp:cNvSpPr/>
      </dsp:nvSpPr>
      <dsp:spPr>
        <a:xfrm>
          <a:off x="573092" y="9"/>
          <a:ext cx="14300762" cy="9188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5891" tIns="0" rIns="5058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latin typeface="Arial" pitchFamily="34" charset="0"/>
              <a:cs typeface="Arial" pitchFamily="34" charset="0"/>
            </a:rPr>
            <a:t>Dziedzina: Integracja społeczna</a:t>
          </a:r>
          <a:r>
            <a:rPr lang="pl-PL" sz="3200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617946" y="44863"/>
        <a:ext cx="14211054" cy="829124"/>
      </dsp:txXfrm>
    </dsp:sp>
    <dsp:sp modelId="{C4C6E201-7059-414D-9A44-F0EA3746C883}">
      <dsp:nvSpPr>
        <dsp:cNvPr id="0" name=""/>
        <dsp:cNvSpPr/>
      </dsp:nvSpPr>
      <dsp:spPr>
        <a:xfrm>
          <a:off x="0" y="3746604"/>
          <a:ext cx="19120302" cy="2071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948" tIns="853948" rIns="14839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Strategia komunikacji wizerunkowej województwa dolnośląskiego w kraju i za granicą,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Program opieki nad zabytkami województwa dolnośląskiego.</a:t>
          </a:r>
        </a:p>
      </dsp:txBody>
      <dsp:txXfrm>
        <a:off x="0" y="3746604"/>
        <a:ext cx="19120302" cy="2071490"/>
      </dsp:txXfrm>
    </dsp:sp>
    <dsp:sp modelId="{5A8F9FD1-C4A8-40CC-B3A8-1903D53E25FB}">
      <dsp:nvSpPr>
        <dsp:cNvPr id="0" name=""/>
        <dsp:cNvSpPr/>
      </dsp:nvSpPr>
      <dsp:spPr>
        <a:xfrm>
          <a:off x="380293" y="3360120"/>
          <a:ext cx="14686361" cy="8646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5891" tIns="0" rIns="5058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latin typeface="Arial" pitchFamily="34" charset="0"/>
              <a:cs typeface="Arial" pitchFamily="34" charset="0"/>
            </a:rPr>
            <a:t>Dziedzina: Kultura</a:t>
          </a:r>
          <a:endParaRPr lang="pl-PL" sz="3200" kern="1200" dirty="0">
            <a:latin typeface="Arial" pitchFamily="34" charset="0"/>
            <a:cs typeface="Arial" pitchFamily="34" charset="0"/>
          </a:endParaRPr>
        </a:p>
      </dsp:txBody>
      <dsp:txXfrm>
        <a:off x="422503" y="3402330"/>
        <a:ext cx="14601941" cy="780246"/>
      </dsp:txXfrm>
    </dsp:sp>
    <dsp:sp modelId="{A1BA4F06-12DC-424A-9F6D-4D803BAD4ECE}">
      <dsp:nvSpPr>
        <dsp:cNvPr id="0" name=""/>
        <dsp:cNvSpPr/>
      </dsp:nvSpPr>
      <dsp:spPr>
        <a:xfrm>
          <a:off x="0" y="6300455"/>
          <a:ext cx="19120302" cy="16546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948" tIns="853948" rIns="14839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baseline="0" dirty="0">
              <a:latin typeface="Arial" pitchFamily="34" charset="0"/>
              <a:cs typeface="Arial" pitchFamily="34" charset="0"/>
            </a:rPr>
            <a:t> </a:t>
          </a:r>
          <a:r>
            <a:rPr lang="pl-PL" sz="3200" kern="1200" dirty="0">
              <a:latin typeface="Arial" pitchFamily="34" charset="0"/>
              <a:cs typeface="Arial" pitchFamily="34" charset="0"/>
            </a:rPr>
            <a:t>Dolnośląski System Wspierania Uzdolnień </a:t>
          </a:r>
        </a:p>
      </dsp:txBody>
      <dsp:txXfrm>
        <a:off x="0" y="6300455"/>
        <a:ext cx="19120302" cy="1654692"/>
      </dsp:txXfrm>
    </dsp:sp>
    <dsp:sp modelId="{8B73643F-ED4E-4900-AB07-8F5AD419FDFF}">
      <dsp:nvSpPr>
        <dsp:cNvPr id="0" name=""/>
        <dsp:cNvSpPr/>
      </dsp:nvSpPr>
      <dsp:spPr>
        <a:xfrm>
          <a:off x="476678" y="5694612"/>
          <a:ext cx="15150124" cy="108981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5891" tIns="0" rIns="5058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latin typeface="Arial" pitchFamily="34" charset="0"/>
              <a:cs typeface="Arial" pitchFamily="34" charset="0"/>
            </a:rPr>
            <a:t>Dziedzina: Edukacja i nauka </a:t>
          </a:r>
        </a:p>
      </dsp:txBody>
      <dsp:txXfrm>
        <a:off x="529878" y="5747812"/>
        <a:ext cx="15043724" cy="983412"/>
      </dsp:txXfrm>
    </dsp:sp>
    <dsp:sp modelId="{55742276-596A-457E-AADA-71F629C565A6}">
      <dsp:nvSpPr>
        <dsp:cNvPr id="0" name=""/>
        <dsp:cNvSpPr/>
      </dsp:nvSpPr>
      <dsp:spPr>
        <a:xfrm>
          <a:off x="0" y="8125972"/>
          <a:ext cx="19120302" cy="2416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948" tIns="853948" rIns="14839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Program Rozwoju Sportu w województwie dolnośląskim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>
              <a:latin typeface="Arial" pitchFamily="34" charset="0"/>
              <a:cs typeface="Arial" pitchFamily="34" charset="0"/>
            </a:rPr>
            <a:t>Program Rozwoju Turystyki dla Województwa Dolnośląskiego wraz z koncepcjami subregionalnych produktów turystycznych</a:t>
          </a:r>
        </a:p>
      </dsp:txBody>
      <dsp:txXfrm>
        <a:off x="0" y="8125972"/>
        <a:ext cx="19120302" cy="2416521"/>
      </dsp:txXfrm>
    </dsp:sp>
    <dsp:sp modelId="{8B86B661-49AF-49A1-8729-1D8AE3565EC5}">
      <dsp:nvSpPr>
        <dsp:cNvPr id="0" name=""/>
        <dsp:cNvSpPr/>
      </dsp:nvSpPr>
      <dsp:spPr>
        <a:xfrm>
          <a:off x="453705" y="7859423"/>
          <a:ext cx="14539536" cy="8184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5891" tIns="0" rIns="5058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180975" algn="l"/>
            </a:tabLst>
          </a:pPr>
          <a:r>
            <a:rPr lang="pl-PL" sz="3200" b="1" kern="1200" dirty="0">
              <a:latin typeface="Arial" pitchFamily="34" charset="0"/>
              <a:cs typeface="Arial" pitchFamily="34" charset="0"/>
            </a:rPr>
            <a:t>Dziedzina: Kultura fizyczna i turystyka</a:t>
          </a:r>
        </a:p>
      </dsp:txBody>
      <dsp:txXfrm>
        <a:off x="493657" y="7899375"/>
        <a:ext cx="14459632" cy="738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0784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893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2" name="Treść - poziom 1…"/>
          <p:cNvSpPr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lIns="71437" tIns="71437" rIns="71437" bIns="71437">
            <a:spAutoFit/>
          </a:bodyPr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 lIns="71437" tIns="71437" rIns="71437" bIns="71437" anchor="ctr">
            <a:spAutoFit/>
          </a:bodyPr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03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>
            <a:spLocks noGrp="1"/>
          </p:cNvSpPr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Tekst tytułowy</a:t>
            </a:r>
          </a:p>
        </p:txBody>
      </p:sp>
      <p:sp>
        <p:nvSpPr>
          <p:cNvPr id="118" name="Treść - poziom 1…"/>
          <p:cNvSpPr>
            <a:spLocks noGrp="1"/>
          </p:cNvSpPr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800"/>
            </a:lvl1pPr>
            <a:lvl2pPr marL="0" indent="457200" algn="ctr">
              <a:buSzTx/>
              <a:buFontTx/>
              <a:buNone/>
              <a:defRPr sz="4800"/>
            </a:lvl2pPr>
            <a:lvl3pPr marL="0" indent="914400" algn="ctr">
              <a:buSzTx/>
              <a:buFontTx/>
              <a:buNone/>
              <a:defRPr sz="4800"/>
            </a:lvl3pPr>
            <a:lvl4pPr marL="0" indent="1371600" algn="ctr">
              <a:buSzTx/>
              <a:buFontTx/>
              <a:buNone/>
              <a:defRPr sz="4800"/>
            </a:lvl4pPr>
            <a:lvl5pPr marL="0" indent="1828800" algn="ctr">
              <a:buSzTx/>
              <a:buFontTx/>
              <a:buNone/>
              <a:defRPr sz="4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kst tytułowy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27" name="Treść - poziom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8" name="Numer slajd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1" name="Tekst tytułowy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22" name="Treść - poziom 1…"/>
          <p:cNvSpPr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31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39" name="Tekst tytułowy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8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4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49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57" name="Treść - poziom 1…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7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1pPr>
            <a:lvl2pPr marL="10618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2pPr>
            <a:lvl3pPr marL="1506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3pPr>
            <a:lvl4pPr marL="19508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4pPr>
            <a:lvl5pPr marL="2395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66" name="Tekst tytułowy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67" name="Treść - poziom 1…"/>
          <p:cNvSpPr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465364" indent="-465364" defTabSz="821531">
              <a:lnSpc>
                <a:spcPct val="100000"/>
              </a:lnSpc>
              <a:spcBef>
                <a:spcPts val="4500"/>
              </a:spcBef>
              <a:buSzPct val="75000"/>
              <a:buFontTx/>
              <a:defRPr sz="3800">
                <a:latin typeface="+mn-lt"/>
                <a:ea typeface="+mn-ea"/>
                <a:cs typeface="+mn-cs"/>
                <a:sym typeface="Helvetica Light"/>
              </a:defRPr>
            </a:lvl1pPr>
            <a:lvl2pPr marL="808264" indent="-465364" defTabSz="821531">
              <a:lnSpc>
                <a:spcPct val="100000"/>
              </a:lnSpc>
              <a:spcBef>
                <a:spcPts val="4500"/>
              </a:spcBef>
              <a:buSzPct val="75000"/>
              <a:buFontTx/>
              <a:defRPr sz="3800">
                <a:latin typeface="+mn-lt"/>
                <a:ea typeface="+mn-ea"/>
                <a:cs typeface="+mn-cs"/>
                <a:sym typeface="Helvetica Light"/>
              </a:defRPr>
            </a:lvl2pPr>
            <a:lvl3pPr marL="1151164" indent="-465364" defTabSz="821531">
              <a:lnSpc>
                <a:spcPct val="100000"/>
              </a:lnSpc>
              <a:spcBef>
                <a:spcPts val="4500"/>
              </a:spcBef>
              <a:buSzPct val="75000"/>
              <a:buFontTx/>
              <a:defRPr sz="3800">
                <a:latin typeface="+mn-lt"/>
                <a:ea typeface="+mn-ea"/>
                <a:cs typeface="+mn-cs"/>
                <a:sym typeface="Helvetica Light"/>
              </a:defRPr>
            </a:lvl3pPr>
            <a:lvl4pPr marL="1494064" indent="-465364" defTabSz="821531">
              <a:lnSpc>
                <a:spcPct val="100000"/>
              </a:lnSpc>
              <a:spcBef>
                <a:spcPts val="4500"/>
              </a:spcBef>
              <a:buSzPct val="75000"/>
              <a:buFontTx/>
              <a:defRPr sz="3800">
                <a:latin typeface="+mn-lt"/>
                <a:ea typeface="+mn-ea"/>
                <a:cs typeface="+mn-cs"/>
                <a:sym typeface="Helvetica Light"/>
              </a:defRPr>
            </a:lvl4pPr>
            <a:lvl5pPr marL="1836964" indent="-465364" defTabSz="821531">
              <a:lnSpc>
                <a:spcPct val="100000"/>
              </a:lnSpc>
              <a:spcBef>
                <a:spcPts val="4500"/>
              </a:spcBef>
              <a:buSzPct val="75000"/>
              <a:buFontTx/>
              <a:defRPr sz="3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7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1pPr>
            <a:lvl2pPr marL="10618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2pPr>
            <a:lvl3pPr marL="1506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3pPr>
            <a:lvl4pPr marL="19508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4pPr>
            <a:lvl5pPr marL="2395361" indent="-617361" defTabSz="821531">
              <a:lnSpc>
                <a:spcPct val="100000"/>
              </a:lnSpc>
              <a:spcBef>
                <a:spcPts val="5900"/>
              </a:spcBef>
              <a:buSzPct val="75000"/>
              <a:buFontTx/>
              <a:defRPr sz="50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6" name="Numer slajdu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>
            <a:spLocks noGrp="1"/>
          </p:cNvSpPr>
          <p:nvPr>
            <p:ph type="sldNum" sz="quarter" idx="2"/>
          </p:nvPr>
        </p:nvSpPr>
        <p:spPr>
          <a:xfrm>
            <a:off x="22192337" y="12808585"/>
            <a:ext cx="515264" cy="538480"/>
          </a:xfrm>
          <a:prstGeom prst="rect">
            <a:avLst/>
          </a:prstGeom>
          <a:ln w="127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9" marR="0" indent="-640079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972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544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116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68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313"/>
          <p:cNvSpPr/>
          <p:nvPr/>
        </p:nvSpPr>
        <p:spPr>
          <a:xfrm>
            <a:off x="508859" y="5199529"/>
            <a:ext cx="13117493" cy="655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1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6000" i="1" dirty="0"/>
              <a:t>Plan wykonawczy </a:t>
            </a:r>
          </a:p>
          <a:p>
            <a:r>
              <a:rPr lang="pl-PL" sz="6000" i="1" dirty="0"/>
              <a:t>do Strategii Rozwoju </a:t>
            </a:r>
          </a:p>
          <a:p>
            <a:r>
              <a:rPr lang="pl-PL" sz="6000" i="1" dirty="0"/>
              <a:t>Województwa Dolnośląskiego 2030</a:t>
            </a:r>
            <a:endParaRPr lang="pl-PL" sz="6000" dirty="0"/>
          </a:p>
          <a:p>
            <a:endParaRPr lang="pl-PL" sz="4800" dirty="0"/>
          </a:p>
          <a:p>
            <a:endParaRPr lang="pl-PL" sz="4800" dirty="0"/>
          </a:p>
          <a:p>
            <a:endParaRPr lang="pl-PL" sz="4800" dirty="0"/>
          </a:p>
          <a:p>
            <a:r>
              <a:rPr lang="pl-PL" sz="4800" dirty="0"/>
              <a:t>Urząd Marszałkowski </a:t>
            </a:r>
          </a:p>
          <a:p>
            <a:r>
              <a:rPr lang="pl-PL" sz="4800" dirty="0"/>
              <a:t>Województwa Dolnośląskiego </a:t>
            </a:r>
          </a:p>
        </p:txBody>
      </p:sp>
      <p:sp>
        <p:nvSpPr>
          <p:cNvPr id="138" name="Straight Connector 315"/>
          <p:cNvSpPr/>
          <p:nvPr/>
        </p:nvSpPr>
        <p:spPr>
          <a:xfrm>
            <a:off x="-87412" y="9858263"/>
            <a:ext cx="10926000" cy="0"/>
          </a:xfrm>
          <a:prstGeom prst="line">
            <a:avLst/>
          </a:prstGeom>
          <a:ln w="57150">
            <a:solidFill>
              <a:srgbClr val="FCD020"/>
            </a:solidFill>
            <a:miter/>
          </a:ln>
        </p:spPr>
        <p:txBody>
          <a:bodyPr lIns="45719" rIns="45719"/>
          <a:lstStyle/>
          <a:p>
            <a:pPr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3" name="Group 162">
            <a:extLst>
              <a:ext uri="{FF2B5EF4-FFF2-40B4-BE49-F238E27FC236}">
                <a16:creationId xmlns:a16="http://schemas.microsoft.com/office/drawing/2014/main" id="{FD9C2474-4279-40EA-A584-5568AA29D8D6}"/>
              </a:ext>
            </a:extLst>
          </p:cNvPr>
          <p:cNvGrpSpPr/>
          <p:nvPr/>
        </p:nvGrpSpPr>
        <p:grpSpPr>
          <a:xfrm>
            <a:off x="1138335" y="2601747"/>
            <a:ext cx="1770969" cy="1143563"/>
            <a:chOff x="12631738" y="3760788"/>
            <a:chExt cx="476250" cy="509588"/>
          </a:xfrm>
          <a:solidFill>
            <a:srgbClr val="FCD020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5F95E97-4303-48ED-892D-89CCD3338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1738" y="3806825"/>
              <a:ext cx="271463" cy="84138"/>
            </a:xfrm>
            <a:custGeom>
              <a:avLst/>
              <a:gdLst>
                <a:gd name="T0" fmla="*/ 34 w 36"/>
                <a:gd name="T1" fmla="*/ 0 h 11"/>
                <a:gd name="T2" fmla="*/ 6 w 36"/>
                <a:gd name="T3" fmla="*/ 0 h 11"/>
                <a:gd name="T4" fmla="*/ 6 w 36"/>
                <a:gd name="T5" fmla="*/ 0 h 11"/>
                <a:gd name="T6" fmla="*/ 4 w 36"/>
                <a:gd name="T7" fmla="*/ 0 h 11"/>
                <a:gd name="T8" fmla="*/ 1 w 36"/>
                <a:gd name="T9" fmla="*/ 4 h 11"/>
                <a:gd name="T10" fmla="*/ 0 w 36"/>
                <a:gd name="T11" fmla="*/ 7 h 11"/>
                <a:gd name="T12" fmla="*/ 4 w 36"/>
                <a:gd name="T13" fmla="*/ 10 h 11"/>
                <a:gd name="T14" fmla="*/ 6 w 36"/>
                <a:gd name="T15" fmla="*/ 11 h 11"/>
                <a:gd name="T16" fmla="*/ 6 w 36"/>
                <a:gd name="T17" fmla="*/ 11 h 11"/>
                <a:gd name="T18" fmla="*/ 34 w 36"/>
                <a:gd name="T19" fmla="*/ 11 h 11"/>
                <a:gd name="T20" fmla="*/ 36 w 36"/>
                <a:gd name="T21" fmla="*/ 9 h 11"/>
                <a:gd name="T22" fmla="*/ 36 w 36"/>
                <a:gd name="T23" fmla="*/ 2 h 11"/>
                <a:gd name="T24" fmla="*/ 34 w 3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1">
                  <a:moveTo>
                    <a:pt x="3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5" y="11"/>
                    <a:pt x="36" y="10"/>
                    <a:pt x="36" y="9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E9EE03C-066F-44C4-A52E-77B0A7096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4938" y="3898900"/>
              <a:ext cx="273050" cy="82550"/>
            </a:xfrm>
            <a:custGeom>
              <a:avLst/>
              <a:gdLst>
                <a:gd name="T0" fmla="*/ 2 w 36"/>
                <a:gd name="T1" fmla="*/ 0 h 11"/>
                <a:gd name="T2" fmla="*/ 30 w 36"/>
                <a:gd name="T3" fmla="*/ 0 h 11"/>
                <a:gd name="T4" fmla="*/ 31 w 36"/>
                <a:gd name="T5" fmla="*/ 0 h 11"/>
                <a:gd name="T6" fmla="*/ 32 w 36"/>
                <a:gd name="T7" fmla="*/ 1 h 11"/>
                <a:gd name="T8" fmla="*/ 36 w 36"/>
                <a:gd name="T9" fmla="*/ 4 h 11"/>
                <a:gd name="T10" fmla="*/ 36 w 36"/>
                <a:gd name="T11" fmla="*/ 7 h 11"/>
                <a:gd name="T12" fmla="*/ 32 w 36"/>
                <a:gd name="T13" fmla="*/ 11 h 11"/>
                <a:gd name="T14" fmla="*/ 31 w 36"/>
                <a:gd name="T15" fmla="*/ 11 h 11"/>
                <a:gd name="T16" fmla="*/ 30 w 36"/>
                <a:gd name="T17" fmla="*/ 11 h 11"/>
                <a:gd name="T18" fmla="*/ 2 w 36"/>
                <a:gd name="T19" fmla="*/ 11 h 11"/>
                <a:gd name="T20" fmla="*/ 0 w 36"/>
                <a:gd name="T21" fmla="*/ 9 h 11"/>
                <a:gd name="T22" fmla="*/ 1 w 36"/>
                <a:gd name="T23" fmla="*/ 1 h 11"/>
                <a:gd name="T24" fmla="*/ 2 w 3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1">
                  <a:moveTo>
                    <a:pt x="2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2" y="0"/>
                    <a:pt x="32" y="1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6"/>
                    <a:pt x="36" y="7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1"/>
                    <a:pt x="31" y="11"/>
                    <a:pt x="31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662C6F1-7620-4C8A-BFBD-77648C1BE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2875" y="3989388"/>
              <a:ext cx="46038" cy="280988"/>
            </a:xfrm>
            <a:custGeom>
              <a:avLst/>
              <a:gdLst>
                <a:gd name="T0" fmla="*/ 6 w 6"/>
                <a:gd name="T1" fmla="*/ 0 h 37"/>
                <a:gd name="T2" fmla="*/ 6 w 6"/>
                <a:gd name="T3" fmla="*/ 35 h 37"/>
                <a:gd name="T4" fmla="*/ 4 w 6"/>
                <a:gd name="T5" fmla="*/ 37 h 37"/>
                <a:gd name="T6" fmla="*/ 2 w 6"/>
                <a:gd name="T7" fmla="*/ 37 h 37"/>
                <a:gd name="T8" fmla="*/ 0 w 6"/>
                <a:gd name="T9" fmla="*/ 35 h 37"/>
                <a:gd name="T10" fmla="*/ 1 w 6"/>
                <a:gd name="T11" fmla="*/ 0 h 37"/>
                <a:gd name="T12" fmla="*/ 6 w 6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7">
                  <a:moveTo>
                    <a:pt x="6" y="0"/>
                  </a:moveTo>
                  <a:cubicBezTo>
                    <a:pt x="6" y="35"/>
                    <a:pt x="6" y="35"/>
                    <a:pt x="6" y="35"/>
                  </a:cubicBezTo>
                  <a:cubicBezTo>
                    <a:pt x="6" y="36"/>
                    <a:pt x="5" y="37"/>
                    <a:pt x="4" y="3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7"/>
                    <a:pt x="0" y="36"/>
                    <a:pt x="0" y="35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ADD9638-0030-42ED-BE41-10B336972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0813" y="3760788"/>
              <a:ext cx="38100" cy="38100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2 h 5"/>
                <a:gd name="T4" fmla="*/ 2 w 5"/>
                <a:gd name="T5" fmla="*/ 0 h 5"/>
                <a:gd name="T6" fmla="*/ 4 w 5"/>
                <a:gd name="T7" fmla="*/ 0 h 5"/>
                <a:gd name="T8" fmla="*/ 5 w 5"/>
                <a:gd name="T9" fmla="*/ 2 h 5"/>
                <a:gd name="T10" fmla="*/ 5 w 5"/>
                <a:gd name="T11" fmla="*/ 5 h 5"/>
                <a:gd name="T12" fmla="*/ 0 w 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5"/>
                    <a:pt x="5" y="5"/>
                    <a:pt x="5" y="5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animBg="1" advAuto="0"/>
      <p:bldP spid="138" grpId="2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233082" y="502024"/>
            <a:ext cx="19830759" cy="127298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>
              <a:defRPr/>
            </a:pPr>
            <a:r>
              <a:rPr lang="pl-PL" sz="4400" b="1" dirty="0">
                <a:latin typeface="Arial" pitchFamily="34" charset="0"/>
                <a:cs typeface="Arial" pitchFamily="34" charset="0"/>
              </a:rPr>
              <a:t>Część I. System zarządzania rozwojem województwa dolnośląskiego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3082" y="2219639"/>
            <a:ext cx="23182730" cy="17366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Najważniejszymi dokumentami określającymi politykę rozwoju Dolnego Śląska i wyzwania stojące przed regionem są: </a:t>
            </a:r>
            <a:br>
              <a:rPr lang="pl-PL" sz="3200" dirty="0">
                <a:latin typeface="Arial" pitchFamily="34" charset="0"/>
                <a:cs typeface="Arial" pitchFamily="34" charset="0"/>
              </a:rPr>
            </a:br>
            <a:r>
              <a:rPr lang="pl-PL" sz="3200" dirty="0">
                <a:latin typeface="Arial" pitchFamily="34" charset="0"/>
                <a:cs typeface="Arial" pitchFamily="34" charset="0"/>
              </a:rPr>
              <a:t>Strategia Rozwoju Województwa Dolnośląskiego oraz Plan Zagospodarowania Przestrzennego Województwa Dolnośląskiego.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33082" y="4356847"/>
            <a:ext cx="23182730" cy="6469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Programy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będą opracowywane w zakresie działań będących w bezpośrednich kompetencjach samorządu regionalnego.</a:t>
            </a:r>
            <a:endParaRPr lang="pl-PL" sz="32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33082" y="5593976"/>
            <a:ext cx="23182730" cy="22814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Polityki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będą dotyczyły zadań publicznych leżących poza zakresem bezpośredniego wpływu i dotyczyć będą takich działań jak inicjowanie współpracy poszczególnych interesariuszy w regionie, wsparcie finansowe i merytoryczne dla przedsięwzięć o istotnej wartości dodanej, zabieganie o inwestycje rządowe w regionie czy też racjonalne wydatkowanie funduszy europejskich.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233082" y="8122024"/>
            <a:ext cx="2318273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3200" dirty="0">
                <a:latin typeface="Arial" pitchFamily="34" charset="0"/>
                <a:cs typeface="Arial" pitchFamily="34" charset="0"/>
              </a:rPr>
              <a:t>Docelowy katalog programów rozwoju, polityk i strategii oraz ich zakres tematyczny określa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Plan wykonawczy SRWD 2030</a:t>
            </a:r>
            <a:r>
              <a:rPr lang="pl-PL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uchwalony przez Zarząd Województwa Dolnośląskiego.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233082" y="10094259"/>
            <a:ext cx="19594970" cy="6469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3200" dirty="0">
                <a:latin typeface="Arial" pitchFamily="34" charset="0"/>
                <a:cs typeface="Arial" pitchFamily="34" charset="0"/>
              </a:rPr>
              <a:t>Podmiotem odpowiedzialnym za proces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wdrażania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SRWD 2030 jest Zarząd Województwa Dolnośląskiego.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33082" y="11205882"/>
            <a:ext cx="23182730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3200" dirty="0">
                <a:latin typeface="Arial" pitchFamily="34" charset="0"/>
                <a:cs typeface="Arial" pitchFamily="34" charset="0"/>
              </a:rPr>
              <a:t>Podstawowymi instrumentami monitoringu, służącymi realizacji efektywnej sprawozdawczości będą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raporty monitoringowe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: Raport o stanie zagospodarowania przestrzennego i rozwoju społeczno-gospodarczym województwa dolnośląskiego oraz Raport z realizacji strategii rozwoju województwa dolnośląskiego 2030.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233082" y="502024"/>
            <a:ext cx="19830759" cy="127298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4400" b="1" dirty="0"/>
              <a:t>Część II. Działalność Zarządu Województwa Dolnośląskiego (1)</a:t>
            </a:r>
            <a:endParaRPr lang="pl-PL" sz="4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78540" y="4428565"/>
            <a:ext cx="20511247" cy="3371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b="1" dirty="0">
                <a:latin typeface="Arial" pitchFamily="34" charset="0"/>
                <a:cs typeface="Arial" pitchFamily="34" charset="0"/>
              </a:rPr>
              <a:t>Krótka - syntetyczna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informacja (nie więcej niż 2 strony) przekazana przez merytoryczne departamenty Urzędu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, w terminie do dnia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 marca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, uwzględniająca informacje od podległych jednostek oraz spółek, na temat podjętych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działań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wynikających z kompetencji Samorządu Województwa Dolnośląskiego w ramach poszczególnych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dziedzin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.</a:t>
            </a:r>
            <a:endParaRPr lang="pl-PL" sz="32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878540" y="7924800"/>
            <a:ext cx="20511247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Przekazywane do Departamentu Gospodarki informacje, o ile to możliwe, powinny w celu porównywalności zawierać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dane liczbowe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, które są zasadne z punktu widzenia podsumowania działań Zarządu Województwa </a:t>
            </a:r>
            <a:br>
              <a:rPr lang="pl-PL" sz="3200" dirty="0">
                <a:latin typeface="Arial" pitchFamily="34" charset="0"/>
                <a:cs typeface="Arial" pitchFamily="34" charset="0"/>
              </a:rPr>
            </a:br>
            <a:r>
              <a:rPr lang="pl-PL" sz="3200" dirty="0">
                <a:latin typeface="Arial" pitchFamily="34" charset="0"/>
                <a:cs typeface="Arial" pitchFamily="34" charset="0"/>
              </a:rPr>
              <a:t>w ramach danej dziedziny w roku którego dotyczy raport.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878540" y="10848021"/>
            <a:ext cx="20511247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b="1" dirty="0"/>
              <a:t>Syntetyczne podsumowanie działań </a:t>
            </a:r>
            <a:r>
              <a:rPr lang="pl-PL" sz="3200" dirty="0"/>
              <a:t>podjętych przez Zarząd, w ramach </a:t>
            </a:r>
            <a:r>
              <a:rPr lang="pl-PL" sz="3200" b="1" dirty="0">
                <a:solidFill>
                  <a:srgbClr val="FF0000"/>
                </a:solidFill>
              </a:rPr>
              <a:t>realizacji programów współfinansowanych z funduszy europejskich.</a:t>
            </a:r>
            <a:endParaRPr lang="pl-PL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78540" y="2456329"/>
            <a:ext cx="20206448" cy="158453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pl-P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Informacja o realizacji zadań Zarządu, jednostek oraz spółek podległych, </a:t>
            </a:r>
            <a:br>
              <a:rPr lang="pl-P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tym o realizacji programów z udziałem środków UE;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233082" y="502024"/>
            <a:ext cx="19830759" cy="127298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4400" b="1" dirty="0"/>
              <a:t>Część II. Działalność Zarządu Województwa Dolnośląskiego (2)</a:t>
            </a:r>
            <a:endParaRPr lang="pl-PL" sz="4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41293" y="4733365"/>
            <a:ext cx="20116800" cy="3371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Wykaz przyjętych przez Sejmik Województwa Dolnośląskiego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uchwał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, mających istotne znaczenie dla podsumowania działalności zarządu województwa w roku poprzednim wraz ze wskazaniem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statusu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 uchwały oraz krótkim komentarzem. </a:t>
            </a:r>
          </a:p>
          <a:p>
            <a:pPr algn="just">
              <a:lnSpc>
                <a:spcPct val="150000"/>
              </a:lnSpc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Wykaz stanowił będzie załącznik nr 1 do niniejszego materiału.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941293" y="10478144"/>
            <a:ext cx="20206448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dirty="0"/>
              <a:t>Krótka, syntetyczna informacja na temat realizacji projektów w ramach budżetu obywatelskiego.</a:t>
            </a:r>
            <a:endParaRPr lang="pl-PL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941293" y="2617694"/>
            <a:ext cx="19964401" cy="13447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/>
            <a:r>
              <a:rPr lang="pl-P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Informacja o stanie realizacji uchwał Sejmiku Województwa Dolnośląskiego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851645" y="8274423"/>
            <a:ext cx="20206448" cy="13447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pl-P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Informacja o stanie realizacji budżetu obywatelskiego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załka w dół 15"/>
          <p:cNvSpPr/>
          <p:nvPr/>
        </p:nvSpPr>
        <p:spPr>
          <a:xfrm>
            <a:off x="17718671" y="9592235"/>
            <a:ext cx="1241682" cy="1810871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490813" y="9592235"/>
            <a:ext cx="1241682" cy="1810871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>
            <a:off x="11273048" y="9592235"/>
            <a:ext cx="1241682" cy="1810871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233083" y="268941"/>
            <a:ext cx="19830759" cy="127298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4400" b="1" dirty="0"/>
              <a:t>Część III. Realizacja polityk, programów i strategii wojewódzkich</a:t>
            </a:r>
            <a:endParaRPr lang="pl-PL" sz="4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233083" y="2008094"/>
            <a:ext cx="22375905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3200" dirty="0">
                <a:latin typeface="Arial" pitchFamily="34" charset="0"/>
                <a:cs typeface="Arial" pitchFamily="34" charset="0"/>
              </a:rPr>
              <a:t>Informacje ujęte w tej części Raportu powiązane będą z dziedzinami wyznaczonymi w Planie wykonawczym Strategii Rozwoju Województwa Dolnośląskiego 2030 pozostającymi w korelacji z przedsięwzięciami strategicznymi SRWD 2030. Do dziedzin tych należą: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564850" y="3980330"/>
            <a:ext cx="9197788" cy="4338918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rolnictwo i ochrona środowiska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ochrona zdrowia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wsparcie rozwoju regionalnego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integracja społeczna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kultura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edukacja i nauka</a:t>
            </a:r>
          </a:p>
          <a:p>
            <a:pPr marL="985838" lvl="0" indent="-627063" algn="l">
              <a:buFont typeface="+mj-lt"/>
              <a:buAutoNum type="arabicPeriod"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kultura fizyczna i turystyka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3751858" y="3947516"/>
            <a:ext cx="8857129" cy="4188381"/>
          </a:xfrm>
          <a:prstGeom prst="round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>
              <a:lnSpc>
                <a:spcPct val="150000"/>
              </a:lnSpc>
            </a:pPr>
            <a:r>
              <a:rPr lang="pl-PL" sz="3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W ramach wskazanych dziedzin przedstawiony zostanie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syntetyczny opis </a:t>
            </a:r>
            <a:r>
              <a:rPr lang="pl-PL" sz="3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wdrażanych polityk, programów i strategii wojewódzkich w ramach każdej z zaproponowanych dziedzin</a:t>
            </a:r>
          </a:p>
        </p:txBody>
      </p:sp>
      <p:sp>
        <p:nvSpPr>
          <p:cNvPr id="9" name="Strzałka w dół 8"/>
          <p:cNvSpPr/>
          <p:nvPr/>
        </p:nvSpPr>
        <p:spPr>
          <a:xfrm rot="16200000">
            <a:off x="11004106" y="4962655"/>
            <a:ext cx="1829019" cy="2178495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64850" y="8758988"/>
            <a:ext cx="2187388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Sprawozdanie z realizacji zapisów danego dokumentu każda odpowiedzialna komórka merytoryczna UMWD ma obowiązek przekazać co roku w terminie do dnia 31 marca</a:t>
            </a:r>
            <a:endParaRPr lang="pl-PL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15863" y="11403106"/>
            <a:ext cx="21793125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3600" dirty="0">
                <a:latin typeface="Arial" pitchFamily="34" charset="0"/>
                <a:cs typeface="Arial" pitchFamily="34" charset="0"/>
              </a:rPr>
              <a:t>Otrzymane przez departament właściwy ds. gospodarki informacje z komórek merytorycznych </a:t>
            </a:r>
            <a:br>
              <a:rPr lang="pl-PL" sz="3600" dirty="0">
                <a:latin typeface="Arial" pitchFamily="34" charset="0"/>
                <a:cs typeface="Arial" pitchFamily="34" charset="0"/>
              </a:rPr>
            </a:br>
            <a:r>
              <a:rPr lang="pl-PL" sz="3600" dirty="0">
                <a:latin typeface="Arial" pitchFamily="34" charset="0"/>
                <a:cs typeface="Arial" pitchFamily="34" charset="0"/>
              </a:rPr>
              <a:t>o stanie realizacji poszczególnych dokumentów wykonawczych będą stanowić merytoryczną podstawę do opracowania </a:t>
            </a:r>
            <a:r>
              <a:rPr lang="pl-PL" sz="3600" b="1" dirty="0">
                <a:latin typeface="Arial" pitchFamily="34" charset="0"/>
                <a:cs typeface="Arial" pitchFamily="34" charset="0"/>
              </a:rPr>
              <a:t>raportu o stanie województwa</a:t>
            </a:r>
            <a:endParaRPr lang="pl-P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51"/>
          <p:cNvSpPr/>
          <p:nvPr/>
        </p:nvSpPr>
        <p:spPr>
          <a:xfrm>
            <a:off x="2507212" y="4481002"/>
            <a:ext cx="19369576" cy="9338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91439" bIns="91439">
            <a:spAutoFit/>
          </a:bodyPr>
          <a:lstStyle/>
          <a:p>
            <a:pPr lvl="0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5400" dirty="0">
              <a:latin typeface="Arial" charset="0"/>
              <a:ea typeface="Arial" charset="0"/>
              <a:cs typeface="Arial" charset="0"/>
            </a:endParaRPr>
          </a:p>
          <a:p>
            <a:pPr lvl="0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5400" dirty="0">
              <a:latin typeface="Arial" charset="0"/>
              <a:ea typeface="Arial" charset="0"/>
              <a:cs typeface="Arial" charset="0"/>
            </a:endParaRPr>
          </a:p>
          <a:p>
            <a:pPr lvl="0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5400" dirty="0">
                <a:latin typeface="Arial" charset="0"/>
                <a:ea typeface="Arial" charset="0"/>
                <a:cs typeface="Arial" charset="0"/>
              </a:rPr>
              <a:t>Dziękuję za uwagę</a:t>
            </a:r>
          </a:p>
          <a:p>
            <a:pPr lvl="0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5400" dirty="0">
              <a:latin typeface="Arial" charset="0"/>
              <a:ea typeface="Arial" charset="0"/>
              <a:cs typeface="Arial" charset="0"/>
            </a:endParaRPr>
          </a:p>
          <a:p>
            <a:pPr lvl="0" algn="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dirty="0">
              <a:latin typeface="Arial" charset="0"/>
              <a:ea typeface="Arial" charset="0"/>
              <a:cs typeface="Arial" charset="0"/>
            </a:endParaRPr>
          </a:p>
          <a:p>
            <a:pPr lvl="0" algn="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dirty="0">
                <a:latin typeface="Arial" charset="0"/>
                <a:ea typeface="Arial" charset="0"/>
                <a:cs typeface="Arial" charset="0"/>
              </a:rPr>
              <a:t>Jolanta Żabska-Cichoń</a:t>
            </a:r>
          </a:p>
          <a:p>
            <a:pPr lvl="0" algn="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dirty="0">
                <a:latin typeface="Arial" charset="0"/>
                <a:ea typeface="Arial" charset="0"/>
                <a:cs typeface="Arial" charset="0"/>
              </a:rPr>
              <a:t>Zastępca Dyrektora </a:t>
            </a:r>
            <a:br>
              <a:rPr lang="pl-PL" sz="3200" dirty="0">
                <a:latin typeface="Arial" charset="0"/>
                <a:ea typeface="Arial" charset="0"/>
                <a:cs typeface="Arial" charset="0"/>
              </a:rPr>
            </a:br>
            <a:r>
              <a:rPr lang="pl-PL" sz="3200" dirty="0">
                <a:latin typeface="Arial" charset="0"/>
                <a:ea typeface="Arial" charset="0"/>
                <a:cs typeface="Arial" charset="0"/>
              </a:rPr>
              <a:t>Wydziału Koordynacji Polityki Regionalnej</a:t>
            </a:r>
          </a:p>
          <a:p>
            <a:pPr lvl="0" algn="l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800" dirty="0">
              <a:latin typeface="Arial" charset="0"/>
              <a:ea typeface="Arial" charset="0"/>
              <a:cs typeface="Arial" charset="0"/>
            </a:endParaRPr>
          </a:p>
          <a:p>
            <a:pPr lvl="0" algn="l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92E016-EF27-4A81-A43C-FC3CE7FF53A0}"/>
              </a:ext>
            </a:extLst>
          </p:cNvPr>
          <p:cNvSpPr/>
          <p:nvPr/>
        </p:nvSpPr>
        <p:spPr>
          <a:xfrm>
            <a:off x="2507212" y="3030501"/>
            <a:ext cx="12757670" cy="18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pl-PL" sz="4000" b="1"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ct val="150000"/>
              </a:lnSpc>
            </a:pPr>
            <a:endParaRPr lang="pl-PL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0E5CA817-E7E1-4146-92DC-87112FF5E091}"/>
              </a:ext>
            </a:extLst>
          </p:cNvPr>
          <p:cNvSpPr>
            <a:spLocks noEditPoints="1"/>
          </p:cNvSpPr>
          <p:nvPr/>
        </p:nvSpPr>
        <p:spPr bwMode="auto">
          <a:xfrm>
            <a:off x="8753892" y="1828218"/>
            <a:ext cx="1150388" cy="1183040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FCD0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B7E9D0F-E6AF-499C-84D4-52683BF9E0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8449" y="1810556"/>
            <a:ext cx="1150388" cy="115038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C89C6E60-849A-4B9C-A3A1-EB4EE9D08E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0923" y="1847461"/>
            <a:ext cx="1043891" cy="111348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E0354740-9A96-434C-90C1-238B4F213C8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6359" y="1828218"/>
            <a:ext cx="1720011" cy="11298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46A3619-1C20-4F3D-B8A3-4E9F279539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60789" y="1828218"/>
            <a:ext cx="1126893" cy="112689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5D07C0D-5BEB-4203-9566-3263FED0AB9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052123" y="1572106"/>
            <a:ext cx="1126893" cy="138300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12370B4-E627-4253-A7B4-70EF8A59556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059365" y="1572105"/>
            <a:ext cx="1471662" cy="1383006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F994F0F-877A-44A3-A4FF-D40340A3BCEE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326859" y="1572106"/>
            <a:ext cx="1404907" cy="138592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63ECFAEC-24A0-47B7-A9FE-60894E087871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727469" y="1847461"/>
            <a:ext cx="941840" cy="105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6186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 advAuto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4"/>
          <p:cNvSpPr txBox="1">
            <a:spLocks noChangeArrowheads="1"/>
          </p:cNvSpPr>
          <p:nvPr/>
        </p:nvSpPr>
        <p:spPr bwMode="auto">
          <a:xfrm>
            <a:off x="835492" y="330914"/>
            <a:ext cx="19121345" cy="165925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4800" b="1" dirty="0">
                <a:latin typeface="Arial" pitchFamily="34" charset="0"/>
                <a:cs typeface="Arial" pitchFamily="34" charset="0"/>
              </a:rPr>
              <a:t>Plan wykonawczy </a:t>
            </a:r>
          </a:p>
          <a:p>
            <a:r>
              <a:rPr lang="pl-PL" sz="4800" b="1" dirty="0">
                <a:latin typeface="Arial" pitchFamily="34" charset="0"/>
                <a:cs typeface="Arial" pitchFamily="34" charset="0"/>
              </a:rPr>
              <a:t>do Strategii Rozwoju Województwa Dolnośląskiego 2030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835492" y="5473005"/>
            <a:ext cx="21307332" cy="37293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l" defTabSz="91440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Plan</a:t>
            </a: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wykonawczy </a:t>
            </a: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określa: </a:t>
            </a:r>
          </a:p>
          <a:p>
            <a:pPr lvl="0" indent="896938" algn="just" defTabSz="91440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docelowy katalog programów rozwoju, polityk i strategii, </a:t>
            </a:r>
          </a:p>
          <a:p>
            <a:pPr lvl="0" indent="896938" algn="just" defTabSz="91440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procedurę obejmującą koordynację procesu planowania strategicznego</a:t>
            </a: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na poziomie województwa, </a:t>
            </a:r>
            <a:b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w tym przygotowywania dokumentów strategicznych, programowych i wykonawczych w zakresie polityki regionalnej województwa.</a:t>
            </a:r>
            <a:endParaRPr lang="pl-PL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Prostokąt zaokrąglony 31"/>
          <p:cNvSpPr/>
          <p:nvPr/>
        </p:nvSpPr>
        <p:spPr>
          <a:xfrm>
            <a:off x="835492" y="9556376"/>
            <a:ext cx="21307332" cy="37293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defTabSz="91440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Głównym celem opracowania </a:t>
            </a: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Planu wykonawczego SRWD 2030</a:t>
            </a: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jest uporządkowanie działań prowadzących do skutecznej realizacji celów Strategii Rozwoju Województwa Dolnośląskiego 2030</a:t>
            </a:r>
            <a:r>
              <a:rPr lang="pl-PL" sz="3200" i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efektywnego wydatkowania środków krajowych i europejskich oraz ułatwienia monitoringu osiągniętych postępów.</a:t>
            </a:r>
            <a:endParaRPr lang="pl-PL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defTabSz="91440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Prostokąt zaokrąglony 34">
            <a:extLst/>
          </p:cNvPr>
          <p:cNvSpPr/>
          <p:nvPr/>
        </p:nvSpPr>
        <p:spPr>
          <a:xfrm>
            <a:off x="835492" y="2241176"/>
            <a:ext cx="21307332" cy="2940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>
              <a:lnSpc>
                <a:spcPct val="150000"/>
              </a:lnSpc>
            </a:pP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Plan</a:t>
            </a: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3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wykonawczy</a:t>
            </a:r>
            <a:r>
              <a:rPr lang="pl-PL" sz="32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Strategii Rozwoju Województwa Dolnośląskiego 2030 został przyjęty </a:t>
            </a:r>
          </a:p>
          <a:p>
            <a:pPr>
              <a:lnSpc>
                <a:spcPct val="150000"/>
              </a:lnSpc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uchwałą nr 6146/V/18 z dnia 31 października 2018 r., </a:t>
            </a:r>
          </a:p>
          <a:p>
            <a:pPr>
              <a:lnSpc>
                <a:spcPct val="150000"/>
              </a:lnSpc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a następnie z uwagi na zmianę struktury organizacyjnej Urzędu Marszałkowskiego Województwa Dolnośląskiego zmieniony uchwałą nr 311/ VI/19 z dnia 29 stycznia 2019 r.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835492" y="330914"/>
            <a:ext cx="19121345" cy="1282733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>
              <a:defRPr/>
            </a:pPr>
            <a:r>
              <a:rPr lang="pl-PL" sz="4800" b="1" dirty="0">
                <a:latin typeface="Arial" pitchFamily="34" charset="0"/>
                <a:cs typeface="Arial" pitchFamily="34" charset="0"/>
              </a:rPr>
              <a:t>Schemat zarządzania SRWD 2030</a:t>
            </a:r>
            <a:endParaRPr lang="pl-PL" sz="48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Prostokąt zaokrąglony 11">
            <a:extLst/>
          </p:cNvPr>
          <p:cNvSpPr/>
          <p:nvPr/>
        </p:nvSpPr>
        <p:spPr>
          <a:xfrm>
            <a:off x="1788480" y="2271056"/>
            <a:ext cx="5777732" cy="17998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dirty="0">
                <a:latin typeface="Arial" pitchFamily="34" charset="0"/>
                <a:cs typeface="Arial" pitchFamily="34" charset="0"/>
              </a:rPr>
              <a:t>SRWD 2030</a:t>
            </a:r>
          </a:p>
        </p:txBody>
      </p:sp>
      <p:sp>
        <p:nvSpPr>
          <p:cNvPr id="15" name="Strzałka w dół 14">
            <a:extLst/>
          </p:cNvPr>
          <p:cNvSpPr/>
          <p:nvPr/>
        </p:nvSpPr>
        <p:spPr>
          <a:xfrm>
            <a:off x="4107096" y="4402250"/>
            <a:ext cx="1164151" cy="117264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rostokąt zaokrąglony 16">
            <a:extLst/>
          </p:cNvPr>
          <p:cNvSpPr/>
          <p:nvPr/>
        </p:nvSpPr>
        <p:spPr>
          <a:xfrm>
            <a:off x="1439217" y="10273553"/>
            <a:ext cx="6593159" cy="2739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dirty="0">
                <a:latin typeface="Arial" pitchFamily="34" charset="0"/>
                <a:cs typeface="Arial" pitchFamily="34" charset="0"/>
              </a:rPr>
              <a:t>ROCZNY RAPORT REALIZACJI DZIAŁAŃ SRWD 2030</a:t>
            </a:r>
          </a:p>
        </p:txBody>
      </p:sp>
      <p:sp>
        <p:nvSpPr>
          <p:cNvPr id="18" name="Prostokąt zaokrąglony 17">
            <a:extLst/>
          </p:cNvPr>
          <p:cNvSpPr/>
          <p:nvPr/>
        </p:nvSpPr>
        <p:spPr>
          <a:xfrm>
            <a:off x="1439217" y="5637065"/>
            <a:ext cx="6126995" cy="3024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latin typeface="Arial" pitchFamily="34" charset="0"/>
                <a:cs typeface="Arial" pitchFamily="34" charset="0"/>
              </a:rPr>
              <a:t>PROGRAMY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latin typeface="Arial" pitchFamily="34" charset="0"/>
                <a:cs typeface="Arial" pitchFamily="34" charset="0"/>
              </a:rPr>
              <a:t>POLITYKI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latin typeface="Arial" pitchFamily="34" charset="0"/>
                <a:cs typeface="Arial" pitchFamily="34" charset="0"/>
              </a:rPr>
              <a:t>PLANY/STRATEGIE</a:t>
            </a:r>
          </a:p>
        </p:txBody>
      </p:sp>
      <p:sp>
        <p:nvSpPr>
          <p:cNvPr id="19" name="Strzałka w prawo 18"/>
          <p:cNvSpPr/>
          <p:nvPr/>
        </p:nvSpPr>
        <p:spPr>
          <a:xfrm>
            <a:off x="9108467" y="10865224"/>
            <a:ext cx="2305163" cy="136263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ostokąt zaokrąglony 19">
            <a:extLst/>
          </p:cNvPr>
          <p:cNvSpPr/>
          <p:nvPr/>
        </p:nvSpPr>
        <p:spPr>
          <a:xfrm>
            <a:off x="16737822" y="2505921"/>
            <a:ext cx="4651965" cy="21999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Rekomendacje dla ZWD</a:t>
            </a:r>
          </a:p>
        </p:txBody>
      </p:sp>
      <p:sp>
        <p:nvSpPr>
          <p:cNvPr id="23" name="Prostokąt zaokrąglony 22">
            <a:extLst/>
          </p:cNvPr>
          <p:cNvSpPr/>
          <p:nvPr/>
        </p:nvSpPr>
        <p:spPr>
          <a:xfrm>
            <a:off x="11953255" y="6390527"/>
            <a:ext cx="8003582" cy="227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>
              <a:defRPr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Rekomendacje do </a:t>
            </a:r>
          </a:p>
          <a:p>
            <a:pPr algn="ctr">
              <a:defRPr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SRWD 2030 </a:t>
            </a:r>
          </a:p>
        </p:txBody>
      </p:sp>
      <p:sp>
        <p:nvSpPr>
          <p:cNvPr id="24" name="Strzałka w górę 23"/>
          <p:cNvSpPr/>
          <p:nvPr/>
        </p:nvSpPr>
        <p:spPr>
          <a:xfrm>
            <a:off x="12745417" y="5097314"/>
            <a:ext cx="792162" cy="1079499"/>
          </a:xfrm>
          <a:prstGeom prst="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pl-PL" sz="4800">
              <a:ln>
                <a:solidFill>
                  <a:schemeClr val="tx1"/>
                </a:solidFill>
                <a:prstDash val="dash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trzałka w dół 24">
            <a:extLst/>
          </p:cNvPr>
          <p:cNvSpPr/>
          <p:nvPr/>
        </p:nvSpPr>
        <p:spPr>
          <a:xfrm>
            <a:off x="4107095" y="8897415"/>
            <a:ext cx="1164151" cy="111162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rostokąt zaokrąglony 25">
            <a:extLst/>
          </p:cNvPr>
          <p:cNvSpPr/>
          <p:nvPr/>
        </p:nvSpPr>
        <p:spPr>
          <a:xfrm>
            <a:off x="12332808" y="10009039"/>
            <a:ext cx="7624029" cy="33692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dirty="0">
                <a:latin typeface="Arial" pitchFamily="34" charset="0"/>
                <a:cs typeface="Arial" pitchFamily="34" charset="0"/>
              </a:rPr>
              <a:t>ROCZNY </a:t>
            </a:r>
            <a:r>
              <a:rPr lang="pl-PL" sz="4400" b="1" dirty="0">
                <a:latin typeface="Arial" pitchFamily="34" charset="0"/>
                <a:cs typeface="Arial" pitchFamily="34" charset="0"/>
              </a:rPr>
              <a:t>RAPORT</a:t>
            </a:r>
            <a:r>
              <a:rPr lang="pl-PL" sz="4400" dirty="0">
                <a:latin typeface="Arial" pitchFamily="34" charset="0"/>
                <a:cs typeface="Arial" pitchFamily="34" charset="0"/>
              </a:rPr>
              <a:t> </a:t>
            </a:r>
            <a:br>
              <a:rPr lang="pl-PL" sz="4400" dirty="0">
                <a:latin typeface="Arial" pitchFamily="34" charset="0"/>
                <a:cs typeface="Arial" pitchFamily="34" charset="0"/>
              </a:rPr>
            </a:br>
            <a:r>
              <a:rPr lang="pl-PL" sz="4400" b="1" dirty="0">
                <a:latin typeface="Arial" pitchFamily="34" charset="0"/>
                <a:cs typeface="Arial" pitchFamily="34" charset="0"/>
              </a:rPr>
              <a:t>O STANIE WOJEWÓDZTWA</a:t>
            </a:r>
          </a:p>
        </p:txBody>
      </p:sp>
      <p:sp>
        <p:nvSpPr>
          <p:cNvPr id="27" name="Prostokąt zaokrąglony 26">
            <a:extLst/>
          </p:cNvPr>
          <p:cNvSpPr/>
          <p:nvPr/>
        </p:nvSpPr>
        <p:spPr>
          <a:xfrm>
            <a:off x="10679313" y="2505921"/>
            <a:ext cx="4132208" cy="21999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>
              <a:defRPr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Informacja </a:t>
            </a:r>
          </a:p>
          <a:p>
            <a:pPr algn="ctr">
              <a:defRPr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do SWD</a:t>
            </a:r>
          </a:p>
        </p:txBody>
      </p:sp>
      <p:sp>
        <p:nvSpPr>
          <p:cNvPr id="28" name="Strzałka w górę 27"/>
          <p:cNvSpPr/>
          <p:nvPr/>
        </p:nvSpPr>
        <p:spPr>
          <a:xfrm>
            <a:off x="17804077" y="5097315"/>
            <a:ext cx="792162" cy="1079499"/>
          </a:xfrm>
          <a:prstGeom prst="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pl-PL" sz="4800">
              <a:ln>
                <a:solidFill>
                  <a:schemeClr val="tx1"/>
                </a:solidFill>
                <a:prstDash val="dash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Strzałka w górę 28"/>
          <p:cNvSpPr/>
          <p:nvPr/>
        </p:nvSpPr>
        <p:spPr>
          <a:xfrm>
            <a:off x="15250960" y="8897415"/>
            <a:ext cx="792162" cy="982662"/>
          </a:xfrm>
          <a:prstGeom prst="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pl-PL" sz="4800">
              <a:ln>
                <a:solidFill>
                  <a:schemeClr val="tx1"/>
                </a:solidFill>
                <a:prstDash val="dash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Strzałka w górę 29"/>
          <p:cNvSpPr/>
          <p:nvPr/>
        </p:nvSpPr>
        <p:spPr>
          <a:xfrm rot="3203442" flipH="1">
            <a:off x="9138252" y="7626128"/>
            <a:ext cx="1438734" cy="2807980"/>
          </a:xfrm>
          <a:prstGeom prst="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trzałka w górę 30"/>
          <p:cNvSpPr/>
          <p:nvPr/>
        </p:nvSpPr>
        <p:spPr>
          <a:xfrm rot="16200000">
            <a:off x="15323667" y="3098277"/>
            <a:ext cx="899925" cy="1045338"/>
          </a:xfrm>
          <a:prstGeom prst="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pl-PL" sz="4800">
              <a:ln>
                <a:solidFill>
                  <a:schemeClr val="tx1"/>
                </a:solidFill>
                <a:prstDash val="dash"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37053" y="251012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4800" b="1" dirty="0"/>
              <a:t>Katalog dokumentów wykonawczych (1)</a:t>
            </a:r>
            <a:endParaRPr lang="pl-PL" sz="4800" dirty="0"/>
          </a:p>
        </p:txBody>
      </p:sp>
      <p:sp>
        <p:nvSpPr>
          <p:cNvPr id="3" name="Symbol zastępczy daty 4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9" name="Symbol zastępczy zawartości 7"/>
          <p:cNvGraphicFramePr>
            <a:graphicFrameLocks/>
          </p:cNvGraphicFramePr>
          <p:nvPr/>
        </p:nvGraphicFramePr>
        <p:xfrm>
          <a:off x="537053" y="1775012"/>
          <a:ext cx="19354214" cy="1149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37053" y="484093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4800" b="1" dirty="0"/>
              <a:t>Katalog dokumentów wykonawczych (2)</a:t>
            </a:r>
            <a:endParaRPr lang="pl-PL" sz="4800" dirty="0"/>
          </a:p>
        </p:txBody>
      </p:sp>
      <p:sp>
        <p:nvSpPr>
          <p:cNvPr id="3" name="Symbol zastępczy daty 4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259C196-6F7C-459E-89FB-5F98186A4761}" type="slidenum">
              <a:rPr lang="pl-PL" altLang="pl-PL" smtClean="0"/>
              <a:pPr/>
              <a:t>5</a:t>
            </a:fld>
            <a:endParaRPr lang="pl-PL" altLang="pl-PL"/>
          </a:p>
        </p:txBody>
      </p:sp>
      <p:graphicFrame>
        <p:nvGraphicFramePr>
          <p:cNvPr id="5" name="Symbol zastępczy zawartości 7"/>
          <p:cNvGraphicFramePr>
            <a:graphicFrameLocks/>
          </p:cNvGraphicFramePr>
          <p:nvPr/>
        </p:nvGraphicFramePr>
        <p:xfrm>
          <a:off x="537053" y="2026024"/>
          <a:ext cx="19120302" cy="10542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rostokąt 33"/>
          <p:cNvSpPr/>
          <p:nvPr/>
        </p:nvSpPr>
        <p:spPr>
          <a:xfrm>
            <a:off x="13737535" y="4036406"/>
            <a:ext cx="5291995" cy="7850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30" name="Prostokąt 29"/>
          <p:cNvSpPr/>
          <p:nvPr/>
        </p:nvSpPr>
        <p:spPr>
          <a:xfrm>
            <a:off x="4548710" y="10883154"/>
            <a:ext cx="5291995" cy="7850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31" name="Prostokąt 30"/>
          <p:cNvSpPr/>
          <p:nvPr/>
        </p:nvSpPr>
        <p:spPr>
          <a:xfrm rot="5530417">
            <a:off x="10397126" y="6730685"/>
            <a:ext cx="2795460" cy="847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33" name="Prostokąt 32"/>
          <p:cNvSpPr/>
          <p:nvPr/>
        </p:nvSpPr>
        <p:spPr>
          <a:xfrm rot="5530417">
            <a:off x="18752233" y="9046798"/>
            <a:ext cx="2795460" cy="847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32" name="Prostokąt 31"/>
          <p:cNvSpPr/>
          <p:nvPr/>
        </p:nvSpPr>
        <p:spPr>
          <a:xfrm rot="5530417">
            <a:off x="18969810" y="5810676"/>
            <a:ext cx="2795460" cy="847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29" name="Prostokąt 28"/>
          <p:cNvSpPr/>
          <p:nvPr/>
        </p:nvSpPr>
        <p:spPr>
          <a:xfrm rot="5530417">
            <a:off x="2194420" y="9556264"/>
            <a:ext cx="2795460" cy="847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28" name="Prostokąt 27"/>
          <p:cNvSpPr/>
          <p:nvPr/>
        </p:nvSpPr>
        <p:spPr>
          <a:xfrm rot="5530417">
            <a:off x="2194421" y="5658276"/>
            <a:ext cx="2795460" cy="847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613545" y="484093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4800" b="1" dirty="0"/>
              <a:t>Schemat koordynacji procesu planowania strategicznego</a:t>
            </a:r>
            <a:endParaRPr lang="pl-PL" sz="4800" dirty="0"/>
          </a:p>
        </p:txBody>
      </p:sp>
      <p:grpSp>
        <p:nvGrpSpPr>
          <p:cNvPr id="3" name="Grupa 2"/>
          <p:cNvGrpSpPr/>
          <p:nvPr/>
        </p:nvGrpSpPr>
        <p:grpSpPr>
          <a:xfrm>
            <a:off x="613545" y="2466524"/>
            <a:ext cx="6581163" cy="2712643"/>
            <a:chOff x="287047" y="4704"/>
            <a:chExt cx="2383614" cy="1430168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4" name="Prostokąt zaokrąglony 3"/>
            <p:cNvSpPr/>
            <p:nvPr/>
          </p:nvSpPr>
          <p:spPr>
            <a:xfrm>
              <a:off x="287047" y="4704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5" name="Prostokąt 71"/>
            <p:cNvSpPr/>
            <p:nvPr/>
          </p:nvSpPr>
          <p:spPr>
            <a:xfrm>
              <a:off x="328935" y="46592"/>
              <a:ext cx="2299838" cy="13463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Potrzeba opracowania dokumentu</a:t>
              </a:r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729198" y="6502214"/>
            <a:ext cx="5882036" cy="2517374"/>
            <a:chOff x="71402" y="1913207"/>
            <a:chExt cx="2383614" cy="1430168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7" name="Prostokąt zaokrąglony 6"/>
            <p:cNvSpPr/>
            <p:nvPr/>
          </p:nvSpPr>
          <p:spPr>
            <a:xfrm>
              <a:off x="71402" y="1913207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Prostokąt 74"/>
            <p:cNvSpPr/>
            <p:nvPr/>
          </p:nvSpPr>
          <p:spPr>
            <a:xfrm>
              <a:off x="113290" y="1955095"/>
              <a:ext cx="2299838" cy="13463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Rekomendacja  KK ds. SRWD po zasięgnięciu opinii właściwego wydziału</a:t>
              </a:r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507629" y="9979831"/>
            <a:ext cx="6027114" cy="3031518"/>
            <a:chOff x="3922" y="3700918"/>
            <a:chExt cx="2383614" cy="1430168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Prostokąt zaokrąglony 9"/>
            <p:cNvSpPr/>
            <p:nvPr/>
          </p:nvSpPr>
          <p:spPr>
            <a:xfrm>
              <a:off x="3922" y="3700918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Prostokąt 77"/>
            <p:cNvSpPr/>
            <p:nvPr/>
          </p:nvSpPr>
          <p:spPr>
            <a:xfrm>
              <a:off x="45810" y="3742806"/>
              <a:ext cx="2299838" cy="13463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Decyzja ZWD </a:t>
              </a:r>
              <a:b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 przystąpieniu do opracowywania dokumentu</a:t>
              </a: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17425484" y="10339255"/>
            <a:ext cx="5930869" cy="2672094"/>
            <a:chOff x="3174129" y="3742806"/>
            <a:chExt cx="2383614" cy="1532296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4" name="Prostokąt zaokrąglony 13"/>
            <p:cNvSpPr/>
            <p:nvPr/>
          </p:nvSpPr>
          <p:spPr>
            <a:xfrm>
              <a:off x="3174129" y="3844934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5" name="Prostokąt 80"/>
            <p:cNvSpPr/>
            <p:nvPr/>
          </p:nvSpPr>
          <p:spPr>
            <a:xfrm>
              <a:off x="3216017" y="3742806"/>
              <a:ext cx="2299838" cy="153229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Raport o stanie województwa </a:t>
              </a:r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8552329" y="7605160"/>
            <a:ext cx="5613085" cy="5317400"/>
            <a:chOff x="3025916" y="1913207"/>
            <a:chExt cx="2383614" cy="1430168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7" name="Prostokąt zaokrąglony 16"/>
            <p:cNvSpPr/>
            <p:nvPr/>
          </p:nvSpPr>
          <p:spPr>
            <a:xfrm>
              <a:off x="3025916" y="1913207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8" name="Prostokąt 83"/>
            <p:cNvSpPr/>
            <p:nvPr/>
          </p:nvSpPr>
          <p:spPr>
            <a:xfrm>
              <a:off x="3067804" y="1955095"/>
              <a:ext cx="2299838" cy="13463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68580" rIns="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Konsultacje społeczne projektu dokumentu prowadzone przez komórkę merytoryczną przygotowującą projekt</a:t>
              </a: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8892987" y="2917033"/>
            <a:ext cx="6618023" cy="3860700"/>
            <a:chOff x="3432929" y="-312426"/>
            <a:chExt cx="2400408" cy="2117330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0" name="Prostokąt zaokrąglony 19"/>
            <p:cNvSpPr/>
            <p:nvPr/>
          </p:nvSpPr>
          <p:spPr>
            <a:xfrm>
              <a:off x="3449723" y="-312425"/>
              <a:ext cx="2383614" cy="20162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1" name="Prostokąt 86"/>
            <p:cNvSpPr/>
            <p:nvPr/>
          </p:nvSpPr>
          <p:spPr>
            <a:xfrm>
              <a:off x="3432929" y="-312426"/>
              <a:ext cx="2398733" cy="211733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Rekomendacje KK ds. SRWD </a:t>
              </a:r>
            </a:p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 konsultacjach społecznych projektu po zasięgnięciu opinii właściwego Wydziału</a:t>
              </a:r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17457576" y="2576652"/>
            <a:ext cx="5898777" cy="3164809"/>
            <a:chOff x="6090053" y="776809"/>
            <a:chExt cx="2400204" cy="1625629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3" name="Prostokąt zaokrąglony 22"/>
            <p:cNvSpPr/>
            <p:nvPr/>
          </p:nvSpPr>
          <p:spPr>
            <a:xfrm>
              <a:off x="6090053" y="776809"/>
              <a:ext cx="2400204" cy="1625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4" name="Prostokąt 89"/>
            <p:cNvSpPr/>
            <p:nvPr/>
          </p:nvSpPr>
          <p:spPr>
            <a:xfrm>
              <a:off x="6137666" y="824422"/>
              <a:ext cx="2304978" cy="153040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Przyjęcie dokumentu przez  właściwy organ (ZWD lub SWD)</a:t>
              </a:r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17156128" y="6923036"/>
            <a:ext cx="6096000" cy="2443643"/>
            <a:chOff x="6206516" y="2668222"/>
            <a:chExt cx="2383614" cy="1430168"/>
          </a:xfrm>
          <a:solidFill>
            <a:schemeClr val="accent3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6" name="Prostokąt zaokrąglony 25"/>
            <p:cNvSpPr/>
            <p:nvPr/>
          </p:nvSpPr>
          <p:spPr>
            <a:xfrm>
              <a:off x="6206516" y="2668222"/>
              <a:ext cx="2383614" cy="14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7" name="Prostokąt 92"/>
            <p:cNvSpPr/>
            <p:nvPr/>
          </p:nvSpPr>
          <p:spPr>
            <a:xfrm>
              <a:off x="6248404" y="2710110"/>
              <a:ext cx="2299838" cy="13463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>
              <a:defPPr>
                <a:defRPr lang="pl-P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l-PL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Informacja o stanie realizacji dokumentu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924999" y="466165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>
              <a:defRPr/>
            </a:pPr>
            <a:r>
              <a:rPr lang="pl-PL" sz="4800" b="1" dirty="0"/>
              <a:t>System wyboru zadań strategicznych (1)</a:t>
            </a:r>
            <a:endParaRPr lang="pl-PL" sz="48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7053" y="2115671"/>
            <a:ext cx="191382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Arial" pitchFamily="34" charset="0"/>
                <a:cs typeface="Arial" pitchFamily="34" charset="0"/>
              </a:rPr>
              <a:t>W oparciu o ustalenia Planu wykonawczego 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Arial" pitchFamily="34" charset="0"/>
                <a:cs typeface="Arial" pitchFamily="34" charset="0"/>
              </a:rPr>
              <a:t>Zarząd Województwa będzie uchwalał </a:t>
            </a:r>
            <a:r>
              <a:rPr lang="pl-PL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wykaz zadań strategicznych.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47621" y="6230105"/>
            <a:ext cx="20637583" cy="282630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4000" dirty="0">
                <a:solidFill>
                  <a:srgbClr val="00808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to zadanie </a:t>
            </a:r>
            <a:r>
              <a:rPr lang="pl-PL" sz="4000" dirty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istotne</a:t>
            </a:r>
            <a:r>
              <a:rPr lang="pl-PL" sz="4000" dirty="0">
                <a:solidFill>
                  <a:srgbClr val="00808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dla rozwoju województwa, w znacznym stopniu wpływające na </a:t>
            </a:r>
            <a:r>
              <a:rPr lang="pl-PL" sz="4000" dirty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wdrażanie</a:t>
            </a:r>
            <a:r>
              <a:rPr lang="pl-PL" sz="4000" dirty="0">
                <a:solidFill>
                  <a:srgbClr val="00808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Strategii Rozwoju Województwa, zawierające się w obszarze </a:t>
            </a:r>
            <a:r>
              <a:rPr lang="pl-PL" sz="4000" dirty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bezpośrednich</a:t>
            </a:r>
            <a:r>
              <a:rPr lang="pl-PL" sz="4000" dirty="0">
                <a:solidFill>
                  <a:srgbClr val="00808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kompetencji Samorządu Województwa lub w obszarze </a:t>
            </a:r>
            <a:r>
              <a:rPr lang="pl-PL" sz="4000" dirty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mieszanych</a:t>
            </a:r>
            <a:r>
              <a:rPr lang="pl-PL" sz="4000" dirty="0">
                <a:solidFill>
                  <a:srgbClr val="008080"/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kompetencji różnych podmiotów, w tym Samorządu Województwa</a:t>
            </a:r>
            <a:r>
              <a:rPr lang="pl-PL" sz="4000" dirty="0"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7776322" y="4025938"/>
            <a:ext cx="74098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5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Zadania strategiczne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918732" y="10071429"/>
            <a:ext cx="6336892" cy="2837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>
              <a:defRPr/>
            </a:pPr>
            <a:r>
              <a:rPr lang="pl-PL" sz="4000" b="1" dirty="0">
                <a:latin typeface="Arial" pitchFamily="34" charset="0"/>
                <a:cs typeface="Arial" pitchFamily="34" charset="0"/>
              </a:rPr>
              <a:t>wynikające </a:t>
            </a:r>
            <a:br>
              <a:rPr lang="pl-PL" sz="4000" b="1" dirty="0">
                <a:latin typeface="Arial" pitchFamily="34" charset="0"/>
                <a:cs typeface="Arial" pitchFamily="34" charset="0"/>
              </a:rPr>
            </a:br>
            <a:r>
              <a:rPr lang="pl-PL" sz="4000" b="1" dirty="0">
                <a:latin typeface="Arial" pitchFamily="34" charset="0"/>
                <a:cs typeface="Arial" pitchFamily="34" charset="0"/>
              </a:rPr>
              <a:t>z dokumentów wykonawczych do Strategii</a:t>
            </a:r>
          </a:p>
        </p:txBody>
      </p:sp>
      <p:sp>
        <p:nvSpPr>
          <p:cNvPr id="8" name="Strzałka w dół 7"/>
          <p:cNvSpPr/>
          <p:nvPr/>
        </p:nvSpPr>
        <p:spPr>
          <a:xfrm>
            <a:off x="6382871" y="9056411"/>
            <a:ext cx="1057835" cy="10150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15813741" y="9056411"/>
            <a:ext cx="968188" cy="1015018"/>
          </a:xfrm>
          <a:prstGeom prst="downArrow">
            <a:avLst>
              <a:gd name="adj1" fmla="val 35714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13790072" y="10071429"/>
            <a:ext cx="5885212" cy="30708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>
              <a:defRPr/>
            </a:pPr>
            <a:r>
              <a:rPr lang="pl-PL" sz="4000" b="1" dirty="0">
                <a:latin typeface="Arial" pitchFamily="34" charset="0"/>
                <a:cs typeface="Arial" pitchFamily="34" charset="0"/>
              </a:rPr>
              <a:t>zgłoszone podczas naboru propozycji na zaproszenie ZWD</a:t>
            </a:r>
          </a:p>
        </p:txBody>
      </p:sp>
      <p:sp>
        <p:nvSpPr>
          <p:cNvPr id="12" name="Strzałka w dół 11"/>
          <p:cNvSpPr/>
          <p:nvPr/>
        </p:nvSpPr>
        <p:spPr>
          <a:xfrm>
            <a:off x="10602106" y="5210814"/>
            <a:ext cx="998223" cy="101929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79637" y="4500282"/>
            <a:ext cx="19594970" cy="221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aport powinien zawierać </a:t>
            </a:r>
            <a:r>
              <a:rPr kumimoji="0" lang="pl-PL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podsumowanie działalności zarządu województwa 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roku poprzedzającym, </a:t>
            </a:r>
            <a:b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szczególności realizację polityk, programów i strategii, uchwał sejmiku województwa i budżetu obywatelskiego. 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37053" y="995861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>
              <a:defRPr/>
            </a:pPr>
            <a:r>
              <a:rPr lang="pl-PL" sz="4800" b="1" dirty="0">
                <a:latin typeface="Arial" pitchFamily="34" charset="0"/>
                <a:cs typeface="Arial" pitchFamily="34" charset="0"/>
              </a:rPr>
              <a:t>Raport o stanie województwa </a:t>
            </a:r>
            <a:r>
              <a:rPr lang="pl-PL" sz="4800" b="1" dirty="0">
                <a:latin typeface="Arial" pitchFamily="34" charset="0"/>
                <a:ea typeface="+mj-ea"/>
                <a:cs typeface="Arial" pitchFamily="34" charset="0"/>
              </a:rPr>
              <a:t>– podstawa prawna</a:t>
            </a:r>
            <a:endParaRPr lang="pl-PL" sz="48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1479637" y="2617695"/>
            <a:ext cx="19594970" cy="158453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61950" lvl="0" indent="-361950">
              <a:lnSpc>
                <a:spcPct val="150000"/>
              </a:lnSpc>
              <a:defRPr/>
            </a:pPr>
            <a:r>
              <a:rPr lang="pl-PL" sz="32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art. 34a ustawy z dnia 5 czerwca 1998 r. o samorządzie województwa 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pl-PL" sz="32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(tekst jedn. Dz.U. z 2018 r., poz. 913 z późn. zm.) 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1479638" y="6951093"/>
            <a:ext cx="19354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u="sng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Sejmik województwa może określić w drodze uchwały </a:t>
            </a:r>
            <a:r>
              <a:rPr lang="pl-PL" sz="3200" b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szczegółowe wymogi</a:t>
            </a:r>
            <a:r>
              <a:rPr lang="pl-PL" sz="3200" u="sng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dotyczące raportu.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479637" y="8089443"/>
            <a:ext cx="19594971" cy="221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Sejmik województwa rozpatruje raport podczas sesji, na której podejmowana jest uchwała sejmiku województwa w sprawie udzielenia lub nieudzielenia zarządowi absolutorium. </a:t>
            </a:r>
          </a:p>
          <a:p>
            <a:pPr algn="just">
              <a:lnSpc>
                <a:spcPct val="150000"/>
              </a:lnSpc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Nad przedstawionym raportem o stanie województwa przeprowadza się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debatę</a:t>
            </a: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479638" y="10731947"/>
            <a:ext cx="142265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 zakończeniu debaty nad raportem o stanie województwa sejmik województwa przeprowadza głosowanie nad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udzieleniem zarządowi województwa wotum zaufania</a:t>
            </a:r>
            <a:r>
              <a:rPr lang="pl-PL" sz="3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2" name="Obraz 5" descr="201802_WDwEurop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13959" y="9197984"/>
            <a:ext cx="5227839" cy="408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37053" y="995861"/>
            <a:ext cx="19354214" cy="102353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 eaLnBrk="0">
              <a:defRPr/>
            </a:pPr>
            <a:r>
              <a:rPr lang="pl-PL" sz="4800" b="1" dirty="0">
                <a:latin typeface="Arial" pitchFamily="34" charset="0"/>
                <a:cs typeface="Arial" pitchFamily="34" charset="0"/>
              </a:rPr>
              <a:t>Ramowy układ Raportu o stanie województwa dolnośląskiego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03218" y="3173506"/>
            <a:ext cx="19354213" cy="95743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627063" indent="-358775" algn="just">
              <a:lnSpc>
                <a:spcPct val="150000"/>
              </a:lnSpc>
            </a:pPr>
            <a:r>
              <a:rPr lang="pl-PL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Część I.</a:t>
            </a: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 zarządzania rozwojem województwa dolnośląskiego;</a:t>
            </a:r>
          </a:p>
          <a:p>
            <a:pPr marL="627063" indent="-358775" algn="just"/>
            <a:endParaRPr lang="pl-PL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7063" indent="-358775" algn="just">
              <a:lnSpc>
                <a:spcPct val="150000"/>
              </a:lnSpc>
            </a:pPr>
            <a:r>
              <a:rPr lang="pl-PL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Część II.</a:t>
            </a: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Działalność Zarządu Województwa Dolnośląskiego;</a:t>
            </a:r>
          </a:p>
          <a:p>
            <a:pPr marL="627063" indent="-358775" algn="just"/>
            <a:endParaRPr lang="pl-PL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7063" lvl="0" indent="-358775" algn="just">
              <a:lnSpc>
                <a:spcPct val="150000"/>
              </a:lnSpc>
              <a:buFont typeface="+mj-lt"/>
              <a:buAutoNum type="alphaUcPeriod"/>
            </a:pP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informacja o realizacji zadań Zarządu, jednostek oraz spółek podległych, </a:t>
            </a:r>
            <a:b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tym o realizacji programów z udziałem środków UE;</a:t>
            </a:r>
          </a:p>
          <a:p>
            <a:pPr marL="627063" lvl="0" indent="-358775" algn="just">
              <a:lnSpc>
                <a:spcPct val="150000"/>
              </a:lnSpc>
              <a:buFont typeface="+mj-lt"/>
              <a:buAutoNum type="alphaUcPeriod"/>
            </a:pP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informacja o stanie realizacji uchwał Sejmiku Województwa Dolnośląskiego;</a:t>
            </a:r>
          </a:p>
          <a:p>
            <a:pPr marL="627063" lvl="0" indent="-358775" algn="just">
              <a:lnSpc>
                <a:spcPct val="150000"/>
              </a:lnSpc>
              <a:buFont typeface="+mj-lt"/>
              <a:buAutoNum type="alphaUcPeriod"/>
            </a:pPr>
            <a:r>
              <a:rPr lang="pl-P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informacja o stanie realizacji budżetu obywatelskiego;</a:t>
            </a:r>
          </a:p>
          <a:p>
            <a:pPr marL="627063" lvl="0" indent="-358775" algn="just">
              <a:buFont typeface="+mj-lt"/>
              <a:buAutoNum type="alphaUcPeriod"/>
            </a:pPr>
            <a:endParaRPr lang="pl-PL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7063" indent="-358775" algn="just">
              <a:lnSpc>
                <a:spcPct val="150000"/>
              </a:lnSpc>
            </a:pPr>
            <a:r>
              <a:rPr lang="pl-PL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Część III. Realizacja polityk, programów i strategii wojewódzkich.</a:t>
            </a:r>
          </a:p>
          <a:p>
            <a:pPr marL="361950" lvl="0" indent="-361950" algn="just">
              <a:lnSpc>
                <a:spcPct val="150000"/>
              </a:lnSpc>
              <a:defRPr/>
            </a:pPr>
            <a:endParaRPr lang="pl-PL" sz="40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1111</Words>
  <Application>Microsoft Office PowerPoint</Application>
  <PresentationFormat>Niestandardowy</PresentationFormat>
  <Paragraphs>137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Light</vt:lpstr>
      <vt:lpstr>Helvetica Neue</vt:lpstr>
      <vt:lpstr>Wingdings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Libner-Zoniuk</dc:creator>
  <cp:lastModifiedBy>Jolanta Żabska-Cichoń</cp:lastModifiedBy>
  <cp:revision>129</cp:revision>
  <cp:lastPrinted>2018-05-14T09:10:09Z</cp:lastPrinted>
  <dcterms:modified xsi:type="dcterms:W3CDTF">2019-02-04T08:35:28Z</dcterms:modified>
</cp:coreProperties>
</file>