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9"/>
  </p:notesMasterIdLst>
  <p:handoutMasterIdLst>
    <p:handoutMasterId r:id="rId40"/>
  </p:handoutMasterIdLst>
  <p:sldIdLst>
    <p:sldId id="283" r:id="rId2"/>
    <p:sldId id="463" r:id="rId3"/>
    <p:sldId id="465" r:id="rId4"/>
    <p:sldId id="445" r:id="rId5"/>
    <p:sldId id="288" r:id="rId6"/>
    <p:sldId id="292" r:id="rId7"/>
    <p:sldId id="447" r:id="rId8"/>
    <p:sldId id="448" r:id="rId9"/>
    <p:sldId id="291" r:id="rId10"/>
    <p:sldId id="295" r:id="rId11"/>
    <p:sldId id="365" r:id="rId12"/>
    <p:sldId id="366" r:id="rId13"/>
    <p:sldId id="302" r:id="rId14"/>
    <p:sldId id="421" r:id="rId15"/>
    <p:sldId id="450" r:id="rId16"/>
    <p:sldId id="307" r:id="rId17"/>
    <p:sldId id="439" r:id="rId18"/>
    <p:sldId id="309" r:id="rId19"/>
    <p:sldId id="449" r:id="rId20"/>
    <p:sldId id="317" r:id="rId21"/>
    <p:sldId id="412" r:id="rId22"/>
    <p:sldId id="323" r:id="rId23"/>
    <p:sldId id="324" r:id="rId24"/>
    <p:sldId id="325" r:id="rId25"/>
    <p:sldId id="455" r:id="rId26"/>
    <p:sldId id="339" r:id="rId27"/>
    <p:sldId id="340" r:id="rId28"/>
    <p:sldId id="349" r:id="rId29"/>
    <p:sldId id="451" r:id="rId30"/>
    <p:sldId id="452" r:id="rId31"/>
    <p:sldId id="453" r:id="rId32"/>
    <p:sldId id="466" r:id="rId33"/>
    <p:sldId id="454" r:id="rId34"/>
    <p:sldId id="446" r:id="rId35"/>
    <p:sldId id="467" r:id="rId36"/>
    <p:sldId id="456" r:id="rId37"/>
    <p:sldId id="457" r:id="rId38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2F6DA4"/>
    <a:srgbClr val="287D3F"/>
    <a:srgbClr val="4C8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8" autoAdjust="0"/>
    <p:restoredTop sz="76035" autoAdjust="0"/>
  </p:normalViewPr>
  <p:slideViewPr>
    <p:cSldViewPr snapToGrid="0" showGuides="1">
      <p:cViewPr>
        <p:scale>
          <a:sx n="94" d="100"/>
          <a:sy n="94" d="100"/>
        </p:scale>
        <p:origin x="-2124" y="-174"/>
      </p:cViewPr>
      <p:guideLst>
        <p:guide orient="horz" pos="23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576"/>
    </p:cViewPr>
  </p:sorterViewPr>
  <p:notesViewPr>
    <p:cSldViewPr snapToGrid="0" showGuides="1">
      <p:cViewPr varScale="1">
        <p:scale>
          <a:sx n="68" d="100"/>
          <a:sy n="68" d="100"/>
        </p:scale>
        <p:origin x="2227" y="34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1FE1B-88C0-4A2E-9832-A86A2AE520B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B6968-AFCE-49A3-8C5D-62ADC723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15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2573C07-3AFA-4ECE-B731-5DE9DD824504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88065AD-9C65-4786-A8F7-83D41258D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065AD-9C65-4786-A8F7-83D41258D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74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6531-821C-41F0-B2FC-1EA01D926BE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50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EC41A4-FF30-414F-9CC5-023F5CD8A1E6}" type="slidenum">
              <a:rPr lang="en-US" smtClean="0">
                <a:solidFill>
                  <a:prstClr val="black"/>
                </a:solidFill>
              </a:rPr>
              <a:pPr eaLnBrk="1" hangingPunct="1"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3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EC41A4-FF30-414F-9CC5-023F5CD8A1E6}" type="slidenum">
              <a:rPr lang="en-US" smtClean="0">
                <a:solidFill>
                  <a:prstClr val="black"/>
                </a:solidFill>
              </a:rPr>
              <a:pPr eaLnBrk="1" hangingPunct="1"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5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065AD-9C65-4786-A8F7-83D41258D5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6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6531-821C-41F0-B2FC-1EA01D926BE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065AD-9C65-4786-A8F7-83D41258D5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88A13-326E-D245-A37F-7898A4F3FEA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11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Developed by Richard </a:t>
            </a:r>
            <a:r>
              <a:rPr lang="en-US" dirty="0" err="1"/>
              <a:t>Wuerz</a:t>
            </a:r>
            <a:r>
              <a:rPr lang="en-US" dirty="0"/>
              <a:t> and David </a:t>
            </a:r>
            <a:r>
              <a:rPr lang="en-US" dirty="0" err="1"/>
              <a:t>Eitel</a:t>
            </a:r>
            <a:r>
              <a:rPr lang="en-US" dirty="0"/>
              <a:t> in 1998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88A13-326E-D245-A37F-7898A4F3FEA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3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065AD-9C65-4786-A8F7-83D41258D5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90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065AD-9C65-4786-A8F7-83D41258D5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4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2/26/2018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7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2/26/2018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6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2/26/2018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1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9339" y="609600"/>
            <a:ext cx="7765322" cy="970450"/>
          </a:xfr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>
              <a:defRPr sz="4400" b="1">
                <a:ln>
                  <a:solidFill>
                    <a:schemeClr val="accent3">
                      <a:lumMod val="60000"/>
                      <a:lumOff val="40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Overlay-ContentSlid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601" y="211667"/>
            <a:ext cx="8600798" cy="643466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9339" y="1732450"/>
            <a:ext cx="7765322" cy="4820750"/>
          </a:xfr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3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>
            <a:lvl1pPr marL="36900" indent="0">
              <a:buFont typeface="Arial" panose="020B0604020202020204" pitchFamily="34" charset="0"/>
              <a:buNone/>
              <a:defRPr sz="3600">
                <a:ln>
                  <a:solidFill>
                    <a:schemeClr val="accent3">
                      <a:lumMod val="60000"/>
                      <a:lumOff val="40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  <a:lvl2pPr marL="720000" indent="-270000">
              <a:buFont typeface="Arial" panose="020B0604020202020204" pitchFamily="34" charset="0"/>
              <a:buChar char="•"/>
              <a:defRPr sz="3200">
                <a:ln>
                  <a:solidFill>
                    <a:schemeClr val="accent3">
                      <a:lumMod val="60000"/>
                      <a:lumOff val="40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2pPr>
            <a:lvl3pPr marL="810000" indent="0">
              <a:buFont typeface="Arial" panose="020B0604020202020204" pitchFamily="34" charset="0"/>
              <a:buNone/>
              <a:defRPr sz="2800">
                <a:ln>
                  <a:solidFill>
                    <a:schemeClr val="accent3">
                      <a:lumMod val="60000"/>
                      <a:lumOff val="40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3pPr>
            <a:lvl4pPr marL="1386000" indent="-216000">
              <a:buFont typeface="Arial" panose="020B0604020202020204" pitchFamily="34" charset="0"/>
              <a:buChar char="•"/>
              <a:defRPr sz="2400">
                <a:ln>
                  <a:solidFill>
                    <a:schemeClr val="accent3">
                      <a:lumMod val="60000"/>
                      <a:lumOff val="40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4pPr>
            <a:lvl5pPr marL="1458000" indent="0">
              <a:buFont typeface="Arial" panose="020B0604020202020204" pitchFamily="34" charset="0"/>
              <a:buNone/>
              <a:defRPr sz="2400">
                <a:ln>
                  <a:solidFill>
                    <a:schemeClr val="accent3">
                      <a:lumMod val="60000"/>
                      <a:lumOff val="40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494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937292"/>
          </a:xfrm>
        </p:spPr>
        <p:txBody>
          <a:bodyPr anchor="t">
            <a:normAutofit/>
          </a:bodyPr>
          <a:lstStyle>
            <a:lvl1pPr marL="342900" indent="-306000">
              <a:buFont typeface="Wingdings" panose="05000000000000000000" pitchFamily="2" charset="2"/>
              <a:buChar char="q"/>
              <a:defRPr/>
            </a:lvl1pPr>
            <a:lvl2pPr marL="720000" indent="-270000">
              <a:buFont typeface="Wingdings" panose="05000000000000000000" pitchFamily="2" charset="2"/>
              <a:buChar char="q"/>
              <a:defRPr/>
            </a:lvl2pPr>
            <a:lvl3pPr marL="1026000" indent="-216000">
              <a:buFont typeface="Wingdings" panose="05000000000000000000" pitchFamily="2" charset="2"/>
              <a:buChar char="q"/>
              <a:defRPr/>
            </a:lvl3pPr>
            <a:lvl4pPr marL="1386000" indent="-216000">
              <a:buFont typeface="Wingdings" panose="05000000000000000000" pitchFamily="2" charset="2"/>
              <a:buChar char="q"/>
              <a:defRPr/>
            </a:lvl4pPr>
            <a:lvl5pPr marL="1674000" indent="-216000"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937291"/>
          </a:xfrm>
        </p:spPr>
        <p:txBody>
          <a:bodyPr anchor="t">
            <a:normAutofit/>
          </a:bodyPr>
          <a:lstStyle>
            <a:lvl1pPr marL="342900" indent="-306000">
              <a:buFont typeface="Wingdings" panose="05000000000000000000" pitchFamily="2" charset="2"/>
              <a:buChar char="q"/>
              <a:defRPr/>
            </a:lvl1pPr>
            <a:lvl2pPr marL="720000" indent="-270000">
              <a:buFont typeface="Wingdings" panose="05000000000000000000" pitchFamily="2" charset="2"/>
              <a:buChar char="q"/>
              <a:defRPr/>
            </a:lvl2pPr>
            <a:lvl3pPr marL="1026000" indent="-216000">
              <a:buFont typeface="Wingdings" panose="05000000000000000000" pitchFamily="2" charset="2"/>
              <a:buChar char="q"/>
              <a:defRPr/>
            </a:lvl3pPr>
            <a:lvl4pPr marL="1386000" indent="-216000">
              <a:buFont typeface="Wingdings" panose="05000000000000000000" pitchFamily="2" charset="2"/>
              <a:buChar char="q"/>
              <a:defRPr/>
            </a:lvl4pPr>
            <a:lvl5pPr marL="1674000" indent="-216000"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4219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937292"/>
          </a:xfrm>
        </p:spPr>
        <p:txBody>
          <a:bodyPr anchor="t">
            <a:normAutofit/>
          </a:bodyPr>
          <a:lstStyle>
            <a:lvl1pPr marL="342900" indent="-306000">
              <a:buFont typeface="Wingdings" panose="05000000000000000000" pitchFamily="2" charset="2"/>
              <a:buChar char="q"/>
              <a:defRPr/>
            </a:lvl1pPr>
            <a:lvl2pPr marL="720000" indent="-270000">
              <a:buFont typeface="Wingdings" panose="05000000000000000000" pitchFamily="2" charset="2"/>
              <a:buChar char="q"/>
              <a:defRPr/>
            </a:lvl2pPr>
            <a:lvl3pPr marL="1026000" indent="-216000">
              <a:buFont typeface="Wingdings" panose="05000000000000000000" pitchFamily="2" charset="2"/>
              <a:buChar char="q"/>
              <a:defRPr/>
            </a:lvl3pPr>
            <a:lvl4pPr marL="1386000" indent="-216000">
              <a:buFont typeface="Wingdings" panose="05000000000000000000" pitchFamily="2" charset="2"/>
              <a:buChar char="q"/>
              <a:defRPr/>
            </a:lvl4pPr>
            <a:lvl5pPr marL="1674000" indent="-216000"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937291"/>
          </a:xfrm>
        </p:spPr>
        <p:txBody>
          <a:bodyPr anchor="t">
            <a:normAutofit/>
          </a:bodyPr>
          <a:lstStyle>
            <a:lvl1pPr marL="342900" indent="-306000">
              <a:buFont typeface="Wingdings" panose="05000000000000000000" pitchFamily="2" charset="2"/>
              <a:buChar char="q"/>
              <a:defRPr/>
            </a:lvl1pPr>
            <a:lvl2pPr marL="720000" indent="-270000">
              <a:buFont typeface="Wingdings" panose="05000000000000000000" pitchFamily="2" charset="2"/>
              <a:buChar char="q"/>
              <a:defRPr/>
            </a:lvl2pPr>
            <a:lvl3pPr marL="1026000" indent="-216000">
              <a:buFont typeface="Wingdings" panose="05000000000000000000" pitchFamily="2" charset="2"/>
              <a:buChar char="q"/>
              <a:defRPr/>
            </a:lvl3pPr>
            <a:lvl4pPr marL="1386000" indent="-216000">
              <a:buFont typeface="Wingdings" panose="05000000000000000000" pitchFamily="2" charset="2"/>
              <a:buChar char="q"/>
              <a:defRPr/>
            </a:lvl4pPr>
            <a:lvl5pPr marL="1674000" indent="-216000"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1386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4934"/>
            <a:ext cx="6554867" cy="1524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65868"/>
            <a:ext cx="6554867" cy="4174065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77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266" y="476165"/>
            <a:ext cx="6620933" cy="1371600"/>
          </a:xfrm>
          <a:solidFill>
            <a:schemeClr val="bg1">
              <a:alpha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82800"/>
            <a:ext cx="7772400" cy="4538133"/>
          </a:xfrm>
          <a:solidFill>
            <a:schemeClr val="bg1">
              <a:alpha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>
              <a:defRPr sz="2400"/>
            </a:lvl2pPr>
            <a:lvl3pPr marL="548640" indent="0">
              <a:buNone/>
              <a:defRPr sz="2000"/>
            </a:lvl3pPr>
            <a:lvl4pPr>
              <a:defRPr sz="2000"/>
            </a:lvl4pPr>
            <a:lvl5pPr marL="109728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85800" y="487341"/>
            <a:ext cx="1041400" cy="1371600"/>
          </a:xfrm>
          <a:prstGeom prst="rect">
            <a:avLst/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61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2/26/2018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3376" y="6282268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7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2/26/2018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37266" y="476165"/>
            <a:ext cx="6620933" cy="1371600"/>
          </a:xfrm>
          <a:solidFill>
            <a:schemeClr val="bg1">
              <a:alpha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85800" y="487341"/>
            <a:ext cx="1041400" cy="1371600"/>
          </a:xfrm>
          <a:prstGeom prst="rect">
            <a:avLst/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9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2/26/2018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37266" y="476165"/>
            <a:ext cx="6620933" cy="1371600"/>
          </a:xfrm>
          <a:solidFill>
            <a:schemeClr val="bg1">
              <a:alpha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85800" y="487341"/>
            <a:ext cx="1041400" cy="1371600"/>
          </a:xfrm>
          <a:prstGeom prst="rect">
            <a:avLst/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60000" sy="59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2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2/26/2018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9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2/26/2018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1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2/26/2018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2/26/2018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6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5B9BD5">
                    <a:lumMod val="50000"/>
                  </a:srgbClr>
                </a:solidFill>
              </a:rPr>
              <a:pPr defTabSz="457200"/>
              <a:t>2/26/2018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9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5" r:id="rId13"/>
    <p:sldLayoutId id="2147483716" r:id="rId14"/>
    <p:sldLayoutId id="214748371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0632" y="417095"/>
            <a:ext cx="8662735" cy="4050936"/>
          </a:xfrm>
        </p:spPr>
        <p:txBody>
          <a:bodyPr/>
          <a:lstStyle/>
          <a:p>
            <a:pPr algn="ctr"/>
            <a:r>
              <a:rPr lang="en-US" sz="5400" dirty="0" err="1"/>
              <a:t>Oddział</a:t>
            </a:r>
            <a:r>
              <a:rPr lang="en-US" sz="5400" dirty="0"/>
              <a:t> </a:t>
            </a:r>
            <a:r>
              <a:rPr lang="en-US" sz="5400" dirty="0" err="1"/>
              <a:t>Ratunkowy</a:t>
            </a: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 err="1"/>
              <a:t>Ratownictwo</a:t>
            </a:r>
            <a:r>
              <a:rPr lang="en-US" sz="5400" dirty="0"/>
              <a:t> </a:t>
            </a:r>
            <a:r>
              <a:rPr lang="en-US" sz="5400" dirty="0" err="1"/>
              <a:t>Medyczne</a:t>
            </a:r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 err="1"/>
              <a:t>Dolny</a:t>
            </a:r>
            <a:r>
              <a:rPr lang="en-US" sz="5400" dirty="0"/>
              <a:t> </a:t>
            </a:r>
            <a:r>
              <a:rPr lang="en-US" sz="5400" dirty="0" err="1"/>
              <a:t>Śląsk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89" y="4758087"/>
            <a:ext cx="7058527" cy="145620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US" sz="2800" dirty="0" err="1"/>
              <a:t>Janusz</a:t>
            </a:r>
            <a:r>
              <a:rPr lang="en-US" sz="2800" dirty="0"/>
              <a:t> </a:t>
            </a:r>
            <a:r>
              <a:rPr lang="en-US" sz="2800" dirty="0" err="1"/>
              <a:t>Sokołowski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err="1"/>
              <a:t>Zakład</a:t>
            </a:r>
            <a:r>
              <a:rPr lang="en-US" sz="2800" dirty="0"/>
              <a:t> </a:t>
            </a:r>
            <a:r>
              <a:rPr lang="en-US" sz="2800" dirty="0" err="1"/>
              <a:t>Traumatologii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Medycyny</a:t>
            </a:r>
            <a:r>
              <a:rPr lang="en-US" sz="2800" dirty="0"/>
              <a:t> </a:t>
            </a:r>
            <a:r>
              <a:rPr lang="en-US" sz="2800" dirty="0" err="1"/>
              <a:t>Ratunkowej</a:t>
            </a:r>
            <a:r>
              <a:rPr lang="en-US" sz="2800" dirty="0"/>
              <a:t> </a:t>
            </a:r>
            <a:r>
              <a:rPr lang="en-US" sz="2800" dirty="0" err="1"/>
              <a:t>Wieku</a:t>
            </a:r>
            <a:r>
              <a:rPr lang="en-US" sz="2800" dirty="0"/>
              <a:t> </a:t>
            </a:r>
            <a:r>
              <a:rPr lang="en-US" sz="2800" dirty="0" err="1"/>
              <a:t>Rozwojowego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err="1"/>
              <a:t>Dolnośląski</a:t>
            </a:r>
            <a:r>
              <a:rPr lang="en-US" sz="2800" dirty="0"/>
              <a:t> </a:t>
            </a:r>
            <a:r>
              <a:rPr lang="en-US" sz="2800" dirty="0" err="1"/>
              <a:t>Szpital</a:t>
            </a:r>
            <a:r>
              <a:rPr lang="en-US" sz="2800" dirty="0"/>
              <a:t> </a:t>
            </a:r>
            <a:r>
              <a:rPr lang="en-US" sz="2800" dirty="0" err="1"/>
              <a:t>Specjalistyczny</a:t>
            </a:r>
            <a:r>
              <a:rPr lang="en-US" sz="2800" dirty="0"/>
              <a:t> we </a:t>
            </a:r>
            <a:r>
              <a:rPr lang="en-US" sz="2800" dirty="0" err="1"/>
              <a:t>Wrocławiu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9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Rozwiązania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82800"/>
            <a:ext cx="7772400" cy="4538133"/>
          </a:xfrm>
        </p:spPr>
        <p:txBody>
          <a:bodyPr/>
          <a:lstStyle/>
          <a:p>
            <a:r>
              <a:rPr lang="en-US" dirty="0"/>
              <a:t>? </a:t>
            </a:r>
            <a:r>
              <a:rPr lang="en-US" dirty="0" err="1"/>
              <a:t>Większe</a:t>
            </a:r>
            <a:r>
              <a:rPr lang="en-US" dirty="0"/>
              <a:t> </a:t>
            </a:r>
            <a:r>
              <a:rPr lang="en-US" dirty="0" err="1"/>
              <a:t>oddziały</a:t>
            </a:r>
            <a:r>
              <a:rPr lang="en-US" dirty="0"/>
              <a:t> </a:t>
            </a:r>
            <a:r>
              <a:rPr lang="en-US" dirty="0" err="1"/>
              <a:t>ratunkowe</a:t>
            </a:r>
            <a:r>
              <a:rPr lang="en-US" dirty="0"/>
              <a:t>, </a:t>
            </a:r>
            <a:r>
              <a:rPr lang="en-US" dirty="0">
                <a:sym typeface="Wingdings"/>
              </a:rPr>
              <a:t> </a:t>
            </a:r>
            <a:r>
              <a:rPr lang="en-US" dirty="0" err="1">
                <a:sym typeface="Wingdings"/>
              </a:rPr>
              <a:t>personel</a:t>
            </a:r>
            <a:r>
              <a:rPr lang="en-US" dirty="0"/>
              <a:t> </a:t>
            </a:r>
          </a:p>
          <a:p>
            <a:r>
              <a:rPr lang="en-US" dirty="0"/>
              <a:t>? </a:t>
            </a:r>
            <a:r>
              <a:rPr lang="en-US" dirty="0" err="1"/>
              <a:t>Odmowy</a:t>
            </a:r>
            <a:r>
              <a:rPr lang="en-US" dirty="0"/>
              <a:t> </a:t>
            </a:r>
            <a:r>
              <a:rPr lang="en-US" dirty="0" err="1"/>
              <a:t>przyjęć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5022" y="3435431"/>
            <a:ext cx="6257364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Złoty</a:t>
            </a:r>
            <a:r>
              <a:rPr lang="en-US" sz="3200" dirty="0"/>
              <a:t> </a:t>
            </a:r>
            <a:r>
              <a:rPr lang="en-US" sz="3200" dirty="0" err="1"/>
              <a:t>środek</a:t>
            </a:r>
            <a:endParaRPr lang="en-US" sz="3200" dirty="0"/>
          </a:p>
        </p:txBody>
      </p:sp>
      <p:sp>
        <p:nvSpPr>
          <p:cNvPr id="4" name="PoleTekstowe 3"/>
          <p:cNvSpPr txBox="1"/>
          <p:nvPr/>
        </p:nvSpPr>
        <p:spPr>
          <a:xfrm>
            <a:off x="1683026" y="4744278"/>
            <a:ext cx="5605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Dobre Praktyki w Szpitalnych Oddziałach Ratunkowych</a:t>
            </a:r>
          </a:p>
        </p:txBody>
      </p:sp>
    </p:spTree>
    <p:extLst>
      <p:ext uri="{BB962C8B-B14F-4D97-AF65-F5344CB8AC3E}">
        <p14:creationId xmlns:p14="http://schemas.microsoft.com/office/powerpoint/2010/main" val="16836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7267" y="608686"/>
            <a:ext cx="6620933" cy="1371600"/>
          </a:xfrm>
        </p:spPr>
        <p:txBody>
          <a:bodyPr/>
          <a:lstStyle/>
          <a:p>
            <a:r>
              <a:rPr lang="en-US" dirty="0" err="1"/>
              <a:t>Przedefiniowanie</a:t>
            </a:r>
            <a:r>
              <a:rPr lang="en-US" dirty="0"/>
              <a:t> </a:t>
            </a:r>
            <a:r>
              <a:rPr lang="en-US" dirty="0" err="1"/>
              <a:t>zadań</a:t>
            </a:r>
            <a:r>
              <a:rPr lang="en-US" dirty="0"/>
              <a:t> </a:t>
            </a:r>
            <a:r>
              <a:rPr lang="en-US" dirty="0" err="1"/>
              <a:t>oddziałów</a:t>
            </a:r>
            <a:r>
              <a:rPr lang="en-US" dirty="0"/>
              <a:t> </a:t>
            </a:r>
            <a:r>
              <a:rPr lang="en-US" dirty="0" err="1"/>
              <a:t>ratunkowych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467113"/>
            <a:ext cx="7772400" cy="4538133"/>
          </a:xfrm>
        </p:spPr>
        <p:txBody>
          <a:bodyPr/>
          <a:lstStyle/>
          <a:p>
            <a:pPr lvl="1"/>
            <a:r>
              <a:rPr lang="en-US" sz="3200" dirty="0"/>
              <a:t>Triage</a:t>
            </a:r>
          </a:p>
          <a:p>
            <a:pPr lvl="1"/>
            <a:r>
              <a:rPr lang="en-US" sz="3200" dirty="0" err="1"/>
              <a:t>Szybka</a:t>
            </a:r>
            <a:r>
              <a:rPr lang="en-US" sz="3200" dirty="0"/>
              <a:t> </a:t>
            </a:r>
            <a:r>
              <a:rPr lang="en-US" sz="3200" dirty="0" err="1"/>
              <a:t>ścieżka</a:t>
            </a:r>
            <a:endParaRPr lang="en-US" sz="3200" dirty="0"/>
          </a:p>
          <a:p>
            <a:pPr lvl="1"/>
            <a:r>
              <a:rPr lang="en-US" sz="3200" dirty="0" err="1"/>
              <a:t>Odcinek</a:t>
            </a:r>
            <a:r>
              <a:rPr lang="en-US" sz="3200" dirty="0"/>
              <a:t> </a:t>
            </a:r>
            <a:r>
              <a:rPr lang="en-US" sz="3200" dirty="0" err="1"/>
              <a:t>obserwacyjny</a:t>
            </a: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9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Ograniczenie</a:t>
            </a:r>
            <a:r>
              <a:rPr lang="en-US" dirty="0"/>
              <a:t> </a:t>
            </a:r>
            <a:r>
              <a:rPr lang="en-US" dirty="0" err="1"/>
              <a:t>tradycyjnego</a:t>
            </a:r>
            <a:r>
              <a:rPr lang="en-US" dirty="0"/>
              <a:t> TRIAGE</a:t>
            </a:r>
          </a:p>
          <a:p>
            <a:r>
              <a:rPr lang="en-US" dirty="0" err="1"/>
              <a:t>Strumieniowanie</a:t>
            </a:r>
            <a:r>
              <a:rPr lang="en-US" dirty="0"/>
              <a:t> </a:t>
            </a:r>
            <a:r>
              <a:rPr lang="en-US" dirty="0" err="1"/>
              <a:t>pacjentów</a:t>
            </a:r>
            <a:endParaRPr lang="en-US" dirty="0"/>
          </a:p>
          <a:p>
            <a:r>
              <a:rPr lang="en-US" dirty="0" err="1"/>
              <a:t>Bezpośrednie</a:t>
            </a:r>
            <a:r>
              <a:rPr lang="en-US" dirty="0"/>
              <a:t> </a:t>
            </a:r>
            <a:r>
              <a:rPr lang="en-US" dirty="0" err="1"/>
              <a:t>przyjęcia</a:t>
            </a:r>
            <a:r>
              <a:rPr lang="en-US" dirty="0"/>
              <a:t> do </a:t>
            </a:r>
            <a:r>
              <a:rPr lang="en-US" dirty="0" err="1"/>
              <a:t>oddziałów</a:t>
            </a:r>
            <a:r>
              <a:rPr lang="en-US" dirty="0"/>
              <a:t> </a:t>
            </a:r>
            <a:r>
              <a:rPr lang="en-US" dirty="0" err="1"/>
              <a:t>docelowych</a:t>
            </a:r>
            <a:endParaRPr lang="en-US" dirty="0"/>
          </a:p>
          <a:p>
            <a:r>
              <a:rPr lang="en-US" dirty="0" err="1"/>
              <a:t>Obszar</a:t>
            </a:r>
            <a:r>
              <a:rPr lang="en-US" dirty="0"/>
              <a:t> </a:t>
            </a:r>
            <a:r>
              <a:rPr lang="en-US" dirty="0" err="1"/>
              <a:t>wstępnej</a:t>
            </a:r>
            <a:r>
              <a:rPr lang="en-US" dirty="0"/>
              <a:t> </a:t>
            </a:r>
            <a:r>
              <a:rPr lang="en-US" dirty="0" err="1"/>
              <a:t>terapii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8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0832" y="2075730"/>
            <a:ext cx="7562335" cy="4572000"/>
          </a:xfrm>
          <a:prstGeom prst="rect">
            <a:avLst/>
          </a:prstGeom>
          <a:ln w="88900" cap="sq" cmpd="thickThin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TRIAGE</a:t>
            </a:r>
          </a:p>
        </p:txBody>
      </p:sp>
    </p:spTree>
    <p:extLst>
      <p:ext uri="{BB962C8B-B14F-4D97-AF65-F5344CB8AC3E}">
        <p14:creationId xmlns:p14="http://schemas.microsoft.com/office/powerpoint/2010/main" val="2415644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Emergency Severity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82801"/>
            <a:ext cx="5381714" cy="4013200"/>
          </a:xfrm>
        </p:spPr>
        <p:txBody>
          <a:bodyPr>
            <a:normAutofit/>
          </a:bodyPr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długo</a:t>
            </a:r>
            <a:r>
              <a:rPr lang="en-US" dirty="0"/>
              <a:t> </a:t>
            </a:r>
            <a:r>
              <a:rPr lang="en-US" dirty="0" err="1"/>
              <a:t>pacjent</a:t>
            </a:r>
            <a:r>
              <a:rPr lang="en-US" dirty="0"/>
              <a:t> </a:t>
            </a:r>
            <a:r>
              <a:rPr lang="en-US" dirty="0" err="1"/>
              <a:t>może</a:t>
            </a:r>
            <a:r>
              <a:rPr lang="en-US" dirty="0"/>
              <a:t> </a:t>
            </a:r>
            <a:r>
              <a:rPr lang="en-US" dirty="0" err="1"/>
              <a:t>czekać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Kto</a:t>
            </a:r>
            <a:r>
              <a:rPr lang="en-US" dirty="0"/>
              <a:t> </a:t>
            </a:r>
            <a:r>
              <a:rPr lang="en-US" dirty="0" err="1"/>
              <a:t>powinien</a:t>
            </a:r>
            <a:r>
              <a:rPr lang="en-US" dirty="0"/>
              <a:t> </a:t>
            </a:r>
            <a:r>
              <a:rPr lang="en-US" dirty="0" err="1"/>
              <a:t>zostać</a:t>
            </a:r>
            <a:r>
              <a:rPr lang="en-US" dirty="0"/>
              <a:t> </a:t>
            </a:r>
            <a:r>
              <a:rPr lang="en-US" dirty="0" err="1"/>
              <a:t>przyjęty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pierwszy</a:t>
            </a:r>
            <a:endParaRPr lang="en-US" dirty="0"/>
          </a:p>
          <a:p>
            <a:r>
              <a:rPr lang="en-US" dirty="0" err="1"/>
              <a:t>Gdzie</a:t>
            </a:r>
            <a:r>
              <a:rPr lang="en-US" dirty="0"/>
              <a:t> </a:t>
            </a:r>
            <a:r>
              <a:rPr lang="en-US" dirty="0" err="1"/>
              <a:t>kierować</a:t>
            </a:r>
            <a:r>
              <a:rPr lang="en-US" dirty="0"/>
              <a:t> </a:t>
            </a:r>
            <a:r>
              <a:rPr lang="en-US" dirty="0" err="1"/>
              <a:t>pacjentów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539">
            <a:off x="6068944" y="2273791"/>
            <a:ext cx="2646947" cy="3429000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perspectiveContrastingLeftFacing" fov="3300000">
              <a:rot lat="577258" lon="2028865" rev="21280926"/>
            </a:camera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685800" y="6135457"/>
            <a:ext cx="7843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Severity Index (ESI): A Triage Tool for Emergency Department: DVDs and 2012 Edition of the Implementation Handbook. February 2013. Agency for Healthcare Research and Quality, Rockville, MD. </a:t>
            </a:r>
          </a:p>
        </p:txBody>
      </p:sp>
    </p:spTree>
    <p:extLst>
      <p:ext uri="{BB962C8B-B14F-4D97-AF65-F5344CB8AC3E}">
        <p14:creationId xmlns:p14="http://schemas.microsoft.com/office/powerpoint/2010/main" val="3074899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TRIAGE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Czas : przyjęcie  - lekarz &lt; 20 min</a:t>
            </a:r>
          </a:p>
          <a:p>
            <a:r>
              <a:rPr lang="pl-PL" dirty="0"/>
              <a:t>	Skrócenie czasu pobytu w SOR </a:t>
            </a:r>
          </a:p>
          <a:p>
            <a:r>
              <a:rPr lang="pl-PL" dirty="0"/>
              <a:t>	Większa dostępność łóżek w SOR</a:t>
            </a:r>
          </a:p>
        </p:txBody>
      </p:sp>
    </p:spTree>
    <p:extLst>
      <p:ext uri="{BB962C8B-B14F-4D97-AF65-F5344CB8AC3E}">
        <p14:creationId xmlns:p14="http://schemas.microsoft.com/office/powerpoint/2010/main" val="1178689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520122"/>
            <a:ext cx="7772400" cy="4538133"/>
          </a:xfrm>
        </p:spPr>
        <p:txBody>
          <a:bodyPr>
            <a:normAutofit/>
          </a:bodyPr>
          <a:lstStyle/>
          <a:p>
            <a:r>
              <a:rPr lang="en-US" dirty="0"/>
              <a:t>-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segregacja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właściwe</a:t>
            </a:r>
            <a:r>
              <a:rPr lang="en-US" dirty="0"/>
              <a:t> </a:t>
            </a:r>
            <a:r>
              <a:rPr lang="en-US" dirty="0" err="1"/>
              <a:t>kierowanie</a:t>
            </a:r>
            <a:r>
              <a:rPr lang="en-US" dirty="0"/>
              <a:t>: </a:t>
            </a:r>
          </a:p>
          <a:p>
            <a:r>
              <a:rPr lang="en-US" dirty="0"/>
              <a:t>	</a:t>
            </a:r>
            <a:r>
              <a:rPr lang="en-US" dirty="0" err="1"/>
              <a:t>prawdopodobieństwo</a:t>
            </a:r>
            <a:r>
              <a:rPr lang="en-US" dirty="0"/>
              <a:t> </a:t>
            </a:r>
            <a:r>
              <a:rPr lang="en-US" dirty="0" err="1"/>
              <a:t>przyjęcia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prawdopodobieństwo</a:t>
            </a:r>
            <a:r>
              <a:rPr lang="en-US" dirty="0"/>
              <a:t> </a:t>
            </a:r>
            <a:r>
              <a:rPr lang="en-US" dirty="0" err="1"/>
              <a:t>wypisu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8225" y="592578"/>
            <a:ext cx="6573078" cy="1138773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latin typeface="+mj-lt"/>
              </a:rPr>
              <a:t>Strumieniowanie</a:t>
            </a:r>
            <a:r>
              <a:rPr lang="en-US" sz="3400" b="1" dirty="0">
                <a:latin typeface="+mj-lt"/>
              </a:rPr>
              <a:t> </a:t>
            </a:r>
            <a:r>
              <a:rPr lang="en-US" sz="3400" b="1" dirty="0" err="1">
                <a:latin typeface="+mj-lt"/>
              </a:rPr>
              <a:t>pacjentów</a:t>
            </a:r>
            <a:r>
              <a:rPr lang="en-US" sz="3400" b="1" dirty="0">
                <a:latin typeface="+mj-lt"/>
              </a:rPr>
              <a:t> </a:t>
            </a:r>
          </a:p>
          <a:p>
            <a:pPr algn="ctr"/>
            <a:r>
              <a:rPr lang="en-US" sz="3400" b="1" dirty="0">
                <a:latin typeface="+mj-lt"/>
              </a:rPr>
              <a:t>Streaming</a:t>
            </a:r>
          </a:p>
        </p:txBody>
      </p:sp>
    </p:spTree>
    <p:extLst>
      <p:ext uri="{BB962C8B-B14F-4D97-AF65-F5344CB8AC3E}">
        <p14:creationId xmlns:p14="http://schemas.microsoft.com/office/powerpoint/2010/main" val="391336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266" y="476165"/>
            <a:ext cx="6620933" cy="1371600"/>
          </a:xfrm>
        </p:spPr>
        <p:txBody>
          <a:bodyPr/>
          <a:lstStyle/>
          <a:p>
            <a:r>
              <a:rPr lang="en-US" dirty="0"/>
              <a:t>TRIAGE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4891"/>
          <a:stretch/>
        </p:blipFill>
        <p:spPr>
          <a:xfrm>
            <a:off x="4589934" y="2082800"/>
            <a:ext cx="3868265" cy="40132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799" y="6415172"/>
            <a:ext cx="7772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Saghafian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Soroush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 et al. "Complexity-augmented triage: A tool for improving patient safety and operational efficiency."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Manufacturing &amp; Service Operations Management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16.3 (2014): 329-345.</a:t>
            </a:r>
            <a:endParaRPr lang="en-US" sz="12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9934" y="2082800"/>
            <a:ext cx="3868264" cy="40132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79579" y="2082799"/>
            <a:ext cx="36889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Streams: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Resuscitation Unit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Complex Patients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Simple Patients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Fast Track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Obszar resuscytacji</a:t>
            </a:r>
          </a:p>
          <a:p>
            <a:r>
              <a:rPr lang="pl-PL" dirty="0"/>
              <a:t>Pacjent z licznymi schorzeniami, szeroka </a:t>
            </a:r>
            <a:r>
              <a:rPr lang="pl-PL" dirty="0" err="1"/>
              <a:t>dgn</a:t>
            </a:r>
            <a:endParaRPr lang="pl-PL" dirty="0"/>
          </a:p>
          <a:p>
            <a:r>
              <a:rPr lang="pl-PL" dirty="0"/>
              <a:t>Pacjent z jednym schorzeniem</a:t>
            </a:r>
          </a:p>
          <a:p>
            <a:r>
              <a:rPr lang="pl-PL" dirty="0"/>
              <a:t>Szybka ścieżka</a:t>
            </a:r>
          </a:p>
        </p:txBody>
      </p:sp>
    </p:spTree>
    <p:extLst>
      <p:ext uri="{BB962C8B-B14F-4D97-AF65-F5344CB8AC3E}">
        <p14:creationId xmlns:p14="http://schemas.microsoft.com/office/powerpoint/2010/main" val="191165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Nowe</a:t>
            </a:r>
            <a:r>
              <a:rPr lang="en-US" dirty="0"/>
              <a:t> </a:t>
            </a:r>
            <a:r>
              <a:rPr lang="en-US" dirty="0" err="1"/>
              <a:t>koncepcje</a:t>
            </a:r>
            <a:r>
              <a:rPr lang="en-US" dirty="0"/>
              <a:t> TRIAGE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6900" indent="0" algn="ctr">
              <a:spcAft>
                <a:spcPts val="1800"/>
              </a:spcAft>
              <a:buNone/>
            </a:pPr>
            <a:r>
              <a:rPr lang="en-US" sz="6000" dirty="0" err="1"/>
              <a:t>Bezpośrednie</a:t>
            </a:r>
            <a:r>
              <a:rPr lang="en-US" sz="6000" dirty="0"/>
              <a:t> </a:t>
            </a:r>
            <a:r>
              <a:rPr lang="en-US" sz="6000" dirty="0" err="1"/>
              <a:t>przyjęcie</a:t>
            </a:r>
            <a:endParaRPr lang="en-US" sz="6000" dirty="0"/>
          </a:p>
          <a:p>
            <a:pPr marL="3690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6000" dirty="0" err="1"/>
              <a:t>Odcinek</a:t>
            </a:r>
            <a:r>
              <a:rPr lang="en-US" sz="6000" dirty="0"/>
              <a:t> </a:t>
            </a:r>
            <a:r>
              <a:rPr lang="en-US" sz="6000" dirty="0" err="1"/>
              <a:t>wstępnej</a:t>
            </a:r>
            <a:r>
              <a:rPr lang="en-US" sz="6000" dirty="0"/>
              <a:t> </a:t>
            </a:r>
            <a:r>
              <a:rPr lang="en-US" sz="6000" dirty="0" err="1"/>
              <a:t>terapii</a:t>
            </a:r>
            <a:endParaRPr lang="en-US" sz="6000" dirty="0"/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36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Bezpośrednie przyjęcie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Anemia</a:t>
            </a:r>
          </a:p>
          <a:p>
            <a:r>
              <a:rPr lang="pl-PL" dirty="0"/>
              <a:t>Niewydolność oddechowa</a:t>
            </a:r>
          </a:p>
          <a:p>
            <a:r>
              <a:rPr lang="pl-PL" dirty="0"/>
              <a:t>Zawał mięśnia sercowego </a:t>
            </a:r>
          </a:p>
        </p:txBody>
      </p:sp>
    </p:spTree>
    <p:extLst>
      <p:ext uri="{BB962C8B-B14F-4D97-AF65-F5344CB8AC3E}">
        <p14:creationId xmlns:p14="http://schemas.microsoft.com/office/powerpoint/2010/main" val="90438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C2CAD50-D930-6A43-943C-A9BC858EA7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9" y="587876"/>
            <a:ext cx="2717800" cy="901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A729E963-3A33-3143-9328-4D287858DFCF}"/>
              </a:ext>
            </a:extLst>
          </p:cNvPr>
          <p:cNvGraphicFramePr>
            <a:graphicFrameLocks noGrp="1"/>
          </p:cNvGraphicFramePr>
          <p:nvPr/>
        </p:nvGraphicFramePr>
        <p:xfrm>
          <a:off x="1120189" y="1816434"/>
          <a:ext cx="7096125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125">
                  <a:extLst>
                    <a:ext uri="{9D8B030D-6E8A-4147-A177-3AD203B41FA5}">
                      <a16:colId xmlns:a16="http://schemas.microsoft.com/office/drawing/2014/main" xmlns="" val="4186823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1200"/>
                        </a:spcAft>
                      </a:pPr>
                      <a:r>
                        <a:rPr lang="pl-PL" sz="2400" dirty="0">
                          <a:effectLst/>
                        </a:rPr>
                        <a:t>DOBRE PRAKTYKI POSTĘPOWANIA</a:t>
                      </a:r>
                      <a:r>
                        <a:rPr lang="en-US" sz="2400" dirty="0">
                          <a:effectLst/>
                        </a:rPr>
                        <a:t> </a:t>
                      </a:r>
                      <a:r>
                        <a:rPr lang="pl-PL" sz="2400" dirty="0">
                          <a:effectLst/>
                        </a:rPr>
                        <a:t>W SZPITALNYCH ODDZIAŁACH RATUNKOWYCH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68326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  <a:spcAft>
                          <a:spcPts val="1200"/>
                        </a:spcAft>
                      </a:pPr>
                      <a:r>
                        <a:rPr lang="pl-PL" sz="2400" dirty="0">
                          <a:effectLst/>
                        </a:rPr>
                        <a:t>I W IZBACH PRZYJĘĆ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27532181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21AEC43-7EBF-AE43-845B-9CB3AB7A553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4" y="2967121"/>
            <a:ext cx="7835900" cy="346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933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Niemożność</a:t>
            </a:r>
            <a:r>
              <a:rPr lang="en-US" dirty="0"/>
              <a:t> </a:t>
            </a:r>
            <a:r>
              <a:rPr lang="en-US" dirty="0" err="1"/>
              <a:t>bezpośredniego</a:t>
            </a:r>
            <a:r>
              <a:rPr lang="en-US" dirty="0"/>
              <a:t> </a:t>
            </a:r>
            <a:r>
              <a:rPr lang="en-US" dirty="0" err="1"/>
              <a:t>przyjęcia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69" y="1997208"/>
            <a:ext cx="3947746" cy="4709313"/>
          </a:xfrm>
        </p:spPr>
        <p:txBody>
          <a:bodyPr>
            <a:normAutofit/>
          </a:bodyPr>
          <a:lstStyle/>
          <a:p>
            <a:r>
              <a:rPr lang="en-US" b="1" dirty="0" err="1"/>
              <a:t>Obszar</a:t>
            </a:r>
            <a:r>
              <a:rPr lang="en-US" b="1" dirty="0"/>
              <a:t> </a:t>
            </a:r>
            <a:r>
              <a:rPr lang="en-US" b="1" dirty="0" err="1"/>
              <a:t>wstępnej</a:t>
            </a:r>
            <a:r>
              <a:rPr lang="en-US" b="1" dirty="0"/>
              <a:t> </a:t>
            </a:r>
            <a:r>
              <a:rPr lang="en-US" b="1" dirty="0" err="1"/>
              <a:t>terapii</a:t>
            </a:r>
            <a:endParaRPr lang="en-US" b="1" dirty="0"/>
          </a:p>
          <a:p>
            <a:pPr lvl="1"/>
            <a:r>
              <a:rPr lang="en-US" dirty="0" err="1"/>
              <a:t>Standardowe</a:t>
            </a:r>
            <a:r>
              <a:rPr lang="en-US" dirty="0"/>
              <a:t> </a:t>
            </a:r>
            <a:r>
              <a:rPr lang="en-US" dirty="0" err="1"/>
              <a:t>postępowanie</a:t>
            </a:r>
            <a:endParaRPr lang="en-US" dirty="0"/>
          </a:p>
          <a:p>
            <a:pPr lvl="1"/>
            <a:r>
              <a:rPr lang="en-US" dirty="0" err="1"/>
              <a:t>Ewentualnie</a:t>
            </a:r>
            <a:r>
              <a:rPr lang="en-US" dirty="0"/>
              <a:t> - </a:t>
            </a:r>
            <a:r>
              <a:rPr lang="en-US" dirty="0" err="1"/>
              <a:t>poczekalnia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4627" y="2585873"/>
            <a:ext cx="4709313" cy="3531985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6544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Lżej</a:t>
            </a:r>
            <a:r>
              <a:rPr lang="en-US" dirty="0"/>
              <a:t> </a:t>
            </a:r>
            <a:r>
              <a:rPr lang="en-US" dirty="0" err="1"/>
              <a:t>chorzy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6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Szybka</a:t>
            </a:r>
            <a:r>
              <a:rPr lang="en-US" dirty="0"/>
              <a:t> </a:t>
            </a:r>
            <a:r>
              <a:rPr lang="en-US" dirty="0" err="1"/>
              <a:t>ścieżka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0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Szybka</a:t>
            </a:r>
            <a:r>
              <a:rPr lang="en-US" dirty="0"/>
              <a:t> </a:t>
            </a:r>
            <a:r>
              <a:rPr lang="en-US" dirty="0" err="1"/>
              <a:t>ścieżka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Oddzielenie</a:t>
            </a:r>
            <a:r>
              <a:rPr lang="en-US" dirty="0"/>
              <a:t> </a:t>
            </a:r>
            <a:r>
              <a:rPr lang="en-US" dirty="0" err="1"/>
              <a:t>pacjentów</a:t>
            </a:r>
            <a:endParaRPr lang="en-US" dirty="0"/>
          </a:p>
          <a:p>
            <a:r>
              <a:rPr lang="en-US" dirty="0" err="1"/>
              <a:t>Wypis</a:t>
            </a:r>
            <a:r>
              <a:rPr lang="en-US" dirty="0"/>
              <a:t> w 60 </a:t>
            </a:r>
            <a:r>
              <a:rPr lang="en-US" dirty="0" err="1"/>
              <a:t>minut</a:t>
            </a:r>
            <a:endParaRPr lang="en-US" dirty="0"/>
          </a:p>
          <a:p>
            <a:pPr lvl="1"/>
            <a:r>
              <a:rPr lang="en-US" dirty="0" err="1"/>
              <a:t>Skrócenie</a:t>
            </a:r>
            <a:r>
              <a:rPr lang="en-US" dirty="0"/>
              <a:t> </a:t>
            </a:r>
            <a:r>
              <a:rPr lang="en-US" dirty="0" err="1"/>
              <a:t>czasu</a:t>
            </a:r>
            <a:r>
              <a:rPr lang="en-US" dirty="0"/>
              <a:t> </a:t>
            </a:r>
            <a:r>
              <a:rPr lang="en-US" dirty="0" err="1"/>
              <a:t>pobytu</a:t>
            </a:r>
            <a:r>
              <a:rPr lang="en-US" dirty="0"/>
              <a:t> w SOR</a:t>
            </a:r>
          </a:p>
        </p:txBody>
      </p:sp>
    </p:spTree>
    <p:extLst>
      <p:ext uri="{BB962C8B-B14F-4D97-AF65-F5344CB8AC3E}">
        <p14:creationId xmlns:p14="http://schemas.microsoft.com/office/powerpoint/2010/main" val="1886553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Szybka</a:t>
            </a:r>
            <a:r>
              <a:rPr lang="en-US" dirty="0"/>
              <a:t> </a:t>
            </a:r>
            <a:r>
              <a:rPr lang="en-US" dirty="0" err="1"/>
              <a:t>ścieżka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Wydzielony</a:t>
            </a:r>
            <a:r>
              <a:rPr lang="en-US" dirty="0"/>
              <a:t> </a:t>
            </a:r>
            <a:r>
              <a:rPr lang="en-US" dirty="0" err="1"/>
              <a:t>obszar</a:t>
            </a:r>
            <a:endParaRPr lang="en-US" dirty="0"/>
          </a:p>
          <a:p>
            <a:r>
              <a:rPr lang="en-US" dirty="0" err="1"/>
              <a:t>Wydzielony</a:t>
            </a:r>
            <a:r>
              <a:rPr lang="en-US" dirty="0"/>
              <a:t> </a:t>
            </a:r>
            <a:r>
              <a:rPr lang="en-US" dirty="0" err="1"/>
              <a:t>personel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58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2692" t="58551"/>
          <a:stretch/>
        </p:blipFill>
        <p:spPr>
          <a:xfrm>
            <a:off x="345023" y="609601"/>
            <a:ext cx="8112377" cy="4890052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>
            <a:off x="6970643" y="2703443"/>
            <a:ext cx="1099931" cy="13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6705600" y="2657725"/>
            <a:ext cx="145773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7723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Obszar</a:t>
            </a:r>
            <a:r>
              <a:rPr lang="en-US" dirty="0"/>
              <a:t> </a:t>
            </a:r>
            <a:r>
              <a:rPr lang="en-US" dirty="0" err="1"/>
              <a:t>obserwacyjny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97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Chest pain units</a:t>
            </a:r>
          </a:p>
          <a:p>
            <a:pPr lvl="1"/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2" r="3802"/>
          <a:stretch/>
        </p:blipFill>
        <p:spPr>
          <a:xfrm>
            <a:off x="4706167" y="2394596"/>
            <a:ext cx="3752032" cy="3179639"/>
          </a:xfrm>
          <a:prstGeom prst="rect">
            <a:avLst/>
          </a:prstGeom>
          <a:ln w="57150">
            <a:solidFill>
              <a:schemeClr val="accent3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54639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Obszar</a:t>
            </a:r>
            <a:r>
              <a:rPr lang="en-US" dirty="0"/>
              <a:t> </a:t>
            </a:r>
            <a:r>
              <a:rPr lang="en-US" dirty="0" err="1"/>
              <a:t>obserwacyjny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Zdefiniowane</a:t>
            </a:r>
            <a:r>
              <a:rPr lang="en-US" dirty="0"/>
              <a:t> </a:t>
            </a:r>
            <a:r>
              <a:rPr lang="en-US" dirty="0" err="1"/>
              <a:t>schorzenie</a:t>
            </a:r>
            <a:endParaRPr lang="en-US" dirty="0"/>
          </a:p>
          <a:p>
            <a:r>
              <a:rPr lang="en-US" dirty="0" err="1"/>
              <a:t>Szybka</a:t>
            </a:r>
            <a:r>
              <a:rPr lang="en-US" dirty="0"/>
              <a:t> </a:t>
            </a:r>
            <a:r>
              <a:rPr lang="en-US" dirty="0" err="1"/>
              <a:t>odpowiedź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leczenie</a:t>
            </a:r>
            <a:endParaRPr lang="en-US" dirty="0"/>
          </a:p>
          <a:p>
            <a:r>
              <a:rPr lang="en-US" dirty="0" err="1"/>
              <a:t>Zadanie</a:t>
            </a:r>
            <a:r>
              <a:rPr lang="en-US" dirty="0"/>
              <a:t>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szpitala</a:t>
            </a:r>
            <a:r>
              <a:rPr lang="en-US" dirty="0"/>
              <a:t>:</a:t>
            </a:r>
          </a:p>
          <a:p>
            <a:r>
              <a:rPr lang="en-US" dirty="0"/>
              <a:t>-</a:t>
            </a:r>
            <a:r>
              <a:rPr lang="en-US" dirty="0" err="1"/>
              <a:t>protokół</a:t>
            </a:r>
            <a:r>
              <a:rPr lang="en-US" dirty="0"/>
              <a:t> </a:t>
            </a:r>
            <a:r>
              <a:rPr lang="en-US" dirty="0" err="1"/>
              <a:t>postepowania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00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Bóle</a:t>
            </a:r>
            <a:r>
              <a:rPr lang="en-US" dirty="0"/>
              <a:t> w </a:t>
            </a:r>
            <a:r>
              <a:rPr lang="en-US" dirty="0" err="1"/>
              <a:t>klatce</a:t>
            </a:r>
            <a:r>
              <a:rPr lang="en-US" dirty="0"/>
              <a:t> </a:t>
            </a:r>
            <a:r>
              <a:rPr lang="en-US" dirty="0" err="1"/>
              <a:t>piersiowej</a:t>
            </a:r>
            <a:endParaRPr lang="en-US" dirty="0"/>
          </a:p>
          <a:p>
            <a:r>
              <a:rPr lang="en-US" dirty="0" err="1"/>
              <a:t>Nadciśnienie</a:t>
            </a:r>
            <a:r>
              <a:rPr lang="en-US" dirty="0"/>
              <a:t> </a:t>
            </a:r>
            <a:r>
              <a:rPr lang="en-US" dirty="0" err="1"/>
              <a:t>tętnicze</a:t>
            </a:r>
            <a:endParaRPr lang="en-US" dirty="0"/>
          </a:p>
          <a:p>
            <a:r>
              <a:rPr lang="en-US" dirty="0" err="1"/>
              <a:t>Astma</a:t>
            </a:r>
            <a:r>
              <a:rPr lang="en-US" dirty="0"/>
              <a:t>/</a:t>
            </a:r>
            <a:r>
              <a:rPr lang="en-US" dirty="0" err="1"/>
              <a:t>POChP</a:t>
            </a:r>
            <a:endParaRPr lang="en-US" dirty="0"/>
          </a:p>
          <a:p>
            <a:r>
              <a:rPr lang="en-US" dirty="0" err="1"/>
              <a:t>omdlenia</a:t>
            </a:r>
            <a:endParaRPr lang="en-US" dirty="0"/>
          </a:p>
          <a:p>
            <a:r>
              <a:rPr lang="en-US" dirty="0" err="1"/>
              <a:t>Migotanie</a:t>
            </a:r>
            <a:r>
              <a:rPr lang="en-US" dirty="0"/>
              <a:t> </a:t>
            </a:r>
            <a:r>
              <a:rPr lang="en-US" dirty="0" err="1"/>
              <a:t>przedsionków</a:t>
            </a:r>
            <a:endParaRPr lang="en-US" dirty="0"/>
          </a:p>
          <a:p>
            <a:pPr marL="36900">
              <a:lnSpc>
                <a:spcPct val="110000"/>
              </a:lnSpc>
            </a:pPr>
            <a:r>
              <a:rPr lang="en-US" dirty="0" err="1"/>
              <a:t>Przedawkowania</a:t>
            </a:r>
            <a:r>
              <a:rPr lang="en-US" dirty="0"/>
              <a:t> </a:t>
            </a:r>
            <a:r>
              <a:rPr lang="en-US" dirty="0" err="1"/>
              <a:t>leków</a:t>
            </a:r>
            <a:endParaRPr lang="en-US" dirty="0"/>
          </a:p>
          <a:p>
            <a:pPr marL="36900">
              <a:lnSpc>
                <a:spcPct val="110000"/>
              </a:lnSpc>
            </a:pPr>
            <a:r>
              <a:rPr lang="en-US" dirty="0" err="1"/>
              <a:t>Zespoły</a:t>
            </a:r>
            <a:r>
              <a:rPr lang="en-US" dirty="0"/>
              <a:t> </a:t>
            </a:r>
            <a:r>
              <a:rPr lang="en-US" dirty="0" err="1"/>
              <a:t>bólowe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694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BDE2A2-7072-0547-8456-77356AD4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8968"/>
            <a:ext cx="7335252" cy="1526923"/>
          </a:xfrm>
        </p:spPr>
        <p:txBody>
          <a:bodyPr>
            <a:normAutofit fontScale="90000"/>
          </a:bodyPr>
          <a:lstStyle/>
          <a:p>
            <a:r>
              <a:rPr lang="pl-PL" i="1" dirty="0"/>
              <a:t>Dobre Praktyki </a:t>
            </a:r>
            <a:r>
              <a:rPr lang="pl-PL" i="1" dirty="0" err="1"/>
              <a:t>postępowania</a:t>
            </a:r>
            <a:r>
              <a:rPr lang="pl-PL" i="1" dirty="0"/>
              <a:t> w szpitalnych oddziałach ratunkowych i w izbach </a:t>
            </a:r>
            <a:r>
              <a:rPr lang="pl-PL" i="1" dirty="0" err="1"/>
              <a:t>przyjęc</a:t>
            </a:r>
            <a:r>
              <a:rPr lang="pl-PL" i="1" dirty="0"/>
              <a:t>́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165876A-E8DE-C846-9D3E-8E5BCBB41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zostały przygotowane na podstawie opracowania </a:t>
            </a:r>
            <a:r>
              <a:rPr lang="pl-PL" b="1" u="sng" dirty="0" err="1"/>
              <a:t>Dolnośląskiego</a:t>
            </a:r>
            <a:r>
              <a:rPr lang="pl-PL" b="1" u="sng" dirty="0"/>
              <a:t> </a:t>
            </a:r>
            <a:r>
              <a:rPr lang="pl-PL" b="1" u="sng" dirty="0" err="1"/>
              <a:t>Urzędu</a:t>
            </a:r>
            <a:r>
              <a:rPr lang="pl-PL" b="1" u="sng" dirty="0"/>
              <a:t> Wojewódzkiego</a:t>
            </a:r>
            <a:r>
              <a:rPr lang="pl-PL" dirty="0"/>
              <a:t>, </a:t>
            </a:r>
            <a:r>
              <a:rPr lang="pl-PL" dirty="0" err="1"/>
              <a:t>sporządzonego</a:t>
            </a:r>
            <a:r>
              <a:rPr lang="pl-PL" dirty="0"/>
              <a:t> w oparciu o </a:t>
            </a:r>
            <a:r>
              <a:rPr lang="pl-PL" dirty="0" err="1"/>
              <a:t>doświadczenia</a:t>
            </a:r>
            <a:r>
              <a:rPr lang="pl-PL" dirty="0"/>
              <a:t> z funkcjonowania szpitalnych oddziałów ratunkowych i izb </a:t>
            </a:r>
            <a:r>
              <a:rPr lang="pl-PL" dirty="0" err="1"/>
              <a:t>przyjęc</a:t>
            </a:r>
            <a:r>
              <a:rPr lang="pl-PL" dirty="0"/>
              <a:t>́ szpitali </a:t>
            </a:r>
            <a:r>
              <a:rPr lang="pl-PL" b="1" u="sng" dirty="0"/>
              <a:t>województwa </a:t>
            </a:r>
            <a:r>
              <a:rPr lang="pl-PL" b="1" u="sng" dirty="0" err="1"/>
              <a:t>dolnośląskiego</a:t>
            </a:r>
            <a:r>
              <a:rPr lang="pl-PL" dirty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6731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Skrócenie czasu pobytu w SOR</a:t>
            </a:r>
          </a:p>
          <a:p>
            <a:r>
              <a:rPr lang="pl-PL" dirty="0"/>
              <a:t>Zwiększenie dostępności łóżek szpitalnych</a:t>
            </a:r>
          </a:p>
        </p:txBody>
      </p:sp>
    </p:spTree>
    <p:extLst>
      <p:ext uri="{BB962C8B-B14F-4D97-AF65-F5344CB8AC3E}">
        <p14:creationId xmlns:p14="http://schemas.microsoft.com/office/powerpoint/2010/main" val="574292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Opieka przedszpitalna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Opieka ambulatoryjna:</a:t>
            </a:r>
          </a:p>
          <a:p>
            <a:r>
              <a:rPr lang="pl-PL" dirty="0"/>
              <a:t>Baza dostępności łóżek szpitalnych</a:t>
            </a:r>
          </a:p>
          <a:p>
            <a:r>
              <a:rPr lang="pl-PL" dirty="0"/>
              <a:t>Opieka szpitalna:</a:t>
            </a:r>
          </a:p>
          <a:p>
            <a:r>
              <a:rPr lang="pl-PL" dirty="0"/>
              <a:t>Transporty </a:t>
            </a:r>
            <a:r>
              <a:rPr lang="pl-PL" dirty="0" err="1"/>
              <a:t>międzyszpitalne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7390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131133-C8E5-0B4E-8709-C3E092A35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2770328-ED6D-B546-9A3E-48664148D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Dobre praktyki </a:t>
            </a:r>
            <a:r>
              <a:rPr lang="pl-PL" b="1" dirty="0" err="1"/>
              <a:t>postępowania</a:t>
            </a:r>
            <a:r>
              <a:rPr lang="en-US" b="1" dirty="0"/>
              <a:t> </a:t>
            </a:r>
            <a:r>
              <a:rPr lang="pl-PL" b="1" dirty="0"/>
              <a:t>w szpitalnych oddziałach ratunkowych i w izbach </a:t>
            </a:r>
            <a:r>
              <a:rPr lang="pl-PL" b="1" dirty="0" err="1"/>
              <a:t>przyjęc</a:t>
            </a:r>
            <a:r>
              <a:rPr lang="pl-PL" b="1" dirty="0"/>
              <a:t>́ </a:t>
            </a:r>
            <a:endParaRPr lang="pl-PL" dirty="0"/>
          </a:p>
          <a:p>
            <a:r>
              <a:rPr lang="pl-PL" b="1" dirty="0"/>
              <a:t>1. Wprowadzenie procedury </a:t>
            </a:r>
            <a:r>
              <a:rPr lang="pl-PL" b="1" dirty="0" err="1"/>
              <a:t>postępowania</a:t>
            </a:r>
            <a:r>
              <a:rPr lang="pl-PL" b="1" dirty="0"/>
              <a:t> w przypadku zbyt długiego czasu oczekiwania na przekazanie pacjenta przez zespoły ratownictwa medycznego (ZRM) w szpitalnym oddziale ratunkowym lub w izbie </a:t>
            </a:r>
            <a:r>
              <a:rPr lang="pl-PL" b="1" dirty="0" err="1"/>
              <a:t>przyjęc</a:t>
            </a:r>
            <a:r>
              <a:rPr lang="pl-PL" b="1" dirty="0"/>
              <a:t>́ (SOR/IP) </a:t>
            </a:r>
            <a:endParaRPr lang="pl-PL" dirty="0"/>
          </a:p>
          <a:p>
            <a:r>
              <a:rPr lang="pl-PL" dirty="0"/>
              <a:t>Opracowanie i </a:t>
            </a:r>
            <a:r>
              <a:rPr lang="pl-PL" dirty="0" err="1"/>
              <a:t>wdrożenie</a:t>
            </a:r>
            <a:r>
              <a:rPr lang="pl-PL" dirty="0"/>
              <a:t> przez dysponentów ZRM </a:t>
            </a:r>
            <a:r>
              <a:rPr lang="pl-PL" dirty="0" err="1"/>
              <a:t>postępowania</a:t>
            </a:r>
            <a:r>
              <a:rPr lang="pl-PL" dirty="0"/>
              <a:t> w sytuacji zbyt długiego czasu oczekiwania ZRM na przekazanie pacjenta do SOR/IP.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7339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Postępowanie przedszpitalne:</a:t>
            </a:r>
          </a:p>
          <a:p>
            <a:r>
              <a:rPr lang="pl-PL" dirty="0"/>
              <a:t>	obszary operacyjne dla ambulansów</a:t>
            </a:r>
          </a:p>
          <a:p>
            <a:r>
              <a:rPr lang="pl-PL" dirty="0"/>
              <a:t>	raport przedszpitalny</a:t>
            </a:r>
          </a:p>
          <a:p>
            <a:r>
              <a:rPr lang="pl-P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7628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age2image380892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4233"/>
          <a:stretch/>
        </p:blipFill>
        <p:spPr bwMode="auto">
          <a:xfrm>
            <a:off x="795128" y="0"/>
            <a:ext cx="7750843" cy="956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39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Przyczyny</a:t>
            </a:r>
            <a:endParaRPr lang="en-US" dirty="0"/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1143000" y="6153150"/>
            <a:ext cx="7123652" cy="73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2" tIns="45681" rIns="91362" bIns="456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/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Derlet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Robert W., John R. Richards, and Richard L.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Kravitz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. "Frequent overcrowding in </a:t>
            </a:r>
          </a:p>
          <a:p>
            <a:pPr defTabSz="457200" eaLnBrk="1" hangingPunct="1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US emergency departments."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Academic Emergency Medicine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8.2 (2001): 151-155.</a:t>
            </a:r>
          </a:p>
          <a:p>
            <a:pPr defTabSz="457200" eaLnBrk="1" hangingPunct="1"/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453"/>
          <a:stretch/>
        </p:blipFill>
        <p:spPr>
          <a:xfrm>
            <a:off x="1143000" y="2038350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3741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image2973968">
            <a:extLst>
              <a:ext uri="{FF2B5EF4-FFF2-40B4-BE49-F238E27FC236}">
                <a16:creationId xmlns:a16="http://schemas.microsoft.com/office/drawing/2014/main" xmlns="" id="{200952D0-2338-EA45-8B6F-0FD5BA24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16" y="176464"/>
            <a:ext cx="6946231" cy="9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458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E1ACFBC-ED5C-8E4A-ABAE-8EEEE90C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1F87C7B-E40D-E84F-82A4-05A24A97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/>
              <a:t>-projekt-</a:t>
            </a:r>
          </a:p>
          <a:p>
            <a:r>
              <a:rPr lang="pl-PL" dirty="0"/>
              <a:t> </a:t>
            </a:r>
          </a:p>
          <a:p>
            <a:r>
              <a:rPr lang="pl-PL" b="1" dirty="0"/>
              <a:t>DOBRE PRAKTYKI POSTĘPOWANIA W CENTRACH URAZOWYCH DLA DZIECI</a:t>
            </a:r>
            <a:endParaRPr lang="pl-PL" dirty="0"/>
          </a:p>
          <a:p>
            <a:r>
              <a:rPr lang="pl-PL" dirty="0"/>
              <a:t> </a:t>
            </a:r>
          </a:p>
          <a:p>
            <a:r>
              <a:rPr lang="pl-PL" b="1" dirty="0"/>
              <a:t>1. Struktura i wyposażenie Centrum Urazowego dla Dzieci</a:t>
            </a:r>
            <a:endParaRPr lang="pl-PL" dirty="0"/>
          </a:p>
          <a:p>
            <a:r>
              <a:rPr lang="pl-PL" dirty="0"/>
              <a:t>1.1. Zasady tworzenia Centrum Urazowego dla Dzieci (CUD) określa ustawa z dnia 8 września 2006 r. o Państwowym Ratownictwie Medycznym (Dz. U. z 2016 r. poz. 1868, z </a:t>
            </a:r>
            <a:r>
              <a:rPr lang="pl-PL" dirty="0" err="1"/>
              <a:t>późn</a:t>
            </a:r>
            <a:r>
              <a:rPr lang="pl-PL" dirty="0"/>
              <a:t>. zm.) oraz rozporządzenie Ministra Zdrowia z dnia 25 stycznia 2016 r. w sprawie centrum urazowego dla dzieci (Dz. U. z 2016 r. poz. 145, z </a:t>
            </a:r>
            <a:r>
              <a:rPr lang="pl-PL" dirty="0" err="1"/>
              <a:t>późn</a:t>
            </a:r>
            <a:r>
              <a:rPr lang="pl-PL" dirty="0"/>
              <a:t>. zm.)</a:t>
            </a:r>
          </a:p>
          <a:p>
            <a:r>
              <a:rPr lang="pl-PL" dirty="0"/>
              <a:t>1.2. Zgodnie z powyższymi przepisami Centrum Urazowe dla Dzieci:</a:t>
            </a:r>
          </a:p>
          <a:p>
            <a:pPr lvl="0"/>
            <a:r>
              <a:rPr lang="pl-PL" dirty="0"/>
              <a:t>przyjmuje, kompleksowo diagnozuje i wielospecjalistycznie leczy pacjenta urazowego dziecięcego, zgodnie z aktualną wiedzą medyczną w zakresie leczenia ciężkich, mnogich lub wielonarządowych obrażeń ciała;</a:t>
            </a:r>
          </a:p>
          <a:p>
            <a:pPr lvl="0"/>
            <a:r>
              <a:rPr lang="pl-PL" dirty="0"/>
              <a:t>zabezpiecza, w zakresie świadczeń zdrowotnych, o których mowa powyżej, populację nie mniejszą niż 1 mln mieszkańców, zamieszkującą obszar pozwalający na dotarcie z miejsca zdarzenia do centrum urazowego dla dzieci w ciągu 1,5 godziny;</a:t>
            </a:r>
          </a:p>
          <a:p>
            <a:pPr lvl="0"/>
            <a:r>
              <a:rPr lang="pl-PL" dirty="0"/>
              <a:t>współpracuje z publiczną uczelnią, o której mowa w art. 94 ust. 3 pkt 6 ustawy z dnia 27 lipca 2005 r. – Prawo o szkolnictwie wyższym.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985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4" y="963840"/>
            <a:ext cx="8951495" cy="503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9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Oddział</a:t>
            </a:r>
            <a:r>
              <a:rPr lang="en-US" dirty="0"/>
              <a:t> </a:t>
            </a:r>
            <a:r>
              <a:rPr lang="en-US" dirty="0" err="1"/>
              <a:t>Ratunkowy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82800"/>
            <a:ext cx="3455894" cy="4538133"/>
          </a:xfrm>
        </p:spPr>
        <p:txBody>
          <a:bodyPr>
            <a:normAutofit/>
          </a:bodyPr>
          <a:lstStyle/>
          <a:p>
            <a:r>
              <a:rPr lang="pl-PL" dirty="0"/>
              <a:t>Wzrost liczby pacjentów   -50% Wrocław </a:t>
            </a:r>
          </a:p>
          <a:p>
            <a:r>
              <a:rPr lang="pl-PL" dirty="0"/>
              <a:t>Problem międzynarodowy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68" y="2082799"/>
            <a:ext cx="4098649" cy="45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6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Przyczyny</a:t>
            </a:r>
            <a:endParaRPr lang="en-US" dirty="0"/>
          </a:p>
        </p:txBody>
      </p:sp>
      <p:sp>
        <p:nvSpPr>
          <p:cNvPr id="11268" name="Text Box 13"/>
          <p:cNvSpPr txBox="1">
            <a:spLocks noChangeArrowheads="1"/>
          </p:cNvSpPr>
          <p:nvPr/>
        </p:nvSpPr>
        <p:spPr bwMode="auto">
          <a:xfrm>
            <a:off x="1143000" y="6153150"/>
            <a:ext cx="7123652" cy="73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2" tIns="45681" rIns="91362" bIns="456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/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Derlet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Robert W., John R. Richards, and Richard L.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Kravitz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. "Frequent overcrowding in </a:t>
            </a:r>
          </a:p>
          <a:p>
            <a:pPr defTabSz="457200" eaLnBrk="1" hangingPunct="1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US emergency departments."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Academic Emergency Medicine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8.2 (2001): 151-155.</a:t>
            </a:r>
          </a:p>
          <a:p>
            <a:pPr defTabSz="457200" eaLnBrk="1" hangingPunct="1"/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453"/>
          <a:stretch/>
        </p:blipFill>
        <p:spPr>
          <a:xfrm>
            <a:off x="1143000" y="2038350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040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7266" y="661695"/>
            <a:ext cx="6620933" cy="1371600"/>
          </a:xfrm>
        </p:spPr>
        <p:txBody>
          <a:bodyPr/>
          <a:lstStyle/>
          <a:p>
            <a:r>
              <a:rPr lang="pl-PL" dirty="0"/>
              <a:t>Przyczyny  - opieka przedszpitalna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799" y="2319867"/>
            <a:ext cx="7772400" cy="4538133"/>
          </a:xfrm>
        </p:spPr>
        <p:txBody>
          <a:bodyPr>
            <a:normAutofit/>
          </a:bodyPr>
          <a:lstStyle/>
          <a:p>
            <a:r>
              <a:rPr lang="pl-PL" dirty="0"/>
              <a:t>Omijanie najbliższych SOR/IP</a:t>
            </a:r>
          </a:p>
          <a:p>
            <a:r>
              <a:rPr lang="pl-PL" dirty="0"/>
              <a:t>Raport przedszpitalny</a:t>
            </a:r>
          </a:p>
          <a:p>
            <a:endParaRPr lang="pl-PL" dirty="0"/>
          </a:p>
          <a:p>
            <a:r>
              <a:rPr lang="pl-PL" dirty="0"/>
              <a:t>Kierowanie pacjentów do szpitali w oparciu o liczbę łóżek szpitalnych- niewłaściwa diagnoza przedszpitalna </a:t>
            </a:r>
          </a:p>
          <a:p>
            <a:r>
              <a:rPr lang="pl-PL" dirty="0"/>
              <a:t>Kierowanie pacjentów przez POZ/AOS  -brak danych o liczbie łóżek szpitalnych</a:t>
            </a:r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440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Niebezpieczeństwa</a:t>
            </a:r>
            <a:br>
              <a:rPr lang="pl-PL" dirty="0"/>
            </a:br>
            <a:r>
              <a:rPr lang="pl-PL" dirty="0" err="1"/>
              <a:t>overcrowding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-gwałtowne pogorszenie stanu chorego oczekującego na przyjęcie</a:t>
            </a:r>
          </a:p>
          <a:p>
            <a:r>
              <a:rPr lang="pl-PL" dirty="0"/>
              <a:t>-wydłużenie czasu całkowitej hospitalizacji chorego</a:t>
            </a:r>
          </a:p>
          <a:p>
            <a:r>
              <a:rPr lang="pl-PL" dirty="0"/>
              <a:t>-zwiększenie śmiertelności wewnątrzszpitalnej</a:t>
            </a:r>
          </a:p>
          <a:p>
            <a:r>
              <a:rPr lang="pl-PL" dirty="0"/>
              <a:t>-opuszczenie przez chorego SOR</a:t>
            </a:r>
          </a:p>
          <a:p>
            <a:r>
              <a:rPr lang="pl-PL" dirty="0"/>
              <a:t>-agresja w SOR</a:t>
            </a:r>
          </a:p>
          <a:p>
            <a:r>
              <a:rPr lang="pl-PL" dirty="0"/>
              <a:t>-zatory ambulansów</a:t>
            </a:r>
          </a:p>
        </p:txBody>
      </p:sp>
    </p:spTree>
    <p:extLst>
      <p:ext uri="{BB962C8B-B14F-4D97-AF65-F5344CB8AC3E}">
        <p14:creationId xmlns:p14="http://schemas.microsoft.com/office/powerpoint/2010/main" val="82902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911444" y="644415"/>
            <a:ext cx="6620933" cy="1371600"/>
          </a:xfrm>
        </p:spPr>
        <p:txBody>
          <a:bodyPr>
            <a:noAutofit/>
          </a:bodyPr>
          <a:lstStyle/>
          <a:p>
            <a:pPr algn="ctr"/>
            <a:r>
              <a:rPr lang="en-US" sz="3400" dirty="0" err="1"/>
              <a:t>Wzrost</a:t>
            </a:r>
            <a:r>
              <a:rPr lang="en-US" sz="3400" dirty="0"/>
              <a:t> </a:t>
            </a:r>
            <a:r>
              <a:rPr lang="en-US" sz="3400" dirty="0" err="1"/>
              <a:t>liczby</a:t>
            </a:r>
            <a:r>
              <a:rPr lang="en-US" sz="3400" dirty="0"/>
              <a:t> </a:t>
            </a:r>
            <a:r>
              <a:rPr lang="en-US" sz="3400" dirty="0" err="1"/>
              <a:t>pacjentów</a:t>
            </a:r>
            <a:r>
              <a:rPr lang="en-US" sz="3400" dirty="0"/>
              <a:t> - Overcrowding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99180" y="2056961"/>
            <a:ext cx="3324836" cy="4702173"/>
            <a:chOff x="6099180" y="2056961"/>
            <a:chExt cx="3324836" cy="4702173"/>
          </a:xfrm>
        </p:grpSpPr>
        <p:sp>
          <p:nvSpPr>
            <p:cNvPr id="21" name="Rectangle 20"/>
            <p:cNvSpPr/>
            <p:nvPr/>
          </p:nvSpPr>
          <p:spPr>
            <a:xfrm>
              <a:off x="6099180" y="2056961"/>
              <a:ext cx="2754313" cy="98989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754" name="Picture 2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2" r="15736"/>
            <a:stretch/>
          </p:blipFill>
          <p:spPr bwMode="gray">
            <a:xfrm>
              <a:off x="6111770" y="2063904"/>
              <a:ext cx="1410056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ontent Placeholder 2"/>
            <p:cNvSpPr txBox="1">
              <a:spLocks/>
            </p:cNvSpPr>
            <p:nvPr/>
          </p:nvSpPr>
          <p:spPr bwMode="gray">
            <a:xfrm>
              <a:off x="6111770" y="3038533"/>
              <a:ext cx="2754312" cy="3720601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lIns="91351" tIns="45675" rIns="91351" bIns="45675"/>
            <a:lstStyle/>
            <a:p>
              <a:pPr marL="226816" indent="-226816" defTabSz="913611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sz="1850" b="1" kern="0" dirty="0" err="1">
                  <a:solidFill>
                    <a:prstClr val="black"/>
                  </a:solidFill>
                </a:rPr>
                <a:t>Mniejsza</a:t>
              </a:r>
              <a:r>
                <a:rPr lang="en-US" sz="1850" b="1" kern="0" dirty="0">
                  <a:solidFill>
                    <a:prstClr val="black"/>
                  </a:solidFill>
                </a:rPr>
                <a:t> </a:t>
              </a:r>
              <a:r>
                <a:rPr lang="en-US" sz="1850" b="1" kern="0" dirty="0" err="1">
                  <a:solidFill>
                    <a:prstClr val="black"/>
                  </a:solidFill>
                </a:rPr>
                <a:t>liczba</a:t>
              </a:r>
              <a:r>
                <a:rPr lang="en-US" sz="1850" b="1" kern="0" dirty="0">
                  <a:solidFill>
                    <a:prstClr val="black"/>
                  </a:solidFill>
                </a:rPr>
                <a:t> </a:t>
              </a:r>
              <a:r>
                <a:rPr lang="en-US" sz="1850" b="1" kern="0" dirty="0" err="1">
                  <a:solidFill>
                    <a:prstClr val="black"/>
                  </a:solidFill>
                </a:rPr>
                <a:t>pacjentów</a:t>
              </a:r>
              <a:r>
                <a:rPr lang="en-US" sz="1850" b="1" kern="0" dirty="0">
                  <a:solidFill>
                    <a:prstClr val="black"/>
                  </a:solidFill>
                </a:rPr>
                <a:t> - </a:t>
              </a:r>
              <a:r>
                <a:rPr lang="en-US" sz="1850" b="1" kern="0" dirty="0" err="1">
                  <a:solidFill>
                    <a:prstClr val="black"/>
                  </a:solidFill>
                </a:rPr>
                <a:t>kontrakt</a:t>
              </a:r>
              <a:endParaRPr lang="en-US" sz="1850" b="1" kern="0" dirty="0">
                <a:solidFill>
                  <a:prstClr val="black"/>
                </a:solidFill>
              </a:endParaRPr>
            </a:p>
            <a:p>
              <a:pPr marL="226816" indent="-226816" defTabSz="913611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sz="1850" b="1" kern="0" dirty="0" err="1">
                  <a:solidFill>
                    <a:prstClr val="black"/>
                  </a:solidFill>
                </a:rPr>
                <a:t>Wzrost</a:t>
              </a:r>
              <a:r>
                <a:rPr lang="en-US" sz="1850" b="1" kern="0" dirty="0">
                  <a:solidFill>
                    <a:prstClr val="black"/>
                  </a:solidFill>
                </a:rPr>
                <a:t> </a:t>
              </a:r>
              <a:r>
                <a:rPr lang="en-US" sz="1850" b="1" kern="0" dirty="0" err="1">
                  <a:solidFill>
                    <a:prstClr val="black"/>
                  </a:solidFill>
                </a:rPr>
                <a:t>kosztów</a:t>
              </a:r>
              <a:r>
                <a:rPr lang="en-US" sz="1850" b="1" kern="0" dirty="0">
                  <a:solidFill>
                    <a:prstClr val="black"/>
                  </a:solidFill>
                </a:rPr>
                <a:t>: </a:t>
              </a:r>
              <a:r>
                <a:rPr lang="en-US" sz="1850" b="1" kern="0" dirty="0" err="1">
                  <a:solidFill>
                    <a:prstClr val="black"/>
                  </a:solidFill>
                </a:rPr>
                <a:t>personel</a:t>
              </a:r>
              <a:r>
                <a:rPr lang="en-US" sz="1850" b="1" kern="0" dirty="0">
                  <a:solidFill>
                    <a:prstClr val="black"/>
                  </a:solidFill>
                </a:rPr>
                <a:t>, </a:t>
              </a:r>
              <a:r>
                <a:rPr lang="en-US" sz="1850" b="1" kern="0" dirty="0" err="1">
                  <a:solidFill>
                    <a:prstClr val="black"/>
                  </a:solidFill>
                </a:rPr>
                <a:t>oddział</a:t>
              </a:r>
              <a:endParaRPr lang="en-US" sz="1850" b="1" kern="0" dirty="0">
                <a:solidFill>
                  <a:prstClr val="black"/>
                </a:solidFill>
              </a:endParaRPr>
            </a:p>
          </p:txBody>
        </p:sp>
        <p:sp>
          <p:nvSpPr>
            <p:cNvPr id="31751" name="TextBox 6"/>
            <p:cNvSpPr txBox="1">
              <a:spLocks noChangeArrowheads="1"/>
            </p:cNvSpPr>
            <p:nvPr/>
          </p:nvSpPr>
          <p:spPr bwMode="auto">
            <a:xfrm>
              <a:off x="6901479" y="2150422"/>
              <a:ext cx="2522537" cy="46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2" tIns="45681" rIns="91362" bIns="456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3611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err="1">
                  <a:solidFill>
                    <a:schemeClr val="bg1"/>
                  </a:solidFill>
                </a:rPr>
                <a:t>S</a:t>
              </a:r>
              <a:r>
                <a:rPr lang="en-US" sz="2400">
                  <a:solidFill>
                    <a:schemeClr val="bg1"/>
                  </a:solidFill>
                </a:rPr>
                <a:t>zpital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74017" y="2047613"/>
            <a:ext cx="3309163" cy="4718271"/>
            <a:chOff x="3174017" y="2047613"/>
            <a:chExt cx="3309163" cy="4718271"/>
          </a:xfrm>
        </p:grpSpPr>
        <p:sp>
          <p:nvSpPr>
            <p:cNvPr id="20" name="Rectangle 19"/>
            <p:cNvSpPr/>
            <p:nvPr/>
          </p:nvSpPr>
          <p:spPr>
            <a:xfrm>
              <a:off x="3197341" y="2047613"/>
              <a:ext cx="2754313" cy="98989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52" name="TextBox 7"/>
            <p:cNvSpPr txBox="1">
              <a:spLocks noChangeArrowheads="1"/>
            </p:cNvSpPr>
            <p:nvPr/>
          </p:nvSpPr>
          <p:spPr bwMode="auto">
            <a:xfrm>
              <a:off x="3960642" y="2127101"/>
              <a:ext cx="2522538" cy="46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2" tIns="45681" rIns="91362" bIns="456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3611" eaLnBrk="1" fontAlgn="base" hangingPunct="1">
                <a:spcAft>
                  <a:spcPct val="0"/>
                </a:spcAft>
              </a:pPr>
              <a:r>
                <a:rPr lang="en-US" sz="2400" dirty="0" err="1">
                  <a:solidFill>
                    <a:schemeClr val="bg1"/>
                  </a:solidFill>
                </a:rPr>
                <a:t>Personel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31755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15"/>
            <a:stretch>
              <a:fillRect/>
            </a:stretch>
          </p:blipFill>
          <p:spPr bwMode="gray">
            <a:xfrm>
              <a:off x="3210400" y="2057184"/>
              <a:ext cx="1300163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 bwMode="gray">
            <a:xfrm>
              <a:off x="3174017" y="3046856"/>
              <a:ext cx="2754313" cy="3719028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lIns="91351" tIns="45675" rIns="91351" bIns="45675"/>
            <a:lstStyle/>
            <a:p>
              <a:pPr marL="226816" indent="-226816" defTabSz="913611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sz="1850" b="1" kern="0" dirty="0" err="1">
                  <a:solidFill>
                    <a:prstClr val="black"/>
                  </a:solidFill>
                </a:rPr>
                <a:t>Mniejsza</a:t>
              </a:r>
              <a:r>
                <a:rPr lang="en-US" sz="1850" b="1" kern="0" dirty="0">
                  <a:solidFill>
                    <a:prstClr val="black"/>
                  </a:solidFill>
                </a:rPr>
                <a:t> </a:t>
              </a:r>
              <a:r>
                <a:rPr lang="en-US" sz="1850" b="1" kern="0" dirty="0" err="1">
                  <a:solidFill>
                    <a:prstClr val="black"/>
                  </a:solidFill>
                </a:rPr>
                <a:t>satysfakcja</a:t>
              </a:r>
              <a:r>
                <a:rPr lang="en-US" sz="1850" b="1" kern="0" dirty="0">
                  <a:solidFill>
                    <a:prstClr val="black"/>
                  </a:solidFill>
                </a:rPr>
                <a:t> z </a:t>
              </a:r>
              <a:r>
                <a:rPr lang="en-US" sz="1850" b="1" kern="0" dirty="0" err="1">
                  <a:solidFill>
                    <a:prstClr val="black"/>
                  </a:solidFill>
                </a:rPr>
                <a:t>pracy</a:t>
              </a:r>
              <a:endParaRPr lang="en-US" sz="1850" b="1" kern="0" dirty="0">
                <a:solidFill>
                  <a:prstClr val="black"/>
                </a:solidFill>
              </a:endParaRPr>
            </a:p>
            <a:p>
              <a:pPr marL="226816" indent="-226816" defTabSz="913611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sz="1850" b="1" kern="0" dirty="0" err="1">
                  <a:solidFill>
                    <a:prstClr val="black"/>
                  </a:solidFill>
                </a:rPr>
                <a:t>Ryzyko</a:t>
              </a:r>
              <a:r>
                <a:rPr lang="en-US" sz="1850" b="1" kern="0" dirty="0">
                  <a:solidFill>
                    <a:prstClr val="black"/>
                  </a:solidFill>
                </a:rPr>
                <a:t> </a:t>
              </a:r>
              <a:r>
                <a:rPr lang="en-US" sz="1850" b="1" kern="0" dirty="0" err="1">
                  <a:solidFill>
                    <a:prstClr val="black"/>
                  </a:solidFill>
                </a:rPr>
                <a:t>błędu</a:t>
              </a:r>
              <a:endParaRPr lang="en-US" sz="1850" b="1" kern="0" dirty="0">
                <a:solidFill>
                  <a:prstClr val="black"/>
                </a:solidFill>
              </a:endParaRPr>
            </a:p>
            <a:p>
              <a:pPr marL="226816" indent="-226816" defTabSz="913611"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sz="1850" b="1" kern="0" dirty="0" err="1">
                  <a:solidFill>
                    <a:prstClr val="black"/>
                  </a:solidFill>
                </a:rPr>
                <a:t>Wymiana</a:t>
              </a:r>
              <a:r>
                <a:rPr lang="en-US" sz="1850" b="1" kern="0" dirty="0">
                  <a:solidFill>
                    <a:prstClr val="black"/>
                  </a:solidFill>
                </a:rPr>
                <a:t> </a:t>
              </a:r>
              <a:r>
                <a:rPr lang="en-US" sz="1850" b="1" kern="0" dirty="0" err="1">
                  <a:solidFill>
                    <a:prstClr val="black"/>
                  </a:solidFill>
                </a:rPr>
                <a:t>personelu</a:t>
              </a:r>
              <a:endParaRPr lang="en-US" sz="1850" b="1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6064" y="2048638"/>
            <a:ext cx="3225865" cy="4710496"/>
            <a:chOff x="306064" y="2048638"/>
            <a:chExt cx="3225865" cy="4710496"/>
          </a:xfrm>
        </p:grpSpPr>
        <p:sp>
          <p:nvSpPr>
            <p:cNvPr id="10" name="Rectangle 9"/>
            <p:cNvSpPr/>
            <p:nvPr/>
          </p:nvSpPr>
          <p:spPr>
            <a:xfrm>
              <a:off x="306064" y="2048638"/>
              <a:ext cx="2754313" cy="98989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50" name="TextBox 5"/>
            <p:cNvSpPr txBox="1">
              <a:spLocks noChangeArrowheads="1"/>
            </p:cNvSpPr>
            <p:nvPr/>
          </p:nvSpPr>
          <p:spPr bwMode="auto">
            <a:xfrm>
              <a:off x="1009392" y="2150422"/>
              <a:ext cx="2522537" cy="46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2" tIns="45681" rIns="91362" bIns="456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3611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 err="1">
                  <a:solidFill>
                    <a:schemeClr val="bg1"/>
                  </a:solidFill>
                </a:rPr>
                <a:t>Pacjenci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31753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66" b="29276"/>
            <a:stretch>
              <a:fillRect/>
            </a:stretch>
          </p:blipFill>
          <p:spPr bwMode="gray">
            <a:xfrm>
              <a:off x="306064" y="2048638"/>
              <a:ext cx="1255713" cy="1185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ntent Placeholder 2"/>
            <p:cNvSpPr txBox="1">
              <a:spLocks/>
            </p:cNvSpPr>
            <p:nvPr/>
          </p:nvSpPr>
          <p:spPr bwMode="gray">
            <a:xfrm>
              <a:off x="306064" y="3040106"/>
              <a:ext cx="2754313" cy="3719028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lIns="91351" tIns="45675" rIns="91351" bIns="45675"/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1850" b="1" dirty="0" err="1"/>
                <a:t>satysfakcja</a:t>
              </a:r>
              <a:endParaRPr lang="en-US" sz="1850" b="1" dirty="0"/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1850" b="1" dirty="0" err="1"/>
                <a:t>jakość</a:t>
              </a:r>
              <a:endParaRPr lang="en-US" sz="1850" b="1" dirty="0"/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1850" b="1" dirty="0" err="1"/>
                <a:t>Wzrost</a:t>
              </a:r>
              <a:r>
                <a:rPr lang="en-US" sz="1850" b="1" dirty="0"/>
                <a:t> </a:t>
              </a:r>
              <a:r>
                <a:rPr lang="en-US" sz="1850" b="1" dirty="0" err="1"/>
                <a:t>śmiertelności</a:t>
              </a:r>
              <a:endParaRPr lang="en-US" sz="1850" b="1" dirty="0"/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1850" b="1" dirty="0" err="1"/>
                <a:t>Wzrost</a:t>
              </a:r>
              <a:r>
                <a:rPr lang="en-US" sz="1850" b="1" dirty="0"/>
                <a:t> </a:t>
              </a:r>
              <a:r>
                <a:rPr lang="en-US" sz="1850" b="1" dirty="0" err="1"/>
                <a:t>zaangażowania</a:t>
              </a:r>
              <a:r>
                <a:rPr lang="en-US" sz="1850" b="1" dirty="0"/>
                <a:t> ZRM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1850" b="1" dirty="0" err="1"/>
                <a:t>Szukanie</a:t>
              </a:r>
              <a:r>
                <a:rPr lang="en-US" sz="1850" b="1" dirty="0"/>
                <a:t> </a:t>
              </a:r>
              <a:r>
                <a:rPr lang="en-US" sz="1850" b="1" dirty="0" err="1"/>
                <a:t>pomocy</a:t>
              </a:r>
              <a:r>
                <a:rPr lang="en-US" sz="1850" b="1" dirty="0"/>
                <a:t> w </a:t>
              </a:r>
              <a:r>
                <a:rPr lang="en-US" sz="1850" b="1" dirty="0" err="1"/>
                <a:t>obszarach</a:t>
              </a:r>
              <a:r>
                <a:rPr lang="en-US" sz="1850" b="1" dirty="0"/>
                <a:t> </a:t>
              </a:r>
              <a:r>
                <a:rPr lang="en-US" sz="1850" b="1" dirty="0" err="1"/>
                <a:t>niemedycznych</a:t>
              </a:r>
              <a:endParaRPr lang="en-US" sz="1850" b="1" kern="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2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Wood Typ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9646</TotalTime>
  <Words>571</Words>
  <Application>Microsoft Office PowerPoint</Application>
  <PresentationFormat>Pokaz na ekranie (4:3)</PresentationFormat>
  <Paragraphs>160</Paragraphs>
  <Slides>37</Slides>
  <Notes>11</Notes>
  <HiddenSlides>2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1_Wood Type</vt:lpstr>
      <vt:lpstr>Oddział Ratunkowy  Ratownictwo Medyczne  Dolny Śląsk</vt:lpstr>
      <vt:lpstr>Prezentacja programu PowerPoint</vt:lpstr>
      <vt:lpstr>Dobre Praktyki postępowania w szpitalnych oddziałach ratunkowych i w izbach przyjęć  </vt:lpstr>
      <vt:lpstr>Prezentacja programu PowerPoint</vt:lpstr>
      <vt:lpstr>Oddział Ratunkowy</vt:lpstr>
      <vt:lpstr>Przyczyny</vt:lpstr>
      <vt:lpstr>Przyczyny  - opieka przedszpitalna</vt:lpstr>
      <vt:lpstr>Niebezpieczeństwa overcrowding</vt:lpstr>
      <vt:lpstr>Wzrost liczby pacjentów - Overcrowding</vt:lpstr>
      <vt:lpstr>Rozwiązania</vt:lpstr>
      <vt:lpstr>Przedefiniowanie zadań oddziałów ratunkowych</vt:lpstr>
      <vt:lpstr>TRIAGE</vt:lpstr>
      <vt:lpstr>TRIAGE</vt:lpstr>
      <vt:lpstr>Emergency Severity Index</vt:lpstr>
      <vt:lpstr>TRIAGE</vt:lpstr>
      <vt:lpstr>Triage</vt:lpstr>
      <vt:lpstr>TRIAGE</vt:lpstr>
      <vt:lpstr>Nowe koncepcje TRIAGE</vt:lpstr>
      <vt:lpstr>Bezpośrednie przyjęcie</vt:lpstr>
      <vt:lpstr>Niemożność bezpośredniego przyjęcia</vt:lpstr>
      <vt:lpstr>Lżej chorzy</vt:lpstr>
      <vt:lpstr>Szybka ścieżka</vt:lpstr>
      <vt:lpstr>Szybka ścieżka</vt:lpstr>
      <vt:lpstr>Szybka ścieżka</vt:lpstr>
      <vt:lpstr>Prezentacja programu PowerPoint</vt:lpstr>
      <vt:lpstr>Obszar obserwacyjny</vt:lpstr>
      <vt:lpstr>Prezentacja programu PowerPoint</vt:lpstr>
      <vt:lpstr>Obszar obserwacyjny</vt:lpstr>
      <vt:lpstr>Prezentacja programu PowerPoint</vt:lpstr>
      <vt:lpstr>Prezentacja programu PowerPoint</vt:lpstr>
      <vt:lpstr>Opieka przedszpitalna </vt:lpstr>
      <vt:lpstr>Prezentacja programu PowerPoint</vt:lpstr>
      <vt:lpstr>Prezentacja programu PowerPoint</vt:lpstr>
      <vt:lpstr>Prezentacja programu PowerPoint</vt:lpstr>
      <vt:lpstr>Przyczyny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Triage, Fast Tracks and Observation Units</dc:title>
  <dc:creator>Ashley Bean</dc:creator>
  <cp:lastModifiedBy>Marcin Krzyżanowski</cp:lastModifiedBy>
  <cp:revision>254</cp:revision>
  <cp:lastPrinted>2017-02-21T22:14:45Z</cp:lastPrinted>
  <dcterms:created xsi:type="dcterms:W3CDTF">2015-06-06T15:30:33Z</dcterms:created>
  <dcterms:modified xsi:type="dcterms:W3CDTF">2018-02-26T11:59:06Z</dcterms:modified>
</cp:coreProperties>
</file>