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7" r:id="rId3"/>
    <p:sldId id="282" r:id="rId4"/>
    <p:sldId id="379" r:id="rId5"/>
    <p:sldId id="270" r:id="rId6"/>
    <p:sldId id="383" r:id="rId7"/>
    <p:sldId id="384" r:id="rId8"/>
    <p:sldId id="385" r:id="rId9"/>
    <p:sldId id="288" r:id="rId10"/>
    <p:sldId id="382" r:id="rId11"/>
    <p:sldId id="372" r:id="rId12"/>
    <p:sldId id="373" r:id="rId13"/>
    <p:sldId id="381" r:id="rId14"/>
    <p:sldId id="377" r:id="rId15"/>
    <p:sldId id="380" r:id="rId16"/>
  </p:sldIdLst>
  <p:sldSz cx="24384000" cy="137160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 jasny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Styl jasny 3 — Ak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Styl pośredni 4 — Ak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Styl pośredni 1 — Ak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 jasny 3 — Ak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Styl pośredni 4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247" autoAdjust="0"/>
  </p:normalViewPr>
  <p:slideViewPr>
    <p:cSldViewPr snapToGrid="0" snapToObjects="1">
      <p:cViewPr varScale="1">
        <p:scale>
          <a:sx n="56" d="100"/>
          <a:sy n="56" d="100"/>
        </p:scale>
        <p:origin x="1188" y="96"/>
      </p:cViewPr>
      <p:guideLst>
        <p:guide orient="horz" pos="4320"/>
        <p:guide pos="76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06363" y="739775"/>
            <a:ext cx="6584950" cy="3703638"/>
          </a:xfrm>
          <a:prstGeom prst="rect">
            <a:avLst/>
          </a:prstGeom>
        </p:spPr>
        <p:txBody>
          <a:bodyPr/>
          <a:lstStyle/>
          <a:p>
            <a:endParaRPr dirty="0"/>
          </a:p>
        </p:txBody>
      </p:sp>
      <p:sp>
        <p:nvSpPr>
          <p:cNvPr id="135" name="Shape 135"/>
          <p:cNvSpPr>
            <a:spLocks noGrp="1"/>
          </p:cNvSpPr>
          <p:nvPr>
            <p:ph type="body" sz="quarter" idx="1"/>
          </p:nvPr>
        </p:nvSpPr>
        <p:spPr>
          <a:xfrm>
            <a:off x="906359" y="4689517"/>
            <a:ext cx="4984962" cy="4442698"/>
          </a:xfrm>
          <a:prstGeom prst="rect">
            <a:avLst/>
          </a:prstGeom>
        </p:spPr>
        <p:txBody>
          <a:bodyPr/>
          <a:lstStyle/>
          <a:p>
            <a:endParaRPr/>
          </a:p>
        </p:txBody>
      </p:sp>
    </p:spTree>
    <p:extLst>
      <p:ext uri="{BB962C8B-B14F-4D97-AF65-F5344CB8AC3E}">
        <p14:creationId xmlns:p14="http://schemas.microsoft.com/office/powerpoint/2010/main" val="193207846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61893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64676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12483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4671F-86A2-8BEA-2525-B73392D3782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B4571B9-31A8-DCEF-F5AA-CFBEE5DF878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E3599AF-5DBB-34A2-E979-77B36CBBA4DD}"/>
              </a:ext>
            </a:extLst>
          </p:cNvPr>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54857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7D3A0-D827-F377-2A8C-C375DD0A9A0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C374912-1C4B-4EF6-89AA-A9B256D6AAF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67DCBE7-8061-EA03-570D-3F9A94F08755}"/>
              </a:ext>
            </a:extLst>
          </p:cNvPr>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9158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83D56-875A-E7B3-CFB1-C6ED7545791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5249D0B-92D9-D684-8197-38CDD2F94F5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AA791B2-A788-4E22-1105-650DAC49281A}"/>
              </a:ext>
            </a:extLst>
          </p:cNvPr>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133083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A18C7-AEEA-BF84-810C-F99A1E1E90F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1ABEAFB-22B1-440C-311D-C846769E97C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62083C5-1FBA-D118-2FD6-96037D2FEFFD}"/>
              </a:ext>
            </a:extLst>
          </p:cNvPr>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72211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ytuł i podtytuł">
    <p:spTree>
      <p:nvGrpSpPr>
        <p:cNvPr id="1" name=""/>
        <p:cNvGrpSpPr/>
        <p:nvPr/>
      </p:nvGrpSpPr>
      <p:grpSpPr>
        <a:xfrm>
          <a:off x="0" y="0"/>
          <a:ext cx="0" cy="0"/>
          <a:chOff x="0" y="0"/>
          <a:chExt cx="0" cy="0"/>
        </a:xfrm>
      </p:grpSpPr>
      <p:sp>
        <p:nvSpPr>
          <p:cNvPr id="11" name="Tekst tytułowy"/>
          <p:cNvSpPr>
            <a:spLocks noGrp="1"/>
          </p:cNvSpPr>
          <p:nvPr>
            <p:ph type="title"/>
          </p:nvPr>
        </p:nvSpPr>
        <p:spPr>
          <a:xfrm>
            <a:off x="4833937" y="2303859"/>
            <a:ext cx="14716126" cy="4643438"/>
          </a:xfrm>
          <a:prstGeom prst="rect">
            <a:avLst/>
          </a:prstGeom>
        </p:spPr>
        <p:txBody>
          <a:bodyPr lIns="71437" tIns="71437" rIns="71437" bIns="71437" anchor="b"/>
          <a:lstStyle>
            <a:lvl1pPr algn="ctr" defTabSz="821531">
              <a:lnSpc>
                <a:spcPct val="100000"/>
              </a:lnSpc>
              <a:defRPr sz="11200">
                <a:latin typeface="+mn-lt"/>
                <a:ea typeface="+mn-ea"/>
                <a:cs typeface="+mn-cs"/>
                <a:sym typeface="Helvetica Light"/>
              </a:defRPr>
            </a:lvl1pPr>
          </a:lstStyle>
          <a:p>
            <a:r>
              <a:t>Tekst tytułowy</a:t>
            </a:r>
          </a:p>
        </p:txBody>
      </p:sp>
      <p:sp>
        <p:nvSpPr>
          <p:cNvPr id="12" name="Treść - poziom 1…"/>
          <p:cNvSpPr>
            <a:spLocks noGrp="1"/>
          </p:cNvSpPr>
          <p:nvPr>
            <p:ph type="body" sz="quarter" idx="1"/>
          </p:nvPr>
        </p:nvSpPr>
        <p:spPr>
          <a:xfrm>
            <a:off x="4833937" y="7072312"/>
            <a:ext cx="14716126" cy="1589485"/>
          </a:xfrm>
          <a:prstGeom prst="rect">
            <a:avLst/>
          </a:prstGeom>
        </p:spPr>
        <p:txBody>
          <a:bodyPr lIns="71437" tIns="71437" rIns="71437" bIns="71437"/>
          <a:lstStyle>
            <a:lvl1pPr marL="0" indent="0" algn="ctr" defTabSz="821531">
              <a:lnSpc>
                <a:spcPct val="100000"/>
              </a:lnSpc>
              <a:spcBef>
                <a:spcPts val="0"/>
              </a:spcBef>
              <a:buSzTx/>
              <a:buFontTx/>
              <a:buNone/>
              <a:defRPr sz="4400">
                <a:latin typeface="+mn-lt"/>
                <a:ea typeface="+mn-ea"/>
                <a:cs typeface="+mn-cs"/>
                <a:sym typeface="Helvetica Light"/>
              </a:defRPr>
            </a:lvl1pPr>
            <a:lvl2pPr marL="0" indent="228600" algn="ctr" defTabSz="821531">
              <a:lnSpc>
                <a:spcPct val="100000"/>
              </a:lnSpc>
              <a:spcBef>
                <a:spcPts val="0"/>
              </a:spcBef>
              <a:buSzTx/>
              <a:buFontTx/>
              <a:buNone/>
              <a:defRPr sz="4400">
                <a:latin typeface="+mn-lt"/>
                <a:ea typeface="+mn-ea"/>
                <a:cs typeface="+mn-cs"/>
                <a:sym typeface="Helvetica Light"/>
              </a:defRPr>
            </a:lvl2pPr>
            <a:lvl3pPr marL="0" indent="457200" algn="ctr" defTabSz="821531">
              <a:lnSpc>
                <a:spcPct val="100000"/>
              </a:lnSpc>
              <a:spcBef>
                <a:spcPts val="0"/>
              </a:spcBef>
              <a:buSzTx/>
              <a:buFontTx/>
              <a:buNone/>
              <a:defRPr sz="4400">
                <a:latin typeface="+mn-lt"/>
                <a:ea typeface="+mn-ea"/>
                <a:cs typeface="+mn-cs"/>
                <a:sym typeface="Helvetica Light"/>
              </a:defRPr>
            </a:lvl3pPr>
            <a:lvl4pPr marL="0" indent="685800" algn="ctr" defTabSz="821531">
              <a:lnSpc>
                <a:spcPct val="100000"/>
              </a:lnSpc>
              <a:spcBef>
                <a:spcPts val="0"/>
              </a:spcBef>
              <a:buSzTx/>
              <a:buFontTx/>
              <a:buNone/>
              <a:defRPr sz="4400">
                <a:latin typeface="+mn-lt"/>
                <a:ea typeface="+mn-ea"/>
                <a:cs typeface="+mn-cs"/>
                <a:sym typeface="Helvetica Light"/>
              </a:defRPr>
            </a:lvl4pPr>
            <a:lvl5pPr marL="0" indent="914400" algn="ctr" defTabSz="821531">
              <a:lnSpc>
                <a:spcPct val="100000"/>
              </a:lnSpc>
              <a:spcBef>
                <a:spcPts val="0"/>
              </a:spcBef>
              <a:buSzTx/>
              <a:buFontTx/>
              <a:buNone/>
              <a:defRPr sz="4400">
                <a:latin typeface="+mn-lt"/>
                <a:ea typeface="+mn-ea"/>
                <a:cs typeface="+mn-cs"/>
                <a:sym typeface="Helvetica Light"/>
              </a:defRPr>
            </a:lvl5pPr>
          </a:lstStyle>
          <a:p>
            <a:r>
              <a:t>Treść - poziom 1</a:t>
            </a:r>
          </a:p>
          <a:p>
            <a:pPr lvl="1"/>
            <a:r>
              <a:t>Treść - poziom 2</a:t>
            </a:r>
          </a:p>
          <a:p>
            <a:pPr lvl="2"/>
            <a:r>
              <a:t>Treść - poziom 3</a:t>
            </a:r>
          </a:p>
          <a:p>
            <a:pPr lvl="3"/>
            <a:r>
              <a:t>Treść - poziom 4</a:t>
            </a:r>
          </a:p>
          <a:p>
            <a:pPr lvl="4"/>
            <a:r>
              <a:t>Treść - poziom 5</a:t>
            </a:r>
          </a:p>
        </p:txBody>
      </p:sp>
      <p:sp>
        <p:nvSpPr>
          <p:cNvPr id="13"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ytat">
    <p:spTree>
      <p:nvGrpSpPr>
        <p:cNvPr id="1" name=""/>
        <p:cNvGrpSpPr/>
        <p:nvPr/>
      </p:nvGrpSpPr>
      <p:grpSpPr>
        <a:xfrm>
          <a:off x="0" y="0"/>
          <a:ext cx="0" cy="0"/>
          <a:chOff x="0" y="0"/>
          <a:chExt cx="0" cy="0"/>
        </a:xfrm>
      </p:grpSpPr>
      <p:sp>
        <p:nvSpPr>
          <p:cNvPr id="93" name="–Janek Jabłonka"/>
          <p:cNvSpPr>
            <a:spLocks noGrp="1"/>
          </p:cNvSpPr>
          <p:nvPr>
            <p:ph type="body" sz="quarter" idx="13"/>
          </p:nvPr>
        </p:nvSpPr>
        <p:spPr>
          <a:xfrm>
            <a:off x="4833937" y="8947546"/>
            <a:ext cx="14716126" cy="660798"/>
          </a:xfrm>
          <a:prstGeom prst="rect">
            <a:avLst/>
          </a:prstGeom>
        </p:spPr>
        <p:txBody>
          <a:bodyPr lIns="71437" tIns="71437" rIns="71437" bIns="71437">
            <a:spAutoFit/>
          </a:bodyPr>
          <a:lstStyle>
            <a:lvl1pPr marL="0" indent="0" algn="ctr" defTabSz="821531">
              <a:lnSpc>
                <a:spcPct val="100000"/>
              </a:lnSpc>
              <a:spcBef>
                <a:spcPts val="0"/>
              </a:spcBef>
              <a:buSzTx/>
              <a:buFontTx/>
              <a:buNone/>
              <a:defRPr sz="3200">
                <a:latin typeface="Helvetica"/>
                <a:ea typeface="Helvetica"/>
                <a:cs typeface="Helvetica"/>
                <a:sym typeface="Helvetica"/>
              </a:defRPr>
            </a:lvl1pPr>
          </a:lstStyle>
          <a:p>
            <a:r>
              <a:t>–Janek Jabłonka</a:t>
            </a:r>
          </a:p>
        </p:txBody>
      </p:sp>
      <p:sp>
        <p:nvSpPr>
          <p:cNvPr id="94" name="„Wpisz tu cytat.”"/>
          <p:cNvSpPr>
            <a:spLocks noGrp="1"/>
          </p:cNvSpPr>
          <p:nvPr>
            <p:ph type="body" sz="quarter" idx="14"/>
          </p:nvPr>
        </p:nvSpPr>
        <p:spPr>
          <a:xfrm>
            <a:off x="4833937" y="6000353"/>
            <a:ext cx="14716126" cy="965201"/>
          </a:xfrm>
          <a:prstGeom prst="rect">
            <a:avLst/>
          </a:prstGeom>
        </p:spPr>
        <p:txBody>
          <a:bodyPr lIns="71437" tIns="71437" rIns="71437" bIns="71437" anchor="ctr">
            <a:spAutoFit/>
          </a:bodyPr>
          <a:lstStyle>
            <a:lvl1pPr marL="0" indent="0" algn="ctr" defTabSz="821531">
              <a:lnSpc>
                <a:spcPct val="100000"/>
              </a:lnSpc>
              <a:spcBef>
                <a:spcPts val="0"/>
              </a:spcBef>
              <a:buSzTx/>
              <a:buFontTx/>
              <a:buNone/>
              <a:defRPr sz="5200">
                <a:latin typeface="+mn-lt"/>
                <a:ea typeface="+mn-ea"/>
                <a:cs typeface="+mn-cs"/>
                <a:sym typeface="Helvetica Light"/>
              </a:defRPr>
            </a:lvl1pPr>
          </a:lstStyle>
          <a:p>
            <a:r>
              <a:t>„Wpisz tu cytat.” </a:t>
            </a:r>
          </a:p>
        </p:txBody>
      </p:sp>
      <p:sp>
        <p:nvSpPr>
          <p:cNvPr id="95"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djęcie">
    <p:spTree>
      <p:nvGrpSpPr>
        <p:cNvPr id="1" name=""/>
        <p:cNvGrpSpPr/>
        <p:nvPr/>
      </p:nvGrpSpPr>
      <p:grpSpPr>
        <a:xfrm>
          <a:off x="0" y="0"/>
          <a:ext cx="0" cy="0"/>
          <a:chOff x="0" y="0"/>
          <a:chExt cx="0" cy="0"/>
        </a:xfrm>
      </p:grpSpPr>
      <p:sp>
        <p:nvSpPr>
          <p:cNvPr id="102" name="Obrazek"/>
          <p:cNvSpPr>
            <a:spLocks noGrp="1"/>
          </p:cNvSpPr>
          <p:nvPr>
            <p:ph type="pic" idx="13"/>
          </p:nvPr>
        </p:nvSpPr>
        <p:spPr>
          <a:xfrm>
            <a:off x="3048000" y="0"/>
            <a:ext cx="18288000" cy="13716000"/>
          </a:xfrm>
          <a:prstGeom prst="rect">
            <a:avLst/>
          </a:prstGeom>
        </p:spPr>
        <p:txBody>
          <a:bodyPr tIns="45719" bIns="45719">
            <a:noAutofit/>
          </a:bodyPr>
          <a:lstStyle/>
          <a:p>
            <a:endParaRPr dirty="0"/>
          </a:p>
        </p:txBody>
      </p:sp>
      <p:sp>
        <p:nvSpPr>
          <p:cNvPr id="103"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usty">
    <p:spTree>
      <p:nvGrpSpPr>
        <p:cNvPr id="1" name=""/>
        <p:cNvGrpSpPr/>
        <p:nvPr/>
      </p:nvGrpSpPr>
      <p:grpSpPr>
        <a:xfrm>
          <a:off x="0" y="0"/>
          <a:ext cx="0" cy="0"/>
          <a:chOff x="0" y="0"/>
          <a:chExt cx="0" cy="0"/>
        </a:xfrm>
      </p:grpSpPr>
      <p:sp>
        <p:nvSpPr>
          <p:cNvPr id="110"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lajd tytułowy">
    <p:spTree>
      <p:nvGrpSpPr>
        <p:cNvPr id="1" name=""/>
        <p:cNvGrpSpPr/>
        <p:nvPr/>
      </p:nvGrpSpPr>
      <p:grpSpPr>
        <a:xfrm>
          <a:off x="0" y="0"/>
          <a:ext cx="0" cy="0"/>
          <a:chOff x="0" y="0"/>
          <a:chExt cx="0" cy="0"/>
        </a:xfrm>
      </p:grpSpPr>
      <p:sp>
        <p:nvSpPr>
          <p:cNvPr id="117" name="Tekst tytułowy"/>
          <p:cNvSpPr>
            <a:spLocks noGrp="1"/>
          </p:cNvSpPr>
          <p:nvPr>
            <p:ph type="title"/>
          </p:nvPr>
        </p:nvSpPr>
        <p:spPr>
          <a:xfrm>
            <a:off x="3048000" y="2244725"/>
            <a:ext cx="18288000" cy="4775201"/>
          </a:xfrm>
          <a:prstGeom prst="rect">
            <a:avLst/>
          </a:prstGeom>
        </p:spPr>
        <p:txBody>
          <a:bodyPr anchor="b"/>
          <a:lstStyle>
            <a:lvl1pPr algn="ctr">
              <a:defRPr sz="12000"/>
            </a:lvl1pPr>
          </a:lstStyle>
          <a:p>
            <a:r>
              <a:t>Tekst tytułowy</a:t>
            </a:r>
          </a:p>
        </p:txBody>
      </p:sp>
      <p:sp>
        <p:nvSpPr>
          <p:cNvPr id="118" name="Treść - poziom 1…"/>
          <p:cNvSpPr>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Treść - poziom 1</a:t>
            </a:r>
          </a:p>
          <a:p>
            <a:pPr lvl="1"/>
            <a:r>
              <a:t>Treść - poziom 2</a:t>
            </a:r>
          </a:p>
          <a:p>
            <a:pPr lvl="2"/>
            <a:r>
              <a:t>Treść - poziom 3</a:t>
            </a:r>
          </a:p>
          <a:p>
            <a:pPr lvl="3"/>
            <a:r>
              <a:t>Treść - poziom 4</a:t>
            </a:r>
          </a:p>
          <a:p>
            <a:pPr lvl="4"/>
            <a:r>
              <a:t>Treść - poziom 5</a:t>
            </a:r>
          </a:p>
        </p:txBody>
      </p:sp>
      <p:sp>
        <p:nvSpPr>
          <p:cNvPr id="119" name="Numer slajdu"/>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ytuł i zawartość">
    <p:spTree>
      <p:nvGrpSpPr>
        <p:cNvPr id="1" name=""/>
        <p:cNvGrpSpPr/>
        <p:nvPr/>
      </p:nvGrpSpPr>
      <p:grpSpPr>
        <a:xfrm>
          <a:off x="0" y="0"/>
          <a:ext cx="0" cy="0"/>
          <a:chOff x="0" y="0"/>
          <a:chExt cx="0" cy="0"/>
        </a:xfrm>
      </p:grpSpPr>
      <p:sp>
        <p:nvSpPr>
          <p:cNvPr id="126" name="Tekst tytułowy"/>
          <p:cNvSpPr>
            <a:spLocks noGrp="1"/>
          </p:cNvSpPr>
          <p:nvPr>
            <p:ph type="title"/>
          </p:nvPr>
        </p:nvSpPr>
        <p:spPr>
          <a:prstGeom prst="rect">
            <a:avLst/>
          </a:prstGeom>
        </p:spPr>
        <p:txBody>
          <a:bodyPr/>
          <a:lstStyle/>
          <a:p>
            <a:r>
              <a:t>Tekst tytułowy</a:t>
            </a:r>
          </a:p>
        </p:txBody>
      </p:sp>
      <p:sp>
        <p:nvSpPr>
          <p:cNvPr id="127" name="Treść - poziom 1…"/>
          <p:cNvSpPr>
            <a:spLocks noGrp="1"/>
          </p:cNvSpPr>
          <p:nvPr>
            <p:ph type="body" idx="1"/>
          </p:nvPr>
        </p:nvSpPr>
        <p:spPr>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128" name="Numer slajdu"/>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Zdjęcie (poziomo)">
    <p:spTree>
      <p:nvGrpSpPr>
        <p:cNvPr id="1" name=""/>
        <p:cNvGrpSpPr/>
        <p:nvPr/>
      </p:nvGrpSpPr>
      <p:grpSpPr>
        <a:xfrm>
          <a:off x="0" y="0"/>
          <a:ext cx="0" cy="0"/>
          <a:chOff x="0" y="0"/>
          <a:chExt cx="0" cy="0"/>
        </a:xfrm>
      </p:grpSpPr>
      <p:sp>
        <p:nvSpPr>
          <p:cNvPr id="20" name="Obrazek"/>
          <p:cNvSpPr>
            <a:spLocks noGrp="1"/>
          </p:cNvSpPr>
          <p:nvPr>
            <p:ph type="pic" sz="half" idx="13"/>
          </p:nvPr>
        </p:nvSpPr>
        <p:spPr>
          <a:xfrm>
            <a:off x="5307210" y="892968"/>
            <a:ext cx="13751720" cy="8322470"/>
          </a:xfrm>
          <a:prstGeom prst="rect">
            <a:avLst/>
          </a:prstGeom>
        </p:spPr>
        <p:txBody>
          <a:bodyPr tIns="45719" bIns="45719">
            <a:noAutofit/>
          </a:bodyPr>
          <a:lstStyle/>
          <a:p>
            <a:endParaRPr dirty="0"/>
          </a:p>
        </p:txBody>
      </p:sp>
      <p:sp>
        <p:nvSpPr>
          <p:cNvPr id="21" name="Tekst tytułowy"/>
          <p:cNvSpPr>
            <a:spLocks noGrp="1"/>
          </p:cNvSpPr>
          <p:nvPr>
            <p:ph type="title"/>
          </p:nvPr>
        </p:nvSpPr>
        <p:spPr>
          <a:xfrm>
            <a:off x="4833937" y="9447609"/>
            <a:ext cx="14716126" cy="2000251"/>
          </a:xfrm>
          <a:prstGeom prst="rect">
            <a:avLst/>
          </a:prstGeom>
        </p:spPr>
        <p:txBody>
          <a:bodyPr lIns="71437" tIns="71437" rIns="71437" bIns="71437" anchor="b"/>
          <a:lstStyle>
            <a:lvl1pPr algn="ctr" defTabSz="821531">
              <a:lnSpc>
                <a:spcPct val="100000"/>
              </a:lnSpc>
              <a:defRPr sz="11200">
                <a:latin typeface="+mn-lt"/>
                <a:ea typeface="+mn-ea"/>
                <a:cs typeface="+mn-cs"/>
                <a:sym typeface="Helvetica Light"/>
              </a:defRPr>
            </a:lvl1pPr>
          </a:lstStyle>
          <a:p>
            <a:r>
              <a:t>Tekst tytułowy</a:t>
            </a:r>
          </a:p>
        </p:txBody>
      </p:sp>
      <p:sp>
        <p:nvSpPr>
          <p:cNvPr id="22" name="Treść - poziom 1…"/>
          <p:cNvSpPr>
            <a:spLocks noGrp="1"/>
          </p:cNvSpPr>
          <p:nvPr>
            <p:ph type="body" sz="quarter" idx="1"/>
          </p:nvPr>
        </p:nvSpPr>
        <p:spPr>
          <a:xfrm>
            <a:off x="4833937" y="11519296"/>
            <a:ext cx="14716126" cy="1589486"/>
          </a:xfrm>
          <a:prstGeom prst="rect">
            <a:avLst/>
          </a:prstGeom>
        </p:spPr>
        <p:txBody>
          <a:bodyPr lIns="71437" tIns="71437" rIns="71437" bIns="71437"/>
          <a:lstStyle>
            <a:lvl1pPr marL="0" indent="0" algn="ctr" defTabSz="821531">
              <a:lnSpc>
                <a:spcPct val="100000"/>
              </a:lnSpc>
              <a:spcBef>
                <a:spcPts val="0"/>
              </a:spcBef>
              <a:buSzTx/>
              <a:buFontTx/>
              <a:buNone/>
              <a:defRPr sz="4400">
                <a:latin typeface="+mn-lt"/>
                <a:ea typeface="+mn-ea"/>
                <a:cs typeface="+mn-cs"/>
                <a:sym typeface="Helvetica Light"/>
              </a:defRPr>
            </a:lvl1pPr>
            <a:lvl2pPr marL="0" indent="228600" algn="ctr" defTabSz="821531">
              <a:lnSpc>
                <a:spcPct val="100000"/>
              </a:lnSpc>
              <a:spcBef>
                <a:spcPts val="0"/>
              </a:spcBef>
              <a:buSzTx/>
              <a:buFontTx/>
              <a:buNone/>
              <a:defRPr sz="4400">
                <a:latin typeface="+mn-lt"/>
                <a:ea typeface="+mn-ea"/>
                <a:cs typeface="+mn-cs"/>
                <a:sym typeface="Helvetica Light"/>
              </a:defRPr>
            </a:lvl2pPr>
            <a:lvl3pPr marL="0" indent="457200" algn="ctr" defTabSz="821531">
              <a:lnSpc>
                <a:spcPct val="100000"/>
              </a:lnSpc>
              <a:spcBef>
                <a:spcPts val="0"/>
              </a:spcBef>
              <a:buSzTx/>
              <a:buFontTx/>
              <a:buNone/>
              <a:defRPr sz="4400">
                <a:latin typeface="+mn-lt"/>
                <a:ea typeface="+mn-ea"/>
                <a:cs typeface="+mn-cs"/>
                <a:sym typeface="Helvetica Light"/>
              </a:defRPr>
            </a:lvl3pPr>
            <a:lvl4pPr marL="0" indent="685800" algn="ctr" defTabSz="821531">
              <a:lnSpc>
                <a:spcPct val="100000"/>
              </a:lnSpc>
              <a:spcBef>
                <a:spcPts val="0"/>
              </a:spcBef>
              <a:buSzTx/>
              <a:buFontTx/>
              <a:buNone/>
              <a:defRPr sz="4400">
                <a:latin typeface="+mn-lt"/>
                <a:ea typeface="+mn-ea"/>
                <a:cs typeface="+mn-cs"/>
                <a:sym typeface="Helvetica Light"/>
              </a:defRPr>
            </a:lvl4pPr>
            <a:lvl5pPr marL="0" indent="914400" algn="ctr" defTabSz="821531">
              <a:lnSpc>
                <a:spcPct val="100000"/>
              </a:lnSpc>
              <a:spcBef>
                <a:spcPts val="0"/>
              </a:spcBef>
              <a:buSzTx/>
              <a:buFontTx/>
              <a:buNone/>
              <a:defRPr sz="4400">
                <a:latin typeface="+mn-lt"/>
                <a:ea typeface="+mn-ea"/>
                <a:cs typeface="+mn-cs"/>
                <a:sym typeface="Helvetica Light"/>
              </a:defRPr>
            </a:lvl5pPr>
          </a:lstStyle>
          <a:p>
            <a:r>
              <a:t>Treść - poziom 1</a:t>
            </a:r>
          </a:p>
          <a:p>
            <a:pPr lvl="1"/>
            <a:r>
              <a:t>Treść - poziom 2</a:t>
            </a:r>
          </a:p>
          <a:p>
            <a:pPr lvl="2"/>
            <a:r>
              <a:t>Treść - poziom 3</a:t>
            </a:r>
          </a:p>
          <a:p>
            <a:pPr lvl="3"/>
            <a:r>
              <a:t>Treść - poziom 4</a:t>
            </a:r>
          </a:p>
          <a:p>
            <a:pPr lvl="4"/>
            <a:r>
              <a:t>Treść - poziom 5</a:t>
            </a:r>
          </a:p>
        </p:txBody>
      </p:sp>
      <p:sp>
        <p:nvSpPr>
          <p:cNvPr id="23" name="Numer slajdu"/>
          <p:cNvSpPr>
            <a:spLocks noGrp="1"/>
          </p:cNvSpPr>
          <p:nvPr>
            <p:ph type="sldNum" sz="quarter" idx="2"/>
          </p:nvPr>
        </p:nvSpPr>
        <p:spPr>
          <a:xfrm>
            <a:off x="11935814" y="13001625"/>
            <a:ext cx="494513" cy="511175"/>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ytuł (na środku)">
    <p:spTree>
      <p:nvGrpSpPr>
        <p:cNvPr id="1" name=""/>
        <p:cNvGrpSpPr/>
        <p:nvPr/>
      </p:nvGrpSpPr>
      <p:grpSpPr>
        <a:xfrm>
          <a:off x="0" y="0"/>
          <a:ext cx="0" cy="0"/>
          <a:chOff x="0" y="0"/>
          <a:chExt cx="0" cy="0"/>
        </a:xfrm>
      </p:grpSpPr>
      <p:sp>
        <p:nvSpPr>
          <p:cNvPr id="30" name="Tekst tytułowy"/>
          <p:cNvSpPr>
            <a:spLocks noGrp="1"/>
          </p:cNvSpPr>
          <p:nvPr>
            <p:ph type="title"/>
          </p:nvPr>
        </p:nvSpPr>
        <p:spPr>
          <a:xfrm>
            <a:off x="4833937" y="4536281"/>
            <a:ext cx="14716126" cy="4643438"/>
          </a:xfrm>
          <a:prstGeom prst="rect">
            <a:avLst/>
          </a:prstGeom>
        </p:spPr>
        <p:txBody>
          <a:bodyPr lIns="71437" tIns="71437" rIns="71437" bIns="71437"/>
          <a:lstStyle>
            <a:lvl1pPr algn="ctr" defTabSz="821531">
              <a:lnSpc>
                <a:spcPct val="100000"/>
              </a:lnSpc>
              <a:defRPr sz="11200">
                <a:latin typeface="+mn-lt"/>
                <a:ea typeface="+mn-ea"/>
                <a:cs typeface="+mn-cs"/>
                <a:sym typeface="Helvetica Light"/>
              </a:defRPr>
            </a:lvl1pPr>
          </a:lstStyle>
          <a:p>
            <a:r>
              <a:t>Tekst tytułowy</a:t>
            </a:r>
          </a:p>
        </p:txBody>
      </p:sp>
      <p:sp>
        <p:nvSpPr>
          <p:cNvPr id="31"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djęcie (pionowo)">
    <p:spTree>
      <p:nvGrpSpPr>
        <p:cNvPr id="1" name=""/>
        <p:cNvGrpSpPr/>
        <p:nvPr/>
      </p:nvGrpSpPr>
      <p:grpSpPr>
        <a:xfrm>
          <a:off x="0" y="0"/>
          <a:ext cx="0" cy="0"/>
          <a:chOff x="0" y="0"/>
          <a:chExt cx="0" cy="0"/>
        </a:xfrm>
      </p:grpSpPr>
      <p:sp>
        <p:nvSpPr>
          <p:cNvPr id="38" name="Obrazek"/>
          <p:cNvSpPr>
            <a:spLocks noGrp="1"/>
          </p:cNvSpPr>
          <p:nvPr>
            <p:ph type="pic" sz="half" idx="13"/>
          </p:nvPr>
        </p:nvSpPr>
        <p:spPr>
          <a:xfrm>
            <a:off x="12495609" y="892968"/>
            <a:ext cx="7500938" cy="11572876"/>
          </a:xfrm>
          <a:prstGeom prst="rect">
            <a:avLst/>
          </a:prstGeom>
        </p:spPr>
        <p:txBody>
          <a:bodyPr tIns="45719" bIns="45719">
            <a:noAutofit/>
          </a:bodyPr>
          <a:lstStyle/>
          <a:p>
            <a:endParaRPr dirty="0"/>
          </a:p>
        </p:txBody>
      </p:sp>
      <p:sp>
        <p:nvSpPr>
          <p:cNvPr id="39" name="Tekst tytułowy"/>
          <p:cNvSpPr>
            <a:spLocks noGrp="1"/>
          </p:cNvSpPr>
          <p:nvPr>
            <p:ph type="title"/>
          </p:nvPr>
        </p:nvSpPr>
        <p:spPr>
          <a:xfrm>
            <a:off x="4387453" y="892968"/>
            <a:ext cx="7500938" cy="5607845"/>
          </a:xfrm>
          <a:prstGeom prst="rect">
            <a:avLst/>
          </a:prstGeom>
        </p:spPr>
        <p:txBody>
          <a:bodyPr lIns="71437" tIns="71437" rIns="71437" bIns="71437" anchor="b"/>
          <a:lstStyle>
            <a:lvl1pPr algn="ctr" defTabSz="821531">
              <a:lnSpc>
                <a:spcPct val="100000"/>
              </a:lnSpc>
              <a:defRPr sz="8400">
                <a:latin typeface="+mn-lt"/>
                <a:ea typeface="+mn-ea"/>
                <a:cs typeface="+mn-cs"/>
                <a:sym typeface="Helvetica Light"/>
              </a:defRPr>
            </a:lvl1pPr>
          </a:lstStyle>
          <a:p>
            <a:r>
              <a:t>Tekst tytułowy</a:t>
            </a:r>
          </a:p>
        </p:txBody>
      </p:sp>
      <p:sp>
        <p:nvSpPr>
          <p:cNvPr id="40" name="Treść - poziom 1…"/>
          <p:cNvSpPr>
            <a:spLocks noGrp="1"/>
          </p:cNvSpPr>
          <p:nvPr>
            <p:ph type="body" sz="quarter" idx="1"/>
          </p:nvPr>
        </p:nvSpPr>
        <p:spPr>
          <a:xfrm>
            <a:off x="4387453" y="6697265"/>
            <a:ext cx="7500938" cy="5768579"/>
          </a:xfrm>
          <a:prstGeom prst="rect">
            <a:avLst/>
          </a:prstGeom>
        </p:spPr>
        <p:txBody>
          <a:bodyPr lIns="71437" tIns="71437" rIns="71437" bIns="71437"/>
          <a:lstStyle>
            <a:lvl1pPr marL="0" indent="0" algn="ctr" defTabSz="821531">
              <a:lnSpc>
                <a:spcPct val="100000"/>
              </a:lnSpc>
              <a:spcBef>
                <a:spcPts val="0"/>
              </a:spcBef>
              <a:buSzTx/>
              <a:buFontTx/>
              <a:buNone/>
              <a:defRPr sz="4400">
                <a:latin typeface="+mn-lt"/>
                <a:ea typeface="+mn-ea"/>
                <a:cs typeface="+mn-cs"/>
                <a:sym typeface="Helvetica Light"/>
              </a:defRPr>
            </a:lvl1pPr>
            <a:lvl2pPr marL="0" indent="228600" algn="ctr" defTabSz="821531">
              <a:lnSpc>
                <a:spcPct val="100000"/>
              </a:lnSpc>
              <a:spcBef>
                <a:spcPts val="0"/>
              </a:spcBef>
              <a:buSzTx/>
              <a:buFontTx/>
              <a:buNone/>
              <a:defRPr sz="4400">
                <a:latin typeface="+mn-lt"/>
                <a:ea typeface="+mn-ea"/>
                <a:cs typeface="+mn-cs"/>
                <a:sym typeface="Helvetica Light"/>
              </a:defRPr>
            </a:lvl2pPr>
            <a:lvl3pPr marL="0" indent="457200" algn="ctr" defTabSz="821531">
              <a:lnSpc>
                <a:spcPct val="100000"/>
              </a:lnSpc>
              <a:spcBef>
                <a:spcPts val="0"/>
              </a:spcBef>
              <a:buSzTx/>
              <a:buFontTx/>
              <a:buNone/>
              <a:defRPr sz="4400">
                <a:latin typeface="+mn-lt"/>
                <a:ea typeface="+mn-ea"/>
                <a:cs typeface="+mn-cs"/>
                <a:sym typeface="Helvetica Light"/>
              </a:defRPr>
            </a:lvl3pPr>
            <a:lvl4pPr marL="0" indent="685800" algn="ctr" defTabSz="821531">
              <a:lnSpc>
                <a:spcPct val="100000"/>
              </a:lnSpc>
              <a:spcBef>
                <a:spcPts val="0"/>
              </a:spcBef>
              <a:buSzTx/>
              <a:buFontTx/>
              <a:buNone/>
              <a:defRPr sz="4400">
                <a:latin typeface="+mn-lt"/>
                <a:ea typeface="+mn-ea"/>
                <a:cs typeface="+mn-cs"/>
                <a:sym typeface="Helvetica Light"/>
              </a:defRPr>
            </a:lvl4pPr>
            <a:lvl5pPr marL="0" indent="914400" algn="ctr" defTabSz="821531">
              <a:lnSpc>
                <a:spcPct val="100000"/>
              </a:lnSpc>
              <a:spcBef>
                <a:spcPts val="0"/>
              </a:spcBef>
              <a:buSzTx/>
              <a:buFontTx/>
              <a:buNone/>
              <a:defRPr sz="4400">
                <a:latin typeface="+mn-lt"/>
                <a:ea typeface="+mn-ea"/>
                <a:cs typeface="+mn-cs"/>
                <a:sym typeface="Helvetica Light"/>
              </a:defRPr>
            </a:lvl5pPr>
          </a:lstStyle>
          <a:p>
            <a:r>
              <a:t>Treść - poziom 1</a:t>
            </a:r>
          </a:p>
          <a:p>
            <a:pPr lvl="1"/>
            <a:r>
              <a:t>Treść - poziom 2</a:t>
            </a:r>
          </a:p>
          <a:p>
            <a:pPr lvl="2"/>
            <a:r>
              <a:t>Treść - poziom 3</a:t>
            </a:r>
          </a:p>
          <a:p>
            <a:pPr lvl="3"/>
            <a:r>
              <a:t>Treść - poziom 4</a:t>
            </a:r>
          </a:p>
          <a:p>
            <a:pPr lvl="4"/>
            <a:r>
              <a:t>Treść - poziom 5</a:t>
            </a:r>
          </a:p>
        </p:txBody>
      </p:sp>
      <p:sp>
        <p:nvSpPr>
          <p:cNvPr id="41"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ytuł (na górze)">
    <p:spTree>
      <p:nvGrpSpPr>
        <p:cNvPr id="1" name=""/>
        <p:cNvGrpSpPr/>
        <p:nvPr/>
      </p:nvGrpSpPr>
      <p:grpSpPr>
        <a:xfrm>
          <a:off x="0" y="0"/>
          <a:ext cx="0" cy="0"/>
          <a:chOff x="0" y="0"/>
          <a:chExt cx="0" cy="0"/>
        </a:xfrm>
      </p:grpSpPr>
      <p:sp>
        <p:nvSpPr>
          <p:cNvPr id="48" name="Tekst tytułowy"/>
          <p:cNvSpPr>
            <a:spLocks noGrp="1"/>
          </p:cNvSpPr>
          <p:nvPr>
            <p:ph type="title"/>
          </p:nvPr>
        </p:nvSpPr>
        <p:spPr>
          <a:xfrm>
            <a:off x="4387453" y="625078"/>
            <a:ext cx="15609094" cy="3036094"/>
          </a:xfrm>
          <a:prstGeom prst="rect">
            <a:avLst/>
          </a:prstGeom>
        </p:spPr>
        <p:txBody>
          <a:bodyPr lIns="71437" tIns="71437" rIns="71437" bIns="71437"/>
          <a:lstStyle>
            <a:lvl1pPr algn="ctr" defTabSz="821531">
              <a:lnSpc>
                <a:spcPct val="100000"/>
              </a:lnSpc>
              <a:defRPr sz="11200">
                <a:latin typeface="+mn-lt"/>
                <a:ea typeface="+mn-ea"/>
                <a:cs typeface="+mn-cs"/>
                <a:sym typeface="Helvetica Light"/>
              </a:defRPr>
            </a:lvl1pPr>
          </a:lstStyle>
          <a:p>
            <a:r>
              <a:t>Tekst tytułowy</a:t>
            </a:r>
          </a:p>
        </p:txBody>
      </p:sp>
      <p:sp>
        <p:nvSpPr>
          <p:cNvPr id="49"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56" name="Tekst tytułowy"/>
          <p:cNvSpPr>
            <a:spLocks noGrp="1"/>
          </p:cNvSpPr>
          <p:nvPr>
            <p:ph type="title"/>
          </p:nvPr>
        </p:nvSpPr>
        <p:spPr>
          <a:xfrm>
            <a:off x="4387453" y="625078"/>
            <a:ext cx="15609094" cy="3036094"/>
          </a:xfrm>
          <a:prstGeom prst="rect">
            <a:avLst/>
          </a:prstGeom>
        </p:spPr>
        <p:txBody>
          <a:bodyPr lIns="71437" tIns="71437" rIns="71437" bIns="71437"/>
          <a:lstStyle>
            <a:lvl1pPr algn="ctr" defTabSz="821531">
              <a:lnSpc>
                <a:spcPct val="100000"/>
              </a:lnSpc>
              <a:defRPr sz="11200">
                <a:latin typeface="+mn-lt"/>
                <a:ea typeface="+mn-ea"/>
                <a:cs typeface="+mn-cs"/>
                <a:sym typeface="Helvetica Light"/>
              </a:defRPr>
            </a:lvl1pPr>
          </a:lstStyle>
          <a:p>
            <a:r>
              <a:t>Tekst tytułowy</a:t>
            </a:r>
          </a:p>
        </p:txBody>
      </p:sp>
      <p:sp>
        <p:nvSpPr>
          <p:cNvPr id="57" name="Treść - poziom 1…"/>
          <p:cNvSpPr>
            <a:spLocks noGrp="1"/>
          </p:cNvSpPr>
          <p:nvPr>
            <p:ph type="body" idx="1"/>
          </p:nvPr>
        </p:nvSpPr>
        <p:spPr>
          <a:xfrm>
            <a:off x="4387453" y="3661171"/>
            <a:ext cx="15609094" cy="8840392"/>
          </a:xfrm>
          <a:prstGeom prst="rect">
            <a:avLst/>
          </a:prstGeom>
        </p:spPr>
        <p:txBody>
          <a:bodyPr lIns="71437" tIns="71437" rIns="71437" bIns="71437" anchor="ctr"/>
          <a:lstStyle>
            <a:lvl1pPr marL="617361" indent="-617361" defTabSz="821531">
              <a:lnSpc>
                <a:spcPct val="100000"/>
              </a:lnSpc>
              <a:spcBef>
                <a:spcPts val="5900"/>
              </a:spcBef>
              <a:buSzPct val="75000"/>
              <a:buFontTx/>
              <a:defRPr sz="5000">
                <a:latin typeface="+mn-lt"/>
                <a:ea typeface="+mn-ea"/>
                <a:cs typeface="+mn-cs"/>
                <a:sym typeface="Helvetica Light"/>
              </a:defRPr>
            </a:lvl1pPr>
            <a:lvl2pPr marL="1061861" indent="-617361" defTabSz="821531">
              <a:lnSpc>
                <a:spcPct val="100000"/>
              </a:lnSpc>
              <a:spcBef>
                <a:spcPts val="5900"/>
              </a:spcBef>
              <a:buSzPct val="75000"/>
              <a:buFontTx/>
              <a:defRPr sz="5000">
                <a:latin typeface="+mn-lt"/>
                <a:ea typeface="+mn-ea"/>
                <a:cs typeface="+mn-cs"/>
                <a:sym typeface="Helvetica Light"/>
              </a:defRPr>
            </a:lvl2pPr>
            <a:lvl3pPr marL="1506361" indent="-617361" defTabSz="821531">
              <a:lnSpc>
                <a:spcPct val="100000"/>
              </a:lnSpc>
              <a:spcBef>
                <a:spcPts val="5900"/>
              </a:spcBef>
              <a:buSzPct val="75000"/>
              <a:buFontTx/>
              <a:defRPr sz="5000">
                <a:latin typeface="+mn-lt"/>
                <a:ea typeface="+mn-ea"/>
                <a:cs typeface="+mn-cs"/>
                <a:sym typeface="Helvetica Light"/>
              </a:defRPr>
            </a:lvl3pPr>
            <a:lvl4pPr marL="1950861" indent="-617361" defTabSz="821531">
              <a:lnSpc>
                <a:spcPct val="100000"/>
              </a:lnSpc>
              <a:spcBef>
                <a:spcPts val="5900"/>
              </a:spcBef>
              <a:buSzPct val="75000"/>
              <a:buFontTx/>
              <a:defRPr sz="5000">
                <a:latin typeface="+mn-lt"/>
                <a:ea typeface="+mn-ea"/>
                <a:cs typeface="+mn-cs"/>
                <a:sym typeface="Helvetica Light"/>
              </a:defRPr>
            </a:lvl4pPr>
            <a:lvl5pPr marL="2395361" indent="-617361" defTabSz="821531">
              <a:lnSpc>
                <a:spcPct val="100000"/>
              </a:lnSpc>
              <a:spcBef>
                <a:spcPts val="5900"/>
              </a:spcBef>
              <a:buSzPct val="75000"/>
              <a:buFontTx/>
              <a:defRPr sz="5000">
                <a:latin typeface="+mn-lt"/>
                <a:ea typeface="+mn-ea"/>
                <a:cs typeface="+mn-cs"/>
                <a:sym typeface="Helvetica Light"/>
              </a:defRPr>
            </a:lvl5pPr>
          </a:lstStyle>
          <a:p>
            <a:r>
              <a:t>Treść - poziom 1</a:t>
            </a:r>
          </a:p>
          <a:p>
            <a:pPr lvl="1"/>
            <a:r>
              <a:t>Treść - poziom 2</a:t>
            </a:r>
          </a:p>
          <a:p>
            <a:pPr lvl="2"/>
            <a:r>
              <a:t>Treść - poziom 3</a:t>
            </a:r>
          </a:p>
          <a:p>
            <a:pPr lvl="3"/>
            <a:r>
              <a:t>Treść - poziom 4</a:t>
            </a:r>
          </a:p>
          <a:p>
            <a:pPr lvl="4"/>
            <a:r>
              <a:t>Treść - poziom 5</a:t>
            </a:r>
          </a:p>
        </p:txBody>
      </p:sp>
      <p:sp>
        <p:nvSpPr>
          <p:cNvPr id="58"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ytuł i punktory ze zdjęciem">
    <p:spTree>
      <p:nvGrpSpPr>
        <p:cNvPr id="1" name=""/>
        <p:cNvGrpSpPr/>
        <p:nvPr/>
      </p:nvGrpSpPr>
      <p:grpSpPr>
        <a:xfrm>
          <a:off x="0" y="0"/>
          <a:ext cx="0" cy="0"/>
          <a:chOff x="0" y="0"/>
          <a:chExt cx="0" cy="0"/>
        </a:xfrm>
      </p:grpSpPr>
      <p:sp>
        <p:nvSpPr>
          <p:cNvPr id="65" name="Obrazek"/>
          <p:cNvSpPr>
            <a:spLocks noGrp="1"/>
          </p:cNvSpPr>
          <p:nvPr>
            <p:ph type="pic" sz="quarter" idx="13"/>
          </p:nvPr>
        </p:nvSpPr>
        <p:spPr>
          <a:xfrm>
            <a:off x="12495609" y="3661171"/>
            <a:ext cx="7500938" cy="8840392"/>
          </a:xfrm>
          <a:prstGeom prst="rect">
            <a:avLst/>
          </a:prstGeom>
        </p:spPr>
        <p:txBody>
          <a:bodyPr tIns="45719" bIns="45719">
            <a:noAutofit/>
          </a:bodyPr>
          <a:lstStyle/>
          <a:p>
            <a:endParaRPr dirty="0"/>
          </a:p>
        </p:txBody>
      </p:sp>
      <p:sp>
        <p:nvSpPr>
          <p:cNvPr id="66" name="Tekst tytułowy"/>
          <p:cNvSpPr>
            <a:spLocks noGrp="1"/>
          </p:cNvSpPr>
          <p:nvPr>
            <p:ph type="title"/>
          </p:nvPr>
        </p:nvSpPr>
        <p:spPr>
          <a:xfrm>
            <a:off x="4387453" y="625078"/>
            <a:ext cx="15609094" cy="3036094"/>
          </a:xfrm>
          <a:prstGeom prst="rect">
            <a:avLst/>
          </a:prstGeom>
        </p:spPr>
        <p:txBody>
          <a:bodyPr lIns="71437" tIns="71437" rIns="71437" bIns="71437"/>
          <a:lstStyle>
            <a:lvl1pPr algn="ctr" defTabSz="821531">
              <a:lnSpc>
                <a:spcPct val="100000"/>
              </a:lnSpc>
              <a:defRPr sz="11200">
                <a:latin typeface="+mn-lt"/>
                <a:ea typeface="+mn-ea"/>
                <a:cs typeface="+mn-cs"/>
                <a:sym typeface="Helvetica Light"/>
              </a:defRPr>
            </a:lvl1pPr>
          </a:lstStyle>
          <a:p>
            <a:r>
              <a:t>Tekst tytułowy</a:t>
            </a:r>
          </a:p>
        </p:txBody>
      </p:sp>
      <p:sp>
        <p:nvSpPr>
          <p:cNvPr id="67" name="Treść - poziom 1…"/>
          <p:cNvSpPr>
            <a:spLocks noGrp="1"/>
          </p:cNvSpPr>
          <p:nvPr>
            <p:ph type="body" sz="quarter" idx="1"/>
          </p:nvPr>
        </p:nvSpPr>
        <p:spPr>
          <a:xfrm>
            <a:off x="4387453" y="3661171"/>
            <a:ext cx="7500938" cy="8840392"/>
          </a:xfrm>
          <a:prstGeom prst="rect">
            <a:avLst/>
          </a:prstGeom>
        </p:spPr>
        <p:txBody>
          <a:bodyPr lIns="71437" tIns="71437" rIns="71437" bIns="71437" anchor="ctr"/>
          <a:lstStyle>
            <a:lvl1pPr marL="465364" indent="-465364" defTabSz="821531">
              <a:lnSpc>
                <a:spcPct val="100000"/>
              </a:lnSpc>
              <a:spcBef>
                <a:spcPts val="4500"/>
              </a:spcBef>
              <a:buSzPct val="75000"/>
              <a:buFontTx/>
              <a:defRPr sz="3800">
                <a:latin typeface="+mn-lt"/>
                <a:ea typeface="+mn-ea"/>
                <a:cs typeface="+mn-cs"/>
                <a:sym typeface="Helvetica Light"/>
              </a:defRPr>
            </a:lvl1pPr>
            <a:lvl2pPr marL="808264" indent="-465364" defTabSz="821531">
              <a:lnSpc>
                <a:spcPct val="100000"/>
              </a:lnSpc>
              <a:spcBef>
                <a:spcPts val="4500"/>
              </a:spcBef>
              <a:buSzPct val="75000"/>
              <a:buFontTx/>
              <a:defRPr sz="3800">
                <a:latin typeface="+mn-lt"/>
                <a:ea typeface="+mn-ea"/>
                <a:cs typeface="+mn-cs"/>
                <a:sym typeface="Helvetica Light"/>
              </a:defRPr>
            </a:lvl2pPr>
            <a:lvl3pPr marL="1151164" indent="-465364" defTabSz="821531">
              <a:lnSpc>
                <a:spcPct val="100000"/>
              </a:lnSpc>
              <a:spcBef>
                <a:spcPts val="4500"/>
              </a:spcBef>
              <a:buSzPct val="75000"/>
              <a:buFontTx/>
              <a:defRPr sz="3800">
                <a:latin typeface="+mn-lt"/>
                <a:ea typeface="+mn-ea"/>
                <a:cs typeface="+mn-cs"/>
                <a:sym typeface="Helvetica Light"/>
              </a:defRPr>
            </a:lvl3pPr>
            <a:lvl4pPr marL="1494064" indent="-465364" defTabSz="821531">
              <a:lnSpc>
                <a:spcPct val="100000"/>
              </a:lnSpc>
              <a:spcBef>
                <a:spcPts val="4500"/>
              </a:spcBef>
              <a:buSzPct val="75000"/>
              <a:buFontTx/>
              <a:defRPr sz="3800">
                <a:latin typeface="+mn-lt"/>
                <a:ea typeface="+mn-ea"/>
                <a:cs typeface="+mn-cs"/>
                <a:sym typeface="Helvetica Light"/>
              </a:defRPr>
            </a:lvl4pPr>
            <a:lvl5pPr marL="1836964" indent="-465364" defTabSz="821531">
              <a:lnSpc>
                <a:spcPct val="100000"/>
              </a:lnSpc>
              <a:spcBef>
                <a:spcPts val="4500"/>
              </a:spcBef>
              <a:buSzPct val="75000"/>
              <a:buFontTx/>
              <a:defRPr sz="3800">
                <a:latin typeface="+mn-lt"/>
                <a:ea typeface="+mn-ea"/>
                <a:cs typeface="+mn-cs"/>
                <a:sym typeface="Helvetica Light"/>
              </a:defRPr>
            </a:lvl5pPr>
          </a:lstStyle>
          <a:p>
            <a:r>
              <a:t>Treść - poziom 1</a:t>
            </a:r>
          </a:p>
          <a:p>
            <a:pPr lvl="1"/>
            <a:r>
              <a:t>Treść - poziom 2</a:t>
            </a:r>
          </a:p>
          <a:p>
            <a:pPr lvl="2"/>
            <a:r>
              <a:t>Treść - poziom 3</a:t>
            </a:r>
          </a:p>
          <a:p>
            <a:pPr lvl="3"/>
            <a:r>
              <a:t>Treść - poziom 4</a:t>
            </a:r>
          </a:p>
          <a:p>
            <a:pPr lvl="4"/>
            <a:r>
              <a:t>Treść - poziom 5</a:t>
            </a:r>
          </a:p>
        </p:txBody>
      </p:sp>
      <p:sp>
        <p:nvSpPr>
          <p:cNvPr id="68"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75" name="Treść - poziom 1…"/>
          <p:cNvSpPr>
            <a:spLocks noGrp="1"/>
          </p:cNvSpPr>
          <p:nvPr>
            <p:ph type="body" idx="1"/>
          </p:nvPr>
        </p:nvSpPr>
        <p:spPr>
          <a:xfrm>
            <a:off x="4387453" y="1785937"/>
            <a:ext cx="15609094" cy="10144126"/>
          </a:xfrm>
          <a:prstGeom prst="rect">
            <a:avLst/>
          </a:prstGeom>
        </p:spPr>
        <p:txBody>
          <a:bodyPr lIns="71437" tIns="71437" rIns="71437" bIns="71437" anchor="ctr"/>
          <a:lstStyle>
            <a:lvl1pPr marL="617361" indent="-617361" defTabSz="821531">
              <a:lnSpc>
                <a:spcPct val="100000"/>
              </a:lnSpc>
              <a:spcBef>
                <a:spcPts val="5900"/>
              </a:spcBef>
              <a:buSzPct val="75000"/>
              <a:buFontTx/>
              <a:defRPr sz="5000">
                <a:latin typeface="+mn-lt"/>
                <a:ea typeface="+mn-ea"/>
                <a:cs typeface="+mn-cs"/>
                <a:sym typeface="Helvetica Light"/>
              </a:defRPr>
            </a:lvl1pPr>
            <a:lvl2pPr marL="1061861" indent="-617361" defTabSz="821531">
              <a:lnSpc>
                <a:spcPct val="100000"/>
              </a:lnSpc>
              <a:spcBef>
                <a:spcPts val="5900"/>
              </a:spcBef>
              <a:buSzPct val="75000"/>
              <a:buFontTx/>
              <a:defRPr sz="5000">
                <a:latin typeface="+mn-lt"/>
                <a:ea typeface="+mn-ea"/>
                <a:cs typeface="+mn-cs"/>
                <a:sym typeface="Helvetica Light"/>
              </a:defRPr>
            </a:lvl2pPr>
            <a:lvl3pPr marL="1506361" indent="-617361" defTabSz="821531">
              <a:lnSpc>
                <a:spcPct val="100000"/>
              </a:lnSpc>
              <a:spcBef>
                <a:spcPts val="5900"/>
              </a:spcBef>
              <a:buSzPct val="75000"/>
              <a:buFontTx/>
              <a:defRPr sz="5000">
                <a:latin typeface="+mn-lt"/>
                <a:ea typeface="+mn-ea"/>
                <a:cs typeface="+mn-cs"/>
                <a:sym typeface="Helvetica Light"/>
              </a:defRPr>
            </a:lvl3pPr>
            <a:lvl4pPr marL="1950861" indent="-617361" defTabSz="821531">
              <a:lnSpc>
                <a:spcPct val="100000"/>
              </a:lnSpc>
              <a:spcBef>
                <a:spcPts val="5900"/>
              </a:spcBef>
              <a:buSzPct val="75000"/>
              <a:buFontTx/>
              <a:defRPr sz="5000">
                <a:latin typeface="+mn-lt"/>
                <a:ea typeface="+mn-ea"/>
                <a:cs typeface="+mn-cs"/>
                <a:sym typeface="Helvetica Light"/>
              </a:defRPr>
            </a:lvl4pPr>
            <a:lvl5pPr marL="2395361" indent="-617361" defTabSz="821531">
              <a:lnSpc>
                <a:spcPct val="100000"/>
              </a:lnSpc>
              <a:spcBef>
                <a:spcPts val="5900"/>
              </a:spcBef>
              <a:buSzPct val="75000"/>
              <a:buFontTx/>
              <a:defRPr sz="5000">
                <a:latin typeface="+mn-lt"/>
                <a:ea typeface="+mn-ea"/>
                <a:cs typeface="+mn-cs"/>
                <a:sym typeface="Helvetica Light"/>
              </a:defRPr>
            </a:lvl5pPr>
          </a:lstStyle>
          <a:p>
            <a:r>
              <a:t>Treść - poziom 1</a:t>
            </a:r>
          </a:p>
          <a:p>
            <a:pPr lvl="1"/>
            <a:r>
              <a:t>Treść - poziom 2</a:t>
            </a:r>
          </a:p>
          <a:p>
            <a:pPr lvl="2"/>
            <a:r>
              <a:t>Treść - poziom 3</a:t>
            </a:r>
          </a:p>
          <a:p>
            <a:pPr lvl="3"/>
            <a:r>
              <a:t>Treść - poziom 4</a:t>
            </a:r>
          </a:p>
          <a:p>
            <a:pPr lvl="4"/>
            <a:r>
              <a:t>Treść - poziom 5</a:t>
            </a:r>
          </a:p>
        </p:txBody>
      </p:sp>
      <p:sp>
        <p:nvSpPr>
          <p:cNvPr id="76"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Zdjęcie (3 sztuki)">
    <p:spTree>
      <p:nvGrpSpPr>
        <p:cNvPr id="1" name=""/>
        <p:cNvGrpSpPr/>
        <p:nvPr/>
      </p:nvGrpSpPr>
      <p:grpSpPr>
        <a:xfrm>
          <a:off x="0" y="0"/>
          <a:ext cx="0" cy="0"/>
          <a:chOff x="0" y="0"/>
          <a:chExt cx="0" cy="0"/>
        </a:xfrm>
      </p:grpSpPr>
      <p:sp>
        <p:nvSpPr>
          <p:cNvPr id="83" name="Obrazek"/>
          <p:cNvSpPr>
            <a:spLocks noGrp="1"/>
          </p:cNvSpPr>
          <p:nvPr>
            <p:ph type="pic" sz="quarter" idx="13"/>
          </p:nvPr>
        </p:nvSpPr>
        <p:spPr>
          <a:xfrm>
            <a:off x="12495609" y="7161609"/>
            <a:ext cx="7500938" cy="5304235"/>
          </a:xfrm>
          <a:prstGeom prst="rect">
            <a:avLst/>
          </a:prstGeom>
        </p:spPr>
        <p:txBody>
          <a:bodyPr tIns="45719" bIns="45719">
            <a:noAutofit/>
          </a:bodyPr>
          <a:lstStyle/>
          <a:p>
            <a:endParaRPr dirty="0"/>
          </a:p>
        </p:txBody>
      </p:sp>
      <p:sp>
        <p:nvSpPr>
          <p:cNvPr id="84" name="Obrazek"/>
          <p:cNvSpPr>
            <a:spLocks noGrp="1"/>
          </p:cNvSpPr>
          <p:nvPr>
            <p:ph type="pic" sz="quarter" idx="14"/>
          </p:nvPr>
        </p:nvSpPr>
        <p:spPr>
          <a:xfrm>
            <a:off x="12504353" y="1250156"/>
            <a:ext cx="7500939" cy="5304235"/>
          </a:xfrm>
          <a:prstGeom prst="rect">
            <a:avLst/>
          </a:prstGeom>
        </p:spPr>
        <p:txBody>
          <a:bodyPr tIns="45719" bIns="45719">
            <a:noAutofit/>
          </a:bodyPr>
          <a:lstStyle/>
          <a:p>
            <a:endParaRPr dirty="0"/>
          </a:p>
        </p:txBody>
      </p:sp>
      <p:sp>
        <p:nvSpPr>
          <p:cNvPr id="85" name="Obrazek"/>
          <p:cNvSpPr>
            <a:spLocks noGrp="1"/>
          </p:cNvSpPr>
          <p:nvPr>
            <p:ph type="pic" sz="half" idx="15"/>
          </p:nvPr>
        </p:nvSpPr>
        <p:spPr>
          <a:xfrm>
            <a:off x="4387453" y="1250156"/>
            <a:ext cx="7500938" cy="11215688"/>
          </a:xfrm>
          <a:prstGeom prst="rect">
            <a:avLst/>
          </a:prstGeom>
        </p:spPr>
        <p:txBody>
          <a:bodyPr tIns="45719" bIns="45719">
            <a:noAutofit/>
          </a:bodyPr>
          <a:lstStyle/>
          <a:p>
            <a:endParaRPr dirty="0"/>
          </a:p>
        </p:txBody>
      </p:sp>
      <p:sp>
        <p:nvSpPr>
          <p:cNvPr id="86" name="Numer slajdu"/>
          <p:cNvSpPr>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a:solidFill>
                  <a:srgbClr val="000000"/>
                </a:solidFill>
                <a:latin typeface="+mn-lt"/>
                <a:ea typeface="+mn-ea"/>
                <a:cs typeface="+mn-cs"/>
                <a:sym typeface="Helvetica Light"/>
              </a:defRPr>
            </a:lvl1pPr>
          </a:lstStyle>
          <a:p>
            <a:fld id="{86CB4B4D-7CA3-9044-876B-883B54F8677D}" type="slidenum">
              <a:rPr/>
              <a:p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ekst tytułowy"/>
          <p:cNvSpPr>
            <a:spLocks noGrp="1"/>
          </p:cNvSpPr>
          <p:nvPr>
            <p:ph type="title"/>
          </p:nvPr>
        </p:nvSpPr>
        <p:spPr>
          <a:xfrm>
            <a:off x="1676400" y="730250"/>
            <a:ext cx="21031200" cy="2651126"/>
          </a:xfrm>
          <a:prstGeom prst="rect">
            <a:avLst/>
          </a:prstGeom>
          <a:ln w="12700">
            <a:miter lim="400000"/>
          </a:ln>
          <a:extLst>
            <a:ext uri="{C572A759-6A51-4108-AA02-DFA0A04FC94B}">
              <ma14:wrappingTextBoxFlag xmlns:ma14="http://schemas.microsoft.com/office/mac/drawingml/2011/main" xmlns="" val="1"/>
            </a:ext>
          </a:extLst>
        </p:spPr>
        <p:txBody>
          <a:bodyPr tIns="91439" bIns="91439" anchor="ctr">
            <a:normAutofit/>
          </a:bodyPr>
          <a:lstStyle/>
          <a:p>
            <a:r>
              <a:t>Tekst tytułowy</a:t>
            </a:r>
          </a:p>
        </p:txBody>
      </p:sp>
      <p:sp>
        <p:nvSpPr>
          <p:cNvPr id="3" name="Treść - poziom 1…"/>
          <p:cNvSpPr>
            <a:spLocks noGrp="1"/>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xmlns="" val="1"/>
            </a:ext>
          </a:extLst>
        </p:spPr>
        <p:txBody>
          <a:bodyPr tIns="91439" bIns="91439">
            <a:normAutofit/>
          </a:bodyPr>
          <a:lstStyle/>
          <a:p>
            <a:r>
              <a:t>Treść - poziom 1</a:t>
            </a:r>
          </a:p>
          <a:p>
            <a:pPr lvl="1"/>
            <a:r>
              <a:t>Treść - poziom 2</a:t>
            </a:r>
          </a:p>
          <a:p>
            <a:pPr lvl="2"/>
            <a:r>
              <a:t>Treść - poziom 3</a:t>
            </a:r>
          </a:p>
          <a:p>
            <a:pPr lvl="3"/>
            <a:r>
              <a:t>Treść - poziom 4</a:t>
            </a:r>
          </a:p>
          <a:p>
            <a:pPr lvl="4"/>
            <a:r>
              <a:t>Treść - poziom 5</a:t>
            </a:r>
          </a:p>
        </p:txBody>
      </p:sp>
      <p:sp>
        <p:nvSpPr>
          <p:cNvPr id="4" name="Numer slajdu"/>
          <p:cNvSpPr>
            <a:spLocks noGrp="1"/>
          </p:cNvSpPr>
          <p:nvPr>
            <p:ph type="sldNum" sz="quarter" idx="2"/>
          </p:nvPr>
        </p:nvSpPr>
        <p:spPr>
          <a:xfrm>
            <a:off x="22192337" y="12808585"/>
            <a:ext cx="515264" cy="538480"/>
          </a:xfrm>
          <a:prstGeom prst="rect">
            <a:avLst/>
          </a:prstGeom>
          <a:ln w="12700">
            <a:miter lim="400000"/>
          </a:ln>
        </p:spPr>
        <p:txBody>
          <a:bodyPr wrap="none" tIns="91439" bIns="91439" anchor="ctr">
            <a:spAutoFit/>
          </a:bodyPr>
          <a:lstStyle>
            <a:lvl1pPr algn="r" defTabSz="1828800">
              <a:defRPr sz="2400">
                <a:solidFill>
                  <a:srgbClr val="888888"/>
                </a:solidFill>
                <a:latin typeface="Calibri"/>
                <a:ea typeface="Calibri"/>
                <a:cs typeface="Calibri"/>
                <a:sym typeface="Calibri"/>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457200" marR="0" indent="-457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1pPr>
      <a:lvl2pPr marL="990600" marR="0" indent="-5334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2pPr>
      <a:lvl3pPr marL="1554479" marR="0" indent="-640079"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3pPr>
      <a:lvl4pPr marL="20828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4pPr>
      <a:lvl5pPr marL="25400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5pPr>
      <a:lvl6pPr marL="29972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6pPr>
      <a:lvl7pPr marL="34544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7pPr>
      <a:lvl8pPr marL="39116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8pPr>
      <a:lvl9pPr marL="43688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4572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9144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13716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18288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22860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27432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32004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3657600" algn="r" defTabSz="18288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7" name="TextBox 313"/>
          <p:cNvSpPr/>
          <p:nvPr/>
        </p:nvSpPr>
        <p:spPr>
          <a:xfrm>
            <a:off x="627393" y="4648992"/>
            <a:ext cx="13117493" cy="68634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l" defTabSz="914400">
              <a:defRPr sz="12000" b="1">
                <a:latin typeface="Arial"/>
                <a:ea typeface="Arial"/>
                <a:cs typeface="Arial"/>
                <a:sym typeface="Arial"/>
              </a:defRPr>
            </a:lvl1pPr>
          </a:lstStyle>
          <a:p>
            <a:endParaRPr lang="pl-PL" sz="6600" dirty="0"/>
          </a:p>
          <a:p>
            <a:r>
              <a:rPr lang="pl-PL" sz="6600" dirty="0">
                <a:latin typeface="Calibri" panose="020F0502020204030204" pitchFamily="34" charset="0"/>
                <a:cs typeface="Calibri" panose="020F0502020204030204" pitchFamily="34" charset="0"/>
              </a:rPr>
              <a:t>Harmonogram prac nad nową </a:t>
            </a:r>
            <a:br>
              <a:rPr lang="pl-PL" sz="6600" dirty="0">
                <a:latin typeface="Calibri" panose="020F0502020204030204" pitchFamily="34" charset="0"/>
                <a:cs typeface="Calibri" panose="020F0502020204030204" pitchFamily="34" charset="0"/>
              </a:rPr>
            </a:br>
            <a:r>
              <a:rPr lang="pl-PL" sz="6600" dirty="0">
                <a:latin typeface="Calibri" panose="020F0502020204030204" pitchFamily="34" charset="0"/>
                <a:cs typeface="Calibri" panose="020F0502020204030204" pitchFamily="34" charset="0"/>
              </a:rPr>
              <a:t>Strategią Rozwoju Województwa Dolnośląskiego 2030+</a:t>
            </a:r>
          </a:p>
          <a:p>
            <a:endParaRPr lang="pl-PL" sz="4400" dirty="0">
              <a:latin typeface="Calibri" panose="020F0502020204030204" pitchFamily="34" charset="0"/>
              <a:cs typeface="Calibri" panose="020F0502020204030204" pitchFamily="34" charset="0"/>
            </a:endParaRPr>
          </a:p>
          <a:p>
            <a:endParaRPr lang="pl-PL" sz="4400" dirty="0">
              <a:latin typeface="Calibri" panose="020F0502020204030204" pitchFamily="34" charset="0"/>
              <a:cs typeface="Calibri" panose="020F0502020204030204" pitchFamily="34" charset="0"/>
            </a:endParaRPr>
          </a:p>
          <a:p>
            <a:r>
              <a:rPr lang="pl-PL" sz="4400" dirty="0">
                <a:latin typeface="Calibri" panose="020F0502020204030204" pitchFamily="34" charset="0"/>
                <a:cs typeface="Calibri" panose="020F0502020204030204" pitchFamily="34" charset="0"/>
              </a:rPr>
              <a:t>Urząd Marszałkowski </a:t>
            </a:r>
          </a:p>
          <a:p>
            <a:r>
              <a:rPr lang="pl-PL" sz="4400" dirty="0">
                <a:latin typeface="Calibri" panose="020F0502020204030204" pitchFamily="34" charset="0"/>
                <a:cs typeface="Calibri" panose="020F0502020204030204" pitchFamily="34" charset="0"/>
              </a:rPr>
              <a:t>Województwa Dolnośląskiego </a:t>
            </a:r>
          </a:p>
        </p:txBody>
      </p:sp>
      <p:sp>
        <p:nvSpPr>
          <p:cNvPr id="138" name="Straight Connector 315"/>
          <p:cNvSpPr/>
          <p:nvPr/>
        </p:nvSpPr>
        <p:spPr>
          <a:xfrm>
            <a:off x="-87412" y="9858263"/>
            <a:ext cx="10926000" cy="0"/>
          </a:xfrm>
          <a:prstGeom prst="line">
            <a:avLst/>
          </a:prstGeom>
          <a:ln w="57150">
            <a:solidFill>
              <a:srgbClr val="FCD020"/>
            </a:solidFill>
            <a:miter/>
          </a:ln>
        </p:spPr>
        <p:txBody>
          <a:bodyPr lIns="45719" rIns="45719"/>
          <a:lstStyle/>
          <a:p>
            <a:pPr algn="l" defTabSz="914400">
              <a:defRPr sz="1800">
                <a:latin typeface="Calibri"/>
                <a:ea typeface="Calibri"/>
                <a:cs typeface="Calibri"/>
                <a:sym typeface="Calibri"/>
              </a:defRPr>
            </a:pPr>
            <a:endParaRPr dirty="0"/>
          </a:p>
        </p:txBody>
      </p:sp>
      <p:grpSp>
        <p:nvGrpSpPr>
          <p:cNvPr id="13" name="Group 162">
            <a:extLst>
              <a:ext uri="{FF2B5EF4-FFF2-40B4-BE49-F238E27FC236}">
                <a16:creationId xmlns:a16="http://schemas.microsoft.com/office/drawing/2014/main" id="{FD9C2474-4279-40EA-A584-5568AA29D8D6}"/>
              </a:ext>
            </a:extLst>
          </p:cNvPr>
          <p:cNvGrpSpPr/>
          <p:nvPr/>
        </p:nvGrpSpPr>
        <p:grpSpPr>
          <a:xfrm>
            <a:off x="627393" y="4765572"/>
            <a:ext cx="1770969" cy="1143563"/>
            <a:chOff x="12631738" y="3760788"/>
            <a:chExt cx="476250" cy="509588"/>
          </a:xfrm>
          <a:solidFill>
            <a:srgbClr val="FCD020"/>
          </a:solidFill>
        </p:grpSpPr>
        <p:sp>
          <p:nvSpPr>
            <p:cNvPr id="14" name="Freeform 5">
              <a:extLst>
                <a:ext uri="{FF2B5EF4-FFF2-40B4-BE49-F238E27FC236}">
                  <a16:creationId xmlns:a16="http://schemas.microsoft.com/office/drawing/2014/main" id="{B5F95E97-4303-48ED-892D-89CCD3338974}"/>
                </a:ext>
              </a:extLst>
            </p:cNvPr>
            <p:cNvSpPr>
              <a:spLocks/>
            </p:cNvSpPr>
            <p:nvPr/>
          </p:nvSpPr>
          <p:spPr bwMode="auto">
            <a:xfrm>
              <a:off x="12631738" y="3806825"/>
              <a:ext cx="271463" cy="84138"/>
            </a:xfrm>
            <a:custGeom>
              <a:avLst/>
              <a:gdLst>
                <a:gd name="T0" fmla="*/ 34 w 36"/>
                <a:gd name="T1" fmla="*/ 0 h 11"/>
                <a:gd name="T2" fmla="*/ 6 w 36"/>
                <a:gd name="T3" fmla="*/ 0 h 11"/>
                <a:gd name="T4" fmla="*/ 6 w 36"/>
                <a:gd name="T5" fmla="*/ 0 h 11"/>
                <a:gd name="T6" fmla="*/ 4 w 36"/>
                <a:gd name="T7" fmla="*/ 0 h 11"/>
                <a:gd name="T8" fmla="*/ 1 w 36"/>
                <a:gd name="T9" fmla="*/ 4 h 11"/>
                <a:gd name="T10" fmla="*/ 0 w 36"/>
                <a:gd name="T11" fmla="*/ 7 h 11"/>
                <a:gd name="T12" fmla="*/ 4 w 36"/>
                <a:gd name="T13" fmla="*/ 10 h 11"/>
                <a:gd name="T14" fmla="*/ 6 w 36"/>
                <a:gd name="T15" fmla="*/ 11 h 11"/>
                <a:gd name="T16" fmla="*/ 6 w 36"/>
                <a:gd name="T17" fmla="*/ 11 h 11"/>
                <a:gd name="T18" fmla="*/ 34 w 36"/>
                <a:gd name="T19" fmla="*/ 11 h 11"/>
                <a:gd name="T20" fmla="*/ 36 w 36"/>
                <a:gd name="T21" fmla="*/ 9 h 11"/>
                <a:gd name="T22" fmla="*/ 36 w 36"/>
                <a:gd name="T23" fmla="*/ 2 h 11"/>
                <a:gd name="T24" fmla="*/ 34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34" y="0"/>
                  </a:moveTo>
                  <a:cubicBezTo>
                    <a:pt x="6" y="0"/>
                    <a:pt x="6" y="0"/>
                    <a:pt x="6" y="0"/>
                  </a:cubicBezTo>
                  <a:cubicBezTo>
                    <a:pt x="6" y="0"/>
                    <a:pt x="6" y="0"/>
                    <a:pt x="6" y="0"/>
                  </a:cubicBezTo>
                  <a:cubicBezTo>
                    <a:pt x="5" y="0"/>
                    <a:pt x="5" y="0"/>
                    <a:pt x="4" y="0"/>
                  </a:cubicBezTo>
                  <a:cubicBezTo>
                    <a:pt x="1" y="4"/>
                    <a:pt x="1" y="4"/>
                    <a:pt x="1" y="4"/>
                  </a:cubicBezTo>
                  <a:cubicBezTo>
                    <a:pt x="0" y="5"/>
                    <a:pt x="0" y="6"/>
                    <a:pt x="0" y="7"/>
                  </a:cubicBezTo>
                  <a:cubicBezTo>
                    <a:pt x="4" y="10"/>
                    <a:pt x="4" y="10"/>
                    <a:pt x="4" y="10"/>
                  </a:cubicBezTo>
                  <a:cubicBezTo>
                    <a:pt x="5" y="11"/>
                    <a:pt x="5" y="11"/>
                    <a:pt x="6" y="11"/>
                  </a:cubicBezTo>
                  <a:cubicBezTo>
                    <a:pt x="6" y="11"/>
                    <a:pt x="6" y="11"/>
                    <a:pt x="6" y="11"/>
                  </a:cubicBezTo>
                  <a:cubicBezTo>
                    <a:pt x="34" y="11"/>
                    <a:pt x="34" y="11"/>
                    <a:pt x="34" y="11"/>
                  </a:cubicBezTo>
                  <a:cubicBezTo>
                    <a:pt x="35" y="11"/>
                    <a:pt x="36" y="10"/>
                    <a:pt x="36" y="9"/>
                  </a:cubicBezTo>
                  <a:cubicBezTo>
                    <a:pt x="36" y="2"/>
                    <a:pt x="36" y="2"/>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5" name="Freeform 6">
              <a:extLst>
                <a:ext uri="{FF2B5EF4-FFF2-40B4-BE49-F238E27FC236}">
                  <a16:creationId xmlns:a16="http://schemas.microsoft.com/office/drawing/2014/main" id="{9E9EE03C-066F-44C4-A52E-77B0A7096EE6}"/>
                </a:ext>
              </a:extLst>
            </p:cNvPr>
            <p:cNvSpPr>
              <a:spLocks/>
            </p:cNvSpPr>
            <p:nvPr/>
          </p:nvSpPr>
          <p:spPr bwMode="auto">
            <a:xfrm>
              <a:off x="12834938" y="3898900"/>
              <a:ext cx="273050" cy="82550"/>
            </a:xfrm>
            <a:custGeom>
              <a:avLst/>
              <a:gdLst>
                <a:gd name="T0" fmla="*/ 2 w 36"/>
                <a:gd name="T1" fmla="*/ 0 h 11"/>
                <a:gd name="T2" fmla="*/ 30 w 36"/>
                <a:gd name="T3" fmla="*/ 0 h 11"/>
                <a:gd name="T4" fmla="*/ 31 w 36"/>
                <a:gd name="T5" fmla="*/ 0 h 11"/>
                <a:gd name="T6" fmla="*/ 32 w 36"/>
                <a:gd name="T7" fmla="*/ 1 h 11"/>
                <a:gd name="T8" fmla="*/ 36 w 36"/>
                <a:gd name="T9" fmla="*/ 4 h 11"/>
                <a:gd name="T10" fmla="*/ 36 w 36"/>
                <a:gd name="T11" fmla="*/ 7 h 11"/>
                <a:gd name="T12" fmla="*/ 32 w 36"/>
                <a:gd name="T13" fmla="*/ 11 h 11"/>
                <a:gd name="T14" fmla="*/ 31 w 36"/>
                <a:gd name="T15" fmla="*/ 11 h 11"/>
                <a:gd name="T16" fmla="*/ 30 w 36"/>
                <a:gd name="T17" fmla="*/ 11 h 11"/>
                <a:gd name="T18" fmla="*/ 2 w 36"/>
                <a:gd name="T19" fmla="*/ 11 h 11"/>
                <a:gd name="T20" fmla="*/ 0 w 36"/>
                <a:gd name="T21" fmla="*/ 9 h 11"/>
                <a:gd name="T22" fmla="*/ 1 w 36"/>
                <a:gd name="T23" fmla="*/ 1 h 11"/>
                <a:gd name="T24" fmla="*/ 2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2" y="0"/>
                  </a:moveTo>
                  <a:cubicBezTo>
                    <a:pt x="30" y="0"/>
                    <a:pt x="30" y="0"/>
                    <a:pt x="30" y="0"/>
                  </a:cubicBezTo>
                  <a:cubicBezTo>
                    <a:pt x="31" y="0"/>
                    <a:pt x="31" y="0"/>
                    <a:pt x="31" y="0"/>
                  </a:cubicBezTo>
                  <a:cubicBezTo>
                    <a:pt x="31" y="0"/>
                    <a:pt x="32" y="0"/>
                    <a:pt x="32" y="1"/>
                  </a:cubicBezTo>
                  <a:cubicBezTo>
                    <a:pt x="36" y="4"/>
                    <a:pt x="36" y="4"/>
                    <a:pt x="36" y="4"/>
                  </a:cubicBezTo>
                  <a:cubicBezTo>
                    <a:pt x="36" y="5"/>
                    <a:pt x="36" y="6"/>
                    <a:pt x="36" y="7"/>
                  </a:cubicBezTo>
                  <a:cubicBezTo>
                    <a:pt x="32" y="11"/>
                    <a:pt x="32" y="11"/>
                    <a:pt x="32" y="11"/>
                  </a:cubicBezTo>
                  <a:cubicBezTo>
                    <a:pt x="32" y="11"/>
                    <a:pt x="31" y="11"/>
                    <a:pt x="31" y="11"/>
                  </a:cubicBezTo>
                  <a:cubicBezTo>
                    <a:pt x="30" y="11"/>
                    <a:pt x="30" y="11"/>
                    <a:pt x="30" y="11"/>
                  </a:cubicBezTo>
                  <a:cubicBezTo>
                    <a:pt x="2" y="11"/>
                    <a:pt x="2" y="11"/>
                    <a:pt x="2" y="11"/>
                  </a:cubicBezTo>
                  <a:cubicBezTo>
                    <a:pt x="1" y="11"/>
                    <a:pt x="0" y="10"/>
                    <a:pt x="0" y="9"/>
                  </a:cubicBezTo>
                  <a:cubicBezTo>
                    <a:pt x="1" y="1"/>
                    <a:pt x="1" y="1"/>
                    <a:pt x="1" y="1"/>
                  </a:cubicBezTo>
                  <a:cubicBezTo>
                    <a:pt x="1"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6" name="Freeform 7">
              <a:extLst>
                <a:ext uri="{FF2B5EF4-FFF2-40B4-BE49-F238E27FC236}">
                  <a16:creationId xmlns:a16="http://schemas.microsoft.com/office/drawing/2014/main" id="{9662C6F1-7620-4C8A-BFBD-77648C1BEB65}"/>
                </a:ext>
              </a:extLst>
            </p:cNvPr>
            <p:cNvSpPr>
              <a:spLocks/>
            </p:cNvSpPr>
            <p:nvPr/>
          </p:nvSpPr>
          <p:spPr bwMode="auto">
            <a:xfrm>
              <a:off x="12842875" y="3989388"/>
              <a:ext cx="46038" cy="280988"/>
            </a:xfrm>
            <a:custGeom>
              <a:avLst/>
              <a:gdLst>
                <a:gd name="T0" fmla="*/ 6 w 6"/>
                <a:gd name="T1" fmla="*/ 0 h 37"/>
                <a:gd name="T2" fmla="*/ 6 w 6"/>
                <a:gd name="T3" fmla="*/ 35 h 37"/>
                <a:gd name="T4" fmla="*/ 4 w 6"/>
                <a:gd name="T5" fmla="*/ 37 h 37"/>
                <a:gd name="T6" fmla="*/ 2 w 6"/>
                <a:gd name="T7" fmla="*/ 37 h 37"/>
                <a:gd name="T8" fmla="*/ 0 w 6"/>
                <a:gd name="T9" fmla="*/ 35 h 37"/>
                <a:gd name="T10" fmla="*/ 1 w 6"/>
                <a:gd name="T11" fmla="*/ 0 h 37"/>
                <a:gd name="T12" fmla="*/ 6 w 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6" h="37">
                  <a:moveTo>
                    <a:pt x="6" y="0"/>
                  </a:moveTo>
                  <a:cubicBezTo>
                    <a:pt x="6" y="35"/>
                    <a:pt x="6" y="35"/>
                    <a:pt x="6" y="35"/>
                  </a:cubicBezTo>
                  <a:cubicBezTo>
                    <a:pt x="6" y="36"/>
                    <a:pt x="5" y="37"/>
                    <a:pt x="4" y="37"/>
                  </a:cubicBezTo>
                  <a:cubicBezTo>
                    <a:pt x="2" y="37"/>
                    <a:pt x="2" y="37"/>
                    <a:pt x="2" y="37"/>
                  </a:cubicBezTo>
                  <a:cubicBezTo>
                    <a:pt x="1" y="37"/>
                    <a:pt x="0" y="36"/>
                    <a:pt x="0" y="35"/>
                  </a:cubicBezTo>
                  <a:cubicBezTo>
                    <a:pt x="1" y="0"/>
                    <a:pt x="1" y="0"/>
                    <a:pt x="1"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7" name="Freeform 8">
              <a:extLst>
                <a:ext uri="{FF2B5EF4-FFF2-40B4-BE49-F238E27FC236}">
                  <a16:creationId xmlns:a16="http://schemas.microsoft.com/office/drawing/2014/main" id="{FADD9638-0030-42ED-BE41-10B3369729F4}"/>
                </a:ext>
              </a:extLst>
            </p:cNvPr>
            <p:cNvSpPr>
              <a:spLocks/>
            </p:cNvSpPr>
            <p:nvPr/>
          </p:nvSpPr>
          <p:spPr bwMode="auto">
            <a:xfrm>
              <a:off x="12850813" y="3760788"/>
              <a:ext cx="38100" cy="38100"/>
            </a:xfrm>
            <a:custGeom>
              <a:avLst/>
              <a:gdLst>
                <a:gd name="T0" fmla="*/ 0 w 5"/>
                <a:gd name="T1" fmla="*/ 5 h 5"/>
                <a:gd name="T2" fmla="*/ 0 w 5"/>
                <a:gd name="T3" fmla="*/ 2 h 5"/>
                <a:gd name="T4" fmla="*/ 2 w 5"/>
                <a:gd name="T5" fmla="*/ 0 h 5"/>
                <a:gd name="T6" fmla="*/ 4 w 5"/>
                <a:gd name="T7" fmla="*/ 0 h 5"/>
                <a:gd name="T8" fmla="*/ 5 w 5"/>
                <a:gd name="T9" fmla="*/ 2 h 5"/>
                <a:gd name="T10" fmla="*/ 5 w 5"/>
                <a:gd name="T11" fmla="*/ 5 h 5"/>
                <a:gd name="T12" fmla="*/ 0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5"/>
                  </a:moveTo>
                  <a:cubicBezTo>
                    <a:pt x="0" y="2"/>
                    <a:pt x="0" y="2"/>
                    <a:pt x="0" y="2"/>
                  </a:cubicBezTo>
                  <a:cubicBezTo>
                    <a:pt x="0" y="1"/>
                    <a:pt x="1" y="0"/>
                    <a:pt x="2" y="0"/>
                  </a:cubicBezTo>
                  <a:cubicBezTo>
                    <a:pt x="4" y="0"/>
                    <a:pt x="4" y="0"/>
                    <a:pt x="4" y="0"/>
                  </a:cubicBezTo>
                  <a:cubicBezTo>
                    <a:pt x="5" y="0"/>
                    <a:pt x="5" y="1"/>
                    <a:pt x="5" y="2"/>
                  </a:cubicBezTo>
                  <a:cubicBezTo>
                    <a:pt x="5" y="5"/>
                    <a:pt x="5" y="5"/>
                    <a:pt x="5" y="5"/>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sp>
        <p:nvSpPr>
          <p:cNvPr id="2" name="pole tekstowe 1">
            <a:extLst>
              <a:ext uri="{FF2B5EF4-FFF2-40B4-BE49-F238E27FC236}">
                <a16:creationId xmlns:a16="http://schemas.microsoft.com/office/drawing/2014/main" id="{AE61B842-5235-45DF-822F-18C93979052A}"/>
              </a:ext>
            </a:extLst>
          </p:cNvPr>
          <p:cNvSpPr txBox="1"/>
          <p:nvPr/>
        </p:nvSpPr>
        <p:spPr>
          <a:xfrm>
            <a:off x="11905488" y="12589627"/>
            <a:ext cx="7699248"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pl-PL" sz="3600" dirty="0">
                <a:latin typeface="Calibri" panose="020F0502020204030204" pitchFamily="34" charset="0"/>
                <a:cs typeface="Calibri" panose="020F0502020204030204" pitchFamily="34" charset="0"/>
              </a:rPr>
              <a:t>Październik</a:t>
            </a:r>
            <a:r>
              <a:rPr kumimoji="0" lang="pl-PL" sz="36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Light"/>
              </a:rPr>
              <a:t> 2025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7"/>
                                        </p:tgtEl>
                                        <p:attrNameLst>
                                          <p:attrName>style.visibility</p:attrName>
                                        </p:attrNameLst>
                                      </p:cBhvr>
                                      <p:to>
                                        <p:strVal val="visible"/>
                                      </p:to>
                                    </p:set>
                                    <p:animEffect transition="in" filter="dissolve">
                                      <p:cBhvr>
                                        <p:cTn id="7" dur="500"/>
                                        <p:tgtEl>
                                          <p:spTgt spid="137"/>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138"/>
                                        </p:tgtEl>
                                        <p:attrNameLst>
                                          <p:attrName>style.visibility</p:attrName>
                                        </p:attrNameLst>
                                      </p:cBhvr>
                                      <p:to>
                                        <p:strVal val="visible"/>
                                      </p:to>
                                    </p:set>
                                    <p:animEffect transition="in" filter="wipe(left)">
                                      <p:cBhvr>
                                        <p:cTn id="1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animBg="1" advAuto="0"/>
      <p:bldP spid="138"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DEA86-D2D1-1FDC-668E-967861AD1DBD}"/>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8EF81D5-BAA3-0417-763C-1B1B9BFED145}"/>
              </a:ext>
            </a:extLst>
          </p:cNvPr>
          <p:cNvSpPr>
            <a:spLocks noGrp="1"/>
          </p:cNvSpPr>
          <p:nvPr>
            <p:ph type="title"/>
          </p:nvPr>
        </p:nvSpPr>
        <p:spPr/>
        <p:txBody>
          <a:bodyPr>
            <a:normAutofit/>
          </a:bodyPr>
          <a:lstStyle/>
          <a:p>
            <a:pPr defTabSz="914400" rtl="0">
              <a:lnSpc>
                <a:spcPct val="70000"/>
              </a:lnSpc>
              <a:spcBef>
                <a:spcPts val="1000"/>
              </a:spcBef>
              <a:buSzPct val="100000"/>
            </a:pPr>
            <a:r>
              <a:rPr lang="pl-PL" sz="5600" b="1" dirty="0">
                <a:solidFill>
                  <a:schemeClr val="accent1"/>
                </a:solidFill>
                <a:latin typeface="+mj-lt"/>
                <a:ea typeface="+mj-ea"/>
                <a:cs typeface="+mj-cs"/>
                <a:sym typeface="Calibri"/>
              </a:rPr>
              <a:t>OBSZARY STRATEGICZNEJ INTERWENCJI</a:t>
            </a:r>
          </a:p>
        </p:txBody>
      </p:sp>
      <p:sp>
        <p:nvSpPr>
          <p:cNvPr id="6" name="pole tekstowe 5">
            <a:extLst>
              <a:ext uri="{FF2B5EF4-FFF2-40B4-BE49-F238E27FC236}">
                <a16:creationId xmlns:a16="http://schemas.microsoft.com/office/drawing/2014/main" id="{D342C1A8-C3AD-988C-C37A-4158177257D5}"/>
              </a:ext>
            </a:extLst>
          </p:cNvPr>
          <p:cNvSpPr txBox="1"/>
          <p:nvPr/>
        </p:nvSpPr>
        <p:spPr>
          <a:xfrm>
            <a:off x="1811547" y="2934891"/>
            <a:ext cx="19098883" cy="89159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685800" marR="0" indent="-6858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kumimoji="0" lang="pl-PL" sz="5000" b="0" i="0" u="none" strike="noStrike" cap="none" spc="0" normalizeH="0" baseline="0" dirty="0">
                <a:ln>
                  <a:noFill/>
                </a:ln>
                <a:solidFill>
                  <a:srgbClr val="000000"/>
                </a:solidFill>
                <a:effectLst/>
                <a:uFillTx/>
                <a:latin typeface="+mn-lt"/>
                <a:ea typeface="+mn-ea"/>
                <a:cs typeface="+mn-cs"/>
                <a:sym typeface="Helvetica Light"/>
              </a:rPr>
              <a:t>OSI MIEJSKICH OBSZARÓW FUNKCJONALNYCH</a:t>
            </a:r>
          </a:p>
          <a:p>
            <a:pPr marR="0" algn="l" defTabSz="821531" rtl="0" fontAlgn="auto" latinLnBrk="0" hangingPunct="0">
              <a:lnSpc>
                <a:spcPct val="100000"/>
              </a:lnSpc>
              <a:spcBef>
                <a:spcPts val="0"/>
              </a:spcBef>
              <a:spcAft>
                <a:spcPts val="0"/>
              </a:spcAft>
              <a:buClrTx/>
              <a:buSzTx/>
              <a:tabLst/>
            </a:pPr>
            <a:endParaRPr kumimoji="0" lang="pl-PL" sz="5000" b="0" i="0" u="none" strike="noStrike" cap="none" spc="0" normalizeH="0" baseline="0" dirty="0">
              <a:ln>
                <a:noFill/>
              </a:ln>
              <a:solidFill>
                <a:srgbClr val="000000"/>
              </a:solidFill>
              <a:effectLst/>
              <a:uFillTx/>
              <a:latin typeface="+mn-lt"/>
              <a:ea typeface="+mn-ea"/>
              <a:cs typeface="+mn-cs"/>
              <a:sym typeface="Helvetica Light"/>
            </a:endParaRPr>
          </a:p>
          <a:p>
            <a:pPr marL="756000" lvl="8" indent="-685800" algn="l">
              <a:buFont typeface="Wingdings" panose="05000000000000000000" pitchFamily="2" charset="2"/>
              <a:buChar char="ü"/>
            </a:pPr>
            <a:r>
              <a:rPr kumimoji="0" lang="pl-PL" sz="4000" b="0" i="0" u="none" strike="noStrike" cap="none" spc="0" normalizeH="0" baseline="0" dirty="0">
                <a:ln>
                  <a:noFill/>
                </a:ln>
                <a:solidFill>
                  <a:srgbClr val="000000"/>
                </a:solidFill>
                <a:effectLst/>
                <a:uFillTx/>
                <a:latin typeface="+mn-lt"/>
                <a:ea typeface="+mn-ea"/>
                <a:cs typeface="+mn-cs"/>
                <a:sym typeface="Helvetica Light"/>
              </a:rPr>
              <a:t>Wrocławski Obszar Funkcjonalny</a:t>
            </a:r>
          </a:p>
          <a:p>
            <a:pPr marL="756000" lvl="2" indent="-685800" algn="l">
              <a:buFont typeface="Wingdings" panose="05000000000000000000" pitchFamily="2" charset="2"/>
              <a:buChar char="ü"/>
            </a:pPr>
            <a:r>
              <a:rPr lang="pl-PL" sz="4000" dirty="0"/>
              <a:t>Wałbrzyski Obszar Funkcjonalny</a:t>
            </a:r>
          </a:p>
          <a:p>
            <a:pPr marL="756000" lvl="2" indent="-685800" algn="l">
              <a:buFont typeface="Wingdings" panose="05000000000000000000" pitchFamily="2" charset="2"/>
              <a:buChar char="ü"/>
            </a:pPr>
            <a:r>
              <a:rPr kumimoji="0" lang="pl-PL" sz="4000" b="0" i="0" u="none" strike="noStrike" cap="none" spc="0" normalizeH="0" baseline="0" dirty="0">
                <a:ln>
                  <a:noFill/>
                </a:ln>
                <a:solidFill>
                  <a:srgbClr val="000000"/>
                </a:solidFill>
                <a:effectLst/>
                <a:uFillTx/>
                <a:latin typeface="+mn-lt"/>
                <a:ea typeface="+mn-ea"/>
                <a:cs typeface="+mn-cs"/>
                <a:sym typeface="Helvetica Light"/>
              </a:rPr>
              <a:t>Jeleniogórski Obszar Funkcjonalny</a:t>
            </a:r>
          </a:p>
          <a:p>
            <a:pPr marL="756000" lvl="2" indent="-685800" algn="l">
              <a:buFont typeface="Wingdings" panose="05000000000000000000" pitchFamily="2" charset="2"/>
              <a:buChar char="ü"/>
            </a:pPr>
            <a:r>
              <a:rPr lang="pl-PL" sz="4000" dirty="0"/>
              <a:t>Legnicko-Głogowski Obszar Funkcjonalny</a:t>
            </a:r>
          </a:p>
          <a:p>
            <a:pPr marL="756000" lvl="2" indent="-685800" algn="l">
              <a:buFont typeface="Wingdings" panose="05000000000000000000" pitchFamily="2" charset="2"/>
              <a:buChar char="ü"/>
            </a:pPr>
            <a:r>
              <a:rPr kumimoji="0" lang="pl-PL" sz="4000" b="0" i="0" u="none" strike="noStrike" cap="none" spc="0" normalizeH="0" baseline="0" dirty="0">
                <a:ln>
                  <a:noFill/>
                </a:ln>
                <a:solidFill>
                  <a:srgbClr val="000000"/>
                </a:solidFill>
                <a:effectLst/>
                <a:uFillTx/>
                <a:latin typeface="+mn-lt"/>
                <a:ea typeface="+mn-ea"/>
                <a:cs typeface="+mn-cs"/>
                <a:sym typeface="Helvetica Light"/>
              </a:rPr>
              <a:t>Południowy Obszar Funkcjonalny</a:t>
            </a:r>
          </a:p>
          <a:p>
            <a:pPr marL="756000" lvl="2" indent="-685800" algn="l">
              <a:buFont typeface="Wingdings" panose="05000000000000000000" pitchFamily="2" charset="2"/>
              <a:buChar char="ü"/>
            </a:pPr>
            <a:r>
              <a:rPr lang="pl-PL" sz="4000" dirty="0"/>
              <a:t>Zachodni Obszar Funkcjonalny</a:t>
            </a:r>
          </a:p>
          <a:p>
            <a:pPr marL="756000" lvl="2" indent="-685800" algn="l">
              <a:buFont typeface="Wingdings" panose="05000000000000000000" pitchFamily="2" charset="2"/>
              <a:buChar char="ü"/>
            </a:pPr>
            <a:r>
              <a:rPr kumimoji="0" lang="pl-PL" sz="4000" b="0" i="0" u="none" strike="noStrike" cap="none" spc="0" normalizeH="0" baseline="0" dirty="0">
                <a:ln>
                  <a:noFill/>
                </a:ln>
                <a:solidFill>
                  <a:srgbClr val="000000"/>
                </a:solidFill>
                <a:effectLst/>
                <a:uFillTx/>
                <a:latin typeface="+mn-lt"/>
                <a:ea typeface="+mn-ea"/>
                <a:cs typeface="+mn-cs"/>
                <a:sym typeface="Helvetica Light"/>
              </a:rPr>
              <a:t>Subregion Wrocławski</a:t>
            </a:r>
          </a:p>
          <a:p>
            <a:pPr marL="70200" lvl="2" indent="0" algn="l"/>
            <a:endParaRPr kumimoji="0" lang="pl-PL" sz="4000" b="0" i="0" u="none" strike="noStrike" cap="none" spc="0" normalizeH="0" baseline="0" dirty="0">
              <a:ln>
                <a:noFill/>
              </a:ln>
              <a:solidFill>
                <a:srgbClr val="000000"/>
              </a:solidFill>
              <a:effectLst/>
              <a:uFillTx/>
              <a:latin typeface="+mn-lt"/>
              <a:ea typeface="+mn-ea"/>
              <a:cs typeface="+mn-cs"/>
              <a:sym typeface="Helvetica Light"/>
            </a:endParaRPr>
          </a:p>
          <a:p>
            <a:pPr marL="685800" marR="0" indent="-6858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lang="pl-PL" dirty="0"/>
              <a:t>OSI GÓRSKIEGO OBSZARU FUNKCJONALNEGO</a:t>
            </a:r>
          </a:p>
          <a:p>
            <a:pPr marL="685800" marR="0" indent="-6858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kumimoji="0" lang="pl-PL" sz="5000" b="0" i="0" u="none" strike="noStrike" cap="none" spc="0" normalizeH="0" baseline="0" dirty="0">
                <a:ln>
                  <a:noFill/>
                </a:ln>
                <a:solidFill>
                  <a:srgbClr val="000000"/>
                </a:solidFill>
                <a:effectLst/>
                <a:uFillTx/>
                <a:latin typeface="+mn-lt"/>
                <a:ea typeface="+mn-ea"/>
                <a:cs typeface="+mn-cs"/>
                <a:sym typeface="Helvetica Light"/>
              </a:rPr>
              <a:t>OSI OBSZARÓW CENNYCH PRZYRODNICZO (W TYM UZDROWISKA)</a:t>
            </a:r>
          </a:p>
        </p:txBody>
      </p:sp>
    </p:spTree>
    <p:extLst>
      <p:ext uri="{BB962C8B-B14F-4D97-AF65-F5344CB8AC3E}">
        <p14:creationId xmlns:p14="http://schemas.microsoft.com/office/powerpoint/2010/main" val="34805282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zaokrąglone rogi 4">
            <a:extLst>
              <a:ext uri="{FF2B5EF4-FFF2-40B4-BE49-F238E27FC236}">
                <a16:creationId xmlns:a16="http://schemas.microsoft.com/office/drawing/2014/main" id="{C05EBD80-AB03-E51E-CA54-A603606CEC8C}"/>
              </a:ext>
            </a:extLst>
          </p:cNvPr>
          <p:cNvSpPr/>
          <p:nvPr/>
        </p:nvSpPr>
        <p:spPr>
          <a:xfrm>
            <a:off x="4873278" y="251874"/>
            <a:ext cx="12024071" cy="953450"/>
          </a:xfrm>
          <a:prstGeom prst="roundRect">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Harmonogram</a:t>
            </a:r>
            <a:r>
              <a:rPr kumimoji="0" lang="pl-PL"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rPr>
              <a:t> prac nad SRWD 2030+ </a:t>
            </a:r>
          </a:p>
        </p:txBody>
      </p:sp>
      <p:graphicFrame>
        <p:nvGraphicFramePr>
          <p:cNvPr id="3" name="Tabela 2">
            <a:extLst>
              <a:ext uri="{FF2B5EF4-FFF2-40B4-BE49-F238E27FC236}">
                <a16:creationId xmlns:a16="http://schemas.microsoft.com/office/drawing/2014/main" id="{D80A32F0-9923-DC7A-82BA-E251A659F923}"/>
              </a:ext>
            </a:extLst>
          </p:cNvPr>
          <p:cNvGraphicFramePr>
            <a:graphicFrameLocks noGrp="1"/>
          </p:cNvGraphicFramePr>
          <p:nvPr>
            <p:extLst>
              <p:ext uri="{D42A27DB-BD31-4B8C-83A1-F6EECF244321}">
                <p14:modId xmlns:p14="http://schemas.microsoft.com/office/powerpoint/2010/main" val="651644338"/>
              </p:ext>
            </p:extLst>
          </p:nvPr>
        </p:nvGraphicFramePr>
        <p:xfrm>
          <a:off x="222934" y="1663229"/>
          <a:ext cx="21860689" cy="11781601"/>
        </p:xfrm>
        <a:graphic>
          <a:graphicData uri="http://schemas.openxmlformats.org/drawingml/2006/table">
            <a:tbl>
              <a:tblPr firstRow="1" firstCol="1" bandRow="1">
                <a:tableStyleId>{5940675A-B579-460E-94D1-54222C63F5DA}</a:tableStyleId>
              </a:tblPr>
              <a:tblGrid>
                <a:gridCol w="1350916">
                  <a:extLst>
                    <a:ext uri="{9D8B030D-6E8A-4147-A177-3AD203B41FA5}">
                      <a16:colId xmlns:a16="http://schemas.microsoft.com/office/drawing/2014/main" val="2002111877"/>
                    </a:ext>
                  </a:extLst>
                </a:gridCol>
                <a:gridCol w="15138313">
                  <a:extLst>
                    <a:ext uri="{9D8B030D-6E8A-4147-A177-3AD203B41FA5}">
                      <a16:colId xmlns:a16="http://schemas.microsoft.com/office/drawing/2014/main" val="607068183"/>
                    </a:ext>
                  </a:extLst>
                </a:gridCol>
                <a:gridCol w="5371460">
                  <a:extLst>
                    <a:ext uri="{9D8B030D-6E8A-4147-A177-3AD203B41FA5}">
                      <a16:colId xmlns:a16="http://schemas.microsoft.com/office/drawing/2014/main" val="2018402249"/>
                    </a:ext>
                  </a:extLst>
                </a:gridCol>
              </a:tblGrid>
              <a:tr h="268827">
                <a:tc>
                  <a:txBody>
                    <a:bodyPr/>
                    <a:lstStyle/>
                    <a:p>
                      <a:pPr algn="ctr">
                        <a:lnSpc>
                          <a:spcPct val="115000"/>
                        </a:lnSpc>
                        <a:spcAft>
                          <a:spcPts val="1000"/>
                        </a:spcAft>
                      </a:pPr>
                      <a:r>
                        <a:rPr lang="pl-PL" sz="2400" b="1">
                          <a:effectLst/>
                        </a:rPr>
                        <a:t>Lp.</a:t>
                      </a:r>
                      <a:endParaRPr lang="pl-PL"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15000"/>
                        </a:lnSpc>
                        <a:spcAft>
                          <a:spcPts val="1000"/>
                        </a:spcAft>
                      </a:pPr>
                      <a:r>
                        <a:rPr lang="pl-PL" sz="2400" b="1" dirty="0">
                          <a:effectLst/>
                        </a:rPr>
                        <a:t>Działania pozostałe w procesie aktualizacji SRWD 2030+</a:t>
                      </a:r>
                      <a:endParaRPr lang="pl-P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15000"/>
                        </a:lnSpc>
                        <a:spcAft>
                          <a:spcPts val="1000"/>
                        </a:spcAft>
                      </a:pPr>
                      <a:r>
                        <a:rPr lang="pl-PL" sz="2400" b="1" dirty="0">
                          <a:effectLst/>
                        </a:rPr>
                        <a:t>Czas</a:t>
                      </a:r>
                      <a:endParaRPr lang="pl-P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1424841836"/>
                  </a:ext>
                </a:extLst>
              </a:tr>
              <a:tr h="1418266">
                <a:tc>
                  <a:txBody>
                    <a:bodyPr/>
                    <a:lstStyle/>
                    <a:p>
                      <a:pPr algn="ctr">
                        <a:lnSpc>
                          <a:spcPct val="115000"/>
                        </a:lnSpc>
                        <a:spcAft>
                          <a:spcPts val="1000"/>
                        </a:spcAft>
                      </a:pPr>
                      <a:r>
                        <a:rPr lang="pl-PL" sz="2400" dirty="0">
                          <a:effectLst/>
                        </a:rPr>
                        <a:t>1.</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just">
                        <a:lnSpc>
                          <a:spcPct val="115000"/>
                        </a:lnSpc>
                        <a:spcAft>
                          <a:spcPts val="1000"/>
                        </a:spcAft>
                      </a:pPr>
                      <a:r>
                        <a:rPr lang="pl-PL" sz="2400" dirty="0">
                          <a:effectLst/>
                        </a:rPr>
                        <a:t>Opracowanie projektu Strategii Rozwoju Województwa Dolnośląskiego 2030+ uwzględniającego opracowywane przez stronę rządową aktualizacje średniookresowej strategii rozwoju kraju i krajowej strategii rozwoju regionalnego oraz wytyczne dotyczące opracowania modelu struktury funkcjonalno-przestrzennej</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2400" dirty="0">
                          <a:effectLst/>
                        </a:rPr>
                        <a:t>lipiec 2024 r. – marzec 2026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543189901"/>
                  </a:ext>
                </a:extLst>
              </a:tr>
              <a:tr h="843547">
                <a:tc>
                  <a:txBody>
                    <a:bodyPr/>
                    <a:lstStyle/>
                    <a:p>
                      <a:pPr algn="ctr">
                        <a:lnSpc>
                          <a:spcPct val="115000"/>
                        </a:lnSpc>
                        <a:spcAft>
                          <a:spcPts val="1000"/>
                        </a:spcAft>
                      </a:pPr>
                      <a:r>
                        <a:rPr lang="pl-PL" sz="2400" dirty="0">
                          <a:effectLst/>
                        </a:rPr>
                        <a:t>2.</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just">
                        <a:lnSpc>
                          <a:spcPct val="115000"/>
                        </a:lnSpc>
                        <a:spcAft>
                          <a:spcPts val="1000"/>
                        </a:spcAft>
                      </a:pPr>
                      <a:r>
                        <a:rPr lang="pl-PL" sz="2400" dirty="0">
                          <a:effectLst/>
                        </a:rPr>
                        <a:t>Przeprowadzenie </a:t>
                      </a:r>
                      <a:r>
                        <a:rPr lang="pl-PL" sz="2400" u="none" dirty="0">
                          <a:effectLst/>
                        </a:rPr>
                        <a:t>postępowania</a:t>
                      </a:r>
                      <a:r>
                        <a:rPr lang="pl-PL" sz="2400" dirty="0">
                          <a:effectLst/>
                        </a:rPr>
                        <a:t> w sprawie strategicznej oceny oddziaływania na środowisko oraz w sprawie transgranicznego </a:t>
                      </a:r>
                      <a:r>
                        <a:rPr lang="pl-PL" sz="2400" b="0" i="0" u="none" strike="noStrike" cap="none" spc="0" baseline="0" dirty="0">
                          <a:ln>
                            <a:noFill/>
                          </a:ln>
                          <a:solidFill>
                            <a:schemeClr val="tx1"/>
                          </a:solidFill>
                          <a:effectLst/>
                          <a:uFillTx/>
                          <a:latin typeface="+mn-lt"/>
                          <a:ea typeface="+mn-ea"/>
                          <a:cs typeface="+mn-cs"/>
                          <a:sym typeface="Calibri"/>
                        </a:rPr>
                        <a:t>oddziaływania</a:t>
                      </a:r>
                      <a:r>
                        <a:rPr lang="pl-PL" sz="2400" dirty="0">
                          <a:effectLst/>
                        </a:rPr>
                        <a:t> na środowisko (umowa dwuletnia)</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2400" dirty="0">
                          <a:effectLst/>
                        </a:rPr>
                        <a:t>marzec – czerwiec 2025r.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231943951"/>
                  </a:ext>
                </a:extLst>
              </a:tr>
              <a:tr h="556187">
                <a:tc>
                  <a:txBody>
                    <a:bodyPr/>
                    <a:lstStyle/>
                    <a:p>
                      <a:pPr algn="ctr">
                        <a:lnSpc>
                          <a:spcPct val="115000"/>
                        </a:lnSpc>
                        <a:spcAft>
                          <a:spcPts val="1000"/>
                        </a:spcAft>
                      </a:pPr>
                      <a:r>
                        <a:rPr lang="pl-PL" sz="2400">
                          <a:effectLst/>
                        </a:rPr>
                        <a:t>3.</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Przeprowadzenie </a:t>
                      </a:r>
                      <a:r>
                        <a:rPr lang="pl-PL" sz="2400" u="none" dirty="0">
                          <a:effectLst/>
                        </a:rPr>
                        <a:t>strategicznej oceny oddziaływania na środowisko </a:t>
                      </a:r>
                      <a:r>
                        <a:rPr lang="pl-PL" sz="2400" dirty="0">
                          <a:effectLst/>
                        </a:rPr>
                        <a:t>oraz  transgranicznego oddziaływania na środowisko wraz z konsultacjami</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a:effectLst/>
                        </a:rPr>
                        <a:t>czerwiec 2025 r. </a:t>
                      </a:r>
                      <a:r>
                        <a:rPr lang="pl-PL" sz="2400" dirty="0">
                          <a:effectLst/>
                        </a:rPr>
                        <a:t>– kwiecień 2026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4319454"/>
                  </a:ext>
                </a:extLst>
              </a:tr>
              <a:tr h="556187">
                <a:tc>
                  <a:txBody>
                    <a:bodyPr/>
                    <a:lstStyle/>
                    <a:p>
                      <a:pPr algn="ctr">
                        <a:lnSpc>
                          <a:spcPct val="115000"/>
                        </a:lnSpc>
                        <a:spcAft>
                          <a:spcPts val="1000"/>
                        </a:spcAft>
                      </a:pPr>
                      <a:r>
                        <a:rPr lang="pl-PL" sz="2400">
                          <a:effectLst/>
                        </a:rPr>
                        <a:t>4.</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Uchwała ZWD ws. przyjęcia projektu SRWD 2030+ w celu przeprowadzenia  konsultacji społecznych</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a:effectLst/>
                        </a:rPr>
                        <a:t>marzec – kwiecień 2026 r.</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048758"/>
                  </a:ext>
                </a:extLst>
              </a:tr>
              <a:tr h="556187">
                <a:tc>
                  <a:txBody>
                    <a:bodyPr/>
                    <a:lstStyle/>
                    <a:p>
                      <a:pPr algn="ctr">
                        <a:lnSpc>
                          <a:spcPct val="115000"/>
                        </a:lnSpc>
                        <a:spcAft>
                          <a:spcPts val="1000"/>
                        </a:spcAft>
                      </a:pPr>
                      <a:r>
                        <a:rPr lang="pl-PL" sz="2400">
                          <a:effectLst/>
                        </a:rPr>
                        <a:t>5.</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Przeprowadzenie konsultacji społecznych projektu SRWD 2030+</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a:effectLst/>
                        </a:rPr>
                        <a:t>marzec – kwiecień 2026 r.</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1472984"/>
                  </a:ext>
                </a:extLst>
              </a:tr>
              <a:tr h="556187">
                <a:tc>
                  <a:txBody>
                    <a:bodyPr/>
                    <a:lstStyle/>
                    <a:p>
                      <a:pPr algn="ctr">
                        <a:lnSpc>
                          <a:spcPct val="115000"/>
                        </a:lnSpc>
                        <a:spcAft>
                          <a:spcPts val="1000"/>
                        </a:spcAft>
                      </a:pPr>
                      <a:r>
                        <a:rPr lang="pl-PL" sz="2400">
                          <a:effectLst/>
                        </a:rPr>
                        <a:t>6.</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Przeprowadzenie konsultacji społecznych projektu SRWD 2030+ z WRDS DŚ</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dirty="0">
                          <a:effectLst/>
                        </a:rPr>
                        <a:t>marzec – kwiecień 2026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301520"/>
                  </a:ext>
                </a:extLst>
              </a:tr>
              <a:tr h="556187">
                <a:tc>
                  <a:txBody>
                    <a:bodyPr/>
                    <a:lstStyle/>
                    <a:p>
                      <a:pPr algn="ctr">
                        <a:lnSpc>
                          <a:spcPct val="115000"/>
                        </a:lnSpc>
                        <a:spcAft>
                          <a:spcPts val="1000"/>
                        </a:spcAft>
                      </a:pPr>
                      <a:r>
                        <a:rPr lang="pl-PL" sz="2400">
                          <a:effectLst/>
                        </a:rPr>
                        <a:t>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Przeprowadzenie konsultacji społecznych z Dolnośląską Radą Działalności Pożytku Publicznego</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dirty="0">
                          <a:effectLst/>
                        </a:rPr>
                        <a:t>marzec – kwiecień 2026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6988274"/>
                  </a:ext>
                </a:extLst>
              </a:tr>
              <a:tr h="843547">
                <a:tc>
                  <a:txBody>
                    <a:bodyPr/>
                    <a:lstStyle/>
                    <a:p>
                      <a:pPr algn="ctr">
                        <a:lnSpc>
                          <a:spcPct val="115000"/>
                        </a:lnSpc>
                        <a:spcAft>
                          <a:spcPts val="1000"/>
                        </a:spcAft>
                      </a:pPr>
                      <a:r>
                        <a:rPr lang="pl-PL" sz="2400">
                          <a:effectLst/>
                        </a:rPr>
                        <a:t>8.</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Przygotowanie sprawozdania zawierającego w szczególności ustosunkowanie się do uwag zgłaszanych w trakcie konsultacji wraz z uzasadnieniem</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dirty="0">
                          <a:effectLst/>
                        </a:rPr>
                        <a:t>kwiecień – maj 2026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0133985"/>
                  </a:ext>
                </a:extLst>
              </a:tr>
              <a:tr h="1130907">
                <a:tc>
                  <a:txBody>
                    <a:bodyPr/>
                    <a:lstStyle/>
                    <a:p>
                      <a:pPr algn="ctr">
                        <a:lnSpc>
                          <a:spcPct val="115000"/>
                        </a:lnSpc>
                        <a:spcAft>
                          <a:spcPts val="1000"/>
                        </a:spcAft>
                      </a:pPr>
                      <a:r>
                        <a:rPr lang="pl-PL" sz="2400">
                          <a:effectLst/>
                        </a:rPr>
                        <a:t>9.</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Przedłożenie ministrowi właściwemu do spraw rozwoju regionalnego projektu SRWD 2030+ w celu wydania opinii dotyczącej spójności ze średniookresową strategią rozwoju kraju i krajową strategią rozwoju regionalnego.</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dirty="0">
                          <a:effectLst/>
                        </a:rPr>
                        <a:t>kwiecień – czerwiec 2026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0523065"/>
                  </a:ext>
                </a:extLst>
              </a:tr>
              <a:tr h="556187">
                <a:tc>
                  <a:txBody>
                    <a:bodyPr/>
                    <a:lstStyle/>
                    <a:p>
                      <a:pPr algn="ctr">
                        <a:lnSpc>
                          <a:spcPct val="115000"/>
                        </a:lnSpc>
                        <a:spcAft>
                          <a:spcPts val="1000"/>
                        </a:spcAft>
                      </a:pPr>
                      <a:r>
                        <a:rPr lang="pl-PL" sz="2400">
                          <a:effectLst/>
                        </a:rPr>
                        <a:t>10.</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Wniosek o dokonanie uzgodnienia projektu Strategii Rozwoju Województwa Dolnośląskiego 2030+ z PGW Wody Polskie</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dirty="0">
                          <a:effectLst/>
                        </a:rPr>
                        <a:t>kwiecień – czerwiec 2026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4543434"/>
                  </a:ext>
                </a:extLst>
              </a:tr>
              <a:tr h="556187">
                <a:tc>
                  <a:txBody>
                    <a:bodyPr/>
                    <a:lstStyle/>
                    <a:p>
                      <a:pPr algn="ctr">
                        <a:lnSpc>
                          <a:spcPct val="115000"/>
                        </a:lnSpc>
                        <a:spcAft>
                          <a:spcPts val="1000"/>
                        </a:spcAft>
                      </a:pPr>
                      <a:r>
                        <a:rPr lang="pl-PL" sz="2400">
                          <a:effectLst/>
                        </a:rPr>
                        <a:t>11.</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Uzyskanie opinii </a:t>
                      </a:r>
                      <a:r>
                        <a:rPr lang="pl-PL" sz="2400" dirty="0" err="1">
                          <a:effectLst/>
                        </a:rPr>
                        <a:t>KWRiST</a:t>
                      </a:r>
                      <a:r>
                        <a:rPr lang="pl-PL" sz="2400" dirty="0">
                          <a:effectLst/>
                        </a:rPr>
                        <a:t> ws. projektu Strategii Rozwoju Województwa Dolnośląskiego 2030+</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dirty="0">
                          <a:effectLst/>
                        </a:rPr>
                        <a:t>kwiecień – czerwiec 2026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9253997"/>
                  </a:ext>
                </a:extLst>
              </a:tr>
              <a:tr h="843547">
                <a:tc>
                  <a:txBody>
                    <a:bodyPr/>
                    <a:lstStyle/>
                    <a:p>
                      <a:pPr algn="ctr">
                        <a:lnSpc>
                          <a:spcPct val="115000"/>
                        </a:lnSpc>
                        <a:spcAft>
                          <a:spcPts val="1000"/>
                        </a:spcAft>
                      </a:pPr>
                      <a:r>
                        <a:rPr lang="pl-PL" sz="2400">
                          <a:effectLst/>
                        </a:rPr>
                        <a:t>12.</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Przygotowanie projektu SRWD 2030+ po konsultacjach, SOOŚ i opiniowaniu przez organy oraz podjęcie uchwały ZWD ws. przyjęcia projektu SRWD 2030+ po konsultacjach społecznych i SOOŚ</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dirty="0">
                          <a:effectLst/>
                        </a:rPr>
                        <a:t>czerwiec – sierpień 2026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7353786"/>
                  </a:ext>
                </a:extLst>
              </a:tr>
              <a:tr h="268827">
                <a:tc>
                  <a:txBody>
                    <a:bodyPr/>
                    <a:lstStyle/>
                    <a:p>
                      <a:pPr algn="ctr">
                        <a:lnSpc>
                          <a:spcPct val="115000"/>
                        </a:lnSpc>
                        <a:spcAft>
                          <a:spcPts val="1000"/>
                        </a:spcAft>
                      </a:pPr>
                      <a:r>
                        <a:rPr lang="pl-PL" sz="2400">
                          <a:effectLst/>
                        </a:rPr>
                        <a:t>13.</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b="1" dirty="0">
                          <a:effectLst/>
                        </a:rPr>
                        <a:t>Uchwała SWD ws. przyjęcia SRWD (I czytanie)</a:t>
                      </a:r>
                      <a:endParaRPr lang="pl-P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b="1" dirty="0">
                          <a:effectLst/>
                        </a:rPr>
                        <a:t>wrzesień 2026 r.</a:t>
                      </a:r>
                      <a:endParaRPr lang="pl-P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9778147"/>
                  </a:ext>
                </a:extLst>
              </a:tr>
              <a:tr h="268827">
                <a:tc>
                  <a:txBody>
                    <a:bodyPr/>
                    <a:lstStyle/>
                    <a:p>
                      <a:pPr algn="ctr">
                        <a:lnSpc>
                          <a:spcPct val="115000"/>
                        </a:lnSpc>
                        <a:spcAft>
                          <a:spcPts val="1000"/>
                        </a:spcAft>
                      </a:pPr>
                      <a:r>
                        <a:rPr lang="pl-PL" sz="2400">
                          <a:effectLst/>
                        </a:rPr>
                        <a:t>14.</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b="1" dirty="0">
                          <a:effectLst/>
                        </a:rPr>
                        <a:t>Uchwała SWD ws. przyjęcia SRWD (II czytanie)</a:t>
                      </a:r>
                      <a:endParaRPr lang="pl-P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b="1" dirty="0">
                          <a:effectLst/>
                        </a:rPr>
                        <a:t>październik 2026 r.</a:t>
                      </a:r>
                      <a:endParaRPr lang="pl-P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3953705"/>
                  </a:ext>
                </a:extLst>
              </a:tr>
              <a:tr h="556187">
                <a:tc>
                  <a:txBody>
                    <a:bodyPr/>
                    <a:lstStyle/>
                    <a:p>
                      <a:pPr algn="ctr">
                        <a:lnSpc>
                          <a:spcPct val="115000"/>
                        </a:lnSpc>
                        <a:spcAft>
                          <a:spcPts val="1000"/>
                        </a:spcAft>
                      </a:pPr>
                      <a:r>
                        <a:rPr lang="pl-PL" sz="2400">
                          <a:effectLst/>
                        </a:rPr>
                        <a:t>15.</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Przetarg na wydruk SRWD 2030+</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dirty="0">
                          <a:effectLst/>
                        </a:rPr>
                        <a:t>październik – grudzień 2026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7527688"/>
                  </a:ext>
                </a:extLst>
              </a:tr>
              <a:tr h="556187">
                <a:tc>
                  <a:txBody>
                    <a:bodyPr/>
                    <a:lstStyle/>
                    <a:p>
                      <a:pPr algn="ctr">
                        <a:lnSpc>
                          <a:spcPct val="115000"/>
                        </a:lnSpc>
                        <a:spcAft>
                          <a:spcPts val="1000"/>
                        </a:spcAft>
                      </a:pPr>
                      <a:r>
                        <a:rPr lang="pl-PL" sz="2400">
                          <a:effectLst/>
                        </a:rPr>
                        <a:t>16.</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pl-PL" sz="2400" dirty="0">
                          <a:effectLst/>
                        </a:rPr>
                        <a:t>Wydruk SRWD 2030+</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pl-PL" sz="2400" dirty="0">
                          <a:effectLst/>
                        </a:rPr>
                        <a:t>styczeń – luty 2027 r.</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105103"/>
                  </a:ext>
                </a:extLst>
              </a:tr>
            </a:tbl>
          </a:graphicData>
        </a:graphic>
      </p:graphicFrame>
      <p:sp>
        <p:nvSpPr>
          <p:cNvPr id="2" name="Strzałka: w prawo 1">
            <a:extLst>
              <a:ext uri="{FF2B5EF4-FFF2-40B4-BE49-F238E27FC236}">
                <a16:creationId xmlns:a16="http://schemas.microsoft.com/office/drawing/2014/main" id="{74BD459C-7191-481C-01CB-C0A964BF5B7B}"/>
              </a:ext>
            </a:extLst>
          </p:cNvPr>
          <p:cNvSpPr/>
          <p:nvPr/>
        </p:nvSpPr>
        <p:spPr>
          <a:xfrm rot="10800000">
            <a:off x="22273404" y="2087590"/>
            <a:ext cx="1887662" cy="1158815"/>
          </a:xfrm>
          <a:prstGeom prst="rightArrow">
            <a:avLst/>
          </a:prstGeom>
          <a:solidFill>
            <a:schemeClr val="accent1">
              <a:lumMod val="20000"/>
              <a:lumOff val="8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pl-PL"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trzałka: w prawo 3">
            <a:extLst>
              <a:ext uri="{FF2B5EF4-FFF2-40B4-BE49-F238E27FC236}">
                <a16:creationId xmlns:a16="http://schemas.microsoft.com/office/drawing/2014/main" id="{0AF99CA6-5835-DEB8-8B7F-B6806ADB1325}"/>
              </a:ext>
            </a:extLst>
          </p:cNvPr>
          <p:cNvSpPr/>
          <p:nvPr/>
        </p:nvSpPr>
        <p:spPr>
          <a:xfrm rot="10800000">
            <a:off x="22273404" y="3246405"/>
            <a:ext cx="1887662" cy="1158815"/>
          </a:xfrm>
          <a:prstGeom prst="rightArrow">
            <a:avLst/>
          </a:prstGeom>
          <a:solidFill>
            <a:schemeClr val="accent1">
              <a:lumMod val="20000"/>
              <a:lumOff val="8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pl-PL"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pole tekstowe 5">
            <a:extLst>
              <a:ext uri="{FF2B5EF4-FFF2-40B4-BE49-F238E27FC236}">
                <a16:creationId xmlns:a16="http://schemas.microsoft.com/office/drawing/2014/main" id="{13165C9C-A210-48B7-CB74-CA5BD6C7CAF4}"/>
              </a:ext>
            </a:extLst>
          </p:cNvPr>
          <p:cNvSpPr txBox="1"/>
          <p:nvPr/>
        </p:nvSpPr>
        <p:spPr>
          <a:xfrm>
            <a:off x="22680706" y="2408894"/>
            <a:ext cx="1308847"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2400" b="1" i="0" u="none" strike="noStrike" cap="none" spc="0" normalizeH="0" baseline="0" dirty="0">
                <a:ln>
                  <a:noFill/>
                </a:ln>
                <a:solidFill>
                  <a:schemeClr val="accent1"/>
                </a:solidFill>
                <a:effectLst/>
                <a:uFillTx/>
                <a:latin typeface="+mn-lt"/>
                <a:ea typeface="+mn-ea"/>
                <a:cs typeface="+mn-cs"/>
                <a:sym typeface="Helvetica Light"/>
              </a:rPr>
              <a:t>obecnie</a:t>
            </a:r>
          </a:p>
        </p:txBody>
      </p:sp>
      <p:sp>
        <p:nvSpPr>
          <p:cNvPr id="7" name="pole tekstowe 6">
            <a:extLst>
              <a:ext uri="{FF2B5EF4-FFF2-40B4-BE49-F238E27FC236}">
                <a16:creationId xmlns:a16="http://schemas.microsoft.com/office/drawing/2014/main" id="{A6E48CEC-3186-08AA-351F-96B726FCED19}"/>
              </a:ext>
            </a:extLst>
          </p:cNvPr>
          <p:cNvSpPr txBox="1"/>
          <p:nvPr/>
        </p:nvSpPr>
        <p:spPr>
          <a:xfrm>
            <a:off x="22680706" y="3567709"/>
            <a:ext cx="1308847"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2400" b="1" i="0" u="none" strike="noStrike" cap="none" spc="0" normalizeH="0" baseline="0" dirty="0">
                <a:ln>
                  <a:noFill/>
                </a:ln>
                <a:solidFill>
                  <a:schemeClr val="accent1"/>
                </a:solidFill>
                <a:effectLst/>
                <a:uFillTx/>
                <a:latin typeface="+mn-lt"/>
                <a:ea typeface="+mn-ea"/>
                <a:cs typeface="+mn-cs"/>
                <a:sym typeface="Helvetica Light"/>
              </a:rPr>
              <a:t>obecnie</a:t>
            </a:r>
          </a:p>
        </p:txBody>
      </p:sp>
      <p:sp>
        <p:nvSpPr>
          <p:cNvPr id="8" name="Strzałka: w prawo 7">
            <a:extLst>
              <a:ext uri="{FF2B5EF4-FFF2-40B4-BE49-F238E27FC236}">
                <a16:creationId xmlns:a16="http://schemas.microsoft.com/office/drawing/2014/main" id="{5E714945-EC9E-AB5A-34BF-20D8CF17371C}"/>
              </a:ext>
            </a:extLst>
          </p:cNvPr>
          <p:cNvSpPr/>
          <p:nvPr/>
        </p:nvSpPr>
        <p:spPr>
          <a:xfrm rot="10800000">
            <a:off x="22273404" y="4066930"/>
            <a:ext cx="1887662" cy="1158815"/>
          </a:xfrm>
          <a:prstGeom prst="rightArrow">
            <a:avLst/>
          </a:prstGeom>
          <a:solidFill>
            <a:schemeClr val="accent1">
              <a:lumMod val="20000"/>
              <a:lumOff val="80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pl-PL" sz="3200" b="0" i="0" u="none" strike="noStrike" cap="none" spc="0" normalizeH="0" baseline="0">
              <a:ln>
                <a:noFill/>
              </a:ln>
              <a:solidFill>
                <a:srgbClr val="FFFFFF"/>
              </a:solidFill>
              <a:effectLst/>
              <a:uFillTx/>
              <a:latin typeface="+mn-lt"/>
              <a:ea typeface="+mn-ea"/>
              <a:cs typeface="+mn-cs"/>
              <a:sym typeface="Helvetica Light"/>
            </a:endParaRPr>
          </a:p>
        </p:txBody>
      </p:sp>
      <p:sp>
        <p:nvSpPr>
          <p:cNvPr id="9" name="pole tekstowe 8">
            <a:extLst>
              <a:ext uri="{FF2B5EF4-FFF2-40B4-BE49-F238E27FC236}">
                <a16:creationId xmlns:a16="http://schemas.microsoft.com/office/drawing/2014/main" id="{7543108B-8586-D6A7-5447-782420AABA83}"/>
              </a:ext>
            </a:extLst>
          </p:cNvPr>
          <p:cNvSpPr txBox="1"/>
          <p:nvPr/>
        </p:nvSpPr>
        <p:spPr>
          <a:xfrm>
            <a:off x="22680706" y="4312744"/>
            <a:ext cx="1308847"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2400" b="1" i="0" u="none" strike="noStrike" cap="none" spc="0" normalizeH="0" baseline="0" dirty="0">
                <a:ln>
                  <a:noFill/>
                </a:ln>
                <a:solidFill>
                  <a:schemeClr val="accent1"/>
                </a:solidFill>
                <a:effectLst/>
                <a:uFillTx/>
                <a:latin typeface="+mn-lt"/>
                <a:ea typeface="+mn-ea"/>
                <a:cs typeface="+mn-cs"/>
                <a:sym typeface="Helvetica Light"/>
              </a:rPr>
              <a:t>obecnie</a:t>
            </a:r>
          </a:p>
        </p:txBody>
      </p:sp>
    </p:spTree>
    <p:extLst>
      <p:ext uri="{BB962C8B-B14F-4D97-AF65-F5344CB8AC3E}">
        <p14:creationId xmlns:p14="http://schemas.microsoft.com/office/powerpoint/2010/main" val="22787530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DD464-33E5-F620-E5FD-40CD3A38B3D4}"/>
            </a:ext>
          </a:extLst>
        </p:cNvPr>
        <p:cNvGrpSpPr/>
        <p:nvPr/>
      </p:nvGrpSpPr>
      <p:grpSpPr>
        <a:xfrm>
          <a:off x="0" y="0"/>
          <a:ext cx="0" cy="0"/>
          <a:chOff x="0" y="0"/>
          <a:chExt cx="0" cy="0"/>
        </a:xfrm>
      </p:grpSpPr>
      <p:sp>
        <p:nvSpPr>
          <p:cNvPr id="5" name="Prostokąt: zaokrąglone rogi 4">
            <a:extLst>
              <a:ext uri="{FF2B5EF4-FFF2-40B4-BE49-F238E27FC236}">
                <a16:creationId xmlns:a16="http://schemas.microsoft.com/office/drawing/2014/main" id="{9BC59DD4-F67F-6D2D-C346-79BC108D9A54}"/>
              </a:ext>
            </a:extLst>
          </p:cNvPr>
          <p:cNvSpPr/>
          <p:nvPr/>
        </p:nvSpPr>
        <p:spPr>
          <a:xfrm>
            <a:off x="5632477" y="330233"/>
            <a:ext cx="12024071" cy="1123710"/>
          </a:xfrm>
          <a:prstGeom prst="roundRect">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l-PL" sz="60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rPr>
              <a:t>Co nas czeka w </a:t>
            </a:r>
            <a:r>
              <a:rPr lang="pl-PL" sz="6000" b="1" dirty="0">
                <a:solidFill>
                  <a:schemeClr val="tx1"/>
                </a:solidFill>
                <a:latin typeface="Calibri" panose="020F0502020204030204" pitchFamily="34" charset="0"/>
                <a:ea typeface="Calibri" panose="020F0502020204030204" pitchFamily="34" charset="0"/>
                <a:cs typeface="Calibri" panose="020F0502020204030204" pitchFamily="34" charset="0"/>
              </a:rPr>
              <a:t>2025 roku?</a:t>
            </a:r>
            <a:endParaRPr kumimoji="0" lang="pl-PL" sz="60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8" name="Dowolny kształt 30">
            <a:extLst>
              <a:ext uri="{FF2B5EF4-FFF2-40B4-BE49-F238E27FC236}">
                <a16:creationId xmlns:a16="http://schemas.microsoft.com/office/drawing/2014/main" id="{34404ACE-2238-B413-691E-655E2C5B77AB}"/>
              </a:ext>
            </a:extLst>
          </p:cNvPr>
          <p:cNvSpPr/>
          <p:nvPr/>
        </p:nvSpPr>
        <p:spPr bwMode="auto">
          <a:xfrm>
            <a:off x="1601099" y="4643718"/>
            <a:ext cx="5032046" cy="2880601"/>
          </a:xfrm>
          <a:custGeom>
            <a:avLst/>
            <a:gdLst>
              <a:gd name="connsiteX0" fmla="*/ 0 w 625200"/>
              <a:gd name="connsiteY0" fmla="*/ 312600 h 625200"/>
              <a:gd name="connsiteX1" fmla="*/ 91559 w 625200"/>
              <a:gd name="connsiteY1" fmla="*/ 91558 h 625200"/>
              <a:gd name="connsiteX2" fmla="*/ 312601 w 625200"/>
              <a:gd name="connsiteY2" fmla="*/ 0 h 625200"/>
              <a:gd name="connsiteX3" fmla="*/ 533643 w 625200"/>
              <a:gd name="connsiteY3" fmla="*/ 91559 h 625200"/>
              <a:gd name="connsiteX4" fmla="*/ 625201 w 625200"/>
              <a:gd name="connsiteY4" fmla="*/ 312601 h 625200"/>
              <a:gd name="connsiteX5" fmla="*/ 533643 w 625200"/>
              <a:gd name="connsiteY5" fmla="*/ 533643 h 625200"/>
              <a:gd name="connsiteX6" fmla="*/ 312601 w 625200"/>
              <a:gd name="connsiteY6" fmla="*/ 625201 h 625200"/>
              <a:gd name="connsiteX7" fmla="*/ 91559 w 625200"/>
              <a:gd name="connsiteY7" fmla="*/ 533642 h 625200"/>
              <a:gd name="connsiteX8" fmla="*/ 1 w 625200"/>
              <a:gd name="connsiteY8" fmla="*/ 312600 h 625200"/>
              <a:gd name="connsiteX9" fmla="*/ 0 w 625200"/>
              <a:gd name="connsiteY9" fmla="*/ 312600 h 6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00" h="625200">
                <a:moveTo>
                  <a:pt x="0" y="312600"/>
                </a:moveTo>
                <a:cubicBezTo>
                  <a:pt x="0" y="229693"/>
                  <a:pt x="32935" y="150182"/>
                  <a:pt x="91559" y="91558"/>
                </a:cubicBezTo>
                <a:cubicBezTo>
                  <a:pt x="150183" y="32934"/>
                  <a:pt x="229694" y="0"/>
                  <a:pt x="312601" y="0"/>
                </a:cubicBezTo>
                <a:cubicBezTo>
                  <a:pt x="395508" y="0"/>
                  <a:pt x="475019" y="32935"/>
                  <a:pt x="533643" y="91559"/>
                </a:cubicBezTo>
                <a:cubicBezTo>
                  <a:pt x="592267" y="150183"/>
                  <a:pt x="625201" y="229694"/>
                  <a:pt x="625201" y="312601"/>
                </a:cubicBezTo>
                <a:cubicBezTo>
                  <a:pt x="625201" y="395508"/>
                  <a:pt x="592266" y="475019"/>
                  <a:pt x="533643" y="533643"/>
                </a:cubicBezTo>
                <a:cubicBezTo>
                  <a:pt x="475019" y="592267"/>
                  <a:pt x="395508" y="625201"/>
                  <a:pt x="312601" y="625201"/>
                </a:cubicBezTo>
                <a:cubicBezTo>
                  <a:pt x="229694" y="625201"/>
                  <a:pt x="150183" y="592266"/>
                  <a:pt x="91559" y="533642"/>
                </a:cubicBezTo>
                <a:cubicBezTo>
                  <a:pt x="32935" y="475018"/>
                  <a:pt x="1" y="395507"/>
                  <a:pt x="1" y="312600"/>
                </a:cubicBezTo>
                <a:lnTo>
                  <a:pt x="0" y="312600"/>
                </a:lnTo>
                <a:close/>
              </a:path>
            </a:pathLst>
          </a:custGeom>
          <a:solidFill>
            <a:schemeClr val="accent1">
              <a:lumMod val="60000"/>
              <a:lumOff val="40000"/>
            </a:schemeClr>
          </a:solidFill>
          <a:ln>
            <a:noFill/>
          </a:ln>
        </p:spPr>
        <p:style>
          <a:lnRef idx="3">
            <a:schemeClr val="lt1"/>
          </a:lnRef>
          <a:fillRef idx="1">
            <a:schemeClr val="accent3"/>
          </a:fillRef>
          <a:effectRef idx="1">
            <a:schemeClr val="accent3"/>
          </a:effectRef>
          <a:fontRef idx="minor">
            <a:schemeClr val="lt1"/>
          </a:fontRef>
        </p:style>
        <p:txBody>
          <a:bodyPr lIns="189466" tIns="189466" rIns="189466" bIns="189466" spcCol="1270" anchor="ctr"/>
          <a:lstStyle/>
          <a:p>
            <a:pPr defTabSz="444500">
              <a:lnSpc>
                <a:spcPct val="90000"/>
              </a:lnSpc>
              <a:spcAft>
                <a:spcPct val="35000"/>
              </a:spcAft>
              <a:defRPr/>
            </a:pPr>
            <a:endParaRPr lang="pl-PL" sz="48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defTabSz="444500">
              <a:lnSpc>
                <a:spcPct val="90000"/>
              </a:lnSpc>
              <a:spcAft>
                <a:spcPct val="35000"/>
              </a:spcAft>
              <a:defRPr/>
            </a:pPr>
            <a:r>
              <a:rPr lang="pl-PL" sz="44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rPr>
              <a:t>Strategiczna ocena oddziaływania na środowisko</a:t>
            </a:r>
          </a:p>
          <a:p>
            <a:pPr defTabSz="444500">
              <a:lnSpc>
                <a:spcPct val="90000"/>
              </a:lnSpc>
              <a:spcAft>
                <a:spcPct val="35000"/>
              </a:spcAft>
              <a:defRPr/>
            </a:pPr>
            <a:endParaRPr lang="pl-PL" sz="48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p:txBody>
      </p:sp>
      <p:sp>
        <p:nvSpPr>
          <p:cNvPr id="11" name="pole tekstowe 10">
            <a:extLst>
              <a:ext uri="{FF2B5EF4-FFF2-40B4-BE49-F238E27FC236}">
                <a16:creationId xmlns:a16="http://schemas.microsoft.com/office/drawing/2014/main" id="{7B9674E8-F7CC-FB0F-94E9-DCD7CDABEC03}"/>
              </a:ext>
            </a:extLst>
          </p:cNvPr>
          <p:cNvSpPr txBox="1"/>
          <p:nvPr/>
        </p:nvSpPr>
        <p:spPr>
          <a:xfrm>
            <a:off x="7978962" y="5909094"/>
            <a:ext cx="7039159" cy="2139851"/>
          </a:xfrm>
          <a:prstGeom prst="rightArrow">
            <a:avLst>
              <a:gd name="adj1" fmla="val 50000"/>
              <a:gd name="adj2" fmla="val 37874"/>
            </a:avLst>
          </a:prstGeom>
          <a:solidFill>
            <a:schemeClr val="accent1">
              <a:lumMod val="40000"/>
              <a:lumOff val="60000"/>
            </a:schemeClr>
          </a:solidFill>
          <a:ln w="38100">
            <a:noFill/>
          </a:ln>
        </p:spPr>
        <p:txBody>
          <a:bodyPr wrap="square" rtlCol="0">
            <a:spAutoFit/>
          </a:bodyPr>
          <a:lstStyle/>
          <a:p>
            <a:pPr algn="ctr"/>
            <a:r>
              <a:rPr lang="pl-PL" sz="3200" b="1" dirty="0">
                <a:latin typeface="Calibri" panose="020F0502020204030204" pitchFamily="34" charset="0"/>
                <a:ea typeface="Calibri" panose="020F0502020204030204" pitchFamily="34" charset="0"/>
                <a:cs typeface="Calibri" panose="020F0502020204030204" pitchFamily="34" charset="0"/>
              </a:rPr>
              <a:t>Uwzględnienie przeprowadzonej oceny oddziaływania na środowisko</a:t>
            </a:r>
          </a:p>
        </p:txBody>
      </p:sp>
      <p:sp>
        <p:nvSpPr>
          <p:cNvPr id="12" name="Dowolny kształt 34">
            <a:extLst>
              <a:ext uri="{FF2B5EF4-FFF2-40B4-BE49-F238E27FC236}">
                <a16:creationId xmlns:a16="http://schemas.microsoft.com/office/drawing/2014/main" id="{5F8DF47A-293D-46BA-A4BB-7E50330EA405}"/>
              </a:ext>
            </a:extLst>
          </p:cNvPr>
          <p:cNvSpPr/>
          <p:nvPr/>
        </p:nvSpPr>
        <p:spPr>
          <a:xfrm>
            <a:off x="15532883" y="4079710"/>
            <a:ext cx="7112146" cy="6602387"/>
          </a:xfrm>
          <a:custGeom>
            <a:avLst/>
            <a:gdLst>
              <a:gd name="connsiteX0" fmla="*/ 0 w 625200"/>
              <a:gd name="connsiteY0" fmla="*/ 312600 h 625200"/>
              <a:gd name="connsiteX1" fmla="*/ 91559 w 625200"/>
              <a:gd name="connsiteY1" fmla="*/ 91558 h 625200"/>
              <a:gd name="connsiteX2" fmla="*/ 312601 w 625200"/>
              <a:gd name="connsiteY2" fmla="*/ 0 h 625200"/>
              <a:gd name="connsiteX3" fmla="*/ 533643 w 625200"/>
              <a:gd name="connsiteY3" fmla="*/ 91559 h 625200"/>
              <a:gd name="connsiteX4" fmla="*/ 625201 w 625200"/>
              <a:gd name="connsiteY4" fmla="*/ 312601 h 625200"/>
              <a:gd name="connsiteX5" fmla="*/ 533643 w 625200"/>
              <a:gd name="connsiteY5" fmla="*/ 533643 h 625200"/>
              <a:gd name="connsiteX6" fmla="*/ 312601 w 625200"/>
              <a:gd name="connsiteY6" fmla="*/ 625201 h 625200"/>
              <a:gd name="connsiteX7" fmla="*/ 91559 w 625200"/>
              <a:gd name="connsiteY7" fmla="*/ 533642 h 625200"/>
              <a:gd name="connsiteX8" fmla="*/ 1 w 625200"/>
              <a:gd name="connsiteY8" fmla="*/ 312600 h 625200"/>
              <a:gd name="connsiteX9" fmla="*/ 0 w 625200"/>
              <a:gd name="connsiteY9" fmla="*/ 312600 h 6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00" h="625200">
                <a:moveTo>
                  <a:pt x="0" y="312600"/>
                </a:moveTo>
                <a:cubicBezTo>
                  <a:pt x="0" y="229693"/>
                  <a:pt x="32935" y="150182"/>
                  <a:pt x="91559" y="91558"/>
                </a:cubicBezTo>
                <a:cubicBezTo>
                  <a:pt x="150183" y="32934"/>
                  <a:pt x="229694" y="0"/>
                  <a:pt x="312601" y="0"/>
                </a:cubicBezTo>
                <a:cubicBezTo>
                  <a:pt x="395508" y="0"/>
                  <a:pt x="475019" y="32935"/>
                  <a:pt x="533643" y="91559"/>
                </a:cubicBezTo>
                <a:cubicBezTo>
                  <a:pt x="592267" y="150183"/>
                  <a:pt x="625201" y="229694"/>
                  <a:pt x="625201" y="312601"/>
                </a:cubicBezTo>
                <a:cubicBezTo>
                  <a:pt x="625201" y="395508"/>
                  <a:pt x="592266" y="475019"/>
                  <a:pt x="533643" y="533643"/>
                </a:cubicBezTo>
                <a:cubicBezTo>
                  <a:pt x="475019" y="592267"/>
                  <a:pt x="395508" y="625201"/>
                  <a:pt x="312601" y="625201"/>
                </a:cubicBezTo>
                <a:cubicBezTo>
                  <a:pt x="229694" y="625201"/>
                  <a:pt x="150183" y="592266"/>
                  <a:pt x="91559" y="533642"/>
                </a:cubicBezTo>
                <a:cubicBezTo>
                  <a:pt x="32935" y="475018"/>
                  <a:pt x="1" y="395507"/>
                  <a:pt x="1" y="312600"/>
                </a:cubicBezTo>
                <a:lnTo>
                  <a:pt x="0" y="312600"/>
                </a:lnTo>
                <a:close/>
              </a:path>
            </a:pathLst>
          </a:custGeom>
          <a:solidFill>
            <a:schemeClr val="accent1">
              <a:lumMod val="60000"/>
              <a:lumOff val="40000"/>
            </a:schemeClr>
          </a:solidFill>
          <a:ln>
            <a:noFill/>
          </a:ln>
        </p:spPr>
        <p:style>
          <a:lnRef idx="3">
            <a:schemeClr val="lt1"/>
          </a:lnRef>
          <a:fillRef idx="1">
            <a:schemeClr val="accent6"/>
          </a:fillRef>
          <a:effectRef idx="1">
            <a:schemeClr val="accent6"/>
          </a:effectRef>
          <a:fontRef idx="minor">
            <a:schemeClr val="lt1"/>
          </a:fontRef>
        </p:style>
        <p:txBody>
          <a:bodyPr lIns="189466" tIns="189466" rIns="189466" bIns="189466" spcCol="1270" anchor="ctr"/>
          <a:lstStyle/>
          <a:p>
            <a:pPr defTabSz="444500">
              <a:lnSpc>
                <a:spcPct val="90000"/>
              </a:lnSpc>
              <a:spcAft>
                <a:spcPct val="35000"/>
              </a:spcAft>
              <a:defRPr/>
            </a:pPr>
            <a:r>
              <a:rPr lang="pl-PL" sz="44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rPr>
              <a:t>Przygotowanie projektu uchwały ZWD ws. przyjęcia projektu SRWD 2030+ w celu przeprowadzenia  konsultacji społecznych  </a:t>
            </a:r>
          </a:p>
        </p:txBody>
      </p:sp>
      <p:sp>
        <p:nvSpPr>
          <p:cNvPr id="2" name="Dowolny kształt 30">
            <a:extLst>
              <a:ext uri="{FF2B5EF4-FFF2-40B4-BE49-F238E27FC236}">
                <a16:creationId xmlns:a16="http://schemas.microsoft.com/office/drawing/2014/main" id="{D61EEB42-D3B0-4E2D-3C96-AD38DCD30D83}"/>
              </a:ext>
            </a:extLst>
          </p:cNvPr>
          <p:cNvSpPr/>
          <p:nvPr/>
        </p:nvSpPr>
        <p:spPr bwMode="auto">
          <a:xfrm>
            <a:off x="1601099" y="1763117"/>
            <a:ext cx="5032046" cy="2880601"/>
          </a:xfrm>
          <a:custGeom>
            <a:avLst/>
            <a:gdLst>
              <a:gd name="connsiteX0" fmla="*/ 0 w 625200"/>
              <a:gd name="connsiteY0" fmla="*/ 312600 h 625200"/>
              <a:gd name="connsiteX1" fmla="*/ 91559 w 625200"/>
              <a:gd name="connsiteY1" fmla="*/ 91558 h 625200"/>
              <a:gd name="connsiteX2" fmla="*/ 312601 w 625200"/>
              <a:gd name="connsiteY2" fmla="*/ 0 h 625200"/>
              <a:gd name="connsiteX3" fmla="*/ 533643 w 625200"/>
              <a:gd name="connsiteY3" fmla="*/ 91559 h 625200"/>
              <a:gd name="connsiteX4" fmla="*/ 625201 w 625200"/>
              <a:gd name="connsiteY4" fmla="*/ 312601 h 625200"/>
              <a:gd name="connsiteX5" fmla="*/ 533643 w 625200"/>
              <a:gd name="connsiteY5" fmla="*/ 533643 h 625200"/>
              <a:gd name="connsiteX6" fmla="*/ 312601 w 625200"/>
              <a:gd name="connsiteY6" fmla="*/ 625201 h 625200"/>
              <a:gd name="connsiteX7" fmla="*/ 91559 w 625200"/>
              <a:gd name="connsiteY7" fmla="*/ 533642 h 625200"/>
              <a:gd name="connsiteX8" fmla="*/ 1 w 625200"/>
              <a:gd name="connsiteY8" fmla="*/ 312600 h 625200"/>
              <a:gd name="connsiteX9" fmla="*/ 0 w 625200"/>
              <a:gd name="connsiteY9" fmla="*/ 312600 h 6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00" h="625200">
                <a:moveTo>
                  <a:pt x="0" y="312600"/>
                </a:moveTo>
                <a:cubicBezTo>
                  <a:pt x="0" y="229693"/>
                  <a:pt x="32935" y="150182"/>
                  <a:pt x="91559" y="91558"/>
                </a:cubicBezTo>
                <a:cubicBezTo>
                  <a:pt x="150183" y="32934"/>
                  <a:pt x="229694" y="0"/>
                  <a:pt x="312601" y="0"/>
                </a:cubicBezTo>
                <a:cubicBezTo>
                  <a:pt x="395508" y="0"/>
                  <a:pt x="475019" y="32935"/>
                  <a:pt x="533643" y="91559"/>
                </a:cubicBezTo>
                <a:cubicBezTo>
                  <a:pt x="592267" y="150183"/>
                  <a:pt x="625201" y="229694"/>
                  <a:pt x="625201" y="312601"/>
                </a:cubicBezTo>
                <a:cubicBezTo>
                  <a:pt x="625201" y="395508"/>
                  <a:pt x="592266" y="475019"/>
                  <a:pt x="533643" y="533643"/>
                </a:cubicBezTo>
                <a:cubicBezTo>
                  <a:pt x="475019" y="592267"/>
                  <a:pt x="395508" y="625201"/>
                  <a:pt x="312601" y="625201"/>
                </a:cubicBezTo>
                <a:cubicBezTo>
                  <a:pt x="229694" y="625201"/>
                  <a:pt x="150183" y="592266"/>
                  <a:pt x="91559" y="533642"/>
                </a:cubicBezTo>
                <a:cubicBezTo>
                  <a:pt x="32935" y="475018"/>
                  <a:pt x="1" y="395507"/>
                  <a:pt x="1" y="312600"/>
                </a:cubicBezTo>
                <a:lnTo>
                  <a:pt x="0" y="312600"/>
                </a:lnTo>
                <a:close/>
              </a:path>
            </a:pathLst>
          </a:custGeom>
          <a:solidFill>
            <a:schemeClr val="accent1">
              <a:lumMod val="60000"/>
              <a:lumOff val="40000"/>
            </a:schemeClr>
          </a:solidFill>
          <a:ln>
            <a:noFill/>
          </a:ln>
        </p:spPr>
        <p:style>
          <a:lnRef idx="3">
            <a:schemeClr val="lt1"/>
          </a:lnRef>
          <a:fillRef idx="1">
            <a:schemeClr val="accent3"/>
          </a:fillRef>
          <a:effectRef idx="1">
            <a:schemeClr val="accent3"/>
          </a:effectRef>
          <a:fontRef idx="minor">
            <a:schemeClr val="lt1"/>
          </a:fontRef>
        </p:style>
        <p:txBody>
          <a:bodyPr lIns="189466" tIns="189466" rIns="189466" bIns="189466" spcCol="1270" anchor="ctr"/>
          <a:lstStyle/>
          <a:p>
            <a:pPr defTabSz="444500">
              <a:lnSpc>
                <a:spcPct val="90000"/>
              </a:lnSpc>
              <a:spcAft>
                <a:spcPct val="35000"/>
              </a:spcAft>
              <a:defRPr/>
            </a:pPr>
            <a:r>
              <a:rPr lang="pl-PL" sz="44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rPr>
              <a:t>Prace redakcyjne nad projektem SRWD 2030+</a:t>
            </a:r>
          </a:p>
        </p:txBody>
      </p:sp>
      <p:sp>
        <p:nvSpPr>
          <p:cNvPr id="3" name="pole tekstowe 2">
            <a:extLst>
              <a:ext uri="{FF2B5EF4-FFF2-40B4-BE49-F238E27FC236}">
                <a16:creationId xmlns:a16="http://schemas.microsoft.com/office/drawing/2014/main" id="{B80F5606-4D19-A5A7-BAB4-F68B6373CDF1}"/>
              </a:ext>
            </a:extLst>
          </p:cNvPr>
          <p:cNvSpPr txBox="1"/>
          <p:nvPr/>
        </p:nvSpPr>
        <p:spPr>
          <a:xfrm>
            <a:off x="7978962" y="2791026"/>
            <a:ext cx="7112145" cy="3118068"/>
          </a:xfrm>
          <a:prstGeom prst="rightArrow">
            <a:avLst>
              <a:gd name="adj1" fmla="val 50000"/>
              <a:gd name="adj2" fmla="val 37874"/>
            </a:avLst>
          </a:prstGeom>
          <a:solidFill>
            <a:schemeClr val="accent1">
              <a:lumMod val="40000"/>
              <a:lumOff val="60000"/>
            </a:schemeClr>
          </a:solidFill>
          <a:ln w="38100">
            <a:noFill/>
          </a:ln>
        </p:spPr>
        <p:txBody>
          <a:bodyPr wrap="square" rtlCol="0">
            <a:spAutoFit/>
          </a:bodyPr>
          <a:lstStyle/>
          <a:p>
            <a:pPr algn="ctr"/>
            <a:r>
              <a:rPr lang="pl-PL" sz="3200" b="1" dirty="0">
                <a:latin typeface="Calibri" panose="020F0502020204030204" pitchFamily="34" charset="0"/>
                <a:ea typeface="Calibri" panose="020F0502020204030204" pitchFamily="34" charset="0"/>
                <a:cs typeface="Calibri" panose="020F0502020204030204" pitchFamily="34" charset="0"/>
              </a:rPr>
              <a:t>Uwzględnienie zmian prawnych, rekomendacji z raportu ex-</a:t>
            </a:r>
            <a:r>
              <a:rPr lang="pl-PL" sz="3200" b="1" dirty="0" err="1">
                <a:latin typeface="Calibri" panose="020F0502020204030204" pitchFamily="34" charset="0"/>
                <a:ea typeface="Calibri" panose="020F0502020204030204" pitchFamily="34" charset="0"/>
                <a:cs typeface="Calibri" panose="020F0502020204030204" pitchFamily="34" charset="0"/>
              </a:rPr>
              <a:t>ante</a:t>
            </a:r>
            <a:r>
              <a:rPr lang="pl-PL" sz="3200" b="1" dirty="0">
                <a:latin typeface="Calibri" panose="020F0502020204030204" pitchFamily="34" charset="0"/>
                <a:ea typeface="Calibri" panose="020F0502020204030204" pitchFamily="34" charset="0"/>
                <a:cs typeface="Calibri" panose="020F0502020204030204" pitchFamily="34" charset="0"/>
              </a:rPr>
              <a:t> </a:t>
            </a:r>
            <a:br>
              <a:rPr lang="pl-PL" sz="3200" b="1" dirty="0">
                <a:latin typeface="Calibri" panose="020F0502020204030204" pitchFamily="34" charset="0"/>
                <a:ea typeface="Calibri" panose="020F0502020204030204" pitchFamily="34" charset="0"/>
                <a:cs typeface="Calibri" panose="020F0502020204030204" pitchFamily="34" charset="0"/>
              </a:rPr>
            </a:br>
            <a:r>
              <a:rPr lang="pl-PL" sz="3200" b="1" dirty="0">
                <a:latin typeface="Calibri" panose="020F0502020204030204" pitchFamily="34" charset="0"/>
                <a:ea typeface="Calibri" panose="020F0502020204030204" pitchFamily="34" charset="0"/>
                <a:cs typeface="Calibri" panose="020F0502020204030204" pitchFamily="34" charset="0"/>
              </a:rPr>
              <a:t>i uwag z konsultacji społecznych</a:t>
            </a:r>
          </a:p>
        </p:txBody>
      </p:sp>
      <p:sp>
        <p:nvSpPr>
          <p:cNvPr id="4" name="Dowolny kształt 30">
            <a:extLst>
              <a:ext uri="{FF2B5EF4-FFF2-40B4-BE49-F238E27FC236}">
                <a16:creationId xmlns:a16="http://schemas.microsoft.com/office/drawing/2014/main" id="{B437ED2B-D5CA-F089-5116-8F671C6CE4D7}"/>
              </a:ext>
            </a:extLst>
          </p:cNvPr>
          <p:cNvSpPr/>
          <p:nvPr/>
        </p:nvSpPr>
        <p:spPr bwMode="auto">
          <a:xfrm>
            <a:off x="1362974" y="7527337"/>
            <a:ext cx="5270171" cy="2722254"/>
          </a:xfrm>
          <a:custGeom>
            <a:avLst/>
            <a:gdLst>
              <a:gd name="connsiteX0" fmla="*/ 0 w 625200"/>
              <a:gd name="connsiteY0" fmla="*/ 312600 h 625200"/>
              <a:gd name="connsiteX1" fmla="*/ 91559 w 625200"/>
              <a:gd name="connsiteY1" fmla="*/ 91558 h 625200"/>
              <a:gd name="connsiteX2" fmla="*/ 312601 w 625200"/>
              <a:gd name="connsiteY2" fmla="*/ 0 h 625200"/>
              <a:gd name="connsiteX3" fmla="*/ 533643 w 625200"/>
              <a:gd name="connsiteY3" fmla="*/ 91559 h 625200"/>
              <a:gd name="connsiteX4" fmla="*/ 625201 w 625200"/>
              <a:gd name="connsiteY4" fmla="*/ 312601 h 625200"/>
              <a:gd name="connsiteX5" fmla="*/ 533643 w 625200"/>
              <a:gd name="connsiteY5" fmla="*/ 533643 h 625200"/>
              <a:gd name="connsiteX6" fmla="*/ 312601 w 625200"/>
              <a:gd name="connsiteY6" fmla="*/ 625201 h 625200"/>
              <a:gd name="connsiteX7" fmla="*/ 91559 w 625200"/>
              <a:gd name="connsiteY7" fmla="*/ 533642 h 625200"/>
              <a:gd name="connsiteX8" fmla="*/ 1 w 625200"/>
              <a:gd name="connsiteY8" fmla="*/ 312600 h 625200"/>
              <a:gd name="connsiteX9" fmla="*/ 0 w 625200"/>
              <a:gd name="connsiteY9" fmla="*/ 312600 h 6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00" h="625200">
                <a:moveTo>
                  <a:pt x="0" y="312600"/>
                </a:moveTo>
                <a:cubicBezTo>
                  <a:pt x="0" y="229693"/>
                  <a:pt x="32935" y="150182"/>
                  <a:pt x="91559" y="91558"/>
                </a:cubicBezTo>
                <a:cubicBezTo>
                  <a:pt x="150183" y="32934"/>
                  <a:pt x="229694" y="0"/>
                  <a:pt x="312601" y="0"/>
                </a:cubicBezTo>
                <a:cubicBezTo>
                  <a:pt x="395508" y="0"/>
                  <a:pt x="475019" y="32935"/>
                  <a:pt x="533643" y="91559"/>
                </a:cubicBezTo>
                <a:cubicBezTo>
                  <a:pt x="592267" y="150183"/>
                  <a:pt x="625201" y="229694"/>
                  <a:pt x="625201" y="312601"/>
                </a:cubicBezTo>
                <a:cubicBezTo>
                  <a:pt x="625201" y="395508"/>
                  <a:pt x="592266" y="475019"/>
                  <a:pt x="533643" y="533643"/>
                </a:cubicBezTo>
                <a:cubicBezTo>
                  <a:pt x="475019" y="592267"/>
                  <a:pt x="395508" y="625201"/>
                  <a:pt x="312601" y="625201"/>
                </a:cubicBezTo>
                <a:cubicBezTo>
                  <a:pt x="229694" y="625201"/>
                  <a:pt x="150183" y="592266"/>
                  <a:pt x="91559" y="533642"/>
                </a:cubicBezTo>
                <a:cubicBezTo>
                  <a:pt x="32935" y="475018"/>
                  <a:pt x="1" y="395507"/>
                  <a:pt x="1" y="312600"/>
                </a:cubicBezTo>
                <a:lnTo>
                  <a:pt x="0" y="312600"/>
                </a:lnTo>
                <a:close/>
              </a:path>
            </a:pathLst>
          </a:custGeom>
          <a:solidFill>
            <a:schemeClr val="accent1">
              <a:lumMod val="60000"/>
              <a:lumOff val="40000"/>
            </a:schemeClr>
          </a:solidFill>
          <a:ln>
            <a:noFill/>
          </a:ln>
        </p:spPr>
        <p:style>
          <a:lnRef idx="3">
            <a:schemeClr val="lt1"/>
          </a:lnRef>
          <a:fillRef idx="1">
            <a:schemeClr val="accent3"/>
          </a:fillRef>
          <a:effectRef idx="1">
            <a:schemeClr val="accent3"/>
          </a:effectRef>
          <a:fontRef idx="minor">
            <a:schemeClr val="lt1"/>
          </a:fontRef>
        </p:style>
        <p:txBody>
          <a:bodyPr lIns="189466" tIns="189466" rIns="189466" bIns="189466" spcCol="1270" anchor="ctr"/>
          <a:lstStyle/>
          <a:p>
            <a:pPr defTabSz="444500">
              <a:lnSpc>
                <a:spcPct val="90000"/>
              </a:lnSpc>
              <a:spcAft>
                <a:spcPct val="35000"/>
              </a:spcAft>
              <a:defRPr/>
            </a:pPr>
            <a:endParaRPr lang="pl-PL" sz="48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defTabSz="444500">
              <a:lnSpc>
                <a:spcPct val="90000"/>
              </a:lnSpc>
              <a:spcAft>
                <a:spcPct val="35000"/>
              </a:spcAft>
              <a:defRPr/>
            </a:pPr>
            <a:r>
              <a:rPr lang="pl-PL" sz="44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rPr>
              <a:t>Spotkania z przedstawicielami ZIT/IIT</a:t>
            </a:r>
          </a:p>
          <a:p>
            <a:pPr defTabSz="444500">
              <a:lnSpc>
                <a:spcPct val="90000"/>
              </a:lnSpc>
              <a:spcAft>
                <a:spcPct val="35000"/>
              </a:spcAft>
              <a:defRPr/>
            </a:pPr>
            <a:endParaRPr lang="pl-PL" sz="48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p:txBody>
      </p:sp>
      <p:sp>
        <p:nvSpPr>
          <p:cNvPr id="6" name="pole tekstowe 5">
            <a:extLst>
              <a:ext uri="{FF2B5EF4-FFF2-40B4-BE49-F238E27FC236}">
                <a16:creationId xmlns:a16="http://schemas.microsoft.com/office/drawing/2014/main" id="{D0AFBC72-E0ED-315E-EAAA-0B2086774763}"/>
              </a:ext>
            </a:extLst>
          </p:cNvPr>
          <p:cNvSpPr txBox="1"/>
          <p:nvPr/>
        </p:nvSpPr>
        <p:spPr>
          <a:xfrm>
            <a:off x="7978961" y="8785123"/>
            <a:ext cx="7039159" cy="2139851"/>
          </a:xfrm>
          <a:prstGeom prst="rightArrow">
            <a:avLst>
              <a:gd name="adj1" fmla="val 50000"/>
              <a:gd name="adj2" fmla="val 37874"/>
            </a:avLst>
          </a:prstGeom>
          <a:solidFill>
            <a:schemeClr val="accent1">
              <a:lumMod val="40000"/>
              <a:lumOff val="60000"/>
            </a:schemeClr>
          </a:solidFill>
          <a:ln w="38100">
            <a:noFill/>
          </a:ln>
        </p:spPr>
        <p:txBody>
          <a:bodyPr wrap="square" rtlCol="0">
            <a:spAutoFit/>
          </a:bodyPr>
          <a:lstStyle/>
          <a:p>
            <a:pPr algn="ctr"/>
            <a:r>
              <a:rPr lang="pl-PL" sz="3200" b="1" dirty="0">
                <a:latin typeface="Calibri" panose="020F0502020204030204" pitchFamily="34" charset="0"/>
                <a:ea typeface="Calibri" panose="020F0502020204030204" pitchFamily="34" charset="0"/>
                <a:cs typeface="Calibri" panose="020F0502020204030204" pitchFamily="34" charset="0"/>
              </a:rPr>
              <a:t>Analiza propozycji zgłoszonych podczas warsztatów i spotkań</a:t>
            </a:r>
          </a:p>
        </p:txBody>
      </p:sp>
      <p:sp>
        <p:nvSpPr>
          <p:cNvPr id="7" name="Dowolny kształt 30">
            <a:extLst>
              <a:ext uri="{FF2B5EF4-FFF2-40B4-BE49-F238E27FC236}">
                <a16:creationId xmlns:a16="http://schemas.microsoft.com/office/drawing/2014/main" id="{A82405B5-560E-160A-B051-C47920DE5C83}"/>
              </a:ext>
            </a:extLst>
          </p:cNvPr>
          <p:cNvSpPr/>
          <p:nvPr/>
        </p:nvSpPr>
        <p:spPr bwMode="auto">
          <a:xfrm>
            <a:off x="1482036" y="10237610"/>
            <a:ext cx="5270171" cy="2722254"/>
          </a:xfrm>
          <a:custGeom>
            <a:avLst/>
            <a:gdLst>
              <a:gd name="connsiteX0" fmla="*/ 0 w 625200"/>
              <a:gd name="connsiteY0" fmla="*/ 312600 h 625200"/>
              <a:gd name="connsiteX1" fmla="*/ 91559 w 625200"/>
              <a:gd name="connsiteY1" fmla="*/ 91558 h 625200"/>
              <a:gd name="connsiteX2" fmla="*/ 312601 w 625200"/>
              <a:gd name="connsiteY2" fmla="*/ 0 h 625200"/>
              <a:gd name="connsiteX3" fmla="*/ 533643 w 625200"/>
              <a:gd name="connsiteY3" fmla="*/ 91559 h 625200"/>
              <a:gd name="connsiteX4" fmla="*/ 625201 w 625200"/>
              <a:gd name="connsiteY4" fmla="*/ 312601 h 625200"/>
              <a:gd name="connsiteX5" fmla="*/ 533643 w 625200"/>
              <a:gd name="connsiteY5" fmla="*/ 533643 h 625200"/>
              <a:gd name="connsiteX6" fmla="*/ 312601 w 625200"/>
              <a:gd name="connsiteY6" fmla="*/ 625201 h 625200"/>
              <a:gd name="connsiteX7" fmla="*/ 91559 w 625200"/>
              <a:gd name="connsiteY7" fmla="*/ 533642 h 625200"/>
              <a:gd name="connsiteX8" fmla="*/ 1 w 625200"/>
              <a:gd name="connsiteY8" fmla="*/ 312600 h 625200"/>
              <a:gd name="connsiteX9" fmla="*/ 0 w 625200"/>
              <a:gd name="connsiteY9" fmla="*/ 312600 h 6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00" h="625200">
                <a:moveTo>
                  <a:pt x="0" y="312600"/>
                </a:moveTo>
                <a:cubicBezTo>
                  <a:pt x="0" y="229693"/>
                  <a:pt x="32935" y="150182"/>
                  <a:pt x="91559" y="91558"/>
                </a:cubicBezTo>
                <a:cubicBezTo>
                  <a:pt x="150183" y="32934"/>
                  <a:pt x="229694" y="0"/>
                  <a:pt x="312601" y="0"/>
                </a:cubicBezTo>
                <a:cubicBezTo>
                  <a:pt x="395508" y="0"/>
                  <a:pt x="475019" y="32935"/>
                  <a:pt x="533643" y="91559"/>
                </a:cubicBezTo>
                <a:cubicBezTo>
                  <a:pt x="592267" y="150183"/>
                  <a:pt x="625201" y="229694"/>
                  <a:pt x="625201" y="312601"/>
                </a:cubicBezTo>
                <a:cubicBezTo>
                  <a:pt x="625201" y="395508"/>
                  <a:pt x="592266" y="475019"/>
                  <a:pt x="533643" y="533643"/>
                </a:cubicBezTo>
                <a:cubicBezTo>
                  <a:pt x="475019" y="592267"/>
                  <a:pt x="395508" y="625201"/>
                  <a:pt x="312601" y="625201"/>
                </a:cubicBezTo>
                <a:cubicBezTo>
                  <a:pt x="229694" y="625201"/>
                  <a:pt x="150183" y="592266"/>
                  <a:pt x="91559" y="533642"/>
                </a:cubicBezTo>
                <a:cubicBezTo>
                  <a:pt x="32935" y="475018"/>
                  <a:pt x="1" y="395507"/>
                  <a:pt x="1" y="312600"/>
                </a:cubicBezTo>
                <a:lnTo>
                  <a:pt x="0" y="312600"/>
                </a:lnTo>
                <a:close/>
              </a:path>
            </a:pathLst>
          </a:custGeom>
          <a:solidFill>
            <a:schemeClr val="accent1">
              <a:lumMod val="60000"/>
              <a:lumOff val="40000"/>
            </a:schemeClr>
          </a:solidFill>
          <a:ln>
            <a:noFill/>
          </a:ln>
        </p:spPr>
        <p:style>
          <a:lnRef idx="3">
            <a:schemeClr val="lt1"/>
          </a:lnRef>
          <a:fillRef idx="1">
            <a:schemeClr val="accent3"/>
          </a:fillRef>
          <a:effectRef idx="1">
            <a:schemeClr val="accent3"/>
          </a:effectRef>
          <a:fontRef idx="minor">
            <a:schemeClr val="lt1"/>
          </a:fontRef>
        </p:style>
        <p:txBody>
          <a:bodyPr lIns="189466" tIns="189466" rIns="189466" bIns="189466" spcCol="1270" anchor="ctr"/>
          <a:lstStyle/>
          <a:p>
            <a:pPr defTabSz="444500">
              <a:lnSpc>
                <a:spcPct val="90000"/>
              </a:lnSpc>
              <a:spcAft>
                <a:spcPct val="35000"/>
              </a:spcAft>
              <a:defRPr/>
            </a:pPr>
            <a:endParaRPr lang="pl-PL" sz="48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defTabSz="444500">
              <a:lnSpc>
                <a:spcPct val="90000"/>
              </a:lnSpc>
              <a:spcAft>
                <a:spcPct val="35000"/>
              </a:spcAft>
              <a:defRPr/>
            </a:pPr>
            <a:r>
              <a:rPr lang="pl-PL" sz="44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rPr>
              <a:t>Warsztaty dla Radnych Sejmiku Województwa</a:t>
            </a:r>
          </a:p>
          <a:p>
            <a:pPr defTabSz="444500">
              <a:lnSpc>
                <a:spcPct val="90000"/>
              </a:lnSpc>
              <a:spcAft>
                <a:spcPct val="35000"/>
              </a:spcAft>
              <a:defRPr/>
            </a:pPr>
            <a:endParaRPr lang="pl-PL" sz="48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p:txBody>
      </p:sp>
    </p:spTree>
    <p:extLst>
      <p:ext uri="{BB962C8B-B14F-4D97-AF65-F5344CB8AC3E}">
        <p14:creationId xmlns:p14="http://schemas.microsoft.com/office/powerpoint/2010/main" val="21078786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C0DA-20F2-CBF7-1763-8A2AE64DCFEF}"/>
            </a:ext>
          </a:extLst>
        </p:cNvPr>
        <p:cNvGrpSpPr/>
        <p:nvPr/>
      </p:nvGrpSpPr>
      <p:grpSpPr>
        <a:xfrm>
          <a:off x="0" y="0"/>
          <a:ext cx="0" cy="0"/>
          <a:chOff x="0" y="0"/>
          <a:chExt cx="0" cy="0"/>
        </a:xfrm>
      </p:grpSpPr>
      <p:sp>
        <p:nvSpPr>
          <p:cNvPr id="5" name="Prostokąt: zaokrąglone rogi 4">
            <a:extLst>
              <a:ext uri="{FF2B5EF4-FFF2-40B4-BE49-F238E27FC236}">
                <a16:creationId xmlns:a16="http://schemas.microsoft.com/office/drawing/2014/main" id="{5A2B5371-73E1-1F95-F48C-B85F7D05042E}"/>
              </a:ext>
            </a:extLst>
          </p:cNvPr>
          <p:cNvSpPr/>
          <p:nvPr/>
        </p:nvSpPr>
        <p:spPr>
          <a:xfrm>
            <a:off x="6179964" y="380629"/>
            <a:ext cx="12024071" cy="1123710"/>
          </a:xfrm>
          <a:prstGeom prst="roundRect">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l-PL" sz="60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rPr>
              <a:t>Co nas czeka w </a:t>
            </a:r>
            <a:r>
              <a:rPr lang="pl-PL" sz="6000" b="1" dirty="0">
                <a:solidFill>
                  <a:schemeClr val="tx1"/>
                </a:solidFill>
                <a:latin typeface="Calibri" panose="020F0502020204030204" pitchFamily="34" charset="0"/>
                <a:ea typeface="Calibri" panose="020F0502020204030204" pitchFamily="34" charset="0"/>
                <a:cs typeface="Calibri" panose="020F0502020204030204" pitchFamily="34" charset="0"/>
              </a:rPr>
              <a:t>2026 roku?</a:t>
            </a:r>
            <a:endParaRPr kumimoji="0" lang="pl-PL" sz="60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7" name="Dowolny kształt 32">
            <a:extLst>
              <a:ext uri="{FF2B5EF4-FFF2-40B4-BE49-F238E27FC236}">
                <a16:creationId xmlns:a16="http://schemas.microsoft.com/office/drawing/2014/main" id="{F1829FE9-7E87-A9C7-1FEA-A5EE38C71108}"/>
              </a:ext>
            </a:extLst>
          </p:cNvPr>
          <p:cNvSpPr/>
          <p:nvPr/>
        </p:nvSpPr>
        <p:spPr bwMode="auto">
          <a:xfrm>
            <a:off x="5921935" y="4236913"/>
            <a:ext cx="4756978" cy="2898476"/>
          </a:xfrm>
          <a:custGeom>
            <a:avLst/>
            <a:gdLst>
              <a:gd name="connsiteX0" fmla="*/ 0 w 625200"/>
              <a:gd name="connsiteY0" fmla="*/ 312600 h 625200"/>
              <a:gd name="connsiteX1" fmla="*/ 91559 w 625200"/>
              <a:gd name="connsiteY1" fmla="*/ 91558 h 625200"/>
              <a:gd name="connsiteX2" fmla="*/ 312601 w 625200"/>
              <a:gd name="connsiteY2" fmla="*/ 0 h 625200"/>
              <a:gd name="connsiteX3" fmla="*/ 533643 w 625200"/>
              <a:gd name="connsiteY3" fmla="*/ 91559 h 625200"/>
              <a:gd name="connsiteX4" fmla="*/ 625201 w 625200"/>
              <a:gd name="connsiteY4" fmla="*/ 312601 h 625200"/>
              <a:gd name="connsiteX5" fmla="*/ 533643 w 625200"/>
              <a:gd name="connsiteY5" fmla="*/ 533643 h 625200"/>
              <a:gd name="connsiteX6" fmla="*/ 312601 w 625200"/>
              <a:gd name="connsiteY6" fmla="*/ 625201 h 625200"/>
              <a:gd name="connsiteX7" fmla="*/ 91559 w 625200"/>
              <a:gd name="connsiteY7" fmla="*/ 533642 h 625200"/>
              <a:gd name="connsiteX8" fmla="*/ 1 w 625200"/>
              <a:gd name="connsiteY8" fmla="*/ 312600 h 625200"/>
              <a:gd name="connsiteX9" fmla="*/ 0 w 625200"/>
              <a:gd name="connsiteY9" fmla="*/ 312600 h 6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00" h="625200">
                <a:moveTo>
                  <a:pt x="0" y="312600"/>
                </a:moveTo>
                <a:cubicBezTo>
                  <a:pt x="0" y="229693"/>
                  <a:pt x="32935" y="150182"/>
                  <a:pt x="91559" y="91558"/>
                </a:cubicBezTo>
                <a:cubicBezTo>
                  <a:pt x="150183" y="32934"/>
                  <a:pt x="229694" y="0"/>
                  <a:pt x="312601" y="0"/>
                </a:cubicBezTo>
                <a:cubicBezTo>
                  <a:pt x="395508" y="0"/>
                  <a:pt x="475019" y="32935"/>
                  <a:pt x="533643" y="91559"/>
                </a:cubicBezTo>
                <a:cubicBezTo>
                  <a:pt x="592267" y="150183"/>
                  <a:pt x="625201" y="229694"/>
                  <a:pt x="625201" y="312601"/>
                </a:cubicBezTo>
                <a:cubicBezTo>
                  <a:pt x="625201" y="395508"/>
                  <a:pt x="592266" y="475019"/>
                  <a:pt x="533643" y="533643"/>
                </a:cubicBezTo>
                <a:cubicBezTo>
                  <a:pt x="475019" y="592267"/>
                  <a:pt x="395508" y="625201"/>
                  <a:pt x="312601" y="625201"/>
                </a:cubicBezTo>
                <a:cubicBezTo>
                  <a:pt x="229694" y="625201"/>
                  <a:pt x="150183" y="592266"/>
                  <a:pt x="91559" y="533642"/>
                </a:cubicBezTo>
                <a:cubicBezTo>
                  <a:pt x="32935" y="475018"/>
                  <a:pt x="1" y="395507"/>
                  <a:pt x="1" y="312600"/>
                </a:cubicBezTo>
                <a:lnTo>
                  <a:pt x="0" y="312600"/>
                </a:lnTo>
                <a:close/>
              </a:path>
            </a:pathLst>
          </a:custGeom>
          <a:solidFill>
            <a:schemeClr val="accent1">
              <a:lumMod val="40000"/>
              <a:lumOff val="60000"/>
            </a:schemeClr>
          </a:solidFill>
          <a:ln>
            <a:noFill/>
          </a:ln>
          <a:effectLst>
            <a:glow rad="139700">
              <a:schemeClr val="accent1">
                <a:satMod val="175000"/>
                <a:alpha val="40000"/>
              </a:schemeClr>
            </a:glow>
            <a:outerShdw blurRad="50800" dist="25400" dir="5400000" rotWithShape="0">
              <a:srgbClr val="000000">
                <a:alpha val="50000"/>
              </a:srgbClr>
            </a:outerShdw>
          </a:effectLst>
        </p:spPr>
        <p:style>
          <a:lnRef idx="3">
            <a:schemeClr val="lt1"/>
          </a:lnRef>
          <a:fillRef idx="1">
            <a:schemeClr val="accent3"/>
          </a:fillRef>
          <a:effectRef idx="1">
            <a:schemeClr val="accent3"/>
          </a:effectRef>
          <a:fontRef idx="minor">
            <a:schemeClr val="lt1"/>
          </a:fontRef>
        </p:style>
        <p:txBody>
          <a:bodyPr lIns="189466" tIns="189466" rIns="189466" bIns="189466" spcCol="1270" anchor="ctr"/>
          <a:lstStyle/>
          <a:p>
            <a:pPr defTabSz="444500">
              <a:lnSpc>
                <a:spcPct val="90000"/>
              </a:lnSpc>
              <a:spcAft>
                <a:spcPct val="35000"/>
              </a:spcAft>
              <a:defRPr/>
            </a:pPr>
            <a:r>
              <a:rPr lang="pl-PL" sz="3600" b="1" i="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itchFamily="2" charset="2"/>
              </a:rPr>
              <a:t>Konsultacje społeczne projektu SRWD 2030+</a:t>
            </a:r>
          </a:p>
        </p:txBody>
      </p:sp>
      <p:sp>
        <p:nvSpPr>
          <p:cNvPr id="8" name="Dowolny kształt 30">
            <a:extLst>
              <a:ext uri="{FF2B5EF4-FFF2-40B4-BE49-F238E27FC236}">
                <a16:creationId xmlns:a16="http://schemas.microsoft.com/office/drawing/2014/main" id="{54FDADC3-F7E4-AC96-5E1C-082D354CEE34}"/>
              </a:ext>
            </a:extLst>
          </p:cNvPr>
          <p:cNvSpPr/>
          <p:nvPr/>
        </p:nvSpPr>
        <p:spPr bwMode="auto">
          <a:xfrm>
            <a:off x="260548" y="2508034"/>
            <a:ext cx="5468471" cy="5261592"/>
          </a:xfrm>
          <a:custGeom>
            <a:avLst/>
            <a:gdLst>
              <a:gd name="connsiteX0" fmla="*/ 0 w 625200"/>
              <a:gd name="connsiteY0" fmla="*/ 312600 h 625200"/>
              <a:gd name="connsiteX1" fmla="*/ 91559 w 625200"/>
              <a:gd name="connsiteY1" fmla="*/ 91558 h 625200"/>
              <a:gd name="connsiteX2" fmla="*/ 312601 w 625200"/>
              <a:gd name="connsiteY2" fmla="*/ 0 h 625200"/>
              <a:gd name="connsiteX3" fmla="*/ 533643 w 625200"/>
              <a:gd name="connsiteY3" fmla="*/ 91559 h 625200"/>
              <a:gd name="connsiteX4" fmla="*/ 625201 w 625200"/>
              <a:gd name="connsiteY4" fmla="*/ 312601 h 625200"/>
              <a:gd name="connsiteX5" fmla="*/ 533643 w 625200"/>
              <a:gd name="connsiteY5" fmla="*/ 533643 h 625200"/>
              <a:gd name="connsiteX6" fmla="*/ 312601 w 625200"/>
              <a:gd name="connsiteY6" fmla="*/ 625201 h 625200"/>
              <a:gd name="connsiteX7" fmla="*/ 91559 w 625200"/>
              <a:gd name="connsiteY7" fmla="*/ 533642 h 625200"/>
              <a:gd name="connsiteX8" fmla="*/ 1 w 625200"/>
              <a:gd name="connsiteY8" fmla="*/ 312600 h 625200"/>
              <a:gd name="connsiteX9" fmla="*/ 0 w 625200"/>
              <a:gd name="connsiteY9" fmla="*/ 312600 h 6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00" h="625200">
                <a:moveTo>
                  <a:pt x="0" y="312600"/>
                </a:moveTo>
                <a:cubicBezTo>
                  <a:pt x="0" y="229693"/>
                  <a:pt x="32935" y="150182"/>
                  <a:pt x="91559" y="91558"/>
                </a:cubicBezTo>
                <a:cubicBezTo>
                  <a:pt x="150183" y="32934"/>
                  <a:pt x="229694" y="0"/>
                  <a:pt x="312601" y="0"/>
                </a:cubicBezTo>
                <a:cubicBezTo>
                  <a:pt x="395508" y="0"/>
                  <a:pt x="475019" y="32935"/>
                  <a:pt x="533643" y="91559"/>
                </a:cubicBezTo>
                <a:cubicBezTo>
                  <a:pt x="592267" y="150183"/>
                  <a:pt x="625201" y="229694"/>
                  <a:pt x="625201" y="312601"/>
                </a:cubicBezTo>
                <a:cubicBezTo>
                  <a:pt x="625201" y="395508"/>
                  <a:pt x="592266" y="475019"/>
                  <a:pt x="533643" y="533643"/>
                </a:cubicBezTo>
                <a:cubicBezTo>
                  <a:pt x="475019" y="592267"/>
                  <a:pt x="395508" y="625201"/>
                  <a:pt x="312601" y="625201"/>
                </a:cubicBezTo>
                <a:cubicBezTo>
                  <a:pt x="229694" y="625201"/>
                  <a:pt x="150183" y="592266"/>
                  <a:pt x="91559" y="533642"/>
                </a:cubicBezTo>
                <a:cubicBezTo>
                  <a:pt x="32935" y="475018"/>
                  <a:pt x="1" y="395507"/>
                  <a:pt x="1" y="312600"/>
                </a:cubicBezTo>
                <a:lnTo>
                  <a:pt x="0" y="312600"/>
                </a:lnTo>
                <a:close/>
              </a:path>
            </a:pathLst>
          </a:custGeom>
          <a:solidFill>
            <a:schemeClr val="accent1">
              <a:lumMod val="60000"/>
              <a:lumOff val="40000"/>
            </a:schemeClr>
          </a:solidFill>
          <a:ln>
            <a:noFill/>
          </a:ln>
          <a:effectLst>
            <a:glow rad="139700">
              <a:schemeClr val="accent1">
                <a:satMod val="175000"/>
                <a:alpha val="40000"/>
              </a:schemeClr>
            </a:glow>
            <a:outerShdw blurRad="50800" dist="25400" dir="5400000" rotWithShape="0">
              <a:srgbClr val="000000">
                <a:alpha val="50000"/>
              </a:srgbClr>
            </a:outerShdw>
          </a:effectLst>
        </p:spPr>
        <p:style>
          <a:lnRef idx="3">
            <a:schemeClr val="lt1"/>
          </a:lnRef>
          <a:fillRef idx="1">
            <a:schemeClr val="accent3"/>
          </a:fillRef>
          <a:effectRef idx="1">
            <a:schemeClr val="accent3"/>
          </a:effectRef>
          <a:fontRef idx="minor">
            <a:schemeClr val="lt1"/>
          </a:fontRef>
        </p:style>
        <p:txBody>
          <a:bodyPr lIns="189466" tIns="189466" rIns="189466" bIns="189466" spcCol="1270" anchor="ctr"/>
          <a:lstStyle/>
          <a:p>
            <a:pPr defTabSz="444500">
              <a:lnSpc>
                <a:spcPct val="90000"/>
              </a:lnSpc>
              <a:spcAft>
                <a:spcPct val="35000"/>
              </a:spcAft>
              <a:defRPr/>
            </a:pPr>
            <a:r>
              <a:rPr lang="pl-PL" sz="32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rPr>
              <a:t>Uzyskanie opinii Ministra właściwego do spraw rozwoju regionalnego dotyczącej spójności ze średniookresową strategią rozwoju kraju i krajową strategią rozwoju regionalnego</a:t>
            </a:r>
          </a:p>
        </p:txBody>
      </p:sp>
      <p:sp>
        <p:nvSpPr>
          <p:cNvPr id="9" name="Dowolny kształt 30">
            <a:extLst>
              <a:ext uri="{FF2B5EF4-FFF2-40B4-BE49-F238E27FC236}">
                <a16:creationId xmlns:a16="http://schemas.microsoft.com/office/drawing/2014/main" id="{954F2D62-F092-6532-1823-D8EC1B50BFA7}"/>
              </a:ext>
            </a:extLst>
          </p:cNvPr>
          <p:cNvSpPr/>
          <p:nvPr/>
        </p:nvSpPr>
        <p:spPr bwMode="auto">
          <a:xfrm>
            <a:off x="375354" y="7047738"/>
            <a:ext cx="4796617" cy="2806083"/>
          </a:xfrm>
          <a:custGeom>
            <a:avLst/>
            <a:gdLst>
              <a:gd name="connsiteX0" fmla="*/ 0 w 625200"/>
              <a:gd name="connsiteY0" fmla="*/ 312600 h 625200"/>
              <a:gd name="connsiteX1" fmla="*/ 91559 w 625200"/>
              <a:gd name="connsiteY1" fmla="*/ 91558 h 625200"/>
              <a:gd name="connsiteX2" fmla="*/ 312601 w 625200"/>
              <a:gd name="connsiteY2" fmla="*/ 0 h 625200"/>
              <a:gd name="connsiteX3" fmla="*/ 533643 w 625200"/>
              <a:gd name="connsiteY3" fmla="*/ 91559 h 625200"/>
              <a:gd name="connsiteX4" fmla="*/ 625201 w 625200"/>
              <a:gd name="connsiteY4" fmla="*/ 312601 h 625200"/>
              <a:gd name="connsiteX5" fmla="*/ 533643 w 625200"/>
              <a:gd name="connsiteY5" fmla="*/ 533643 h 625200"/>
              <a:gd name="connsiteX6" fmla="*/ 312601 w 625200"/>
              <a:gd name="connsiteY6" fmla="*/ 625201 h 625200"/>
              <a:gd name="connsiteX7" fmla="*/ 91559 w 625200"/>
              <a:gd name="connsiteY7" fmla="*/ 533642 h 625200"/>
              <a:gd name="connsiteX8" fmla="*/ 1 w 625200"/>
              <a:gd name="connsiteY8" fmla="*/ 312600 h 625200"/>
              <a:gd name="connsiteX9" fmla="*/ 0 w 625200"/>
              <a:gd name="connsiteY9" fmla="*/ 312600 h 6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00" h="625200">
                <a:moveTo>
                  <a:pt x="0" y="312600"/>
                </a:moveTo>
                <a:cubicBezTo>
                  <a:pt x="0" y="229693"/>
                  <a:pt x="32935" y="150182"/>
                  <a:pt x="91559" y="91558"/>
                </a:cubicBezTo>
                <a:cubicBezTo>
                  <a:pt x="150183" y="32934"/>
                  <a:pt x="229694" y="0"/>
                  <a:pt x="312601" y="0"/>
                </a:cubicBezTo>
                <a:cubicBezTo>
                  <a:pt x="395508" y="0"/>
                  <a:pt x="475019" y="32935"/>
                  <a:pt x="533643" y="91559"/>
                </a:cubicBezTo>
                <a:cubicBezTo>
                  <a:pt x="592267" y="150183"/>
                  <a:pt x="625201" y="229694"/>
                  <a:pt x="625201" y="312601"/>
                </a:cubicBezTo>
                <a:cubicBezTo>
                  <a:pt x="625201" y="395508"/>
                  <a:pt x="592266" y="475019"/>
                  <a:pt x="533643" y="533643"/>
                </a:cubicBezTo>
                <a:cubicBezTo>
                  <a:pt x="475019" y="592267"/>
                  <a:pt x="395508" y="625201"/>
                  <a:pt x="312601" y="625201"/>
                </a:cubicBezTo>
                <a:cubicBezTo>
                  <a:pt x="229694" y="625201"/>
                  <a:pt x="150183" y="592266"/>
                  <a:pt x="91559" y="533642"/>
                </a:cubicBezTo>
                <a:cubicBezTo>
                  <a:pt x="32935" y="475018"/>
                  <a:pt x="1" y="395507"/>
                  <a:pt x="1" y="312600"/>
                </a:cubicBezTo>
                <a:lnTo>
                  <a:pt x="0" y="312600"/>
                </a:lnTo>
                <a:close/>
              </a:path>
            </a:pathLst>
          </a:custGeom>
          <a:solidFill>
            <a:schemeClr val="accent1">
              <a:lumMod val="60000"/>
              <a:lumOff val="40000"/>
            </a:schemeClr>
          </a:solidFill>
          <a:ln>
            <a:noFill/>
          </a:ln>
          <a:effectLst>
            <a:glow rad="139700">
              <a:schemeClr val="accent1">
                <a:satMod val="175000"/>
                <a:alpha val="40000"/>
              </a:schemeClr>
            </a:glow>
            <a:outerShdw blurRad="50800" dist="25400" dir="5400000" rotWithShape="0">
              <a:srgbClr val="000000">
                <a:alpha val="50000"/>
              </a:srgbClr>
            </a:outerShdw>
          </a:effectLst>
        </p:spPr>
        <p:style>
          <a:lnRef idx="3">
            <a:schemeClr val="lt1"/>
          </a:lnRef>
          <a:fillRef idx="1">
            <a:schemeClr val="accent3"/>
          </a:fillRef>
          <a:effectRef idx="1">
            <a:schemeClr val="accent3"/>
          </a:effectRef>
          <a:fontRef idx="minor">
            <a:schemeClr val="lt1"/>
          </a:fontRef>
        </p:style>
        <p:txBody>
          <a:bodyPr lIns="189466" tIns="189466" rIns="189466" bIns="189466" spcCol="1270" anchor="ctr"/>
          <a:lstStyle/>
          <a:p>
            <a:pPr defTabSz="444500">
              <a:lnSpc>
                <a:spcPct val="90000"/>
              </a:lnSpc>
              <a:spcAft>
                <a:spcPct val="35000"/>
              </a:spcAft>
              <a:defRPr/>
            </a:pPr>
            <a:r>
              <a:rPr lang="pl-PL" sz="32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rPr>
              <a:t>Wniosek o dokonanie uzgodnienia projektu Strategii z PGW Wody Polskie</a:t>
            </a:r>
          </a:p>
        </p:txBody>
      </p:sp>
      <p:sp>
        <p:nvSpPr>
          <p:cNvPr id="10" name="Dowolny kształt 30">
            <a:extLst>
              <a:ext uri="{FF2B5EF4-FFF2-40B4-BE49-F238E27FC236}">
                <a16:creationId xmlns:a16="http://schemas.microsoft.com/office/drawing/2014/main" id="{EE6B85E1-A281-C38E-AA7B-F7C6A3CCB661}"/>
              </a:ext>
            </a:extLst>
          </p:cNvPr>
          <p:cNvSpPr/>
          <p:nvPr/>
        </p:nvSpPr>
        <p:spPr bwMode="auto">
          <a:xfrm>
            <a:off x="375354" y="9503247"/>
            <a:ext cx="4796617" cy="2806083"/>
          </a:xfrm>
          <a:custGeom>
            <a:avLst/>
            <a:gdLst>
              <a:gd name="connsiteX0" fmla="*/ 0 w 625200"/>
              <a:gd name="connsiteY0" fmla="*/ 312600 h 625200"/>
              <a:gd name="connsiteX1" fmla="*/ 91559 w 625200"/>
              <a:gd name="connsiteY1" fmla="*/ 91558 h 625200"/>
              <a:gd name="connsiteX2" fmla="*/ 312601 w 625200"/>
              <a:gd name="connsiteY2" fmla="*/ 0 h 625200"/>
              <a:gd name="connsiteX3" fmla="*/ 533643 w 625200"/>
              <a:gd name="connsiteY3" fmla="*/ 91559 h 625200"/>
              <a:gd name="connsiteX4" fmla="*/ 625201 w 625200"/>
              <a:gd name="connsiteY4" fmla="*/ 312601 h 625200"/>
              <a:gd name="connsiteX5" fmla="*/ 533643 w 625200"/>
              <a:gd name="connsiteY5" fmla="*/ 533643 h 625200"/>
              <a:gd name="connsiteX6" fmla="*/ 312601 w 625200"/>
              <a:gd name="connsiteY6" fmla="*/ 625201 h 625200"/>
              <a:gd name="connsiteX7" fmla="*/ 91559 w 625200"/>
              <a:gd name="connsiteY7" fmla="*/ 533642 h 625200"/>
              <a:gd name="connsiteX8" fmla="*/ 1 w 625200"/>
              <a:gd name="connsiteY8" fmla="*/ 312600 h 625200"/>
              <a:gd name="connsiteX9" fmla="*/ 0 w 625200"/>
              <a:gd name="connsiteY9" fmla="*/ 312600 h 6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00" h="625200">
                <a:moveTo>
                  <a:pt x="0" y="312600"/>
                </a:moveTo>
                <a:cubicBezTo>
                  <a:pt x="0" y="229693"/>
                  <a:pt x="32935" y="150182"/>
                  <a:pt x="91559" y="91558"/>
                </a:cubicBezTo>
                <a:cubicBezTo>
                  <a:pt x="150183" y="32934"/>
                  <a:pt x="229694" y="0"/>
                  <a:pt x="312601" y="0"/>
                </a:cubicBezTo>
                <a:cubicBezTo>
                  <a:pt x="395508" y="0"/>
                  <a:pt x="475019" y="32935"/>
                  <a:pt x="533643" y="91559"/>
                </a:cubicBezTo>
                <a:cubicBezTo>
                  <a:pt x="592267" y="150183"/>
                  <a:pt x="625201" y="229694"/>
                  <a:pt x="625201" y="312601"/>
                </a:cubicBezTo>
                <a:cubicBezTo>
                  <a:pt x="625201" y="395508"/>
                  <a:pt x="592266" y="475019"/>
                  <a:pt x="533643" y="533643"/>
                </a:cubicBezTo>
                <a:cubicBezTo>
                  <a:pt x="475019" y="592267"/>
                  <a:pt x="395508" y="625201"/>
                  <a:pt x="312601" y="625201"/>
                </a:cubicBezTo>
                <a:cubicBezTo>
                  <a:pt x="229694" y="625201"/>
                  <a:pt x="150183" y="592266"/>
                  <a:pt x="91559" y="533642"/>
                </a:cubicBezTo>
                <a:cubicBezTo>
                  <a:pt x="32935" y="475018"/>
                  <a:pt x="1" y="395507"/>
                  <a:pt x="1" y="312600"/>
                </a:cubicBezTo>
                <a:lnTo>
                  <a:pt x="0" y="312600"/>
                </a:lnTo>
                <a:close/>
              </a:path>
            </a:pathLst>
          </a:custGeom>
          <a:solidFill>
            <a:schemeClr val="accent1">
              <a:lumMod val="60000"/>
              <a:lumOff val="40000"/>
            </a:schemeClr>
          </a:solidFill>
          <a:ln>
            <a:noFill/>
          </a:ln>
          <a:effectLst>
            <a:glow rad="228600">
              <a:schemeClr val="accent1">
                <a:satMod val="175000"/>
                <a:alpha val="40000"/>
              </a:schemeClr>
            </a:glow>
            <a:outerShdw blurRad="50800" dist="25400" dir="5400000" rotWithShape="0">
              <a:srgbClr val="000000">
                <a:alpha val="50000"/>
              </a:srgbClr>
            </a:outerShdw>
          </a:effectLst>
        </p:spPr>
        <p:style>
          <a:lnRef idx="3">
            <a:schemeClr val="lt1"/>
          </a:lnRef>
          <a:fillRef idx="1">
            <a:schemeClr val="accent3"/>
          </a:fillRef>
          <a:effectRef idx="1">
            <a:schemeClr val="accent3"/>
          </a:effectRef>
          <a:fontRef idx="minor">
            <a:schemeClr val="lt1"/>
          </a:fontRef>
        </p:style>
        <p:txBody>
          <a:bodyPr lIns="189466" tIns="189466" rIns="189466" bIns="189466" spcCol="1270" anchor="ctr"/>
          <a:lstStyle/>
          <a:p>
            <a:pPr defTabSz="444500">
              <a:lnSpc>
                <a:spcPct val="90000"/>
              </a:lnSpc>
              <a:spcAft>
                <a:spcPct val="35000"/>
              </a:spcAft>
              <a:defRPr/>
            </a:pPr>
            <a:r>
              <a:rPr lang="pl-PL" sz="32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rPr>
              <a:t>Uzyskanie opinii KWRiST ws. projekt Strategii</a:t>
            </a:r>
          </a:p>
        </p:txBody>
      </p:sp>
      <p:sp>
        <p:nvSpPr>
          <p:cNvPr id="11" name="pole tekstowe 10">
            <a:extLst>
              <a:ext uri="{FF2B5EF4-FFF2-40B4-BE49-F238E27FC236}">
                <a16:creationId xmlns:a16="http://schemas.microsoft.com/office/drawing/2014/main" id="{55100B51-D233-9668-06D3-8243763F30F7}"/>
              </a:ext>
            </a:extLst>
          </p:cNvPr>
          <p:cNvSpPr txBox="1"/>
          <p:nvPr/>
        </p:nvSpPr>
        <p:spPr>
          <a:xfrm>
            <a:off x="5331455" y="7047738"/>
            <a:ext cx="5937939" cy="1161633"/>
          </a:xfrm>
          <a:prstGeom prst="rightArrow">
            <a:avLst>
              <a:gd name="adj1" fmla="val 50000"/>
              <a:gd name="adj2" fmla="val 37874"/>
            </a:avLst>
          </a:prstGeom>
          <a:solidFill>
            <a:schemeClr val="accent1">
              <a:lumMod val="60000"/>
              <a:lumOff val="40000"/>
            </a:schemeClr>
          </a:solidFill>
          <a:ln w="38100">
            <a:noFill/>
          </a:ln>
        </p:spPr>
        <p:txBody>
          <a:bodyPr wrap="square" rtlCol="0">
            <a:spAutoFit/>
          </a:bodyPr>
          <a:lstStyle/>
          <a:p>
            <a:pPr algn="ctr"/>
            <a:endParaRPr lang="pl-PL" sz="32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Dowolny kształt 34">
            <a:extLst>
              <a:ext uri="{FF2B5EF4-FFF2-40B4-BE49-F238E27FC236}">
                <a16:creationId xmlns:a16="http://schemas.microsoft.com/office/drawing/2014/main" id="{A265105A-6F46-FAE5-E13E-1B2AE6E4CAA1}"/>
              </a:ext>
            </a:extLst>
          </p:cNvPr>
          <p:cNvSpPr/>
          <p:nvPr/>
        </p:nvSpPr>
        <p:spPr>
          <a:xfrm>
            <a:off x="11428878" y="4899732"/>
            <a:ext cx="5468471" cy="4911018"/>
          </a:xfrm>
          <a:custGeom>
            <a:avLst/>
            <a:gdLst>
              <a:gd name="connsiteX0" fmla="*/ 0 w 625200"/>
              <a:gd name="connsiteY0" fmla="*/ 312600 h 625200"/>
              <a:gd name="connsiteX1" fmla="*/ 91559 w 625200"/>
              <a:gd name="connsiteY1" fmla="*/ 91558 h 625200"/>
              <a:gd name="connsiteX2" fmla="*/ 312601 w 625200"/>
              <a:gd name="connsiteY2" fmla="*/ 0 h 625200"/>
              <a:gd name="connsiteX3" fmla="*/ 533643 w 625200"/>
              <a:gd name="connsiteY3" fmla="*/ 91559 h 625200"/>
              <a:gd name="connsiteX4" fmla="*/ 625201 w 625200"/>
              <a:gd name="connsiteY4" fmla="*/ 312601 h 625200"/>
              <a:gd name="connsiteX5" fmla="*/ 533643 w 625200"/>
              <a:gd name="connsiteY5" fmla="*/ 533643 h 625200"/>
              <a:gd name="connsiteX6" fmla="*/ 312601 w 625200"/>
              <a:gd name="connsiteY6" fmla="*/ 625201 h 625200"/>
              <a:gd name="connsiteX7" fmla="*/ 91559 w 625200"/>
              <a:gd name="connsiteY7" fmla="*/ 533642 h 625200"/>
              <a:gd name="connsiteX8" fmla="*/ 1 w 625200"/>
              <a:gd name="connsiteY8" fmla="*/ 312600 h 625200"/>
              <a:gd name="connsiteX9" fmla="*/ 0 w 625200"/>
              <a:gd name="connsiteY9" fmla="*/ 312600 h 6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200" h="625200">
                <a:moveTo>
                  <a:pt x="0" y="312600"/>
                </a:moveTo>
                <a:cubicBezTo>
                  <a:pt x="0" y="229693"/>
                  <a:pt x="32935" y="150182"/>
                  <a:pt x="91559" y="91558"/>
                </a:cubicBezTo>
                <a:cubicBezTo>
                  <a:pt x="150183" y="32934"/>
                  <a:pt x="229694" y="0"/>
                  <a:pt x="312601" y="0"/>
                </a:cubicBezTo>
                <a:cubicBezTo>
                  <a:pt x="395508" y="0"/>
                  <a:pt x="475019" y="32935"/>
                  <a:pt x="533643" y="91559"/>
                </a:cubicBezTo>
                <a:cubicBezTo>
                  <a:pt x="592267" y="150183"/>
                  <a:pt x="625201" y="229694"/>
                  <a:pt x="625201" y="312601"/>
                </a:cubicBezTo>
                <a:cubicBezTo>
                  <a:pt x="625201" y="395508"/>
                  <a:pt x="592266" y="475019"/>
                  <a:pt x="533643" y="533643"/>
                </a:cubicBezTo>
                <a:cubicBezTo>
                  <a:pt x="475019" y="592267"/>
                  <a:pt x="395508" y="625201"/>
                  <a:pt x="312601" y="625201"/>
                </a:cubicBezTo>
                <a:cubicBezTo>
                  <a:pt x="229694" y="625201"/>
                  <a:pt x="150183" y="592266"/>
                  <a:pt x="91559" y="533642"/>
                </a:cubicBezTo>
                <a:cubicBezTo>
                  <a:pt x="32935" y="475018"/>
                  <a:pt x="1" y="395507"/>
                  <a:pt x="1" y="312600"/>
                </a:cubicBezTo>
                <a:lnTo>
                  <a:pt x="0" y="312600"/>
                </a:lnTo>
                <a:close/>
              </a:path>
            </a:pathLst>
          </a:custGeom>
          <a:solidFill>
            <a:schemeClr val="accent1">
              <a:lumMod val="20000"/>
              <a:lumOff val="80000"/>
            </a:schemeClr>
          </a:solidFill>
          <a:ln>
            <a:noFill/>
          </a:ln>
          <a:effectLst>
            <a:glow rad="228600">
              <a:schemeClr val="accent1">
                <a:satMod val="175000"/>
                <a:alpha val="40000"/>
              </a:schemeClr>
            </a:glow>
            <a:outerShdw blurRad="50800" dist="25400" dir="5400000" rotWithShape="0">
              <a:srgbClr val="000000">
                <a:alpha val="50000"/>
              </a:srgbClr>
            </a:outerShdw>
          </a:effectLst>
        </p:spPr>
        <p:style>
          <a:lnRef idx="3">
            <a:schemeClr val="lt1"/>
          </a:lnRef>
          <a:fillRef idx="1">
            <a:schemeClr val="accent6"/>
          </a:fillRef>
          <a:effectRef idx="1">
            <a:schemeClr val="accent6"/>
          </a:effectRef>
          <a:fontRef idx="minor">
            <a:schemeClr val="lt1"/>
          </a:fontRef>
        </p:style>
        <p:txBody>
          <a:bodyPr lIns="189466" tIns="189466" rIns="189466" bIns="189466" spcCol="1270" anchor="ctr"/>
          <a:lstStyle/>
          <a:p>
            <a:pPr defTabSz="444500">
              <a:lnSpc>
                <a:spcPct val="90000"/>
              </a:lnSpc>
              <a:spcAft>
                <a:spcPct val="35000"/>
              </a:spcAft>
              <a:defRPr/>
            </a:pPr>
            <a:r>
              <a:rPr lang="pl-PL" sz="32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rPr>
              <a:t>Wprowadzenie zmian do projektu po konsultacjach społecznych i uwagach wynikających z opinii Ministra, PGW Wody Polskie, </a:t>
            </a:r>
            <a:r>
              <a:rPr lang="pl-PL" sz="3200" b="1"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rPr>
              <a:t>KWRiST</a:t>
            </a:r>
            <a:endParaRPr lang="pl-PL" sz="32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p:txBody>
      </p:sp>
      <p:sp>
        <p:nvSpPr>
          <p:cNvPr id="13" name="Dowolny kształt 29">
            <a:extLst>
              <a:ext uri="{FF2B5EF4-FFF2-40B4-BE49-F238E27FC236}">
                <a16:creationId xmlns:a16="http://schemas.microsoft.com/office/drawing/2014/main" id="{B1526E6A-F3D6-BEC9-82D8-20C61D857BB3}"/>
              </a:ext>
            </a:extLst>
          </p:cNvPr>
          <p:cNvSpPr/>
          <p:nvPr/>
        </p:nvSpPr>
        <p:spPr>
          <a:xfrm>
            <a:off x="19772380" y="5686151"/>
            <a:ext cx="4473598" cy="3744416"/>
          </a:xfrm>
          <a:custGeom>
            <a:avLst/>
            <a:gdLst>
              <a:gd name="connsiteX0" fmla="*/ 0 w 2364392"/>
              <a:gd name="connsiteY0" fmla="*/ 1181844 h 2363688"/>
              <a:gd name="connsiteX1" fmla="*/ 346383 w 2364392"/>
              <a:gd name="connsiteY1" fmla="*/ 346030 h 2363688"/>
              <a:gd name="connsiteX2" fmla="*/ 1182198 w 2364392"/>
              <a:gd name="connsiteY2" fmla="*/ 2 h 2363688"/>
              <a:gd name="connsiteX3" fmla="*/ 2018012 w 2364392"/>
              <a:gd name="connsiteY3" fmla="*/ 346033 h 2363688"/>
              <a:gd name="connsiteX4" fmla="*/ 2364392 w 2364392"/>
              <a:gd name="connsiteY4" fmla="*/ 1181848 h 2363688"/>
              <a:gd name="connsiteX5" fmla="*/ 2018010 w 2364392"/>
              <a:gd name="connsiteY5" fmla="*/ 2017663 h 2363688"/>
              <a:gd name="connsiteX6" fmla="*/ 1182195 w 2364392"/>
              <a:gd name="connsiteY6" fmla="*/ 2363692 h 2363688"/>
              <a:gd name="connsiteX7" fmla="*/ 346381 w 2364392"/>
              <a:gd name="connsiteY7" fmla="*/ 2017662 h 2363688"/>
              <a:gd name="connsiteX8" fmla="*/ 0 w 2364392"/>
              <a:gd name="connsiteY8" fmla="*/ 1181847 h 2363688"/>
              <a:gd name="connsiteX9" fmla="*/ 0 w 2364392"/>
              <a:gd name="connsiteY9" fmla="*/ 1181844 h 236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4392" h="2363688">
                <a:moveTo>
                  <a:pt x="0" y="1181844"/>
                </a:moveTo>
                <a:cubicBezTo>
                  <a:pt x="0" y="868338"/>
                  <a:pt x="124602" y="567678"/>
                  <a:pt x="346383" y="346030"/>
                </a:cubicBezTo>
                <a:cubicBezTo>
                  <a:pt x="568078" y="124468"/>
                  <a:pt x="868721" y="1"/>
                  <a:pt x="1182198" y="2"/>
                </a:cubicBezTo>
                <a:cubicBezTo>
                  <a:pt x="1495675" y="2"/>
                  <a:pt x="1796318" y="124470"/>
                  <a:pt x="2018012" y="346033"/>
                </a:cubicBezTo>
                <a:cubicBezTo>
                  <a:pt x="2239793" y="567682"/>
                  <a:pt x="2364393" y="868343"/>
                  <a:pt x="2364392" y="1181848"/>
                </a:cubicBezTo>
                <a:cubicBezTo>
                  <a:pt x="2364392" y="1495354"/>
                  <a:pt x="2239791" y="1796014"/>
                  <a:pt x="2018010" y="2017663"/>
                </a:cubicBezTo>
                <a:cubicBezTo>
                  <a:pt x="1796315" y="2239226"/>
                  <a:pt x="1495672" y="2363693"/>
                  <a:pt x="1182195" y="2363692"/>
                </a:cubicBezTo>
                <a:cubicBezTo>
                  <a:pt x="868718" y="2363692"/>
                  <a:pt x="568075" y="2239225"/>
                  <a:pt x="346381" y="2017662"/>
                </a:cubicBezTo>
                <a:cubicBezTo>
                  <a:pt x="124600" y="1796013"/>
                  <a:pt x="0" y="1495353"/>
                  <a:pt x="0" y="1181847"/>
                </a:cubicBezTo>
                <a:lnTo>
                  <a:pt x="0" y="1181844"/>
                </a:lnTo>
                <a:close/>
              </a:path>
            </a:pathLst>
          </a:custGeom>
          <a:solidFill>
            <a:schemeClr val="accent1">
              <a:lumMod val="40000"/>
              <a:lumOff val="60000"/>
            </a:schemeClr>
          </a:solidFill>
          <a:ln w="76200">
            <a:solidFill>
              <a:schemeClr val="accent1"/>
            </a:solidFill>
          </a:ln>
          <a:effectLst>
            <a:glow rad="2286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lIns="715374" tIns="715168" rIns="715374" bIns="715168" anchor="ctr"/>
          <a:lstStyle/>
          <a:p>
            <a:r>
              <a:rPr lang="pl-PL" sz="3600" b="1" dirty="0">
                <a:solidFill>
                  <a:srgbClr val="FF0000"/>
                </a:solidFill>
                <a:latin typeface="Calibri" panose="020F0502020204030204" pitchFamily="34" charset="0"/>
                <a:ea typeface="Calibri" panose="020F0502020204030204" pitchFamily="34" charset="0"/>
                <a:cs typeface="Calibri" panose="020F0502020204030204" pitchFamily="34" charset="0"/>
              </a:rPr>
              <a:t>Uchwała Sejmiku WD</a:t>
            </a:r>
          </a:p>
          <a:p>
            <a:pPr algn="ctr"/>
            <a:r>
              <a:rPr lang="pl-PL" sz="3600" b="1" dirty="0">
                <a:solidFill>
                  <a:srgbClr val="FF0000"/>
                </a:solidFill>
                <a:latin typeface="Calibri" panose="020F0502020204030204" pitchFamily="34" charset="0"/>
                <a:ea typeface="Calibri" panose="020F0502020204030204" pitchFamily="34" charset="0"/>
                <a:cs typeface="Calibri" panose="020F0502020204030204" pitchFamily="34" charset="0"/>
              </a:rPr>
              <a:t>ws. przyjęcia SRWD 2030+</a:t>
            </a:r>
          </a:p>
        </p:txBody>
      </p:sp>
      <p:sp>
        <p:nvSpPr>
          <p:cNvPr id="14" name="Strzałka w prawo 55">
            <a:extLst>
              <a:ext uri="{FF2B5EF4-FFF2-40B4-BE49-F238E27FC236}">
                <a16:creationId xmlns:a16="http://schemas.microsoft.com/office/drawing/2014/main" id="{DD50AFDC-E42A-EFA2-E4CE-A8DFEE070829}"/>
              </a:ext>
            </a:extLst>
          </p:cNvPr>
          <p:cNvSpPr/>
          <p:nvPr/>
        </p:nvSpPr>
        <p:spPr bwMode="auto">
          <a:xfrm>
            <a:off x="17056833" y="7103199"/>
            <a:ext cx="2556063" cy="910320"/>
          </a:xfrm>
          <a:prstGeom prst="rightArrow">
            <a:avLst>
              <a:gd name="adj1" fmla="val 70000"/>
              <a:gd name="adj2" fmla="val 50000"/>
            </a:avLst>
          </a:prstGeom>
          <a:solidFill>
            <a:schemeClr val="accent1">
              <a:lumMod val="60000"/>
              <a:lumOff val="4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69827991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9047-DAC3-E916-47E6-4BA57F4CE8A2}"/>
            </a:ext>
          </a:extLst>
        </p:cNvPr>
        <p:cNvGrpSpPr/>
        <p:nvPr/>
      </p:nvGrpSpPr>
      <p:grpSpPr>
        <a:xfrm>
          <a:off x="0" y="0"/>
          <a:ext cx="0" cy="0"/>
          <a:chOff x="0" y="0"/>
          <a:chExt cx="0" cy="0"/>
        </a:xfrm>
      </p:grpSpPr>
      <p:sp>
        <p:nvSpPr>
          <p:cNvPr id="2" name="pole tekstowe 1">
            <a:extLst>
              <a:ext uri="{FF2B5EF4-FFF2-40B4-BE49-F238E27FC236}">
                <a16:creationId xmlns:a16="http://schemas.microsoft.com/office/drawing/2014/main" id="{6ACB5994-51E1-A236-DAA8-4D5FAE87C539}"/>
              </a:ext>
            </a:extLst>
          </p:cNvPr>
          <p:cNvSpPr txBox="1"/>
          <p:nvPr/>
        </p:nvSpPr>
        <p:spPr>
          <a:xfrm>
            <a:off x="664572" y="1564168"/>
            <a:ext cx="23054855" cy="11162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just" defTabSz="821531" rtl="0" fontAlgn="auto" latinLnBrk="0" hangingPunct="0">
              <a:lnSpc>
                <a:spcPct val="100000"/>
              </a:lnSpc>
              <a:spcBef>
                <a:spcPts val="0"/>
              </a:spcBef>
              <a:spcAft>
                <a:spcPts val="0"/>
              </a:spcAft>
              <a:buClrTx/>
              <a:buSzTx/>
              <a:buFontTx/>
              <a:buNone/>
              <a:tabLst/>
            </a:pPr>
            <a:r>
              <a:rPr kumimoji="0" lang="pl-PL" sz="44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Light"/>
              </a:rPr>
              <a:t>Aktualnie trwają</a:t>
            </a:r>
            <a:r>
              <a:rPr lang="pl-PL" sz="4400" dirty="0">
                <a:latin typeface="Calibri" panose="020F0502020204030204" pitchFamily="34" charset="0"/>
                <a:ea typeface="Calibri" panose="020F0502020204030204" pitchFamily="34" charset="0"/>
                <a:cs typeface="Calibri" panose="020F0502020204030204" pitchFamily="34" charset="0"/>
              </a:rPr>
              <a:t>ce</a:t>
            </a:r>
            <a:r>
              <a:rPr kumimoji="0" lang="pl-PL" sz="44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Light"/>
              </a:rPr>
              <a:t> </a:t>
            </a:r>
            <a:r>
              <a:rPr kumimoji="0" lang="pl-PL" sz="4400" b="1" i="0" u="none" strike="noStrike" cap="none" spc="0" normalizeH="0" baseline="0" dirty="0">
                <a:ln>
                  <a:noFill/>
                </a:ln>
                <a:solidFill>
                  <a:srgbClr val="0070C0"/>
                </a:solidFill>
                <a:effectLst/>
                <a:uFillTx/>
                <a:latin typeface="Calibri" panose="020F0502020204030204" pitchFamily="34" charset="0"/>
                <a:ea typeface="Calibri" panose="020F0502020204030204" pitchFamily="34" charset="0"/>
                <a:cs typeface="Calibri" panose="020F0502020204030204" pitchFamily="34" charset="0"/>
                <a:sym typeface="Helvetica Light"/>
              </a:rPr>
              <a:t>prace redakcyjne </a:t>
            </a:r>
            <a:r>
              <a:rPr kumimoji="0" lang="pl-PL" sz="44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Light"/>
              </a:rPr>
              <a:t>nad projektem Strategii Rozwoju Województwa Dolnośląskiego 2030+ dotyczyły i będą dotyczyć: </a:t>
            </a:r>
          </a:p>
          <a:p>
            <a:pPr marL="0" marR="0" indent="0" algn="just" defTabSz="821531" rtl="0" fontAlgn="auto" latinLnBrk="0" hangingPunct="0">
              <a:lnSpc>
                <a:spcPct val="100000"/>
              </a:lnSpc>
              <a:spcBef>
                <a:spcPts val="0"/>
              </a:spcBef>
              <a:spcAft>
                <a:spcPts val="0"/>
              </a:spcAft>
              <a:buClrTx/>
              <a:buSzTx/>
              <a:buFontTx/>
              <a:buNone/>
              <a:tabLst/>
            </a:pPr>
            <a:endParaRPr kumimoji="0" lang="pl-PL" sz="44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Light"/>
            </a:endParaRPr>
          </a:p>
          <a:p>
            <a:pPr marL="571500" marR="0" indent="-571500" algn="just" defTabSz="821531" rtl="0" fontAlgn="auto" latinLnBrk="0" hangingPunct="0">
              <a:lnSpc>
                <a:spcPct val="100000"/>
              </a:lnSpc>
              <a:spcBef>
                <a:spcPts val="0"/>
              </a:spcBef>
              <a:spcAft>
                <a:spcPts val="0"/>
              </a:spcAft>
              <a:buClrTx/>
              <a:buSzTx/>
              <a:buFont typeface="Arial" panose="020B0604020202020204" pitchFamily="34" charset="0"/>
              <a:buChar char="•"/>
              <a:tabLst/>
            </a:pPr>
            <a:r>
              <a:rPr lang="pl-PL" sz="4400" dirty="0">
                <a:latin typeface="Calibri" panose="020F0502020204030204" pitchFamily="34" charset="0"/>
                <a:ea typeface="Calibri" panose="020F0502020204030204" pitchFamily="34" charset="0"/>
                <a:cs typeface="Calibri" panose="020F0502020204030204" pitchFamily="34" charset="0"/>
              </a:rPr>
              <a:t>uwzględnienia w projekcie rekomendacji i wniosków wynikających z przeprowadzonego badania ewaluacyjnego pn. Ewaluacja ex-</a:t>
            </a:r>
            <a:r>
              <a:rPr lang="pl-PL" sz="4400" dirty="0" err="1">
                <a:latin typeface="Calibri" panose="020F0502020204030204" pitchFamily="34" charset="0"/>
                <a:ea typeface="Calibri" panose="020F0502020204030204" pitchFamily="34" charset="0"/>
                <a:cs typeface="Calibri" panose="020F0502020204030204" pitchFamily="34" charset="0"/>
              </a:rPr>
              <a:t>ante</a:t>
            </a:r>
            <a:r>
              <a:rPr lang="pl-PL" sz="4400" dirty="0">
                <a:latin typeface="Calibri" panose="020F0502020204030204" pitchFamily="34" charset="0"/>
                <a:ea typeface="Calibri" panose="020F0502020204030204" pitchFamily="34" charset="0"/>
                <a:cs typeface="Calibri" panose="020F0502020204030204" pitchFamily="34" charset="0"/>
              </a:rPr>
              <a:t> Strategii Rozwoju Województwa Dolnośląskiego 2030+,</a:t>
            </a:r>
          </a:p>
          <a:p>
            <a:pPr marL="571500" marR="0" indent="-571500" algn="just" defTabSz="821531" rtl="0" fontAlgn="auto" latinLnBrk="0" hangingPunct="0">
              <a:lnSpc>
                <a:spcPct val="100000"/>
              </a:lnSpc>
              <a:spcBef>
                <a:spcPts val="0"/>
              </a:spcBef>
              <a:spcAft>
                <a:spcPts val="0"/>
              </a:spcAft>
              <a:buClrTx/>
              <a:buSzTx/>
              <a:buFont typeface="Arial" panose="020B0604020202020204" pitchFamily="34" charset="0"/>
              <a:buChar char="•"/>
              <a:tabLst/>
            </a:pPr>
            <a:r>
              <a:rPr lang="pl-PL" sz="4400" dirty="0">
                <a:latin typeface="Calibri" panose="020F0502020204030204" pitchFamily="34" charset="0"/>
                <a:ea typeface="Calibri" panose="020F0502020204030204" pitchFamily="34" charset="0"/>
                <a:cs typeface="Calibri" panose="020F0502020204030204" pitchFamily="34" charset="0"/>
              </a:rPr>
              <a:t>ujęcia w projekcie SRWD 2030+ uwzględnionych uwag zgłoszonych w trakcie konsultacji społecznych,</a:t>
            </a:r>
          </a:p>
          <a:p>
            <a:pPr marL="571500" marR="0" indent="-571500" algn="just" defTabSz="821531" rtl="0" fontAlgn="auto" latinLnBrk="0" hangingPunct="0">
              <a:lnSpc>
                <a:spcPct val="100000"/>
              </a:lnSpc>
              <a:spcBef>
                <a:spcPts val="0"/>
              </a:spcBef>
              <a:spcAft>
                <a:spcPts val="0"/>
              </a:spcAft>
              <a:buClrTx/>
              <a:buSzTx/>
              <a:buFont typeface="Arial" panose="020B0604020202020204" pitchFamily="34" charset="0"/>
              <a:buChar char="•"/>
              <a:tabLst/>
            </a:pPr>
            <a:r>
              <a:rPr lang="pl-PL" sz="4400" dirty="0">
                <a:latin typeface="Calibri" panose="020F0502020204030204" pitchFamily="34" charset="0"/>
                <a:ea typeface="Calibri" panose="020F0502020204030204" pitchFamily="34" charset="0"/>
                <a:cs typeface="Calibri" panose="020F0502020204030204" pitchFamily="34" charset="0"/>
              </a:rPr>
              <a:t>dodania zapisów dotyczących obszarów strategicznej interwencji zgodnie z wymogami ustawy o zasadach prowadzenia polityki rozwoju i w zgodzie z przygotowywanymi dokumentami strategicznymi szczebla krajowego, tj. Koncepcją Rozwoju Kraju 2050 oraz aktualizowaną średniookresową strategią rozwoju kraju,</a:t>
            </a:r>
          </a:p>
          <a:p>
            <a:pPr marL="571500" indent="-571500" algn="just">
              <a:buFont typeface="Arial" panose="020B0604020202020204" pitchFamily="34" charset="0"/>
              <a:buChar char="•"/>
            </a:pPr>
            <a:r>
              <a:rPr lang="pl-PL" sz="4400" dirty="0">
                <a:latin typeface="Calibri" panose="020F0502020204030204" pitchFamily="34" charset="0"/>
                <a:ea typeface="Calibri" panose="020F0502020204030204" pitchFamily="34" charset="0"/>
                <a:cs typeface="Calibri" panose="020F0502020204030204" pitchFamily="34" charset="0"/>
              </a:rPr>
              <a:t>w wyniku zakończonego postępowania o udzielenie zamówienia publicznego </a:t>
            </a:r>
            <a:br>
              <a:rPr lang="pl-PL" sz="4400" dirty="0">
                <a:latin typeface="Calibri" panose="020F0502020204030204" pitchFamily="34" charset="0"/>
                <a:ea typeface="Calibri" panose="020F0502020204030204" pitchFamily="34" charset="0"/>
                <a:cs typeface="Calibri" panose="020F0502020204030204" pitchFamily="34" charset="0"/>
              </a:rPr>
            </a:br>
            <a:r>
              <a:rPr lang="pl-PL" sz="4400" dirty="0">
                <a:latin typeface="Calibri" panose="020F0502020204030204" pitchFamily="34" charset="0"/>
                <a:ea typeface="Calibri" panose="020F0502020204030204" pitchFamily="34" charset="0"/>
                <a:cs typeface="Calibri" panose="020F0502020204030204" pitchFamily="34" charset="0"/>
              </a:rPr>
              <a:t>wyłoniono wykonawcę odpowiedzialnego za przeprowadzenie strategicznej oceny oddziaływania na środowisko dla SRWD 2030+, został opracowany Raport metodologiczny i aktualnie trwa I etap zamówienia dotyczący analizy stanu obecnego i uwarunkowań (diagnoza środowiska), oceny potencjalnych oddziaływań Strategii  oraz formułowania zaleceń i środków zaradczych. </a:t>
            </a:r>
          </a:p>
        </p:txBody>
      </p:sp>
      <p:sp>
        <p:nvSpPr>
          <p:cNvPr id="3" name="Prostokąt: zaokrąglone rogi 2">
            <a:extLst>
              <a:ext uri="{FF2B5EF4-FFF2-40B4-BE49-F238E27FC236}">
                <a16:creationId xmlns:a16="http://schemas.microsoft.com/office/drawing/2014/main" id="{BA5D3E26-834D-8700-6A6B-B5E7A11AC260}"/>
              </a:ext>
            </a:extLst>
          </p:cNvPr>
          <p:cNvSpPr/>
          <p:nvPr/>
        </p:nvSpPr>
        <p:spPr>
          <a:xfrm>
            <a:off x="4959542" y="440458"/>
            <a:ext cx="12024071" cy="1123710"/>
          </a:xfrm>
          <a:prstGeom prst="roundRect">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914400"/>
            <a:r>
              <a:rPr kumimoji="0" lang="pl-PL" sz="60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rPr>
              <a:t>Stan prac nad SRWD 2030+</a:t>
            </a:r>
          </a:p>
        </p:txBody>
      </p:sp>
    </p:spTree>
    <p:extLst>
      <p:ext uri="{BB962C8B-B14F-4D97-AF65-F5344CB8AC3E}">
        <p14:creationId xmlns:p14="http://schemas.microsoft.com/office/powerpoint/2010/main" val="12649730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381AC-489A-38DA-0704-D92676CAD42D}"/>
            </a:ext>
          </a:extLst>
        </p:cNvPr>
        <p:cNvGrpSpPr/>
        <p:nvPr/>
      </p:nvGrpSpPr>
      <p:grpSpPr>
        <a:xfrm>
          <a:off x="0" y="0"/>
          <a:ext cx="0" cy="0"/>
          <a:chOff x="0" y="0"/>
          <a:chExt cx="0" cy="0"/>
        </a:xfrm>
      </p:grpSpPr>
      <p:pic>
        <p:nvPicPr>
          <p:cNvPr id="17" name="Obraz 16">
            <a:extLst>
              <a:ext uri="{FF2B5EF4-FFF2-40B4-BE49-F238E27FC236}">
                <a16:creationId xmlns:a16="http://schemas.microsoft.com/office/drawing/2014/main" id="{B8F8B08D-CF5D-06DA-A2EB-1783D381AD03}"/>
              </a:ext>
            </a:extLst>
          </p:cNvPr>
          <p:cNvPicPr>
            <a:picLocks noChangeAspect="1"/>
          </p:cNvPicPr>
          <p:nvPr/>
        </p:nvPicPr>
        <p:blipFill>
          <a:blip r:embed="rId3"/>
          <a:stretch>
            <a:fillRect/>
          </a:stretch>
        </p:blipFill>
        <p:spPr>
          <a:xfrm>
            <a:off x="0" y="1"/>
            <a:ext cx="24383999" cy="13716000"/>
          </a:xfrm>
          <a:prstGeom prst="rect">
            <a:avLst/>
          </a:prstGeom>
        </p:spPr>
      </p:pic>
    </p:spTree>
    <p:extLst>
      <p:ext uri="{BB962C8B-B14F-4D97-AF65-F5344CB8AC3E}">
        <p14:creationId xmlns:p14="http://schemas.microsoft.com/office/powerpoint/2010/main" val="42403417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0D63B590-F7D2-6259-A761-2861C1C52760}"/>
              </a:ext>
            </a:extLst>
          </p:cNvPr>
          <p:cNvSpPr>
            <a:spLocks noChangeArrowheads="1"/>
          </p:cNvSpPr>
          <p:nvPr/>
        </p:nvSpPr>
        <p:spPr bwMode="auto">
          <a:xfrm>
            <a:off x="671012" y="-2135462"/>
            <a:ext cx="18288000" cy="3170099"/>
          </a:xfrm>
          <a:prstGeom prst="rect">
            <a:avLst/>
          </a:prstGeom>
          <a:noFill/>
          <a:ln w="9525">
            <a:noFill/>
            <a:miter lim="800000"/>
            <a:headEnd/>
            <a:tailEnd/>
          </a:ln>
        </p:spPr>
        <p:txBody>
          <a:bodyPr wrap="square" anchor="ctr">
            <a:spAutoFit/>
          </a:bodyPr>
          <a:lstStyle/>
          <a:p>
            <a:pPr eaLnBrk="0" hangingPunct="0"/>
            <a:br>
              <a:rPr lang="pl-PL" sz="10000">
                <a:latin typeface="Calibri" panose="020F0502020204030204" pitchFamily="34" charset="0"/>
                <a:cs typeface="Calibri" panose="020F0502020204030204" pitchFamily="34" charset="0"/>
              </a:rPr>
            </a:br>
            <a:endParaRPr lang="pl-PL" sz="10000">
              <a:latin typeface="Calibri" panose="020F0502020204030204" pitchFamily="34" charset="0"/>
              <a:cs typeface="Calibri" panose="020F0502020204030204" pitchFamily="34" charset="0"/>
            </a:endParaRPr>
          </a:p>
        </p:txBody>
      </p:sp>
      <p:sp>
        <p:nvSpPr>
          <p:cNvPr id="3" name="Prostokąt: zaokrąglone rogi 2">
            <a:extLst>
              <a:ext uri="{FF2B5EF4-FFF2-40B4-BE49-F238E27FC236}">
                <a16:creationId xmlns:a16="http://schemas.microsoft.com/office/drawing/2014/main" id="{B501F463-8FF2-4F28-E100-36048B1220AB}"/>
              </a:ext>
            </a:extLst>
          </p:cNvPr>
          <p:cNvSpPr/>
          <p:nvPr/>
        </p:nvSpPr>
        <p:spPr>
          <a:xfrm>
            <a:off x="822706" y="1832322"/>
            <a:ext cx="21314228" cy="5652607"/>
          </a:xfrm>
          <a:prstGeom prst="roundRect">
            <a:avLst/>
          </a:prstGeom>
          <a:solidFill>
            <a:schemeClr val="accent1">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algn="just" defTabSz="1828800"/>
            <a:r>
              <a:rPr lang="pl-PL" sz="4000" u="sng" dirty="0">
                <a:latin typeface="Calibri" panose="020F0502020204030204" pitchFamily="34" charset="0"/>
                <a:ea typeface="+mj-ea"/>
                <a:cs typeface="Calibri" panose="020F0502020204030204" pitchFamily="34" charset="0"/>
                <a:sym typeface="Calibri"/>
              </a:rPr>
              <a:t>Uchwała nr LI/1044/22 Sejmiku Województwa Dolnośląskiego z dnia 15 grudnia 2022 r. w sprawie </a:t>
            </a:r>
            <a:r>
              <a:rPr lang="pl-PL" sz="4000" b="1" u="sng" dirty="0">
                <a:latin typeface="Calibri" panose="020F0502020204030204" pitchFamily="34" charset="0"/>
                <a:ea typeface="+mj-ea"/>
                <a:cs typeface="Calibri" panose="020F0502020204030204" pitchFamily="34" charset="0"/>
                <a:sym typeface="Calibri"/>
              </a:rPr>
              <a:t>określenia zasad, trybu i harmonogramu opracowania Strategii Rozwoju Województwa Dolnośląskiego 2030+</a:t>
            </a:r>
          </a:p>
          <a:p>
            <a:pPr algn="just" defTabSz="1828800"/>
            <a:r>
              <a:rPr lang="pl-PL" sz="4000" dirty="0">
                <a:latin typeface="Calibri" panose="020F0502020204030204" pitchFamily="34" charset="0"/>
                <a:ea typeface="+mj-ea"/>
                <a:cs typeface="Calibri" panose="020F0502020204030204" pitchFamily="34" charset="0"/>
                <a:sym typeface="Calibri"/>
              </a:rPr>
              <a:t>Uchwała określa, kto przygotowuje projekt SRWD 2030+ oraz wskazuje, w oparciu o jakie podstawowe zasady powinny być prowadzone prace aktualizacyjne. Bardzo istotnym elementem powyższej uchwały jest harmonogram prac nad aktualizacją dokumentu strategicznego.</a:t>
            </a:r>
          </a:p>
          <a:p>
            <a:pPr algn="just" defTabSz="1828800"/>
            <a:r>
              <a:rPr lang="pl-PL" sz="4000" dirty="0">
                <a:latin typeface="Calibri" panose="020F0502020204030204" pitchFamily="34" charset="0"/>
                <a:ea typeface="+mj-ea"/>
                <a:cs typeface="Calibri" panose="020F0502020204030204" pitchFamily="34" charset="0"/>
                <a:sym typeface="Calibri"/>
              </a:rPr>
              <a:t>Wskazana uchwała została zmieniona Uchwałą nr V/84/24 Sejmiku Województwa Dolnośląskiego    z dnia 18 lipca 2024 r. Zmiana polegała na aktualizacji harmonogramu prac nad SRWD 2030+.</a:t>
            </a:r>
          </a:p>
        </p:txBody>
      </p:sp>
      <p:sp>
        <p:nvSpPr>
          <p:cNvPr id="4" name="Prostokąt: zaokrąglone rogi 3">
            <a:extLst>
              <a:ext uri="{FF2B5EF4-FFF2-40B4-BE49-F238E27FC236}">
                <a16:creationId xmlns:a16="http://schemas.microsoft.com/office/drawing/2014/main" id="{CCC4C835-FCD3-4E76-AB1C-8E09BA085987}"/>
              </a:ext>
            </a:extLst>
          </p:cNvPr>
          <p:cNvSpPr/>
          <p:nvPr/>
        </p:nvSpPr>
        <p:spPr>
          <a:xfrm>
            <a:off x="3881084" y="258694"/>
            <a:ext cx="14551921" cy="1123707"/>
          </a:xfrm>
          <a:prstGeom prst="roundRect">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defTabSz="1828800"/>
            <a:r>
              <a:rPr lang="pl-PL" sz="5400" b="1" dirty="0">
                <a:solidFill>
                  <a:schemeClr val="tx1"/>
                </a:solidFill>
                <a:latin typeface="Calibri" panose="020F0502020204030204" pitchFamily="34" charset="0"/>
                <a:ea typeface="+mj-ea"/>
                <a:cs typeface="Calibri" panose="020F0502020204030204" pitchFamily="34" charset="0"/>
                <a:sym typeface="Calibri"/>
              </a:rPr>
              <a:t>Początek procesu aktualizacji SRWD 2030+</a:t>
            </a:r>
          </a:p>
        </p:txBody>
      </p:sp>
      <p:sp>
        <p:nvSpPr>
          <p:cNvPr id="6" name="Prostokąt: zaokrąglone rogi 5">
            <a:extLst>
              <a:ext uri="{FF2B5EF4-FFF2-40B4-BE49-F238E27FC236}">
                <a16:creationId xmlns:a16="http://schemas.microsoft.com/office/drawing/2014/main" id="{E233C8A0-F99D-CB71-C9A6-19A03156DED0}"/>
              </a:ext>
            </a:extLst>
          </p:cNvPr>
          <p:cNvSpPr/>
          <p:nvPr/>
        </p:nvSpPr>
        <p:spPr>
          <a:xfrm>
            <a:off x="822706" y="7932731"/>
            <a:ext cx="21314228" cy="4971569"/>
          </a:xfrm>
          <a:prstGeom prst="roundRect">
            <a:avLst/>
          </a:prstGeom>
          <a:solidFill>
            <a:srgbClr val="CCEC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algn="just" defTabSz="1828800"/>
            <a:r>
              <a:rPr lang="pl-PL" sz="4000" u="sng" dirty="0">
                <a:latin typeface="Calibri" panose="020F0502020204030204" pitchFamily="34" charset="0"/>
                <a:ea typeface="+mj-ea"/>
                <a:cs typeface="Calibri" panose="020F0502020204030204" pitchFamily="34" charset="0"/>
                <a:sym typeface="Calibri"/>
              </a:rPr>
              <a:t>Uchwała nr 6485/VI/23  Zarządu Województwa Dolnośląskiego z dnia 31 stycznia 2023 r.  w sprawie </a:t>
            </a:r>
            <a:r>
              <a:rPr lang="pl-PL" sz="4000" b="1" u="sng" dirty="0">
                <a:latin typeface="Calibri" panose="020F0502020204030204" pitchFamily="34" charset="0"/>
                <a:ea typeface="+mj-ea"/>
                <a:cs typeface="Calibri" panose="020F0502020204030204" pitchFamily="34" charset="0"/>
                <a:sym typeface="Calibri"/>
              </a:rPr>
              <a:t>określenia podmiotów zaangażowanych w proces opracowania </a:t>
            </a:r>
            <a:r>
              <a:rPr lang="pl-PL" sz="4000" b="1" u="sng" dirty="0">
                <a:solidFill>
                  <a:schemeClr val="tx1"/>
                </a:solidFill>
                <a:latin typeface="Calibri" panose="020F0502020204030204" pitchFamily="34" charset="0"/>
                <a:ea typeface="+mj-ea"/>
                <a:cs typeface="Calibri" panose="020F0502020204030204" pitchFamily="34" charset="0"/>
                <a:sym typeface="Calibri"/>
              </a:rPr>
              <a:t>Strategii Rozwoju Województwa Dolnośląskiego 2030+.</a:t>
            </a:r>
          </a:p>
          <a:p>
            <a:pPr algn="just" defTabSz="1828800"/>
            <a:r>
              <a:rPr lang="pl-PL" sz="4000" dirty="0">
                <a:solidFill>
                  <a:schemeClr val="tx1"/>
                </a:solidFill>
                <a:latin typeface="Calibri" panose="020F0502020204030204" pitchFamily="34" charset="0"/>
                <a:ea typeface="+mj-ea"/>
                <a:cs typeface="Calibri" panose="020F0502020204030204" pitchFamily="34" charset="0"/>
                <a:sym typeface="Calibri"/>
              </a:rPr>
              <a:t>Wskazana Uchwała </a:t>
            </a:r>
            <a:r>
              <a:rPr lang="pl-PL" sz="4000" u="sng" dirty="0">
                <a:solidFill>
                  <a:schemeClr val="tx1"/>
                </a:solidFill>
                <a:latin typeface="Calibri" panose="020F0502020204030204" pitchFamily="34" charset="0"/>
                <a:ea typeface="+mj-ea"/>
                <a:cs typeface="Calibri" panose="020F0502020204030204" pitchFamily="34" charset="0"/>
                <a:sym typeface="Calibri"/>
              </a:rPr>
              <a:t>została zmieniona Uchwałą nr 7826/VI/23 z dnia </a:t>
            </a:r>
            <a:r>
              <a:rPr lang="pl-PL" sz="4000" u="sng" dirty="0">
                <a:latin typeface="Calibri" panose="020F0502020204030204" pitchFamily="34" charset="0"/>
                <a:ea typeface="+mj-ea"/>
                <a:cs typeface="Calibri" panose="020F0502020204030204" pitchFamily="34" charset="0"/>
                <a:sym typeface="Calibri"/>
              </a:rPr>
              <a:t>27 listopada 2023 </a:t>
            </a:r>
            <a:r>
              <a:rPr lang="pl-PL" sz="4000" dirty="0">
                <a:latin typeface="Calibri" panose="020F0502020204030204" pitchFamily="34" charset="0"/>
                <a:ea typeface="+mj-ea"/>
                <a:cs typeface="Calibri" panose="020F0502020204030204" pitchFamily="34" charset="0"/>
                <a:sym typeface="Calibri"/>
              </a:rPr>
              <a:t>r. Zmiana polegała na wykreśleniu z listy podmiotów powołanych do prac w ramach Regionalnego Zespołu Roboczego ds. SRWD tych jednostek, które nie były zainteresowane dalszymi pracami nad aktualizacją strategii.</a:t>
            </a:r>
          </a:p>
        </p:txBody>
      </p:sp>
    </p:spTree>
    <p:extLst>
      <p:ext uri="{BB962C8B-B14F-4D97-AF65-F5344CB8AC3E}">
        <p14:creationId xmlns:p14="http://schemas.microsoft.com/office/powerpoint/2010/main" val="24535222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93E040DF-2086-0C0B-0C8C-14E796886F7E}"/>
              </a:ext>
            </a:extLst>
          </p:cNvPr>
          <p:cNvSpPr/>
          <p:nvPr/>
        </p:nvSpPr>
        <p:spPr>
          <a:xfrm>
            <a:off x="1560283" y="2471248"/>
            <a:ext cx="9084712" cy="2339211"/>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solidFill>
                  <a:schemeClr val="tx1"/>
                </a:solidFill>
                <a:latin typeface="Calibri" panose="020F0502020204030204" pitchFamily="34" charset="0"/>
                <a:ea typeface="Calibri" panose="020F0502020204030204" pitchFamily="34" charset="0"/>
                <a:cs typeface="Calibri" panose="020F0502020204030204" pitchFamily="34" charset="0"/>
              </a:rPr>
              <a:t>Sejmik Województwa Dolnośląskiego</a:t>
            </a:r>
          </a:p>
          <a:p>
            <a:pPr algn="ctr"/>
            <a:endParaRPr lang="pl-PL" sz="1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podjęcie uchwały ws. opracowania SRWD 2030+</a:t>
            </a:r>
          </a:p>
          <a:p>
            <a:pPr lvl="0" algn="ct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(grudzień 2022)</a:t>
            </a:r>
          </a:p>
          <a:p>
            <a:pPr marL="342900" lvl="0" indent="-342900" algn="ctr">
              <a:buFont typeface="Arial" panose="020B0604020202020204" pitchFamily="34" charset="0"/>
              <a:buChar char="•"/>
            </a:pP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przyjęcie dokumentu</a:t>
            </a:r>
            <a:endParaRPr lang="pl-PL" sz="2400" dirty="0">
              <a:latin typeface="Calibri" panose="020F0502020204030204" pitchFamily="34" charset="0"/>
              <a:ea typeface="Calibri" panose="020F0502020204030204" pitchFamily="34" charset="0"/>
              <a:cs typeface="Calibri" panose="020F0502020204030204" pitchFamily="34" charset="0"/>
            </a:endParaRPr>
          </a:p>
        </p:txBody>
      </p:sp>
      <p:sp>
        <p:nvSpPr>
          <p:cNvPr id="16" name="Prostokąt 15">
            <a:extLst>
              <a:ext uri="{FF2B5EF4-FFF2-40B4-BE49-F238E27FC236}">
                <a16:creationId xmlns:a16="http://schemas.microsoft.com/office/drawing/2014/main" id="{00D50B23-06B6-E2A5-6BCA-930D191F9C23}"/>
              </a:ext>
            </a:extLst>
          </p:cNvPr>
          <p:cNvSpPr/>
          <p:nvPr/>
        </p:nvSpPr>
        <p:spPr>
          <a:xfrm>
            <a:off x="13112151" y="2457239"/>
            <a:ext cx="9711566" cy="2339211"/>
          </a:xfrm>
          <a:prstGeom prst="rect">
            <a:avLst/>
          </a:prstGeom>
          <a:solidFill>
            <a:schemeClr val="accent1">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200" b="1" dirty="0">
                <a:solidFill>
                  <a:schemeClr val="tx1"/>
                </a:solidFill>
                <a:latin typeface="Calibri" panose="020F0502020204030204" pitchFamily="34" charset="0"/>
                <a:ea typeface="Calibri" panose="020F0502020204030204" pitchFamily="34" charset="0"/>
                <a:cs typeface="Calibri" panose="020F0502020204030204" pitchFamily="34" charset="0"/>
              </a:rPr>
              <a:t>Zarząd Województwa Dolnośląskiego</a:t>
            </a:r>
          </a:p>
          <a:p>
            <a:pPr marL="342900" indent="-342900">
              <a:buFont typeface="Arial" panose="020B0604020202020204" pitchFamily="34" charset="0"/>
              <a:buChar char="•"/>
            </a:pP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powołanie podmiotów zaangażowanych w proces </a:t>
            </a:r>
            <a:b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przygotowania  projektu SRWD 2030 (styczeń 2023)</a:t>
            </a:r>
          </a:p>
          <a:p>
            <a:pPr marL="342900" indent="-342900">
              <a:buFont typeface="Arial" panose="020B0604020202020204" pitchFamily="34" charset="0"/>
              <a:buChar char="•"/>
            </a:pP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zatwierdzenie  założeń do projektu Strategii</a:t>
            </a:r>
            <a:endParaRPr lang="pl-PL" sz="24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zatwierdzenie projektu Strategii do konsultacji społecznych/</a:t>
            </a:r>
            <a:b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po konsultacjach społecznych</a:t>
            </a:r>
            <a:endParaRPr lang="pl-PL" sz="24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Prostokąt 19">
            <a:extLst>
              <a:ext uri="{FF2B5EF4-FFF2-40B4-BE49-F238E27FC236}">
                <a16:creationId xmlns:a16="http://schemas.microsoft.com/office/drawing/2014/main" id="{52765389-C50A-641A-8AE8-609B61BFD31E}"/>
              </a:ext>
            </a:extLst>
          </p:cNvPr>
          <p:cNvSpPr/>
          <p:nvPr/>
        </p:nvSpPr>
        <p:spPr>
          <a:xfrm>
            <a:off x="8558075" y="5901457"/>
            <a:ext cx="6971572" cy="21398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solidFill>
                  <a:schemeClr val="tx1"/>
                </a:solidFill>
                <a:latin typeface="Calibri" panose="020F0502020204030204" pitchFamily="34" charset="0"/>
                <a:ea typeface="Calibri" panose="020F0502020204030204" pitchFamily="34" charset="0"/>
                <a:cs typeface="Calibri" panose="020F0502020204030204" pitchFamily="34" charset="0"/>
              </a:rPr>
              <a:t>Komitet  Sterujący ds. SRWD+ </a:t>
            </a:r>
          </a:p>
          <a:p>
            <a:pPr algn="ctr"/>
            <a:endParaRPr lang="pl-PL"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ct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koordynacja całości prac nad projektem </a:t>
            </a:r>
          </a:p>
          <a:p>
            <a:pPr lvl="0" algn="ct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SRWD 2030+</a:t>
            </a:r>
          </a:p>
        </p:txBody>
      </p:sp>
      <p:sp>
        <p:nvSpPr>
          <p:cNvPr id="21" name="Prostokąt 20">
            <a:extLst>
              <a:ext uri="{FF2B5EF4-FFF2-40B4-BE49-F238E27FC236}">
                <a16:creationId xmlns:a16="http://schemas.microsoft.com/office/drawing/2014/main" id="{683D54A3-C2BE-A9B7-1213-3A0874E3AA84}"/>
              </a:ext>
            </a:extLst>
          </p:cNvPr>
          <p:cNvSpPr/>
          <p:nvPr/>
        </p:nvSpPr>
        <p:spPr>
          <a:xfrm>
            <a:off x="806719" y="7419210"/>
            <a:ext cx="6002854" cy="30293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solidFill>
                  <a:schemeClr val="tx1"/>
                </a:solidFill>
                <a:latin typeface="Calibri" panose="020F0502020204030204" pitchFamily="34" charset="0"/>
                <a:ea typeface="Calibri" panose="020F0502020204030204" pitchFamily="34" charset="0"/>
                <a:cs typeface="Calibri" panose="020F0502020204030204" pitchFamily="34" charset="0"/>
              </a:rPr>
              <a:t>Zespół operacyjny ds. SRWD+ (UMWD, IRT)</a:t>
            </a:r>
          </a:p>
          <a:p>
            <a:pPr algn="ctr"/>
            <a:endParaRPr lang="pl-PL"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ct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przygotowanie projektu SRWD 2030+</a:t>
            </a:r>
            <a:endParaRPr lang="pl-PL" sz="2400" dirty="0">
              <a:latin typeface="Calibri" panose="020F0502020204030204" pitchFamily="34" charset="0"/>
              <a:ea typeface="Calibri" panose="020F0502020204030204" pitchFamily="34" charset="0"/>
              <a:cs typeface="Calibri" panose="020F0502020204030204" pitchFamily="34" charset="0"/>
            </a:endParaRPr>
          </a:p>
        </p:txBody>
      </p:sp>
      <p:sp>
        <p:nvSpPr>
          <p:cNvPr id="22" name="Prostokąt 21">
            <a:extLst>
              <a:ext uri="{FF2B5EF4-FFF2-40B4-BE49-F238E27FC236}">
                <a16:creationId xmlns:a16="http://schemas.microsoft.com/office/drawing/2014/main" id="{500C0D6C-A599-8E65-A117-A1ECC27A06F3}"/>
              </a:ext>
            </a:extLst>
          </p:cNvPr>
          <p:cNvSpPr/>
          <p:nvPr/>
        </p:nvSpPr>
        <p:spPr>
          <a:xfrm>
            <a:off x="9464647" y="10642308"/>
            <a:ext cx="4957090" cy="27239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solidFill>
                  <a:schemeClr val="tx1"/>
                </a:solidFill>
                <a:latin typeface="Calibri" panose="020F0502020204030204" pitchFamily="34" charset="0"/>
                <a:ea typeface="Calibri" panose="020F0502020204030204" pitchFamily="34" charset="0"/>
                <a:cs typeface="Calibri" panose="020F0502020204030204" pitchFamily="34" charset="0"/>
              </a:rPr>
              <a:t>Zespół Ekspercki</a:t>
            </a:r>
            <a:endParaRPr lang="pl-PL"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ct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przygotowanie analiz i ekspertyz na potrzeby projektu SRWD 2030+</a:t>
            </a:r>
            <a:endParaRPr lang="pl-PL" sz="2400" dirty="0">
              <a:latin typeface="Calibri" panose="020F0502020204030204" pitchFamily="34" charset="0"/>
              <a:ea typeface="Calibri" panose="020F0502020204030204" pitchFamily="34" charset="0"/>
              <a:cs typeface="Calibri" panose="020F0502020204030204" pitchFamily="34" charset="0"/>
            </a:endParaRPr>
          </a:p>
        </p:txBody>
      </p:sp>
      <p:sp>
        <p:nvSpPr>
          <p:cNvPr id="29" name="Prostokąt 28">
            <a:extLst>
              <a:ext uri="{FF2B5EF4-FFF2-40B4-BE49-F238E27FC236}">
                <a16:creationId xmlns:a16="http://schemas.microsoft.com/office/drawing/2014/main" id="{0B0AFCA4-35F8-7C4F-C9F2-02B91BBC6C77}"/>
              </a:ext>
            </a:extLst>
          </p:cNvPr>
          <p:cNvSpPr/>
          <p:nvPr/>
        </p:nvSpPr>
        <p:spPr>
          <a:xfrm>
            <a:off x="17278149" y="7419210"/>
            <a:ext cx="5545568" cy="30293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solidFill>
                  <a:schemeClr val="tx1"/>
                </a:solidFill>
                <a:latin typeface="Calibri" panose="020F0502020204030204" pitchFamily="34" charset="0"/>
                <a:ea typeface="Calibri" panose="020F0502020204030204" pitchFamily="34" charset="0"/>
                <a:cs typeface="Calibri" panose="020F0502020204030204" pitchFamily="34" charset="0"/>
              </a:rPr>
              <a:t>Regionalny zespół roboczy ds. SRWD+</a:t>
            </a:r>
          </a:p>
          <a:p>
            <a:pPr algn="ctr"/>
            <a:endParaRPr lang="pl-PL"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ct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rola opiniodawczo-doradcza przy</a:t>
            </a:r>
          </a:p>
          <a:p>
            <a:pPr lvl="0" algn="ctr"/>
            <a:r>
              <a:rPr lang="pl-PL" sz="2400" dirty="0">
                <a:solidFill>
                  <a:schemeClr val="tx1"/>
                </a:solidFill>
                <a:latin typeface="Calibri" panose="020F0502020204030204" pitchFamily="34" charset="0"/>
                <a:ea typeface="Calibri" panose="020F0502020204030204" pitchFamily="34" charset="0"/>
                <a:cs typeface="Calibri" panose="020F0502020204030204" pitchFamily="34" charset="0"/>
              </a:rPr>
              <a:t>przygotowaniu projektu Strategii</a:t>
            </a:r>
          </a:p>
        </p:txBody>
      </p:sp>
      <p:sp>
        <p:nvSpPr>
          <p:cNvPr id="34" name="Strzałka w górę i w dół 38">
            <a:extLst>
              <a:ext uri="{FF2B5EF4-FFF2-40B4-BE49-F238E27FC236}">
                <a16:creationId xmlns:a16="http://schemas.microsoft.com/office/drawing/2014/main" id="{70AF85AA-C705-EBB2-7240-27BB2465DF48}"/>
              </a:ext>
            </a:extLst>
          </p:cNvPr>
          <p:cNvSpPr/>
          <p:nvPr/>
        </p:nvSpPr>
        <p:spPr>
          <a:xfrm>
            <a:off x="11529810" y="8491773"/>
            <a:ext cx="1046150" cy="1801564"/>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000"/>
          </a:p>
        </p:txBody>
      </p:sp>
      <p:sp>
        <p:nvSpPr>
          <p:cNvPr id="37" name="Strzałka w lewo i prawo 31">
            <a:extLst>
              <a:ext uri="{FF2B5EF4-FFF2-40B4-BE49-F238E27FC236}">
                <a16:creationId xmlns:a16="http://schemas.microsoft.com/office/drawing/2014/main" id="{463F4B80-AF8C-7F31-C42C-393E07E6396F}"/>
              </a:ext>
            </a:extLst>
          </p:cNvPr>
          <p:cNvSpPr/>
          <p:nvPr/>
        </p:nvSpPr>
        <p:spPr>
          <a:xfrm rot="1291652">
            <a:off x="6908171" y="10758268"/>
            <a:ext cx="1899067" cy="9970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000"/>
          </a:p>
        </p:txBody>
      </p:sp>
      <p:sp>
        <p:nvSpPr>
          <p:cNvPr id="38" name="Strzałka w lewo i prawo 32">
            <a:extLst>
              <a:ext uri="{FF2B5EF4-FFF2-40B4-BE49-F238E27FC236}">
                <a16:creationId xmlns:a16="http://schemas.microsoft.com/office/drawing/2014/main" id="{38F44348-7C8D-0C66-B631-17048171D454}"/>
              </a:ext>
            </a:extLst>
          </p:cNvPr>
          <p:cNvSpPr/>
          <p:nvPr/>
        </p:nvSpPr>
        <p:spPr>
          <a:xfrm rot="8670335">
            <a:off x="15102879" y="10741742"/>
            <a:ext cx="1655120" cy="9334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000"/>
          </a:p>
        </p:txBody>
      </p:sp>
      <p:sp>
        <p:nvSpPr>
          <p:cNvPr id="41" name="Strzałka: wygięta 40">
            <a:extLst>
              <a:ext uri="{FF2B5EF4-FFF2-40B4-BE49-F238E27FC236}">
                <a16:creationId xmlns:a16="http://schemas.microsoft.com/office/drawing/2014/main" id="{BB4B3FEB-FEE4-17C3-F306-E1CF3F9E5C35}"/>
              </a:ext>
            </a:extLst>
          </p:cNvPr>
          <p:cNvSpPr/>
          <p:nvPr/>
        </p:nvSpPr>
        <p:spPr>
          <a:xfrm>
            <a:off x="4019909" y="5745505"/>
            <a:ext cx="2314873" cy="738660"/>
          </a:xfrm>
          <a:prstGeom prst="ben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algn="l" defTabSz="1828800"/>
            <a:endParaRPr lang="pl-PL" sz="3600">
              <a:latin typeface="+mj-lt"/>
              <a:ea typeface="+mj-ea"/>
              <a:cs typeface="+mj-cs"/>
              <a:sym typeface="Calibri"/>
            </a:endParaRPr>
          </a:p>
        </p:txBody>
      </p:sp>
      <p:sp>
        <p:nvSpPr>
          <p:cNvPr id="42" name="Strzałka: wygięta 41">
            <a:extLst>
              <a:ext uri="{FF2B5EF4-FFF2-40B4-BE49-F238E27FC236}">
                <a16:creationId xmlns:a16="http://schemas.microsoft.com/office/drawing/2014/main" id="{BFA1FEEA-E30A-87B1-B774-0B5353E00C28}"/>
              </a:ext>
            </a:extLst>
          </p:cNvPr>
          <p:cNvSpPr/>
          <p:nvPr/>
        </p:nvSpPr>
        <p:spPr>
          <a:xfrm flipH="1">
            <a:off x="17967645" y="5901457"/>
            <a:ext cx="2396446" cy="738660"/>
          </a:xfrm>
          <a:prstGeom prst="bentArrow">
            <a:avLst>
              <a:gd name="adj1" fmla="val 25000"/>
              <a:gd name="adj2" fmla="val 21809"/>
              <a:gd name="adj3" fmla="val 28191"/>
              <a:gd name="adj4" fmla="val 43750"/>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algn="l" defTabSz="1828800"/>
            <a:endParaRPr lang="pl-PL" sz="3600">
              <a:latin typeface="+mj-lt"/>
              <a:ea typeface="+mj-ea"/>
              <a:cs typeface="+mj-cs"/>
              <a:sym typeface="Calibri"/>
            </a:endParaRPr>
          </a:p>
        </p:txBody>
      </p:sp>
      <p:sp>
        <p:nvSpPr>
          <p:cNvPr id="2" name="Prostokąt: zaokrąglone rogi 1">
            <a:extLst>
              <a:ext uri="{FF2B5EF4-FFF2-40B4-BE49-F238E27FC236}">
                <a16:creationId xmlns:a16="http://schemas.microsoft.com/office/drawing/2014/main" id="{AAD3E1D2-631A-77F4-B01F-D2E2AFEB54C4}"/>
              </a:ext>
            </a:extLst>
          </p:cNvPr>
          <p:cNvSpPr/>
          <p:nvPr/>
        </p:nvSpPr>
        <p:spPr>
          <a:xfrm>
            <a:off x="1065437" y="219654"/>
            <a:ext cx="18853380" cy="1566382"/>
          </a:xfrm>
          <a:prstGeom prst="roundRect">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defTabSz="1828800"/>
            <a:r>
              <a:rPr lang="pl-PL" sz="4000" b="1" dirty="0">
                <a:solidFill>
                  <a:schemeClr val="tx1"/>
                </a:solidFill>
                <a:latin typeface="Calibri" panose="020F0502020204030204" pitchFamily="34" charset="0"/>
                <a:ea typeface="+mj-ea"/>
                <a:cs typeface="Calibri" panose="020F0502020204030204" pitchFamily="34" charset="0"/>
              </a:rPr>
              <a:t>Organizacja prac podmiotów zaangażowanych </a:t>
            </a:r>
            <a:br>
              <a:rPr lang="pl-PL" sz="4000" b="1" dirty="0">
                <a:solidFill>
                  <a:schemeClr val="tx1"/>
                </a:solidFill>
                <a:latin typeface="Calibri" panose="020F0502020204030204" pitchFamily="34" charset="0"/>
                <a:ea typeface="+mj-ea"/>
                <a:cs typeface="Calibri" panose="020F0502020204030204" pitchFamily="34" charset="0"/>
              </a:rPr>
            </a:br>
            <a:r>
              <a:rPr lang="pl-PL" sz="4000" b="1" dirty="0">
                <a:solidFill>
                  <a:schemeClr val="tx1"/>
                </a:solidFill>
                <a:latin typeface="Calibri" panose="020F0502020204030204" pitchFamily="34" charset="0"/>
                <a:ea typeface="+mj-ea"/>
                <a:cs typeface="Calibri" panose="020F0502020204030204" pitchFamily="34" charset="0"/>
              </a:rPr>
              <a:t>w przygotowanie SRWD 2030+</a:t>
            </a:r>
          </a:p>
        </p:txBody>
      </p:sp>
    </p:spTree>
    <p:extLst>
      <p:ext uri="{BB962C8B-B14F-4D97-AF65-F5344CB8AC3E}">
        <p14:creationId xmlns:p14="http://schemas.microsoft.com/office/powerpoint/2010/main" val="42378647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0D63B590-F7D2-6259-A761-2861C1C52760}"/>
              </a:ext>
            </a:extLst>
          </p:cNvPr>
          <p:cNvSpPr>
            <a:spLocks noChangeArrowheads="1"/>
          </p:cNvSpPr>
          <p:nvPr/>
        </p:nvSpPr>
        <p:spPr bwMode="auto">
          <a:xfrm>
            <a:off x="671012" y="-1027466"/>
            <a:ext cx="18288000" cy="954107"/>
          </a:xfrm>
          <a:prstGeom prst="rect">
            <a:avLst/>
          </a:prstGeom>
          <a:noFill/>
          <a:ln w="9525">
            <a:solidFill>
              <a:schemeClr val="tx1"/>
            </a:solidFill>
            <a:miter lim="800000"/>
            <a:headEnd/>
            <a:tailEnd/>
          </a:ln>
        </p:spPr>
        <p:txBody>
          <a:bodyPr wrap="square" anchor="ctr">
            <a:spAutoFit/>
          </a:bodyPr>
          <a:lstStyle/>
          <a:p>
            <a:pPr algn="ctr" eaLnBrk="0" hangingPunct="0"/>
            <a:br>
              <a:rPr lang="pl-PL" sz="2800"/>
            </a:br>
            <a:endParaRPr lang="pl-PL" sz="2800"/>
          </a:p>
        </p:txBody>
      </p:sp>
      <p:sp>
        <p:nvSpPr>
          <p:cNvPr id="8" name="Rectangle 4">
            <a:extLst>
              <a:ext uri="{FF2B5EF4-FFF2-40B4-BE49-F238E27FC236}">
                <a16:creationId xmlns:a16="http://schemas.microsoft.com/office/drawing/2014/main" id="{71AF54CD-739B-1DB2-2BDB-8303279DE487}"/>
              </a:ext>
            </a:extLst>
          </p:cNvPr>
          <p:cNvSpPr>
            <a:spLocks noChangeArrowheads="1"/>
          </p:cNvSpPr>
          <p:nvPr/>
        </p:nvSpPr>
        <p:spPr bwMode="auto">
          <a:xfrm>
            <a:off x="671012" y="-1027466"/>
            <a:ext cx="18288000" cy="954107"/>
          </a:xfrm>
          <a:prstGeom prst="rect">
            <a:avLst/>
          </a:prstGeom>
          <a:noFill/>
          <a:ln w="9525">
            <a:solidFill>
              <a:schemeClr val="tx1"/>
            </a:solidFill>
            <a:miter lim="800000"/>
            <a:headEnd/>
            <a:tailEnd/>
          </a:ln>
        </p:spPr>
        <p:txBody>
          <a:bodyPr wrap="square" anchor="ctr">
            <a:spAutoFit/>
          </a:bodyPr>
          <a:lstStyle/>
          <a:p>
            <a:pPr algn="ctr" eaLnBrk="0" hangingPunct="0"/>
            <a:br>
              <a:rPr lang="pl-PL" sz="2800"/>
            </a:br>
            <a:endParaRPr lang="pl-PL" sz="2800"/>
          </a:p>
        </p:txBody>
      </p:sp>
      <p:sp>
        <p:nvSpPr>
          <p:cNvPr id="5" name="pole tekstowe 4">
            <a:extLst>
              <a:ext uri="{FF2B5EF4-FFF2-40B4-BE49-F238E27FC236}">
                <a16:creationId xmlns:a16="http://schemas.microsoft.com/office/drawing/2014/main" id="{3A013387-C893-82F9-8E31-56E152F20F81}"/>
              </a:ext>
            </a:extLst>
          </p:cNvPr>
          <p:cNvSpPr txBox="1"/>
          <p:nvPr/>
        </p:nvSpPr>
        <p:spPr>
          <a:xfrm>
            <a:off x="212285" y="7338462"/>
            <a:ext cx="6906542" cy="1772917"/>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nSpc>
                <a:spcPct val="107000"/>
              </a:lnSpc>
              <a:spcAft>
                <a:spcPts val="1600"/>
              </a:spcAft>
            </a:pP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Calibri"/>
              </a:rPr>
              <a:t>RAMY FINANSOWE I POTENCJALNE ŹRÓDŁA FINANSOWANIA STRATEGII ROZWOJU WOJEWÓDZTWA DOLNOŚLĄSKIEGO 2030+</a:t>
            </a:r>
          </a:p>
        </p:txBody>
      </p:sp>
      <p:sp>
        <p:nvSpPr>
          <p:cNvPr id="9" name="pole tekstowe 8">
            <a:extLst>
              <a:ext uri="{FF2B5EF4-FFF2-40B4-BE49-F238E27FC236}">
                <a16:creationId xmlns:a16="http://schemas.microsoft.com/office/drawing/2014/main" id="{63DCB5CB-0AED-4621-B891-CD15719F517A}"/>
              </a:ext>
            </a:extLst>
          </p:cNvPr>
          <p:cNvSpPr txBox="1"/>
          <p:nvPr/>
        </p:nvSpPr>
        <p:spPr>
          <a:xfrm>
            <a:off x="17812286" y="4183435"/>
            <a:ext cx="4754880" cy="131189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nSpc>
                <a:spcPct val="107000"/>
              </a:lnSpc>
              <a:spcAft>
                <a:spcPts val="1600"/>
              </a:spcAft>
            </a:pP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CELE STRATEGICZNE </a:t>
            </a:r>
            <a:b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WRAZ Z KIERUNKAMI DZIAŁAŃ</a:t>
            </a:r>
          </a:p>
        </p:txBody>
      </p:sp>
      <p:sp>
        <p:nvSpPr>
          <p:cNvPr id="10" name="pole tekstowe 9">
            <a:extLst>
              <a:ext uri="{FF2B5EF4-FFF2-40B4-BE49-F238E27FC236}">
                <a16:creationId xmlns:a16="http://schemas.microsoft.com/office/drawing/2014/main" id="{DF7C6898-4BAA-CEBC-5852-FCE5EF89836D}"/>
              </a:ext>
            </a:extLst>
          </p:cNvPr>
          <p:cNvSpPr txBox="1"/>
          <p:nvPr/>
        </p:nvSpPr>
        <p:spPr>
          <a:xfrm>
            <a:off x="8332696" y="11112714"/>
            <a:ext cx="6906540" cy="1772917"/>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nSpc>
                <a:spcPct val="107000"/>
              </a:lnSpc>
              <a:spcAft>
                <a:spcPts val="1600"/>
              </a:spcAft>
            </a:pP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Calibri"/>
              </a:rPr>
              <a:t>OBSZARY STRATEGICZNEJ INTERWENCJI NA TERENIE WOJEWÓDZTWA DOLNOŚLĄSKIEGO WRAZ Z ZAKRESEM PLANOWANYCH DZIAŁAŃ</a:t>
            </a:r>
          </a:p>
        </p:txBody>
      </p:sp>
      <p:sp>
        <p:nvSpPr>
          <p:cNvPr id="11" name="pole tekstowe 10">
            <a:extLst>
              <a:ext uri="{FF2B5EF4-FFF2-40B4-BE49-F238E27FC236}">
                <a16:creationId xmlns:a16="http://schemas.microsoft.com/office/drawing/2014/main" id="{441F7212-8CF6-0216-6D32-2D761146EBA2}"/>
              </a:ext>
            </a:extLst>
          </p:cNvPr>
          <p:cNvSpPr txBox="1"/>
          <p:nvPr/>
        </p:nvSpPr>
        <p:spPr>
          <a:xfrm>
            <a:off x="15880080" y="10731932"/>
            <a:ext cx="6915460" cy="1772917"/>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nSpc>
                <a:spcPct val="107000"/>
              </a:lnSpc>
              <a:spcAft>
                <a:spcPts val="1600"/>
              </a:spcAft>
            </a:pP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USTALENIA I REKOMENDACJE W ZAKRESIE KSZTAŁTOWANIA I PROWADZENIA POLITYKI PRZESTRZENNEJ W WOJEWÓDZTWIE</a:t>
            </a:r>
          </a:p>
        </p:txBody>
      </p:sp>
      <p:sp>
        <p:nvSpPr>
          <p:cNvPr id="12" name="pole tekstowe 11">
            <a:extLst>
              <a:ext uri="{FF2B5EF4-FFF2-40B4-BE49-F238E27FC236}">
                <a16:creationId xmlns:a16="http://schemas.microsoft.com/office/drawing/2014/main" id="{4C1D756B-6084-0426-B1BA-BB1537A72D0B}"/>
              </a:ext>
            </a:extLst>
          </p:cNvPr>
          <p:cNvSpPr txBox="1"/>
          <p:nvPr/>
        </p:nvSpPr>
        <p:spPr>
          <a:xfrm>
            <a:off x="16273272" y="2287522"/>
            <a:ext cx="4754880" cy="131189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nSpc>
                <a:spcPct val="107000"/>
              </a:lnSpc>
              <a:spcAft>
                <a:spcPts val="1600"/>
              </a:spcAft>
            </a:pP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WIZJA I MISJA WOJEWÓDZTWA DOLNOŚLĄSKIEGO</a:t>
            </a:r>
          </a:p>
        </p:txBody>
      </p:sp>
      <p:sp>
        <p:nvSpPr>
          <p:cNvPr id="13" name="pole tekstowe 12">
            <a:extLst>
              <a:ext uri="{FF2B5EF4-FFF2-40B4-BE49-F238E27FC236}">
                <a16:creationId xmlns:a16="http://schemas.microsoft.com/office/drawing/2014/main" id="{D830DAC0-078A-3BB4-BB35-505BB1122AEB}"/>
              </a:ext>
            </a:extLst>
          </p:cNvPr>
          <p:cNvSpPr txBox="1"/>
          <p:nvPr/>
        </p:nvSpPr>
        <p:spPr>
          <a:xfrm>
            <a:off x="17422894" y="8507190"/>
            <a:ext cx="5998464" cy="131189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nSpc>
                <a:spcPct val="107000"/>
              </a:lnSpc>
              <a:spcAft>
                <a:spcPts val="1600"/>
              </a:spcAft>
            </a:pP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Calibri"/>
              </a:rPr>
              <a:t>MODEL STRUKTURY FUNKCJONALNO-PRZESTRZENNEJ WOJEWÓDZTWA</a:t>
            </a:r>
          </a:p>
        </p:txBody>
      </p:sp>
      <p:sp>
        <p:nvSpPr>
          <p:cNvPr id="14" name="pole tekstowe 13">
            <a:extLst>
              <a:ext uri="{FF2B5EF4-FFF2-40B4-BE49-F238E27FC236}">
                <a16:creationId xmlns:a16="http://schemas.microsoft.com/office/drawing/2014/main" id="{D18631CB-860D-299B-28E7-754197DA2F85}"/>
              </a:ext>
            </a:extLst>
          </p:cNvPr>
          <p:cNvSpPr txBox="1"/>
          <p:nvPr/>
        </p:nvSpPr>
        <p:spPr>
          <a:xfrm>
            <a:off x="2324974" y="10369606"/>
            <a:ext cx="4754880" cy="190821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defTabSz="1828800"/>
            <a:r>
              <a:rPr lang="pl-PL" sz="2800" dirty="0">
                <a:solidFill>
                  <a:schemeClr val="accent1"/>
                </a:solidFill>
                <a:latin typeface="+mj-lt"/>
                <a:ea typeface="+mj-ea"/>
                <a:cs typeface="+mj-cs"/>
                <a:sym typeface="Calibri"/>
              </a:rPr>
              <a:t>SYSTEM REALIZACJI STRATEGII ROZWOJU WOJEWÓDZTWA DOLNOŚLĄSKIEGO 2030+</a:t>
            </a:r>
          </a:p>
        </p:txBody>
      </p:sp>
      <p:sp>
        <p:nvSpPr>
          <p:cNvPr id="15" name="pole tekstowe 14">
            <a:extLst>
              <a:ext uri="{FF2B5EF4-FFF2-40B4-BE49-F238E27FC236}">
                <a16:creationId xmlns:a16="http://schemas.microsoft.com/office/drawing/2014/main" id="{A8247F4A-ABB2-0F87-6073-861B359B8FDE}"/>
              </a:ext>
            </a:extLst>
          </p:cNvPr>
          <p:cNvSpPr txBox="1"/>
          <p:nvPr/>
        </p:nvSpPr>
        <p:spPr>
          <a:xfrm>
            <a:off x="17441954" y="6602420"/>
            <a:ext cx="5998464" cy="850870"/>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nSpc>
                <a:spcPct val="107000"/>
              </a:lnSpc>
              <a:spcAft>
                <a:spcPts val="1600"/>
              </a:spcAft>
            </a:pP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sym typeface="Calibri"/>
              </a:rPr>
              <a:t>ZASADY HORYZONTALNE SRWD 2030+</a:t>
            </a:r>
          </a:p>
        </p:txBody>
      </p:sp>
      <p:sp>
        <p:nvSpPr>
          <p:cNvPr id="17" name="pole tekstowe 16">
            <a:extLst>
              <a:ext uri="{FF2B5EF4-FFF2-40B4-BE49-F238E27FC236}">
                <a16:creationId xmlns:a16="http://schemas.microsoft.com/office/drawing/2014/main" id="{633B733A-4F25-46DA-729B-8BEAA8E25376}"/>
              </a:ext>
            </a:extLst>
          </p:cNvPr>
          <p:cNvSpPr txBox="1"/>
          <p:nvPr/>
        </p:nvSpPr>
        <p:spPr>
          <a:xfrm>
            <a:off x="8849222" y="6096102"/>
            <a:ext cx="5468984" cy="2400653"/>
          </a:xfrm>
          <a:prstGeom prst="rect">
            <a:avLst/>
          </a:prstGeom>
          <a:solidFill>
            <a:schemeClr val="accent1">
              <a:lumMod val="40000"/>
              <a:lumOff val="60000"/>
            </a:schemeClr>
          </a:solidFill>
          <a:ln w="57150" cap="flat">
            <a:solidFill>
              <a:srgbClr val="0070C0"/>
            </a:solidFill>
            <a:miter lim="400000"/>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defTabSz="1828800"/>
            <a:r>
              <a:rPr lang="pl-PL" sz="7200" b="1" dirty="0">
                <a:solidFill>
                  <a:srgbClr val="0070C0"/>
                </a:solidFill>
              </a:rPr>
              <a:t>SRWD 2030+</a:t>
            </a:r>
            <a:endParaRPr lang="pl-PL" sz="7200" b="1" dirty="0">
              <a:solidFill>
                <a:srgbClr val="0070C0"/>
              </a:solidFill>
              <a:latin typeface="+mj-lt"/>
              <a:ea typeface="+mj-ea"/>
              <a:cs typeface="+mj-cs"/>
              <a:sym typeface="Calibri"/>
            </a:endParaRPr>
          </a:p>
        </p:txBody>
      </p:sp>
      <p:sp>
        <p:nvSpPr>
          <p:cNvPr id="18" name="pole tekstowe 17">
            <a:extLst>
              <a:ext uri="{FF2B5EF4-FFF2-40B4-BE49-F238E27FC236}">
                <a16:creationId xmlns:a16="http://schemas.microsoft.com/office/drawing/2014/main" id="{D9AF85D6-29AB-2439-3E33-7EC8B3E6D9C7}"/>
              </a:ext>
            </a:extLst>
          </p:cNvPr>
          <p:cNvSpPr txBox="1"/>
          <p:nvPr/>
        </p:nvSpPr>
        <p:spPr>
          <a:xfrm>
            <a:off x="8712682" y="2267890"/>
            <a:ext cx="5856758" cy="131189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nSpc>
                <a:spcPct val="107000"/>
              </a:lnSpc>
              <a:spcAft>
                <a:spcPts val="1600"/>
              </a:spcAft>
            </a:pP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SZANSE I WYZWANIA DLA ROZWOJU WOJEWÓDZTWA DOLNOŚLĄSKIEGO</a:t>
            </a:r>
          </a:p>
        </p:txBody>
      </p:sp>
      <p:sp>
        <p:nvSpPr>
          <p:cNvPr id="19" name="pole tekstowe 18">
            <a:extLst>
              <a:ext uri="{FF2B5EF4-FFF2-40B4-BE49-F238E27FC236}">
                <a16:creationId xmlns:a16="http://schemas.microsoft.com/office/drawing/2014/main" id="{B3058B5E-EB5A-DA83-9B89-C866FBA9B825}"/>
              </a:ext>
            </a:extLst>
          </p:cNvPr>
          <p:cNvSpPr txBox="1"/>
          <p:nvPr/>
        </p:nvSpPr>
        <p:spPr>
          <a:xfrm>
            <a:off x="1588823" y="2287522"/>
            <a:ext cx="6230112" cy="1311894"/>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nSpc>
                <a:spcPct val="107000"/>
              </a:lnSpc>
              <a:spcAft>
                <a:spcPts val="1600"/>
              </a:spcAft>
            </a:pP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WNIOSKI Z DIAGNOZY PROSPEKTYWNEJ WOJEWÓDZTWA DOLNOŚLĄSKIEGO</a:t>
            </a:r>
          </a:p>
        </p:txBody>
      </p:sp>
      <p:sp>
        <p:nvSpPr>
          <p:cNvPr id="20" name="pole tekstowe 19">
            <a:extLst>
              <a:ext uri="{FF2B5EF4-FFF2-40B4-BE49-F238E27FC236}">
                <a16:creationId xmlns:a16="http://schemas.microsoft.com/office/drawing/2014/main" id="{C60227EC-75A4-6CB0-5E38-2BAB33A160BC}"/>
              </a:ext>
            </a:extLst>
          </p:cNvPr>
          <p:cNvSpPr txBox="1"/>
          <p:nvPr/>
        </p:nvSpPr>
        <p:spPr>
          <a:xfrm>
            <a:off x="212285" y="4713595"/>
            <a:ext cx="6906542" cy="1772917"/>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nSpc>
                <a:spcPct val="107000"/>
              </a:lnSpc>
              <a:spcAft>
                <a:spcPts val="1600"/>
              </a:spcAft>
            </a:pPr>
            <a:r>
              <a:rPr lang="pl-PL" sz="28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MONITORING I EWALUACJA STRATEGII ROZWOJU WOJEWÓDZTWA DOLNOŚLĄSKIEGO 2030+</a:t>
            </a:r>
          </a:p>
        </p:txBody>
      </p:sp>
      <p:cxnSp>
        <p:nvCxnSpPr>
          <p:cNvPr id="22" name="Łącznik prosty ze strzałką 21">
            <a:extLst>
              <a:ext uri="{FF2B5EF4-FFF2-40B4-BE49-F238E27FC236}">
                <a16:creationId xmlns:a16="http://schemas.microsoft.com/office/drawing/2014/main" id="{347EF0B4-7AFF-BC56-9F51-EFA27FEAAB8F}"/>
              </a:ext>
            </a:extLst>
          </p:cNvPr>
          <p:cNvCxnSpPr>
            <a:cxnSpLocks/>
          </p:cNvCxnSpPr>
          <p:nvPr/>
        </p:nvCxnSpPr>
        <p:spPr>
          <a:xfrm flipV="1">
            <a:off x="13738634" y="3908222"/>
            <a:ext cx="2141446" cy="171460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Łącznik prosty ze strzałką 23">
            <a:extLst>
              <a:ext uri="{FF2B5EF4-FFF2-40B4-BE49-F238E27FC236}">
                <a16:creationId xmlns:a16="http://schemas.microsoft.com/office/drawing/2014/main" id="{E7FA4AA6-691D-9C3C-63FB-A51C69A99F5E}"/>
              </a:ext>
            </a:extLst>
          </p:cNvPr>
          <p:cNvCxnSpPr>
            <a:cxnSpLocks/>
          </p:cNvCxnSpPr>
          <p:nvPr/>
        </p:nvCxnSpPr>
        <p:spPr>
          <a:xfrm flipV="1">
            <a:off x="14751558" y="5465662"/>
            <a:ext cx="2439162" cy="590343"/>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Łącznik prosty ze strzałką 25">
            <a:extLst>
              <a:ext uri="{FF2B5EF4-FFF2-40B4-BE49-F238E27FC236}">
                <a16:creationId xmlns:a16="http://schemas.microsoft.com/office/drawing/2014/main" id="{5379A5E0-7FDD-AEDE-F296-8C642971C584}"/>
              </a:ext>
            </a:extLst>
          </p:cNvPr>
          <p:cNvCxnSpPr>
            <a:cxnSpLocks/>
          </p:cNvCxnSpPr>
          <p:nvPr/>
        </p:nvCxnSpPr>
        <p:spPr>
          <a:xfrm>
            <a:off x="15072273" y="7205472"/>
            <a:ext cx="2118447" cy="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8" name="Łącznik prosty ze strzałką 27">
            <a:extLst>
              <a:ext uri="{FF2B5EF4-FFF2-40B4-BE49-F238E27FC236}">
                <a16:creationId xmlns:a16="http://schemas.microsoft.com/office/drawing/2014/main" id="{FA1D55E2-2BE3-165D-0FFC-F73CFD6A1DAC}"/>
              </a:ext>
            </a:extLst>
          </p:cNvPr>
          <p:cNvCxnSpPr>
            <a:cxnSpLocks/>
          </p:cNvCxnSpPr>
          <p:nvPr/>
        </p:nvCxnSpPr>
        <p:spPr>
          <a:xfrm>
            <a:off x="14834731" y="8165499"/>
            <a:ext cx="2355989" cy="960214"/>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0" name="Łącznik prosty ze strzałką 29">
            <a:extLst>
              <a:ext uri="{FF2B5EF4-FFF2-40B4-BE49-F238E27FC236}">
                <a16:creationId xmlns:a16="http://schemas.microsoft.com/office/drawing/2014/main" id="{85A49490-1015-24AA-0BF9-3C4C1D658EA5}"/>
              </a:ext>
            </a:extLst>
          </p:cNvPr>
          <p:cNvCxnSpPr>
            <a:cxnSpLocks/>
          </p:cNvCxnSpPr>
          <p:nvPr/>
        </p:nvCxnSpPr>
        <p:spPr>
          <a:xfrm>
            <a:off x="14147321" y="9149281"/>
            <a:ext cx="2125951" cy="123548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Łącznik prosty ze strzałką 31">
            <a:extLst>
              <a:ext uri="{FF2B5EF4-FFF2-40B4-BE49-F238E27FC236}">
                <a16:creationId xmlns:a16="http://schemas.microsoft.com/office/drawing/2014/main" id="{0EDB7ACF-E36F-28BA-0B07-045999DEC456}"/>
              </a:ext>
            </a:extLst>
          </p:cNvPr>
          <p:cNvCxnSpPr>
            <a:cxnSpLocks/>
          </p:cNvCxnSpPr>
          <p:nvPr/>
        </p:nvCxnSpPr>
        <p:spPr>
          <a:xfrm>
            <a:off x="11785966" y="9111379"/>
            <a:ext cx="9794" cy="1729174"/>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4" name="Łącznik prosty ze strzałką 33">
            <a:extLst>
              <a:ext uri="{FF2B5EF4-FFF2-40B4-BE49-F238E27FC236}">
                <a16:creationId xmlns:a16="http://schemas.microsoft.com/office/drawing/2014/main" id="{616A0FE6-0323-C02E-714E-785CE96D6272}"/>
              </a:ext>
            </a:extLst>
          </p:cNvPr>
          <p:cNvCxnSpPr>
            <a:cxnSpLocks/>
          </p:cNvCxnSpPr>
          <p:nvPr/>
        </p:nvCxnSpPr>
        <p:spPr>
          <a:xfrm flipV="1">
            <a:off x="11785966" y="4039968"/>
            <a:ext cx="0" cy="1490434"/>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6" name="Łącznik prosty ze strzałką 35">
            <a:extLst>
              <a:ext uri="{FF2B5EF4-FFF2-40B4-BE49-F238E27FC236}">
                <a16:creationId xmlns:a16="http://schemas.microsoft.com/office/drawing/2014/main" id="{E22D4EBA-51FE-1D51-9F38-EF43E2548295}"/>
              </a:ext>
            </a:extLst>
          </p:cNvPr>
          <p:cNvCxnSpPr>
            <a:cxnSpLocks/>
          </p:cNvCxnSpPr>
          <p:nvPr/>
        </p:nvCxnSpPr>
        <p:spPr>
          <a:xfrm flipH="1" flipV="1">
            <a:off x="8175167" y="3696986"/>
            <a:ext cx="1481864" cy="1795584"/>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8" name="Łącznik prosty ze strzałką 37">
            <a:extLst>
              <a:ext uri="{FF2B5EF4-FFF2-40B4-BE49-F238E27FC236}">
                <a16:creationId xmlns:a16="http://schemas.microsoft.com/office/drawing/2014/main" id="{AA021103-3CD3-B2C6-0545-C85FA7D6E862}"/>
              </a:ext>
            </a:extLst>
          </p:cNvPr>
          <p:cNvCxnSpPr>
            <a:cxnSpLocks/>
          </p:cNvCxnSpPr>
          <p:nvPr/>
        </p:nvCxnSpPr>
        <p:spPr>
          <a:xfrm flipH="1">
            <a:off x="7680960" y="9062455"/>
            <a:ext cx="2029491" cy="1270266"/>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 name="Łącznik prosty ze strzałką 39">
            <a:extLst>
              <a:ext uri="{FF2B5EF4-FFF2-40B4-BE49-F238E27FC236}">
                <a16:creationId xmlns:a16="http://schemas.microsoft.com/office/drawing/2014/main" id="{62236A7C-8800-80A4-8DCB-9B209DB68729}"/>
              </a:ext>
            </a:extLst>
          </p:cNvPr>
          <p:cNvCxnSpPr>
            <a:cxnSpLocks/>
          </p:cNvCxnSpPr>
          <p:nvPr/>
        </p:nvCxnSpPr>
        <p:spPr>
          <a:xfrm flipH="1">
            <a:off x="7214675" y="7946882"/>
            <a:ext cx="1118022" cy="332832"/>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 name="Łącznik prosty ze strzałką 41">
            <a:extLst>
              <a:ext uri="{FF2B5EF4-FFF2-40B4-BE49-F238E27FC236}">
                <a16:creationId xmlns:a16="http://schemas.microsoft.com/office/drawing/2014/main" id="{16C3D2B8-41B9-F1B1-F277-95FDAC3DB5EF}"/>
              </a:ext>
            </a:extLst>
          </p:cNvPr>
          <p:cNvCxnSpPr/>
          <p:nvPr/>
        </p:nvCxnSpPr>
        <p:spPr>
          <a:xfrm flipH="1" flipV="1">
            <a:off x="7296912" y="5687568"/>
            <a:ext cx="1035784" cy="798944"/>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 name="Prostokąt: zaokrąglone rogi 2">
            <a:extLst>
              <a:ext uri="{FF2B5EF4-FFF2-40B4-BE49-F238E27FC236}">
                <a16:creationId xmlns:a16="http://schemas.microsoft.com/office/drawing/2014/main" id="{E03D176C-6985-6318-414A-BC698C0E3408}"/>
              </a:ext>
            </a:extLst>
          </p:cNvPr>
          <p:cNvSpPr/>
          <p:nvPr/>
        </p:nvSpPr>
        <p:spPr>
          <a:xfrm>
            <a:off x="1065437" y="285401"/>
            <a:ext cx="18853380" cy="1225863"/>
          </a:xfrm>
          <a:prstGeom prst="roundRect">
            <a:avLst/>
          </a:prstGeom>
          <a:solidFill>
            <a:schemeClr val="accent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defTabSz="1828800"/>
            <a:r>
              <a:rPr lang="pl-PL" sz="6000" b="1" dirty="0">
                <a:solidFill>
                  <a:schemeClr val="tx1"/>
                </a:solidFill>
                <a:latin typeface="Calibri" panose="020F0502020204030204" pitchFamily="34" charset="0"/>
                <a:ea typeface="+mj-ea"/>
                <a:cs typeface="Calibri" panose="020F0502020204030204" pitchFamily="34" charset="0"/>
              </a:rPr>
              <a:t>Zawartość SRWD 2030+</a:t>
            </a:r>
          </a:p>
        </p:txBody>
      </p:sp>
    </p:spTree>
    <p:extLst>
      <p:ext uri="{BB962C8B-B14F-4D97-AF65-F5344CB8AC3E}">
        <p14:creationId xmlns:p14="http://schemas.microsoft.com/office/powerpoint/2010/main" val="27088090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917" y="6636794"/>
            <a:ext cx="6858002" cy="6237960"/>
          </a:xfrm>
          <a:solidFill>
            <a:schemeClr val="accent1">
              <a:lumMod val="60000"/>
              <a:lumOff val="40000"/>
            </a:schemeClr>
          </a:solidFill>
        </p:spPr>
        <p:style>
          <a:lnRef idx="1">
            <a:schemeClr val="accent5"/>
          </a:lnRef>
          <a:fillRef idx="3">
            <a:schemeClr val="accent5"/>
          </a:fillRef>
          <a:effectRef idx="2">
            <a:schemeClr val="accent5"/>
          </a:effectRef>
          <a:fontRef idx="minor">
            <a:schemeClr val="lt1"/>
          </a:fontRef>
        </p:style>
        <p:txBody>
          <a:bodyPr>
            <a:normAutofit/>
          </a:bodyPr>
          <a:lstStyle/>
          <a:p>
            <a:pPr algn="ctr"/>
            <a:r>
              <a:rPr lang="pl-PL" sz="5600" b="1" dirty="0"/>
              <a:t>CELE STRATEGICZNE </a:t>
            </a:r>
            <a:br>
              <a:rPr lang="pl-PL" sz="5600" b="1" dirty="0"/>
            </a:br>
            <a:r>
              <a:rPr lang="pl-PL" sz="5600" b="1" dirty="0"/>
              <a:t>SRWD 2030+</a:t>
            </a:r>
            <a:br>
              <a:rPr lang="pl-PL" sz="5600" b="1" dirty="0"/>
            </a:br>
            <a:endParaRPr lang="pl-PL" sz="5600" b="1" dirty="0"/>
          </a:p>
        </p:txBody>
      </p:sp>
      <p:sp>
        <p:nvSpPr>
          <p:cNvPr id="3" name="Symbol zastępczy zawartości 2"/>
          <p:cNvSpPr>
            <a:spLocks noGrp="1"/>
          </p:cNvSpPr>
          <p:nvPr>
            <p:ph idx="1"/>
          </p:nvPr>
        </p:nvSpPr>
        <p:spPr>
          <a:xfrm>
            <a:off x="8090199" y="6545355"/>
            <a:ext cx="13591032" cy="6036790"/>
          </a:xfrm>
        </p:spPr>
        <p:txBody>
          <a:bodyPr>
            <a:noAutofit/>
          </a:bodyPr>
          <a:lstStyle/>
          <a:p>
            <a:pPr marL="0" indent="0" algn="just">
              <a:lnSpc>
                <a:spcPct val="200000"/>
              </a:lnSpc>
              <a:spcAft>
                <a:spcPts val="1200"/>
              </a:spcAft>
              <a:buNone/>
            </a:pPr>
            <a:r>
              <a:rPr lang="pl-PL" sz="6000" b="1" dirty="0">
                <a:ea typeface="Calibri" panose="020F0502020204030204" pitchFamily="34" charset="0"/>
                <a:cs typeface="Calibri" panose="020F0502020204030204" pitchFamily="34" charset="0"/>
              </a:rPr>
              <a:t>1. ZINTEGROWANE SPOŁECZEŃSTWO</a:t>
            </a:r>
          </a:p>
          <a:p>
            <a:pPr marL="0" indent="0" algn="just">
              <a:lnSpc>
                <a:spcPct val="200000"/>
              </a:lnSpc>
              <a:spcAft>
                <a:spcPts val="1200"/>
              </a:spcAft>
              <a:buNone/>
            </a:pPr>
            <a:r>
              <a:rPr lang="pl-PL" sz="6000" b="1" dirty="0">
                <a:ea typeface="Calibri" panose="020F0502020204030204" pitchFamily="34" charset="0"/>
                <a:cs typeface="Calibri" panose="020F0502020204030204" pitchFamily="34" charset="0"/>
              </a:rPr>
              <a:t>2. INNOWACYJNA GOSPODARKA</a:t>
            </a:r>
          </a:p>
          <a:p>
            <a:pPr marL="0" indent="0" algn="just">
              <a:lnSpc>
                <a:spcPct val="200000"/>
              </a:lnSpc>
              <a:spcAft>
                <a:spcPts val="1200"/>
              </a:spcAft>
              <a:buNone/>
            </a:pPr>
            <a:r>
              <a:rPr lang="pl-PL" sz="6000" b="1" dirty="0">
                <a:ea typeface="Calibri" panose="020F0502020204030204" pitchFamily="34" charset="0"/>
                <a:cs typeface="Calibri" panose="020F0502020204030204" pitchFamily="34" charset="0"/>
              </a:rPr>
              <a:t>3. ZDROWE ŚRODOWISKO</a:t>
            </a:r>
          </a:p>
        </p:txBody>
      </p:sp>
      <p:sp>
        <p:nvSpPr>
          <p:cNvPr id="6" name="Tytuł 1">
            <a:extLst>
              <a:ext uri="{FF2B5EF4-FFF2-40B4-BE49-F238E27FC236}">
                <a16:creationId xmlns:a16="http://schemas.microsoft.com/office/drawing/2014/main" id="{601192D7-697D-0684-D29C-E7F9BBC638A3}"/>
              </a:ext>
            </a:extLst>
          </p:cNvPr>
          <p:cNvSpPr txBox="1">
            <a:spLocks/>
          </p:cNvSpPr>
          <p:nvPr/>
        </p:nvSpPr>
        <p:spPr>
          <a:xfrm>
            <a:off x="1" y="841246"/>
            <a:ext cx="6858002" cy="4480560"/>
          </a:xfrm>
          <a:prstGeom prst="rect">
            <a:avLst/>
          </a:prstGeom>
          <a:solidFill>
            <a:schemeClr val="accent1">
              <a:lumMod val="60000"/>
              <a:lumOff val="40000"/>
            </a:schemeClr>
          </a:solidFill>
          <a:ln w="9525" cap="flat" cmpd="sng" algn="ctr">
            <a:solidFill>
              <a:schemeClr val="accent5">
                <a:shade val="95000"/>
                <a:satMod val="104999"/>
              </a:schemeClr>
            </a:solidFill>
            <a:prstDash val="solid"/>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1">
            <a:schemeClr val="accent5"/>
          </a:lnRef>
          <a:fillRef idx="3">
            <a:schemeClr val="accent5"/>
          </a:fillRef>
          <a:effectRef idx="2">
            <a:schemeClr val="accent5"/>
          </a:effectRef>
          <a:fontRef idx="minor">
            <a:schemeClr val="lt1"/>
          </a:fontRef>
        </p:style>
        <p:txBody>
          <a:bodyPr lIns="91438" rIns="9143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chemeClr val="lt1"/>
                </a:solidFill>
                <a:uFillTx/>
                <a:latin typeface="+mn-lt"/>
                <a:ea typeface="+mn-ea"/>
                <a:cs typeface="+mn-cs"/>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chemeClr val="lt1"/>
                </a:solidFill>
                <a:uFillTx/>
                <a:latin typeface="+mn-lt"/>
                <a:ea typeface="+mn-ea"/>
                <a:cs typeface="+mn-cs"/>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chemeClr val="lt1"/>
                </a:solidFill>
                <a:uFillTx/>
                <a:latin typeface="+mn-lt"/>
                <a:ea typeface="+mn-ea"/>
                <a:cs typeface="+mn-cs"/>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chemeClr val="lt1"/>
                </a:solidFill>
                <a:uFillTx/>
                <a:latin typeface="+mn-lt"/>
                <a:ea typeface="+mn-ea"/>
                <a:cs typeface="+mn-cs"/>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chemeClr val="lt1"/>
                </a:solidFill>
                <a:uFillTx/>
                <a:latin typeface="+mn-lt"/>
                <a:ea typeface="+mn-ea"/>
                <a:cs typeface="+mn-cs"/>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chemeClr val="lt1"/>
                </a:solidFill>
                <a:uFillTx/>
                <a:latin typeface="+mn-lt"/>
                <a:ea typeface="+mn-ea"/>
                <a:cs typeface="+mn-cs"/>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chemeClr val="lt1"/>
                </a:solidFill>
                <a:uFillTx/>
                <a:latin typeface="+mn-lt"/>
                <a:ea typeface="+mn-ea"/>
                <a:cs typeface="+mn-cs"/>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chemeClr val="lt1"/>
                </a:solidFill>
                <a:uFillTx/>
                <a:latin typeface="+mn-lt"/>
                <a:ea typeface="+mn-ea"/>
                <a:cs typeface="+mn-cs"/>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chemeClr val="lt1"/>
                </a:solidFill>
                <a:uFillTx/>
                <a:latin typeface="+mn-lt"/>
                <a:ea typeface="+mn-ea"/>
                <a:cs typeface="+mn-cs"/>
                <a:sym typeface="Calibri Light"/>
              </a:defRPr>
            </a:lvl9pPr>
          </a:lstStyle>
          <a:p>
            <a:pPr algn="ctr" hangingPunct="1"/>
            <a:r>
              <a:rPr lang="pl-PL" sz="5600" b="1" kern="100" dirty="0"/>
              <a:t>HORYZONTALNY CEL STRATEGICZNY</a:t>
            </a:r>
            <a:br>
              <a:rPr lang="pl-PL" sz="6800" dirty="0"/>
            </a:br>
            <a:endParaRPr lang="pl-PL" sz="3600" dirty="0"/>
          </a:p>
        </p:txBody>
      </p:sp>
      <p:sp>
        <p:nvSpPr>
          <p:cNvPr id="8" name="pole tekstowe 7">
            <a:extLst>
              <a:ext uri="{FF2B5EF4-FFF2-40B4-BE49-F238E27FC236}">
                <a16:creationId xmlns:a16="http://schemas.microsoft.com/office/drawing/2014/main" id="{84334B3A-8DF9-1FE4-F683-194B208CCFF7}"/>
              </a:ext>
            </a:extLst>
          </p:cNvPr>
          <p:cNvSpPr txBox="1"/>
          <p:nvPr/>
        </p:nvSpPr>
        <p:spPr>
          <a:xfrm>
            <a:off x="6858002" y="2040962"/>
            <a:ext cx="14104700"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pl-PL"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t>REGION BEZ DYSPROPORCJI ROZWOJOWYCH</a:t>
            </a:r>
          </a:p>
        </p:txBody>
      </p:sp>
    </p:spTree>
    <p:extLst>
      <p:ext uri="{BB962C8B-B14F-4D97-AF65-F5344CB8AC3E}">
        <p14:creationId xmlns:p14="http://schemas.microsoft.com/office/powerpoint/2010/main" val="12795197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F36E9-584A-CBBF-C8E6-FE04A76B1AF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BB9D6E8F-3AAD-3F70-8FC9-BFD2A480C9B6}"/>
              </a:ext>
            </a:extLst>
          </p:cNvPr>
          <p:cNvSpPr>
            <a:spLocks noGrp="1"/>
          </p:cNvSpPr>
          <p:nvPr>
            <p:ph type="title"/>
          </p:nvPr>
        </p:nvSpPr>
        <p:spPr/>
        <p:txBody>
          <a:bodyPr>
            <a:normAutofit/>
          </a:bodyPr>
          <a:lstStyle/>
          <a:p>
            <a:endParaRPr lang="pl-PL" sz="4000" dirty="0"/>
          </a:p>
        </p:txBody>
      </p:sp>
      <p:sp>
        <p:nvSpPr>
          <p:cNvPr id="9" name="Symbol zastępczy tekstu 8">
            <a:extLst>
              <a:ext uri="{FF2B5EF4-FFF2-40B4-BE49-F238E27FC236}">
                <a16:creationId xmlns:a16="http://schemas.microsoft.com/office/drawing/2014/main" id="{23462B79-B58C-2112-F0FF-EDEF074DEBB0}"/>
              </a:ext>
            </a:extLst>
          </p:cNvPr>
          <p:cNvSpPr>
            <a:spLocks noGrp="1"/>
          </p:cNvSpPr>
          <p:nvPr>
            <p:ph type="body" idx="1"/>
          </p:nvPr>
        </p:nvSpPr>
        <p:spPr/>
        <p:txBody>
          <a:bodyPr/>
          <a:lstStyle/>
          <a:p>
            <a:pPr marL="0" indent="0">
              <a:buNone/>
            </a:pPr>
            <a:endParaRPr lang="pl-PL" dirty="0"/>
          </a:p>
        </p:txBody>
      </p:sp>
      <p:pic>
        <p:nvPicPr>
          <p:cNvPr id="10" name="Obraz 9">
            <a:extLst>
              <a:ext uri="{FF2B5EF4-FFF2-40B4-BE49-F238E27FC236}">
                <a16:creationId xmlns:a16="http://schemas.microsoft.com/office/drawing/2014/main" id="{2D042DD0-CD33-FE21-27FF-F6839EFCF7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996" y="0"/>
            <a:ext cx="21945600" cy="13541980"/>
          </a:xfrm>
          <a:prstGeom prst="rect">
            <a:avLst/>
          </a:prstGeom>
          <a:noFill/>
          <a:ln>
            <a:noFill/>
          </a:ln>
        </p:spPr>
      </p:pic>
    </p:spTree>
    <p:extLst>
      <p:ext uri="{BB962C8B-B14F-4D97-AF65-F5344CB8AC3E}">
        <p14:creationId xmlns:p14="http://schemas.microsoft.com/office/powerpoint/2010/main" val="42040926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D5405-6240-7CF7-59FD-13E18999881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E4D5BEA-4F94-7450-5321-3AC6C3CEDA7D}"/>
              </a:ext>
            </a:extLst>
          </p:cNvPr>
          <p:cNvSpPr>
            <a:spLocks noGrp="1"/>
          </p:cNvSpPr>
          <p:nvPr>
            <p:ph type="title"/>
          </p:nvPr>
        </p:nvSpPr>
        <p:spPr/>
        <p:txBody>
          <a:bodyPr>
            <a:normAutofit/>
          </a:bodyPr>
          <a:lstStyle/>
          <a:p>
            <a:r>
              <a:rPr lang="pl-PL" sz="5400" b="1" dirty="0">
                <a:latin typeface="Calibri" panose="020F0502020204030204" pitchFamily="34" charset="0"/>
                <a:ea typeface="Calibri" panose="020F0502020204030204" pitchFamily="34" charset="0"/>
                <a:cs typeface="Calibri" panose="020F0502020204030204" pitchFamily="34" charset="0"/>
              </a:rPr>
              <a:t>3.2.1. CEL STRATEGICZNY - ZINTEGROWANE SPOŁECZEŃSTWO</a:t>
            </a:r>
            <a:br>
              <a:rPr lang="pl-PL" sz="5400" dirty="0">
                <a:latin typeface="Calibri" panose="020F0502020204030204" pitchFamily="34" charset="0"/>
                <a:ea typeface="Calibri" panose="020F0502020204030204" pitchFamily="34" charset="0"/>
                <a:cs typeface="Calibri" panose="020F0502020204030204" pitchFamily="34" charset="0"/>
              </a:rPr>
            </a:br>
            <a:endParaRPr lang="pl-PL" sz="5400" dirty="0">
              <a:latin typeface="Calibri" panose="020F0502020204030204" pitchFamily="34" charset="0"/>
              <a:ea typeface="Calibri" panose="020F0502020204030204" pitchFamily="34" charset="0"/>
              <a:cs typeface="Calibri" panose="020F0502020204030204" pitchFamily="34" charset="0"/>
            </a:endParaRPr>
          </a:p>
        </p:txBody>
      </p:sp>
      <p:sp>
        <p:nvSpPr>
          <p:cNvPr id="9" name="Symbol zastępczy tekstu 8">
            <a:extLst>
              <a:ext uri="{FF2B5EF4-FFF2-40B4-BE49-F238E27FC236}">
                <a16:creationId xmlns:a16="http://schemas.microsoft.com/office/drawing/2014/main" id="{2FEDE3D4-9201-D8D2-1A1D-D062211B2249}"/>
              </a:ext>
            </a:extLst>
          </p:cNvPr>
          <p:cNvSpPr>
            <a:spLocks noGrp="1"/>
          </p:cNvSpPr>
          <p:nvPr>
            <p:ph type="body" idx="1"/>
          </p:nvPr>
        </p:nvSpPr>
        <p:spPr>
          <a:xfrm>
            <a:off x="1676400" y="2329132"/>
            <a:ext cx="21031200" cy="10656618"/>
          </a:xfrm>
        </p:spPr>
        <p:txBody>
          <a:bodyPr>
            <a:noAutofit/>
          </a:bodyPr>
          <a:lstStyle/>
          <a:p>
            <a:pPr marL="0" indent="0">
              <a:buNone/>
            </a:pPr>
            <a:r>
              <a:rPr lang="pl-PL" sz="3600" dirty="0">
                <a:latin typeface="Calibri" panose="020F0502020204030204" pitchFamily="34" charset="0"/>
                <a:ea typeface="Calibri" panose="020F0502020204030204" pitchFamily="34" charset="0"/>
                <a:cs typeface="Calibri" panose="020F0502020204030204" pitchFamily="34" charset="0"/>
              </a:rPr>
              <a:t>„Strategicznym celem władz województwa jest </a:t>
            </a:r>
            <a:r>
              <a:rPr lang="pl-PL" sz="3600" b="1" dirty="0">
                <a:latin typeface="Calibri" panose="020F0502020204030204" pitchFamily="34" charset="0"/>
                <a:ea typeface="Calibri" panose="020F0502020204030204" pitchFamily="34" charset="0"/>
                <a:cs typeface="Calibri" panose="020F0502020204030204" pitchFamily="34" charset="0"/>
              </a:rPr>
              <a:t>zbudowanie zintegrowanej społeczności</a:t>
            </a:r>
            <a:r>
              <a:rPr lang="pl-PL" sz="3600" dirty="0">
                <a:latin typeface="Calibri" panose="020F0502020204030204" pitchFamily="34" charset="0"/>
                <a:ea typeface="Calibri" panose="020F0502020204030204" pitchFamily="34" charset="0"/>
                <a:cs typeface="Calibri" panose="020F0502020204030204" pitchFamily="34" charset="0"/>
              </a:rPr>
              <a:t>, której mieszkańcy cechują się aktywnością, otwartością, kreatywnością, kooperacyjnością oraz wrażliwością na potrzeby drugiego człowieka i środowiska naturalnego. Niezbędnym czynnikiem budowania tej społeczności będzie wykorzystanie dziedzictwa i tradycji, a także działań rozwijających świadomość mieszkańców w kluczowych dla regionu obszarach, takich jak aktywność obywatelska (ze szczególnym wsparciem organizacji pozarządowych), udział w kulturze, promocja zdrowego trybu życia, zasobów przyrodniczych i bioróżnorodności czy racjonalne zachowania komunikacyjne. </a:t>
            </a:r>
          </a:p>
          <a:p>
            <a:pPr marL="0" indent="0">
              <a:buNone/>
            </a:pPr>
            <a:r>
              <a:rPr lang="pl-PL" sz="3600" dirty="0">
                <a:latin typeface="Calibri" panose="020F0502020204030204" pitchFamily="34" charset="0"/>
                <a:ea typeface="Calibri" panose="020F0502020204030204" pitchFamily="34" charset="0"/>
                <a:cs typeface="Calibri" panose="020F0502020204030204" pitchFamily="34" charset="0"/>
              </a:rPr>
              <a:t>Kluczowym w tym zakresie działaniem dla Samorządu Województwa będzie dalsze wzmocnienie regionalnego kapitału ludzkiego i społecznego oraz poprawa jakości i dostępności usług publicznych dla wszystkich mieszkańców, zwłaszcza osób zagrożonych ubóstwem lub wykluczeniem społecznym, przede wszystkim seniorów, dzieci i młodzieży, kobiet i imigrantów oraz osób z niepełnosprawnościami, z poszanowaniem ich praw do dostępności architektonicznej, komunikacyjno-informacyjnej i cyfrowej. (…)</a:t>
            </a:r>
          </a:p>
          <a:p>
            <a:pPr marL="0" indent="0">
              <a:buNone/>
            </a:pPr>
            <a:r>
              <a:rPr lang="pl-PL" sz="3600" b="1" dirty="0">
                <a:latin typeface="Calibri" panose="020F0502020204030204" pitchFamily="34" charset="0"/>
                <a:ea typeface="Calibri" panose="020F0502020204030204" pitchFamily="34" charset="0"/>
                <a:cs typeface="Calibri" panose="020F0502020204030204" pitchFamily="34" charset="0"/>
              </a:rPr>
              <a:t>Wzmacnianiu integracji społecznej mieszkańców Dolnego Śląska</a:t>
            </a:r>
            <a:r>
              <a:rPr lang="pl-PL" sz="3600" dirty="0">
                <a:latin typeface="Calibri" panose="020F0502020204030204" pitchFamily="34" charset="0"/>
                <a:ea typeface="Calibri" panose="020F0502020204030204" pitchFamily="34" charset="0"/>
                <a:cs typeface="Calibri" panose="020F0502020204030204" pitchFamily="34" charset="0"/>
              </a:rPr>
              <a:t> będą służyć działania na rzecz rozwoju ekonomii społecznej oraz wszelkie działania integracyjne, także służące budowaniu postaw obywatelskich mieszkańców i zdolności do samoorganizacji, w tym wspieranie postaw pomocy potrzebującym oraz integracji międzypokoleniowej. Dążenie do zapewnienia równości społecznej należy w tym miejscu wskazać jako kolejne istotne wyzwanie stojące m.in. przed samorządem województwa. Jest ono kluczowe biorąc pod uwagę specyfikę położenia regionu na styku 3 państw oraz dostrzegalną wielokulturowość. Wspieranie współpracy transgranicznej i troska o zachowanie różnorodności regionu to aspekty, których nie można pominąć w kształtowaniu odpowiedzialnej polityki rozwoju.”</a:t>
            </a:r>
          </a:p>
        </p:txBody>
      </p:sp>
    </p:spTree>
    <p:extLst>
      <p:ext uri="{BB962C8B-B14F-4D97-AF65-F5344CB8AC3E}">
        <p14:creationId xmlns:p14="http://schemas.microsoft.com/office/powerpoint/2010/main" val="35207036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FB92B-081C-2DAB-5360-56469ECCEC45}"/>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25B59A3-8BD2-E476-305F-B2F4AA1C4F36}"/>
              </a:ext>
            </a:extLst>
          </p:cNvPr>
          <p:cNvSpPr>
            <a:spLocks noGrp="1"/>
          </p:cNvSpPr>
          <p:nvPr>
            <p:ph type="title"/>
          </p:nvPr>
        </p:nvSpPr>
        <p:spPr/>
        <p:txBody>
          <a:bodyPr>
            <a:normAutofit/>
          </a:bodyPr>
          <a:lstStyle/>
          <a:p>
            <a:r>
              <a:rPr lang="pl-PL" sz="5400" b="1" dirty="0">
                <a:latin typeface="Calibri" panose="020F0502020204030204" pitchFamily="34" charset="0"/>
                <a:ea typeface="Calibri" panose="020F0502020204030204" pitchFamily="34" charset="0"/>
                <a:cs typeface="Calibri" panose="020F0502020204030204" pitchFamily="34" charset="0"/>
              </a:rPr>
              <a:t>3.2.1. CEL STRATEGICZNY - INNOWACYJNA GOSPODARKA</a:t>
            </a:r>
            <a:br>
              <a:rPr lang="pl-PL" sz="5400" dirty="0">
                <a:latin typeface="Calibri" panose="020F0502020204030204" pitchFamily="34" charset="0"/>
                <a:ea typeface="Calibri" panose="020F0502020204030204" pitchFamily="34" charset="0"/>
                <a:cs typeface="Calibri" panose="020F0502020204030204" pitchFamily="34" charset="0"/>
              </a:rPr>
            </a:br>
            <a:endParaRPr lang="pl-PL" sz="5400" dirty="0">
              <a:latin typeface="Calibri" panose="020F0502020204030204" pitchFamily="34" charset="0"/>
              <a:ea typeface="Calibri" panose="020F0502020204030204" pitchFamily="34" charset="0"/>
              <a:cs typeface="Calibri" panose="020F0502020204030204" pitchFamily="34" charset="0"/>
            </a:endParaRPr>
          </a:p>
        </p:txBody>
      </p:sp>
      <p:sp>
        <p:nvSpPr>
          <p:cNvPr id="9" name="Symbol zastępczy tekstu 8">
            <a:extLst>
              <a:ext uri="{FF2B5EF4-FFF2-40B4-BE49-F238E27FC236}">
                <a16:creationId xmlns:a16="http://schemas.microsoft.com/office/drawing/2014/main" id="{C92519F8-684B-C5BD-D460-22B744A9F90B}"/>
              </a:ext>
            </a:extLst>
          </p:cNvPr>
          <p:cNvSpPr>
            <a:spLocks noGrp="1"/>
          </p:cNvSpPr>
          <p:nvPr>
            <p:ph type="body" idx="1"/>
          </p:nvPr>
        </p:nvSpPr>
        <p:spPr>
          <a:xfrm>
            <a:off x="1676400" y="2329132"/>
            <a:ext cx="21031200" cy="10656618"/>
          </a:xfrm>
        </p:spPr>
        <p:txBody>
          <a:bodyPr>
            <a:noAutofit/>
          </a:bodyPr>
          <a:lstStyle/>
          <a:p>
            <a:pPr marL="0" indent="0">
              <a:buNone/>
            </a:pPr>
            <a:r>
              <a:rPr lang="pl-PL" sz="3600" dirty="0"/>
              <a:t>„Innowacyjna gospodarka to drugi z celów strategicznych sformułowanych w SRWD 2030+. Samorząd Województwa Dolnośląskiego dążyć będzie do rozwoju i unowocześnienia gospodarki województwa, co jest warunkiem wzrostu jego konkurencyjności, atrakcyjności inwestycyjnej i miejsca do życia. Ogromne znaczenie ma w tym aspekcie kwestia sprawnego stymulowania rozwoju gospodarczego. Samorząd Województwa powinien wykorzystać wszystkie dostępne możliwości wpływu na wzrost gospodarczy, co przyczyni się do ukształtowania Dolnego Śląska jako regionu atrakcyjnego zarówno dla inwestorów jak i mieszkańców. Samorząd województwa będzie wspierał i prowadził aktywną politykę rozwoju poprzez wyznaczenie w Dolnośląskiej Strategii Innowacji 2030 kierunków wsparcia innowacyjności oraz Inteligentnych Specjalizacji Dolnego Śląska. (…)</a:t>
            </a:r>
          </a:p>
          <a:p>
            <a:pPr marL="0" indent="0">
              <a:buNone/>
            </a:pPr>
            <a:r>
              <a:rPr lang="pl-PL" sz="3600" b="1" dirty="0"/>
              <a:t>Zwiększenie odporności regionu i doskonalenie lokalnego rynku pracy w kontekście zmian globalnych </a:t>
            </a:r>
            <a:r>
              <a:rPr lang="pl-PL" sz="3600" dirty="0"/>
              <a:t>powinno zostać osiągnięte przez wspieranie przedsięwzięć dotyczących radzenia sobie z wyzwaniami na rynku pracy, takimi jak na przykład dostęp do wysokiej klasy specjalistów. Dzięki prowadzonemu systematycznie monitoringowi rynku pracy podejmowane będą działania i inicjatywy “</a:t>
            </a:r>
            <a:r>
              <a:rPr lang="pl-PL" sz="3600" dirty="0" err="1"/>
              <a:t>silver</a:t>
            </a:r>
            <a:r>
              <a:rPr lang="pl-PL" sz="3600" dirty="0"/>
              <a:t> </a:t>
            </a:r>
            <a:r>
              <a:rPr lang="pl-PL" sz="3600" dirty="0" err="1"/>
              <a:t>economy</a:t>
            </a:r>
            <a:r>
              <a:rPr lang="pl-PL" sz="3600" dirty="0"/>
              <a:t>" (gospodarki senioralnej) oraz dotyczące aktywizacji osób starszych. Zadaniem Samorządu Województwa jest zapewnienie warunków dla rozwoju uczenia się przez całe życie również przez innowacje w zakresie kształcenia, kształtowanie i rozwój usług edukacyjnych i społecznych ukierunkowanych na wzmocnienie rynków pracy, upowszechnienie modelu “</a:t>
            </a:r>
            <a:r>
              <a:rPr lang="pl-PL" sz="3600" dirty="0" err="1"/>
              <a:t>sharing</a:t>
            </a:r>
            <a:r>
              <a:rPr lang="pl-PL" sz="3600" dirty="0"/>
              <a:t> </a:t>
            </a:r>
            <a:r>
              <a:rPr lang="pl-PL" sz="3600" dirty="0" err="1"/>
              <a:t>economy</a:t>
            </a:r>
            <a:r>
              <a:rPr lang="pl-PL" sz="3600" dirty="0"/>
              <a:t>” (gospodarki współdzielenia) w ramach zielonej transformacji na Dolnym Śląsku oraz stymulowanie i pobudzanie aktywności zawodowej mieszkańców regionu.”</a:t>
            </a:r>
          </a:p>
        </p:txBody>
      </p:sp>
    </p:spTree>
    <p:extLst>
      <p:ext uri="{BB962C8B-B14F-4D97-AF65-F5344CB8AC3E}">
        <p14:creationId xmlns:p14="http://schemas.microsoft.com/office/powerpoint/2010/main" val="30193509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A3BA9-8D0E-E68C-A2C6-0E7C42215A0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CAA2E73-6702-92D7-1A38-6A76B0BB6870}"/>
              </a:ext>
            </a:extLst>
          </p:cNvPr>
          <p:cNvSpPr>
            <a:spLocks noGrp="1"/>
          </p:cNvSpPr>
          <p:nvPr>
            <p:ph type="title"/>
          </p:nvPr>
        </p:nvSpPr>
        <p:spPr>
          <a:xfrm>
            <a:off x="0" y="2247673"/>
            <a:ext cx="7534656" cy="9202366"/>
          </a:xfrm>
          <a:solidFill>
            <a:schemeClr val="accent1">
              <a:lumMod val="60000"/>
              <a:lumOff val="40000"/>
            </a:schemeClr>
          </a:solidFill>
        </p:spPr>
        <p:style>
          <a:lnRef idx="1">
            <a:schemeClr val="accent5"/>
          </a:lnRef>
          <a:fillRef idx="3">
            <a:schemeClr val="accent5"/>
          </a:fillRef>
          <a:effectRef idx="2">
            <a:schemeClr val="accent5"/>
          </a:effectRef>
          <a:fontRef idx="minor">
            <a:schemeClr val="lt1"/>
          </a:fontRef>
        </p:style>
        <p:txBody>
          <a:bodyPr>
            <a:normAutofit/>
          </a:bodyPr>
          <a:lstStyle/>
          <a:p>
            <a:pPr algn="ctr"/>
            <a:r>
              <a:rPr lang="pl-PL" sz="6800" dirty="0"/>
              <a:t>ZASADY HORYZONTALNE</a:t>
            </a:r>
            <a:br>
              <a:rPr lang="pl-PL" sz="6800" dirty="0"/>
            </a:br>
            <a:r>
              <a:rPr lang="pl-PL" sz="6800" dirty="0"/>
              <a:t>SRWD 2030+</a:t>
            </a:r>
            <a:br>
              <a:rPr lang="pl-PL" sz="6800" dirty="0"/>
            </a:br>
            <a:endParaRPr lang="pl-PL" sz="3600" dirty="0"/>
          </a:p>
        </p:txBody>
      </p:sp>
      <p:sp>
        <p:nvSpPr>
          <p:cNvPr id="5" name="Symbol zastępczy zawartości 2">
            <a:extLst>
              <a:ext uri="{FF2B5EF4-FFF2-40B4-BE49-F238E27FC236}">
                <a16:creationId xmlns:a16="http://schemas.microsoft.com/office/drawing/2014/main" id="{3A561021-5F4E-05FE-0586-FACA87165888}"/>
              </a:ext>
            </a:extLst>
          </p:cNvPr>
          <p:cNvSpPr txBox="1">
            <a:spLocks/>
          </p:cNvSpPr>
          <p:nvPr/>
        </p:nvSpPr>
        <p:spPr>
          <a:xfrm>
            <a:off x="8171688" y="2247672"/>
            <a:ext cx="13828776" cy="9382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rIns="91438">
            <a:normAutofit fontScale="2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a:lstStyle>
          <a:p>
            <a:pPr marL="0" indent="0" hangingPunct="1">
              <a:buNone/>
            </a:pPr>
            <a:r>
              <a:rPr lang="pl-PL" sz="22400" b="1" dirty="0">
                <a:solidFill>
                  <a:schemeClr val="accent1"/>
                </a:solidFill>
              </a:rPr>
              <a:t>ZASADY HORYZONTALNE:</a:t>
            </a:r>
          </a:p>
          <a:p>
            <a:pPr marL="685800" indent="-685800" algn="just">
              <a:lnSpc>
                <a:spcPct val="200000"/>
              </a:lnSpc>
              <a:spcAft>
                <a:spcPts val="1200"/>
              </a:spcAft>
              <a:buFont typeface="Wingdings" panose="05000000000000000000" pitchFamily="2" charset="2"/>
              <a:buChar char=""/>
            </a:pPr>
            <a:r>
              <a:rPr lang="pl-PL" sz="16000" b="1" dirty="0">
                <a:latin typeface="Calibri" panose="020F0502020204030204" pitchFamily="34" charset="0"/>
                <a:ea typeface="Calibri" panose="020F0502020204030204" pitchFamily="34" charset="0"/>
                <a:cs typeface="Calibri" panose="020F0502020204030204" pitchFamily="34" charset="0"/>
              </a:rPr>
              <a:t>TROSKA O KLIMAT</a:t>
            </a:r>
          </a:p>
          <a:p>
            <a:pPr marL="685800" indent="-685800" algn="just">
              <a:lnSpc>
                <a:spcPct val="200000"/>
              </a:lnSpc>
              <a:spcAft>
                <a:spcPts val="1200"/>
              </a:spcAft>
              <a:buFont typeface="Wingdings" panose="05000000000000000000" pitchFamily="2" charset="2"/>
              <a:buChar char=""/>
            </a:pPr>
            <a:r>
              <a:rPr lang="pl-PL" sz="16000" b="1" dirty="0">
                <a:latin typeface="Calibri" panose="020F0502020204030204" pitchFamily="34" charset="0"/>
                <a:ea typeface="Calibri" panose="020F0502020204030204" pitchFamily="34" charset="0"/>
                <a:cs typeface="Calibri" panose="020F0502020204030204" pitchFamily="34" charset="0"/>
              </a:rPr>
              <a:t>BEZPIECZEŃSTWO</a:t>
            </a:r>
          </a:p>
          <a:p>
            <a:pPr marL="685800" indent="-685800" algn="just">
              <a:lnSpc>
                <a:spcPct val="200000"/>
              </a:lnSpc>
              <a:spcAft>
                <a:spcPts val="1200"/>
              </a:spcAft>
              <a:buFont typeface="Wingdings" panose="05000000000000000000" pitchFamily="2" charset="2"/>
              <a:buChar char=""/>
            </a:pPr>
            <a:r>
              <a:rPr lang="pl-PL" sz="16000" b="1" dirty="0">
                <a:latin typeface="Calibri" panose="020F0502020204030204" pitchFamily="34" charset="0"/>
                <a:ea typeface="Calibri" panose="020F0502020204030204" pitchFamily="34" charset="0"/>
                <a:cs typeface="Calibri" panose="020F0502020204030204" pitchFamily="34" charset="0"/>
              </a:rPr>
              <a:t>RÓWNOŚĆ I SPRAWIEDLIWOŚĆ</a:t>
            </a:r>
          </a:p>
          <a:p>
            <a:pPr marL="685800" indent="-685800" algn="just">
              <a:lnSpc>
                <a:spcPct val="200000"/>
              </a:lnSpc>
              <a:spcAft>
                <a:spcPts val="1200"/>
              </a:spcAft>
              <a:buFont typeface="Wingdings" panose="05000000000000000000" pitchFamily="2" charset="2"/>
              <a:buChar char=""/>
            </a:pPr>
            <a:r>
              <a:rPr lang="pl-PL" sz="16000" b="1" dirty="0">
                <a:latin typeface="Calibri" panose="020F0502020204030204" pitchFamily="34" charset="0"/>
                <a:ea typeface="Calibri" panose="020F0502020204030204" pitchFamily="34" charset="0"/>
                <a:cs typeface="Calibri" panose="020F0502020204030204" pitchFamily="34" charset="0"/>
              </a:rPr>
              <a:t>INNOWACYJNOŚĆ I KONKURENCYJNOŚĆ</a:t>
            </a:r>
          </a:p>
          <a:p>
            <a:pPr marL="685800" indent="-685800" algn="just">
              <a:lnSpc>
                <a:spcPct val="200000"/>
              </a:lnSpc>
              <a:spcAft>
                <a:spcPts val="1200"/>
              </a:spcAft>
              <a:buFont typeface="Wingdings" panose="05000000000000000000" pitchFamily="2" charset="2"/>
              <a:buChar char=""/>
            </a:pPr>
            <a:r>
              <a:rPr lang="pl-PL" sz="16000" b="1" dirty="0">
                <a:latin typeface="Calibri" panose="020F0502020204030204" pitchFamily="34" charset="0"/>
                <a:ea typeface="Calibri" panose="020F0502020204030204" pitchFamily="34" charset="0"/>
                <a:cs typeface="Calibri" panose="020F0502020204030204" pitchFamily="34" charset="0"/>
              </a:rPr>
              <a:t>ŁAD PRZESTRZENNY I DOSTĘPNOŚĆ</a:t>
            </a:r>
          </a:p>
          <a:p>
            <a:pPr marL="685800" indent="-685800" algn="just">
              <a:lnSpc>
                <a:spcPct val="200000"/>
              </a:lnSpc>
              <a:spcAft>
                <a:spcPts val="1200"/>
              </a:spcAft>
              <a:buFont typeface="Wingdings" panose="05000000000000000000" pitchFamily="2" charset="2"/>
              <a:buChar char=""/>
            </a:pPr>
            <a:r>
              <a:rPr lang="pl-PL" sz="16000" b="1" dirty="0">
                <a:latin typeface="Calibri" panose="020F0502020204030204" pitchFamily="34" charset="0"/>
                <a:ea typeface="Calibri" panose="020F0502020204030204" pitchFamily="34" charset="0"/>
                <a:cs typeface="Calibri" panose="020F0502020204030204" pitchFamily="34" charset="0"/>
              </a:rPr>
              <a:t>WSPÓŁPRACA</a:t>
            </a:r>
          </a:p>
          <a:p>
            <a:pPr marL="0" indent="0">
              <a:buNone/>
            </a:pPr>
            <a:br>
              <a:rPr lang="pl-PL" sz="3600" b="1" dirty="0">
                <a:solidFill>
                  <a:srgbClr val="00B0F0"/>
                </a:solidFill>
                <a:latin typeface="Calibri" panose="020F0502020204030204" pitchFamily="34" charset="0"/>
                <a:ea typeface="Calibri" panose="020F0502020204030204" pitchFamily="34" charset="0"/>
              </a:rPr>
            </a:br>
            <a:endParaRPr lang="pl-PL"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551646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11274</TotalTime>
  <Words>1680</Words>
  <Application>Microsoft Office PowerPoint</Application>
  <PresentationFormat>Niestandardowy</PresentationFormat>
  <Paragraphs>169</Paragraphs>
  <Slides>15</Slides>
  <Notes>7</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vt:i4>
      </vt:variant>
    </vt:vector>
  </HeadingPairs>
  <TitlesOfParts>
    <vt:vector size="22" baseType="lpstr">
      <vt:lpstr>Arial</vt:lpstr>
      <vt:lpstr>Calibri</vt:lpstr>
      <vt:lpstr>Calibri Light</vt:lpstr>
      <vt:lpstr>Helvetica</vt:lpstr>
      <vt:lpstr>Helvetica Neue</vt:lpstr>
      <vt:lpstr>Wingdings</vt:lpstr>
      <vt:lpstr>White</vt:lpstr>
      <vt:lpstr>Prezentacja programu PowerPoint</vt:lpstr>
      <vt:lpstr>Prezentacja programu PowerPoint</vt:lpstr>
      <vt:lpstr>Prezentacja programu PowerPoint</vt:lpstr>
      <vt:lpstr>Prezentacja programu PowerPoint</vt:lpstr>
      <vt:lpstr>CELE STRATEGICZNE  SRWD 2030+ </vt:lpstr>
      <vt:lpstr>Prezentacja programu PowerPoint</vt:lpstr>
      <vt:lpstr>3.2.1. CEL STRATEGICZNY - ZINTEGROWANE SPOŁECZEŃSTWO </vt:lpstr>
      <vt:lpstr>3.2.1. CEL STRATEGICZNY - INNOWACYJNA GOSPODARKA </vt:lpstr>
      <vt:lpstr>ZASADY HORYZONTALNE SRWD 2030+ </vt:lpstr>
      <vt:lpstr>OBSZARY STRATEGICZNEJ INTERWENCJI</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Marta Libner-Zoniuk</dc:creator>
  <cp:lastModifiedBy>Jolanta Żabska-Cichoń</cp:lastModifiedBy>
  <cp:revision>715</cp:revision>
  <cp:lastPrinted>2020-01-14T08:13:59Z</cp:lastPrinted>
  <dcterms:modified xsi:type="dcterms:W3CDTF">2025-10-22T11:43:01Z</dcterms:modified>
</cp:coreProperties>
</file>