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5" r:id="rId4"/>
    <p:sldId id="283" r:id="rId5"/>
    <p:sldId id="286" r:id="rId6"/>
    <p:sldId id="292" r:id="rId7"/>
    <p:sldId id="293" r:id="rId8"/>
    <p:sldId id="306" r:id="rId9"/>
    <p:sldId id="307" r:id="rId10"/>
    <p:sldId id="294" r:id="rId11"/>
    <p:sldId id="287" r:id="rId12"/>
    <p:sldId id="305" r:id="rId13"/>
    <p:sldId id="277" r:id="rId14"/>
    <p:sldId id="258" r:id="rId15"/>
    <p:sldId id="259" r:id="rId16"/>
    <p:sldId id="260" r:id="rId17"/>
    <p:sldId id="261" r:id="rId18"/>
    <p:sldId id="262" r:id="rId19"/>
    <p:sldId id="264" r:id="rId20"/>
    <p:sldId id="309" r:id="rId21"/>
    <p:sldId id="265" r:id="rId22"/>
    <p:sldId id="266" r:id="rId23"/>
    <p:sldId id="267" r:id="rId24"/>
    <p:sldId id="282" r:id="rId25"/>
    <p:sldId id="268" r:id="rId26"/>
    <p:sldId id="269" r:id="rId27"/>
    <p:sldId id="270" r:id="rId28"/>
    <p:sldId id="271" r:id="rId29"/>
    <p:sldId id="272" r:id="rId30"/>
    <p:sldId id="278" r:id="rId31"/>
    <p:sldId id="279" r:id="rId32"/>
    <p:sldId id="280" r:id="rId33"/>
    <p:sldId id="304" r:id="rId34"/>
    <p:sldId id="295" r:id="rId35"/>
    <p:sldId id="296" r:id="rId36"/>
    <p:sldId id="297" r:id="rId37"/>
    <p:sldId id="302" r:id="rId38"/>
    <p:sldId id="298" r:id="rId39"/>
    <p:sldId id="299" r:id="rId40"/>
    <p:sldId id="303" r:id="rId4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p:scale>
          <a:sx n="79" d="100"/>
          <a:sy n="79" d="100"/>
        </p:scale>
        <p:origin x="-384"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914E3F4D-0FBE-4FCC-88B9-19554AB4C8D5}" type="datetimeFigureOut">
              <a:rPr lang="pl-PL" smtClean="0"/>
              <a:t>2022-04-04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14263-0393-48BF-B15E-C9E10FA3DB8A}" type="slidenum">
              <a:rPr lang="pl-PL" smtClean="0"/>
              <a:t>‹#›</a:t>
            </a:fld>
            <a:endParaRPr lang="pl-PL"/>
          </a:p>
        </p:txBody>
      </p:sp>
    </p:spTree>
    <p:extLst>
      <p:ext uri="{BB962C8B-B14F-4D97-AF65-F5344CB8AC3E}">
        <p14:creationId xmlns:p14="http://schemas.microsoft.com/office/powerpoint/2010/main" val="2155851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14E3F4D-0FBE-4FCC-88B9-19554AB4C8D5}" type="datetimeFigureOut">
              <a:rPr lang="pl-PL" smtClean="0"/>
              <a:t>2022-04-04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14263-0393-48BF-B15E-C9E10FA3DB8A}" type="slidenum">
              <a:rPr lang="pl-PL" smtClean="0"/>
              <a:t>‹#›</a:t>
            </a:fld>
            <a:endParaRPr lang="pl-PL"/>
          </a:p>
        </p:txBody>
      </p:sp>
    </p:spTree>
    <p:extLst>
      <p:ext uri="{BB962C8B-B14F-4D97-AF65-F5344CB8AC3E}">
        <p14:creationId xmlns:p14="http://schemas.microsoft.com/office/powerpoint/2010/main" val="128994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14E3F4D-0FBE-4FCC-88B9-19554AB4C8D5}" type="datetimeFigureOut">
              <a:rPr lang="pl-PL" smtClean="0"/>
              <a:t>2022-04-04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14263-0393-48BF-B15E-C9E10FA3DB8A}" type="slidenum">
              <a:rPr lang="pl-PL" smtClean="0"/>
              <a:t>‹#›</a:t>
            </a:fld>
            <a:endParaRPr lang="pl-PL"/>
          </a:p>
        </p:txBody>
      </p:sp>
    </p:spTree>
    <p:extLst>
      <p:ext uri="{BB962C8B-B14F-4D97-AF65-F5344CB8AC3E}">
        <p14:creationId xmlns:p14="http://schemas.microsoft.com/office/powerpoint/2010/main" val="86512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14E3F4D-0FBE-4FCC-88B9-19554AB4C8D5}" type="datetimeFigureOut">
              <a:rPr lang="pl-PL" smtClean="0"/>
              <a:t>2022-04-04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14263-0393-48BF-B15E-C9E10FA3DB8A}" type="slidenum">
              <a:rPr lang="pl-PL" smtClean="0"/>
              <a:t>‹#›</a:t>
            </a:fld>
            <a:endParaRPr lang="pl-PL"/>
          </a:p>
        </p:txBody>
      </p:sp>
    </p:spTree>
    <p:extLst>
      <p:ext uri="{BB962C8B-B14F-4D97-AF65-F5344CB8AC3E}">
        <p14:creationId xmlns:p14="http://schemas.microsoft.com/office/powerpoint/2010/main" val="4061356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914E3F4D-0FBE-4FCC-88B9-19554AB4C8D5}" type="datetimeFigureOut">
              <a:rPr lang="pl-PL" smtClean="0"/>
              <a:t>2022-04-04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14263-0393-48BF-B15E-C9E10FA3DB8A}" type="slidenum">
              <a:rPr lang="pl-PL" smtClean="0"/>
              <a:t>‹#›</a:t>
            </a:fld>
            <a:endParaRPr lang="pl-PL"/>
          </a:p>
        </p:txBody>
      </p:sp>
    </p:spTree>
    <p:extLst>
      <p:ext uri="{BB962C8B-B14F-4D97-AF65-F5344CB8AC3E}">
        <p14:creationId xmlns:p14="http://schemas.microsoft.com/office/powerpoint/2010/main" val="3882925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914E3F4D-0FBE-4FCC-88B9-19554AB4C8D5}" type="datetimeFigureOut">
              <a:rPr lang="pl-PL" smtClean="0"/>
              <a:t>2022-04-04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14263-0393-48BF-B15E-C9E10FA3DB8A}" type="slidenum">
              <a:rPr lang="pl-PL" smtClean="0"/>
              <a:t>‹#›</a:t>
            </a:fld>
            <a:endParaRPr lang="pl-PL"/>
          </a:p>
        </p:txBody>
      </p:sp>
    </p:spTree>
    <p:extLst>
      <p:ext uri="{BB962C8B-B14F-4D97-AF65-F5344CB8AC3E}">
        <p14:creationId xmlns:p14="http://schemas.microsoft.com/office/powerpoint/2010/main" val="30160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914E3F4D-0FBE-4FCC-88B9-19554AB4C8D5}" type="datetimeFigureOut">
              <a:rPr lang="pl-PL" smtClean="0"/>
              <a:t>2022-04-04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14263-0393-48BF-B15E-C9E10FA3DB8A}" type="slidenum">
              <a:rPr lang="pl-PL" smtClean="0"/>
              <a:t>‹#›</a:t>
            </a:fld>
            <a:endParaRPr lang="pl-PL"/>
          </a:p>
        </p:txBody>
      </p:sp>
    </p:spTree>
    <p:extLst>
      <p:ext uri="{BB962C8B-B14F-4D97-AF65-F5344CB8AC3E}">
        <p14:creationId xmlns:p14="http://schemas.microsoft.com/office/powerpoint/2010/main" val="65142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914E3F4D-0FBE-4FCC-88B9-19554AB4C8D5}" type="datetimeFigureOut">
              <a:rPr lang="pl-PL" smtClean="0"/>
              <a:t>2022-04-04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14263-0393-48BF-B15E-C9E10FA3DB8A}" type="slidenum">
              <a:rPr lang="pl-PL" smtClean="0"/>
              <a:t>‹#›</a:t>
            </a:fld>
            <a:endParaRPr lang="pl-PL"/>
          </a:p>
        </p:txBody>
      </p:sp>
    </p:spTree>
    <p:extLst>
      <p:ext uri="{BB962C8B-B14F-4D97-AF65-F5344CB8AC3E}">
        <p14:creationId xmlns:p14="http://schemas.microsoft.com/office/powerpoint/2010/main" val="153733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E3F4D-0FBE-4FCC-88B9-19554AB4C8D5}" type="datetimeFigureOut">
              <a:rPr lang="pl-PL" smtClean="0"/>
              <a:t>2022-04-04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14263-0393-48BF-B15E-C9E10FA3DB8A}" type="slidenum">
              <a:rPr lang="pl-PL" smtClean="0"/>
              <a:t>‹#›</a:t>
            </a:fld>
            <a:endParaRPr lang="pl-PL"/>
          </a:p>
        </p:txBody>
      </p:sp>
    </p:spTree>
    <p:extLst>
      <p:ext uri="{BB962C8B-B14F-4D97-AF65-F5344CB8AC3E}">
        <p14:creationId xmlns:p14="http://schemas.microsoft.com/office/powerpoint/2010/main" val="1010098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914E3F4D-0FBE-4FCC-88B9-19554AB4C8D5}" type="datetimeFigureOut">
              <a:rPr lang="pl-PL" smtClean="0"/>
              <a:t>2022-04-04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14263-0393-48BF-B15E-C9E10FA3DB8A}" type="slidenum">
              <a:rPr lang="pl-PL" smtClean="0"/>
              <a:t>‹#›</a:t>
            </a:fld>
            <a:endParaRPr lang="pl-PL"/>
          </a:p>
        </p:txBody>
      </p:sp>
    </p:spTree>
    <p:extLst>
      <p:ext uri="{BB962C8B-B14F-4D97-AF65-F5344CB8AC3E}">
        <p14:creationId xmlns:p14="http://schemas.microsoft.com/office/powerpoint/2010/main" val="3166564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914E3F4D-0FBE-4FCC-88B9-19554AB4C8D5}" type="datetimeFigureOut">
              <a:rPr lang="pl-PL" smtClean="0"/>
              <a:t>2022-04-04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14263-0393-48BF-B15E-C9E10FA3DB8A}" type="slidenum">
              <a:rPr lang="pl-PL" smtClean="0"/>
              <a:t>‹#›</a:t>
            </a:fld>
            <a:endParaRPr lang="pl-PL"/>
          </a:p>
        </p:txBody>
      </p:sp>
    </p:spTree>
    <p:extLst>
      <p:ext uri="{BB962C8B-B14F-4D97-AF65-F5344CB8AC3E}">
        <p14:creationId xmlns:p14="http://schemas.microsoft.com/office/powerpoint/2010/main" val="244493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E3F4D-0FBE-4FCC-88B9-19554AB4C8D5}" type="datetimeFigureOut">
              <a:rPr lang="pl-PL" smtClean="0"/>
              <a:t>2022-04-04</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14263-0393-48BF-B15E-C9E10FA3DB8A}" type="slidenum">
              <a:rPr lang="pl-PL" smtClean="0"/>
              <a:t>‹#›</a:t>
            </a:fld>
            <a:endParaRPr lang="pl-PL"/>
          </a:p>
        </p:txBody>
      </p:sp>
    </p:spTree>
    <p:extLst>
      <p:ext uri="{BB962C8B-B14F-4D97-AF65-F5344CB8AC3E}">
        <p14:creationId xmlns:p14="http://schemas.microsoft.com/office/powerpoint/2010/main" val="4281579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3784488"/>
          </a:xfrm>
        </p:spPr>
        <p:txBody>
          <a:bodyPr>
            <a:normAutofit/>
          </a:bodyPr>
          <a:lstStyle/>
          <a:p>
            <a:r>
              <a:rPr lang="pl-PL" sz="4800" dirty="0" smtClean="0">
                <a:solidFill>
                  <a:srgbClr val="1F497D"/>
                </a:solidFill>
                <a:latin typeface="Calibri"/>
              </a:rPr>
              <a:t>Sytuacja </a:t>
            </a:r>
            <a:r>
              <a:rPr lang="pl-PL" sz="4800" dirty="0">
                <a:solidFill>
                  <a:srgbClr val="1F497D"/>
                </a:solidFill>
                <a:latin typeface="Calibri"/>
              </a:rPr>
              <a:t>w szkołach </a:t>
            </a:r>
            <a:r>
              <a:rPr lang="pl-PL" sz="4800" dirty="0" smtClean="0">
                <a:solidFill>
                  <a:srgbClr val="1F497D"/>
                </a:solidFill>
                <a:latin typeface="Calibri"/>
              </a:rPr>
              <a:t/>
            </a:r>
            <a:br>
              <a:rPr lang="pl-PL" sz="4800" dirty="0" smtClean="0">
                <a:solidFill>
                  <a:srgbClr val="1F497D"/>
                </a:solidFill>
                <a:latin typeface="Calibri"/>
              </a:rPr>
            </a:br>
            <a:r>
              <a:rPr lang="pl-PL" sz="4800" dirty="0" smtClean="0">
                <a:solidFill>
                  <a:srgbClr val="1F497D"/>
                </a:solidFill>
                <a:latin typeface="Calibri"/>
              </a:rPr>
              <a:t>i </a:t>
            </a:r>
            <a:r>
              <a:rPr lang="pl-PL" sz="4800" dirty="0">
                <a:solidFill>
                  <a:srgbClr val="1F497D"/>
                </a:solidFill>
                <a:latin typeface="Calibri"/>
              </a:rPr>
              <a:t>przedszkolach </a:t>
            </a:r>
            <a:r>
              <a:rPr lang="pl-PL" sz="4800" dirty="0" smtClean="0">
                <a:solidFill>
                  <a:srgbClr val="1F497D"/>
                </a:solidFill>
                <a:latin typeface="Calibri"/>
              </a:rPr>
              <a:t>po </a:t>
            </a:r>
            <a:r>
              <a:rPr lang="pl-PL" sz="4800" dirty="0">
                <a:solidFill>
                  <a:srgbClr val="1F497D"/>
                </a:solidFill>
                <a:latin typeface="Calibri"/>
              </a:rPr>
              <a:t>24.02. 2022 </a:t>
            </a:r>
            <a:r>
              <a:rPr lang="pl-PL" sz="4800" dirty="0" smtClean="0">
                <a:solidFill>
                  <a:srgbClr val="1F497D"/>
                </a:solidFill>
                <a:latin typeface="Calibri"/>
              </a:rPr>
              <a:t>r.   aspekty </a:t>
            </a:r>
            <a:r>
              <a:rPr lang="pl-PL" sz="4800" dirty="0" smtClean="0">
                <a:solidFill>
                  <a:srgbClr val="1F497D"/>
                </a:solidFill>
                <a:latin typeface="Calibri"/>
              </a:rPr>
              <a:t>prawne </a:t>
            </a:r>
            <a:r>
              <a:rPr lang="pl-PL" sz="4800" dirty="0" smtClean="0">
                <a:solidFill>
                  <a:srgbClr val="1F497D"/>
                </a:solidFill>
                <a:latin typeface="Calibri"/>
              </a:rPr>
              <a:t>i </a:t>
            </a:r>
            <a:r>
              <a:rPr lang="pl-PL" sz="4800" dirty="0" smtClean="0">
                <a:solidFill>
                  <a:srgbClr val="1F497D"/>
                </a:solidFill>
                <a:latin typeface="Calibri"/>
              </a:rPr>
              <a:t>organizacyjne.</a:t>
            </a:r>
            <a:endParaRPr lang="pl-PL" sz="4800" dirty="0"/>
          </a:p>
        </p:txBody>
      </p:sp>
      <p:sp>
        <p:nvSpPr>
          <p:cNvPr id="3" name="Podtytuł 2"/>
          <p:cNvSpPr>
            <a:spLocks noGrp="1"/>
          </p:cNvSpPr>
          <p:nvPr>
            <p:ph type="subTitle" idx="1"/>
          </p:nvPr>
        </p:nvSpPr>
        <p:spPr>
          <a:xfrm>
            <a:off x="1524000" y="4709622"/>
            <a:ext cx="9144000" cy="1655762"/>
          </a:xfrm>
        </p:spPr>
        <p:txBody>
          <a:bodyPr>
            <a:normAutofit lnSpcReduction="10000"/>
          </a:bodyPr>
          <a:lstStyle/>
          <a:p>
            <a:r>
              <a:rPr lang="pl-PL" dirty="0" smtClean="0"/>
              <a:t>                                                                                 </a:t>
            </a:r>
          </a:p>
          <a:p>
            <a:endParaRPr lang="pl-PL" dirty="0"/>
          </a:p>
          <a:p>
            <a:endParaRPr lang="pl-PL" dirty="0" smtClean="0"/>
          </a:p>
          <a:p>
            <a:pPr algn="r"/>
            <a:r>
              <a:rPr lang="pl-PL" sz="1600" dirty="0" smtClean="0">
                <a:latin typeface="Times New Roman" panose="02020603050405020304" pitchFamily="18" charset="0"/>
                <a:cs typeface="Times New Roman" panose="02020603050405020304" pitchFamily="18" charset="0"/>
              </a:rPr>
              <a:t>Kuratorium Oświaty we Wrocławiu, 4 kwietnia 2022 r.</a:t>
            </a:r>
          </a:p>
          <a:p>
            <a:pPr algn="r"/>
            <a:endParaRPr lang="pl-PL" sz="1200" dirty="0" smtClean="0"/>
          </a:p>
        </p:txBody>
      </p:sp>
    </p:spTree>
    <p:extLst>
      <p:ext uri="{BB962C8B-B14F-4D97-AF65-F5344CB8AC3E}">
        <p14:creationId xmlns:p14="http://schemas.microsoft.com/office/powerpoint/2010/main" val="1724355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7383" y="373627"/>
            <a:ext cx="11521440" cy="5632311"/>
          </a:xfrm>
          <a:prstGeom prst="rect">
            <a:avLst/>
          </a:prstGeom>
        </p:spPr>
        <p:txBody>
          <a:bodyPr wrap="square">
            <a:spAutoFit/>
          </a:bodyPr>
          <a:lstStyle/>
          <a:p>
            <a:pPr algn="just"/>
            <a:r>
              <a:rPr lang="pl-PL" sz="2400" b="1" i="1" dirty="0" smtClean="0">
                <a:latin typeface="Times New Roman" panose="02020603050405020304" pitchFamily="18" charset="0"/>
                <a:cs typeface="Times New Roman" panose="02020603050405020304" pitchFamily="18" charset="0"/>
              </a:rPr>
              <a:t>Umożliwienie </a:t>
            </a:r>
            <a:r>
              <a:rPr lang="pl-PL" sz="2400" b="1" i="1" dirty="0">
                <a:latin typeface="Times New Roman" panose="02020603050405020304" pitchFamily="18" charset="0"/>
                <a:cs typeface="Times New Roman" panose="02020603050405020304" pitchFamily="18" charset="0"/>
              </a:rPr>
              <a:t>objęcia pomocą materialną o charakterze </a:t>
            </a:r>
            <a:r>
              <a:rPr lang="pl-PL" sz="2400" b="1" i="1" dirty="0" smtClean="0">
                <a:latin typeface="Times New Roman" panose="02020603050405020304" pitchFamily="18" charset="0"/>
                <a:cs typeface="Times New Roman" panose="02020603050405020304" pitchFamily="18" charset="0"/>
              </a:rPr>
              <a:t>socjalnym uczniów </a:t>
            </a:r>
            <a:r>
              <a:rPr lang="pl-PL" sz="2400" b="1" i="1" dirty="0">
                <a:latin typeface="Times New Roman" panose="02020603050405020304" pitchFamily="18" charset="0"/>
                <a:cs typeface="Times New Roman" panose="02020603050405020304" pitchFamily="18" charset="0"/>
              </a:rPr>
              <a:t>będących obywatelami </a:t>
            </a:r>
            <a:r>
              <a:rPr lang="pl-PL" sz="2400" b="1" i="1" dirty="0" smtClean="0">
                <a:latin typeface="Times New Roman" panose="02020603050405020304" pitchFamily="18" charset="0"/>
                <a:cs typeface="Times New Roman" panose="02020603050405020304" pitchFamily="18" charset="0"/>
              </a:rPr>
              <a:t>Ukrainy , spełniających </a:t>
            </a:r>
            <a:r>
              <a:rPr lang="pl-PL" sz="2400" b="1" i="1" dirty="0">
                <a:latin typeface="Times New Roman" panose="02020603050405020304" pitchFamily="18" charset="0"/>
                <a:cs typeface="Times New Roman" panose="02020603050405020304" pitchFamily="18" charset="0"/>
              </a:rPr>
              <a:t>kryteria dostępu do pomocy, o których mowa w art. 90b </a:t>
            </a:r>
            <a:r>
              <a:rPr lang="pl-PL" sz="2400" b="1" i="1" dirty="0" smtClean="0">
                <a:latin typeface="Times New Roman" panose="02020603050405020304" pitchFamily="18" charset="0"/>
                <a:cs typeface="Times New Roman" panose="02020603050405020304" pitchFamily="18" charset="0"/>
              </a:rPr>
              <a:t>–w </a:t>
            </a:r>
            <a:r>
              <a:rPr lang="pl-PL" sz="2400" b="1" i="1" dirty="0">
                <a:latin typeface="Times New Roman" panose="02020603050405020304" pitchFamily="18" charset="0"/>
                <a:cs typeface="Times New Roman" panose="02020603050405020304" pitchFamily="18" charset="0"/>
              </a:rPr>
              <a:t>powiązaniu z art. 90c ust. 2 oraz art. 90e ust. 1 ustawy z dnia 7 września</a:t>
            </a:r>
          </a:p>
          <a:p>
            <a:pPr algn="just"/>
            <a:r>
              <a:rPr lang="pl-PL" sz="2400" b="1" i="1" dirty="0">
                <a:latin typeface="Times New Roman" panose="02020603050405020304" pitchFamily="18" charset="0"/>
                <a:cs typeface="Times New Roman" panose="02020603050405020304" pitchFamily="18" charset="0"/>
              </a:rPr>
              <a:t>1991 r. o systemie oświaty </a:t>
            </a:r>
            <a:r>
              <a:rPr lang="pl-PL" sz="2400" b="1" i="1" dirty="0" smtClean="0">
                <a:latin typeface="Times New Roman" panose="02020603050405020304" pitchFamily="18" charset="0"/>
                <a:cs typeface="Times New Roman" panose="02020603050405020304" pitchFamily="18" charset="0"/>
              </a:rPr>
              <a:t>.</a:t>
            </a:r>
          </a:p>
          <a:p>
            <a:pPr algn="just"/>
            <a:endParaRPr lang="pl-PL" sz="2400" b="1" i="1" dirty="0" smtClean="0">
              <a:latin typeface="Times New Roman" panose="02020603050405020304" pitchFamily="18" charset="0"/>
              <a:cs typeface="Times New Roman" panose="02020603050405020304" pitchFamily="18" charset="0"/>
            </a:endParaRPr>
          </a:p>
          <a:p>
            <a:pPr algn="just"/>
            <a:r>
              <a:rPr lang="pl-PL" sz="2400" b="1" dirty="0" smtClean="0">
                <a:latin typeface="Times New Roman" panose="02020603050405020304" pitchFamily="18" charset="0"/>
                <a:cs typeface="Times New Roman" panose="02020603050405020304" pitchFamily="18" charset="0"/>
              </a:rPr>
              <a:t>Świadczenia  </a:t>
            </a:r>
            <a:r>
              <a:rPr lang="pl-PL" sz="2400" b="1" dirty="0">
                <a:latin typeface="Times New Roman" panose="02020603050405020304" pitchFamily="18" charset="0"/>
                <a:cs typeface="Times New Roman" panose="02020603050405020304" pitchFamily="18" charset="0"/>
              </a:rPr>
              <a:t>pomocy o charakterze </a:t>
            </a:r>
            <a:r>
              <a:rPr lang="pl-PL" sz="2400" b="1" dirty="0" smtClean="0">
                <a:latin typeface="Times New Roman" panose="02020603050405020304" pitchFamily="18" charset="0"/>
                <a:cs typeface="Times New Roman" panose="02020603050405020304" pitchFamily="18" charset="0"/>
              </a:rPr>
              <a:t>socjalnym</a:t>
            </a:r>
            <a:r>
              <a:rPr lang="pl-PL" sz="2400" dirty="0" smtClean="0">
                <a:latin typeface="Times New Roman" panose="02020603050405020304" pitchFamily="18" charset="0"/>
                <a:cs typeface="Times New Roman" panose="02020603050405020304" pitchFamily="18" charset="0"/>
              </a:rPr>
              <a:t>:</a:t>
            </a:r>
          </a:p>
          <a:p>
            <a:pPr algn="just"/>
            <a:r>
              <a:rPr lang="pl-PL" sz="2400" i="1" dirty="0" smtClean="0">
                <a:latin typeface="Times New Roman" panose="02020603050405020304" pitchFamily="18" charset="0"/>
                <a:cs typeface="Times New Roman" panose="02020603050405020304" pitchFamily="18" charset="0"/>
              </a:rPr>
              <a:t>zgodnie </a:t>
            </a:r>
            <a:r>
              <a:rPr lang="pl-PL" sz="2400" i="1" dirty="0">
                <a:latin typeface="Times New Roman" panose="02020603050405020304" pitchFamily="18" charset="0"/>
                <a:cs typeface="Times New Roman" panose="02020603050405020304" pitchFamily="18" charset="0"/>
              </a:rPr>
              <a:t>z rozdziałem 8a ustawy o systemie oświaty – Pomoc materialna dla ucznia – uczniowi przysługuje prawo do pomocy materialnej ze środków przeznaczonych na ten cel </a:t>
            </a:r>
            <a:endParaRPr lang="pl-PL" sz="2400" i="1" dirty="0" smtClean="0">
              <a:latin typeface="Times New Roman" panose="02020603050405020304" pitchFamily="18" charset="0"/>
              <a:cs typeface="Times New Roman" panose="02020603050405020304" pitchFamily="18" charset="0"/>
            </a:endParaRPr>
          </a:p>
          <a:p>
            <a:pPr algn="just"/>
            <a:r>
              <a:rPr lang="pl-PL" sz="2400" i="1" dirty="0" smtClean="0">
                <a:latin typeface="Times New Roman" panose="02020603050405020304" pitchFamily="18" charset="0"/>
                <a:cs typeface="Times New Roman" panose="02020603050405020304" pitchFamily="18" charset="0"/>
              </a:rPr>
              <a:t>w </a:t>
            </a:r>
            <a:r>
              <a:rPr lang="pl-PL" sz="2400" i="1" dirty="0">
                <a:latin typeface="Times New Roman" panose="02020603050405020304" pitchFamily="18" charset="0"/>
                <a:cs typeface="Times New Roman" panose="02020603050405020304" pitchFamily="18" charset="0"/>
              </a:rPr>
              <a:t>budżecie państwa lub budżecie właściwej jednostki samorządu terytorialnego</a:t>
            </a:r>
            <a:r>
              <a:rPr lang="pl-PL" sz="2400" i="1" dirty="0" smtClean="0">
                <a:latin typeface="Times New Roman" panose="02020603050405020304" pitchFamily="18" charset="0"/>
                <a:cs typeface="Times New Roman" panose="02020603050405020304" pitchFamily="18" charset="0"/>
              </a:rPr>
              <a:t>.</a:t>
            </a:r>
          </a:p>
          <a:p>
            <a:pPr algn="just"/>
            <a:endParaRPr lang="pl-PL" sz="2400" i="1" dirty="0">
              <a:latin typeface="Times New Roman" panose="02020603050405020304" pitchFamily="18" charset="0"/>
              <a:cs typeface="Times New Roman" panose="02020603050405020304" pitchFamily="18" charset="0"/>
            </a:endParaRPr>
          </a:p>
          <a:p>
            <a:pPr algn="just"/>
            <a:r>
              <a:rPr lang="pl-PL" sz="2400" dirty="0" smtClean="0">
                <a:latin typeface="Times New Roman" panose="02020603050405020304" pitchFamily="18" charset="0"/>
                <a:cs typeface="Times New Roman" panose="02020603050405020304" pitchFamily="18" charset="0"/>
              </a:rPr>
              <a:t>− </a:t>
            </a:r>
            <a:r>
              <a:rPr lang="pl-PL" sz="2400" b="1" dirty="0">
                <a:latin typeface="Times New Roman" panose="02020603050405020304" pitchFamily="18" charset="0"/>
                <a:cs typeface="Times New Roman" panose="02020603050405020304" pitchFamily="18" charset="0"/>
              </a:rPr>
              <a:t>stypendium szkolne</a:t>
            </a:r>
            <a:r>
              <a:rPr lang="pl-PL" sz="2400" dirty="0">
                <a:latin typeface="Times New Roman" panose="02020603050405020304" pitchFamily="18" charset="0"/>
                <a:cs typeface="Times New Roman" panose="02020603050405020304" pitchFamily="18" charset="0"/>
              </a:rPr>
              <a:t>: </a:t>
            </a:r>
            <a:r>
              <a:rPr lang="pl-PL" sz="2400" dirty="0" smtClean="0">
                <a:latin typeface="Times New Roman" panose="02020603050405020304" pitchFamily="18" charset="0"/>
                <a:cs typeface="Times New Roman" panose="02020603050405020304" pitchFamily="18" charset="0"/>
              </a:rPr>
              <a:t>całkowite </a:t>
            </a:r>
            <a:r>
              <a:rPr lang="pl-PL" sz="2400" dirty="0">
                <a:latin typeface="Times New Roman" panose="02020603050405020304" pitchFamily="18" charset="0"/>
                <a:cs typeface="Times New Roman" panose="02020603050405020304" pitchFamily="18" charset="0"/>
              </a:rPr>
              <a:t>lub </a:t>
            </a:r>
            <a:r>
              <a:rPr lang="pl-PL" sz="2400" dirty="0" smtClean="0">
                <a:latin typeface="Times New Roman" panose="02020603050405020304" pitchFamily="18" charset="0"/>
                <a:cs typeface="Times New Roman" panose="02020603050405020304" pitchFamily="18" charset="0"/>
              </a:rPr>
              <a:t>częściowe pokrycia </a:t>
            </a:r>
            <a:r>
              <a:rPr lang="pl-PL" sz="2400" dirty="0">
                <a:latin typeface="Times New Roman" panose="02020603050405020304" pitchFamily="18" charset="0"/>
                <a:cs typeface="Times New Roman" panose="02020603050405020304" pitchFamily="18" charset="0"/>
              </a:rPr>
              <a:t>udziału w zajęciach</a:t>
            </a:r>
          </a:p>
          <a:p>
            <a:pPr algn="just"/>
            <a:r>
              <a:rPr lang="pl-PL" sz="2400" dirty="0">
                <a:latin typeface="Times New Roman" panose="02020603050405020304" pitchFamily="18" charset="0"/>
                <a:cs typeface="Times New Roman" panose="02020603050405020304" pitchFamily="18" charset="0"/>
              </a:rPr>
              <a:t>edukacyjnych oraz pomocy rzeczowej o charakterze </a:t>
            </a:r>
            <a:r>
              <a:rPr lang="pl-PL" sz="2400" dirty="0" smtClean="0">
                <a:latin typeface="Times New Roman" panose="02020603050405020304" pitchFamily="18" charset="0"/>
                <a:cs typeface="Times New Roman" panose="02020603050405020304" pitchFamily="18" charset="0"/>
              </a:rPr>
              <a:t>edukacyjnym</a:t>
            </a:r>
          </a:p>
          <a:p>
            <a:pPr algn="just"/>
            <a:r>
              <a:rPr lang="pl-PL" sz="2400" dirty="0" smtClean="0">
                <a:latin typeface="Times New Roman" panose="02020603050405020304" pitchFamily="18" charset="0"/>
                <a:cs typeface="Times New Roman" panose="02020603050405020304" pitchFamily="18" charset="0"/>
              </a:rPr>
              <a:t>− </a:t>
            </a:r>
            <a:r>
              <a:rPr lang="pl-PL" sz="2400" b="1" dirty="0">
                <a:latin typeface="Times New Roman" panose="02020603050405020304" pitchFamily="18" charset="0"/>
                <a:cs typeface="Times New Roman" panose="02020603050405020304" pitchFamily="18" charset="0"/>
              </a:rPr>
              <a:t>zasiłek </a:t>
            </a:r>
            <a:r>
              <a:rPr lang="pl-PL" sz="2400" b="1" dirty="0" smtClean="0">
                <a:latin typeface="Times New Roman" panose="02020603050405020304" pitchFamily="18" charset="0"/>
                <a:cs typeface="Times New Roman" panose="02020603050405020304" pitchFamily="18" charset="0"/>
              </a:rPr>
              <a:t>szkolny</a:t>
            </a:r>
            <a:r>
              <a:rPr lang="pl-PL" sz="2400" dirty="0">
                <a:latin typeface="Times New Roman" panose="02020603050405020304" pitchFamily="18" charset="0"/>
                <a:cs typeface="Times New Roman" panose="02020603050405020304" pitchFamily="18" charset="0"/>
              </a:rPr>
              <a:t>: pomoc </a:t>
            </a:r>
            <a:r>
              <a:rPr lang="pl-PL" sz="2400" dirty="0" smtClean="0">
                <a:latin typeface="Times New Roman" panose="02020603050405020304" pitchFamily="18" charset="0"/>
                <a:cs typeface="Times New Roman" panose="02020603050405020304" pitchFamily="18" charset="0"/>
              </a:rPr>
              <a:t>socjalna, przeznaczona </a:t>
            </a:r>
            <a:r>
              <a:rPr lang="pl-PL" sz="2400" dirty="0">
                <a:latin typeface="Times New Roman" panose="02020603050405020304" pitchFamily="18" charset="0"/>
                <a:cs typeface="Times New Roman" panose="02020603050405020304" pitchFamily="18" charset="0"/>
              </a:rPr>
              <a:t>dla uczniów</a:t>
            </a:r>
            <a:r>
              <a:rPr lang="pl-PL" sz="2400" dirty="0" smtClean="0">
                <a:latin typeface="Times New Roman" panose="02020603050405020304" pitchFamily="18" charset="0"/>
                <a:cs typeface="Times New Roman" panose="02020603050405020304" pitchFamily="18" charset="0"/>
              </a:rPr>
              <a:t>, którzy </a:t>
            </a:r>
            <a:r>
              <a:rPr lang="pl-PL" sz="2400" dirty="0">
                <a:latin typeface="Times New Roman" panose="02020603050405020304" pitchFamily="18" charset="0"/>
                <a:cs typeface="Times New Roman" panose="02020603050405020304" pitchFamily="18" charset="0"/>
              </a:rPr>
              <a:t>przejściowo znajdują się w trudnej sytuacji materialnej</a:t>
            </a:r>
            <a:endParaRPr lang="pl-PL" sz="2400" dirty="0" smtClean="0">
              <a:latin typeface="Times New Roman" panose="02020603050405020304" pitchFamily="18" charset="0"/>
              <a:cs typeface="Times New Roman" panose="02020603050405020304" pitchFamily="18" charset="0"/>
            </a:endParaRPr>
          </a:p>
          <a:p>
            <a:pPr algn="just"/>
            <a:endParaRPr lang="pl-PL" sz="2400" b="1" i="1" dirty="0">
              <a:latin typeface="Times New Roman" panose="02020603050405020304" pitchFamily="18" charset="0"/>
              <a:cs typeface="Times New Roman" panose="02020603050405020304" pitchFamily="18" charset="0"/>
            </a:endParaRPr>
          </a:p>
        </p:txBody>
      </p:sp>
      <p:sp>
        <p:nvSpPr>
          <p:cNvPr id="3" name="Prostokąt 2"/>
          <p:cNvSpPr/>
          <p:nvPr/>
        </p:nvSpPr>
        <p:spPr>
          <a:xfrm>
            <a:off x="287383" y="5835194"/>
            <a:ext cx="11643360" cy="738664"/>
          </a:xfrm>
          <a:prstGeom prst="rect">
            <a:avLst/>
          </a:prstGeom>
        </p:spPr>
        <p:txBody>
          <a:bodyPr wrap="square">
            <a:spAutoFit/>
          </a:bodyPr>
          <a:lstStyle/>
          <a:p>
            <a:pPr algn="just"/>
            <a:r>
              <a:rPr lang="pl-PL" sz="1400" dirty="0" smtClean="0">
                <a:latin typeface="Times New Roman" panose="02020603050405020304" pitchFamily="18" charset="0"/>
                <a:cs typeface="Times New Roman" panose="02020603050405020304" pitchFamily="18" charset="0"/>
              </a:rPr>
              <a:t>Art</a:t>
            </a:r>
            <a:r>
              <a:rPr lang="pl-PL" sz="1400" dirty="0">
                <a:latin typeface="Times New Roman" panose="02020603050405020304" pitchFamily="18" charset="0"/>
                <a:cs typeface="Times New Roman" panose="02020603050405020304" pitchFamily="18" charset="0"/>
              </a:rPr>
              <a:t>. </a:t>
            </a:r>
            <a:r>
              <a:rPr lang="pl-PL" sz="1400" dirty="0" smtClean="0">
                <a:latin typeface="Times New Roman" panose="02020603050405020304" pitchFamily="18" charset="0"/>
                <a:cs typeface="Times New Roman" panose="02020603050405020304" pitchFamily="18" charset="0"/>
              </a:rPr>
              <a:t>53 ust.1 ustawy </a:t>
            </a:r>
            <a:r>
              <a:rPr lang="pl-PL" sz="1400" dirty="0">
                <a:latin typeface="Times New Roman" panose="02020603050405020304" pitchFamily="18" charset="0"/>
                <a:cs typeface="Times New Roman" panose="02020603050405020304" pitchFamily="18" charset="0"/>
              </a:rPr>
              <a:t>z 12 marca  2022 r. o pomocy obywatelom Ukrainy w związku z konfliktem zbrojnym na terytorium tego państwa </a:t>
            </a:r>
          </a:p>
          <a:p>
            <a:pPr algn="just"/>
            <a:r>
              <a:rPr lang="pl-PL" sz="1400" dirty="0">
                <a:latin typeface="Times New Roman" panose="02020603050405020304" pitchFamily="18" charset="0"/>
                <a:cs typeface="Times New Roman" panose="02020603050405020304" pitchFamily="18" charset="0"/>
              </a:rPr>
              <a:t>(Dz. U. z 2022 r. poz. 583)</a:t>
            </a:r>
          </a:p>
          <a:p>
            <a:pPr algn="just"/>
            <a:endParaRPr lang="pl-PL"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1027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1071154" y="4980690"/>
            <a:ext cx="10789919" cy="523220"/>
          </a:xfrm>
          <a:prstGeom prst="rect">
            <a:avLst/>
          </a:prstGeom>
        </p:spPr>
        <p:txBody>
          <a:bodyPr wrap="square">
            <a:spAutoFit/>
          </a:bodyPr>
          <a:lstStyle/>
          <a:p>
            <a:r>
              <a:rPr lang="pl-PL" sz="1400" dirty="0" smtClean="0">
                <a:latin typeface="Times New Roman" panose="02020603050405020304" pitchFamily="18" charset="0"/>
                <a:cs typeface="Times New Roman" panose="02020603050405020304" pitchFamily="18" charset="0"/>
              </a:rPr>
              <a:t>Art</a:t>
            </a:r>
            <a:r>
              <a:rPr lang="pl-PL" sz="1400" dirty="0">
                <a:latin typeface="Times New Roman" panose="02020603050405020304" pitchFamily="18" charset="0"/>
                <a:cs typeface="Times New Roman" panose="02020603050405020304" pitchFamily="18" charset="0"/>
              </a:rPr>
              <a:t>. </a:t>
            </a:r>
            <a:r>
              <a:rPr lang="pl-PL" sz="1400" dirty="0" smtClean="0">
                <a:latin typeface="Times New Roman" panose="02020603050405020304" pitchFamily="18" charset="0"/>
                <a:cs typeface="Times New Roman" panose="02020603050405020304" pitchFamily="18" charset="0"/>
              </a:rPr>
              <a:t>54 ustawy </a:t>
            </a:r>
            <a:r>
              <a:rPr lang="pl-PL" sz="1400" dirty="0">
                <a:latin typeface="Times New Roman" panose="02020603050405020304" pitchFamily="18" charset="0"/>
                <a:cs typeface="Times New Roman" panose="02020603050405020304" pitchFamily="18" charset="0"/>
              </a:rPr>
              <a:t>z 12 marca  2022 r. o pomocy obywatelom Ukrainy w związku z konfliktem zbrojnym na terytorium tego państwa </a:t>
            </a:r>
          </a:p>
          <a:p>
            <a:r>
              <a:rPr lang="pl-PL" sz="1400" dirty="0">
                <a:latin typeface="Times New Roman" panose="02020603050405020304" pitchFamily="18" charset="0"/>
                <a:cs typeface="Times New Roman" panose="02020603050405020304" pitchFamily="18" charset="0"/>
              </a:rPr>
              <a:t>(Dz. U. z 2022 r. poz. 583</a:t>
            </a:r>
            <a:r>
              <a:rPr lang="pl-PL" sz="1400" dirty="0" smtClean="0">
                <a:latin typeface="Times New Roman" panose="02020603050405020304" pitchFamily="18" charset="0"/>
                <a:cs typeface="Times New Roman" panose="02020603050405020304" pitchFamily="18" charset="0"/>
              </a:rPr>
              <a:t>)</a:t>
            </a:r>
            <a:endParaRPr lang="pl-PL" sz="1400" dirty="0">
              <a:latin typeface="Times New Roman" panose="02020603050405020304" pitchFamily="18" charset="0"/>
              <a:cs typeface="Times New Roman" panose="02020603050405020304" pitchFamily="18" charset="0"/>
            </a:endParaRPr>
          </a:p>
        </p:txBody>
      </p:sp>
      <p:sp>
        <p:nvSpPr>
          <p:cNvPr id="3" name="Prostokąt 2"/>
          <p:cNvSpPr/>
          <p:nvPr/>
        </p:nvSpPr>
        <p:spPr>
          <a:xfrm>
            <a:off x="818147" y="1046748"/>
            <a:ext cx="10335127" cy="3970318"/>
          </a:xfrm>
          <a:prstGeom prst="rect">
            <a:avLst/>
          </a:prstGeom>
        </p:spPr>
        <p:txBody>
          <a:bodyPr wrap="square">
            <a:spAutoFit/>
          </a:bodyPr>
          <a:lstStyle/>
          <a:p>
            <a:r>
              <a:rPr lang="pl-PL" sz="2400" b="1" i="1" dirty="0" smtClean="0">
                <a:latin typeface="Arial"/>
              </a:rPr>
              <a:t>Wyłączenie </a:t>
            </a:r>
            <a:r>
              <a:rPr lang="pl-PL" sz="2400" b="1" i="1" dirty="0">
                <a:latin typeface="Arial"/>
              </a:rPr>
              <a:t>stosowania do dzieci i uczniów będących </a:t>
            </a:r>
            <a:r>
              <a:rPr lang="pl-PL" sz="2400" b="1" i="1" dirty="0" smtClean="0">
                <a:latin typeface="Arial"/>
              </a:rPr>
              <a:t>obywatelami Ukrainy </a:t>
            </a:r>
            <a:r>
              <a:rPr lang="pl-PL" sz="2400" b="1" i="1" dirty="0">
                <a:latin typeface="Arial"/>
              </a:rPr>
              <a:t>przepisów ustawy - Prawo oświatowe dotyczących </a:t>
            </a:r>
            <a:r>
              <a:rPr lang="pl-PL" sz="2400" b="1" i="1" dirty="0" smtClean="0">
                <a:latin typeface="Arial"/>
              </a:rPr>
              <a:t>spełniania obowiązku </a:t>
            </a:r>
            <a:r>
              <a:rPr lang="pl-PL" sz="2400" b="1" i="1" dirty="0">
                <a:latin typeface="Arial"/>
              </a:rPr>
              <a:t>szkolnego lub obowiązku nauki poza </a:t>
            </a:r>
            <a:r>
              <a:rPr lang="pl-PL" sz="2400" b="1" i="1" dirty="0" smtClean="0">
                <a:latin typeface="Arial"/>
              </a:rPr>
              <a:t>szkołą</a:t>
            </a:r>
            <a:r>
              <a:rPr lang="pl-PL" sz="2400" dirty="0" smtClean="0">
                <a:latin typeface="Arial"/>
              </a:rPr>
              <a:t>:</a:t>
            </a:r>
          </a:p>
          <a:p>
            <a:r>
              <a:rPr lang="pl-PL" sz="2400" dirty="0" smtClean="0">
                <a:latin typeface="Arial"/>
              </a:rPr>
              <a:t> </a:t>
            </a:r>
          </a:p>
          <a:p>
            <a:pPr marL="342900" indent="-342900">
              <a:buFont typeface="Wingdings" pitchFamily="2" charset="2"/>
              <a:buChar char="Ø"/>
            </a:pPr>
            <a:r>
              <a:rPr lang="pl-PL" sz="2400" dirty="0" smtClean="0">
                <a:latin typeface="Arial"/>
              </a:rPr>
              <a:t> do </a:t>
            </a:r>
            <a:r>
              <a:rPr lang="pl-PL" sz="2400" dirty="0">
                <a:latin typeface="Arial"/>
              </a:rPr>
              <a:t>uczniów z Ukrainy nie stosuje się przepisów związanych z tzw. </a:t>
            </a:r>
            <a:r>
              <a:rPr lang="pl-PL" sz="2400" dirty="0" smtClean="0">
                <a:latin typeface="Arial"/>
              </a:rPr>
              <a:t>edukacją domową</a:t>
            </a:r>
            <a:endParaRPr lang="pl-PL" sz="2400" dirty="0">
              <a:latin typeface="Arial"/>
            </a:endParaRPr>
          </a:p>
          <a:p>
            <a:endParaRPr lang="pl-PL" dirty="0" smtClean="0">
              <a:latin typeface="Arial"/>
            </a:endParaRPr>
          </a:p>
          <a:p>
            <a:endParaRPr lang="pl-PL" dirty="0">
              <a:latin typeface="Arial"/>
            </a:endParaRPr>
          </a:p>
          <a:p>
            <a:endParaRPr lang="pl-PL" dirty="0" smtClean="0">
              <a:latin typeface="Arial"/>
            </a:endParaRPr>
          </a:p>
          <a:p>
            <a:endParaRPr lang="pl-PL" dirty="0">
              <a:latin typeface="Arial"/>
            </a:endParaRPr>
          </a:p>
          <a:p>
            <a:endParaRPr lang="pl-PL" dirty="0" smtClean="0">
              <a:latin typeface="Arial"/>
            </a:endParaRPr>
          </a:p>
          <a:p>
            <a:endParaRPr lang="pl-PL" dirty="0"/>
          </a:p>
        </p:txBody>
      </p:sp>
    </p:spTree>
    <p:extLst>
      <p:ext uri="{BB962C8B-B14F-4D97-AF65-F5344CB8AC3E}">
        <p14:creationId xmlns:p14="http://schemas.microsoft.com/office/powerpoint/2010/main" val="876502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26432" y="678337"/>
            <a:ext cx="9589167" cy="5816977"/>
          </a:xfrm>
          <a:prstGeom prst="rect">
            <a:avLst/>
          </a:prstGeom>
        </p:spPr>
        <p:txBody>
          <a:bodyPr wrap="square">
            <a:spAutoFit/>
          </a:bodyPr>
          <a:lstStyle/>
          <a:p>
            <a:r>
              <a:rPr lang="pl-PL" sz="2000" b="1" i="1" dirty="0" smtClean="0">
                <a:latin typeface="Arial"/>
              </a:rPr>
              <a:t>Umożliwienie </a:t>
            </a:r>
            <a:r>
              <a:rPr lang="pl-PL" sz="2000" b="1" i="1" dirty="0">
                <a:latin typeface="Arial"/>
              </a:rPr>
              <a:t>tworzenia międzyszkolnych </a:t>
            </a:r>
            <a:r>
              <a:rPr lang="pl-PL" sz="2000" b="1" i="1" dirty="0" smtClean="0">
                <a:latin typeface="Arial"/>
              </a:rPr>
              <a:t>oddziałów przygotowawczych:</a:t>
            </a:r>
          </a:p>
          <a:p>
            <a:r>
              <a:rPr lang="pl-PL" sz="2000" b="1" i="1" dirty="0"/>
              <a:t/>
            </a:r>
            <a:br>
              <a:rPr lang="pl-PL" sz="2000" b="1" i="1" dirty="0"/>
            </a:br>
            <a:r>
              <a:rPr lang="pl-PL" dirty="0" smtClean="0"/>
              <a:t>- </a:t>
            </a:r>
            <a:r>
              <a:rPr lang="pl-PL" sz="2000" dirty="0" smtClean="0">
                <a:latin typeface="Arial"/>
              </a:rPr>
              <a:t>W </a:t>
            </a:r>
            <a:r>
              <a:rPr lang="pl-PL" sz="2000" dirty="0">
                <a:latin typeface="Arial"/>
              </a:rPr>
              <a:t>przypadkach uzasadnionych warunkami demograficznymi organ </a:t>
            </a:r>
            <a:r>
              <a:rPr lang="pl-PL" sz="2000" dirty="0" smtClean="0">
                <a:latin typeface="Arial"/>
              </a:rPr>
              <a:t>wykonawczy jednostki   samorządu terytorialnego będącej </a:t>
            </a:r>
            <a:r>
              <a:rPr lang="pl-PL" sz="2000" dirty="0">
                <a:latin typeface="Arial"/>
              </a:rPr>
              <a:t>organem prowadzącym szkołę</a:t>
            </a:r>
            <a:r>
              <a:rPr lang="pl-PL" sz="2000" dirty="0" smtClean="0">
                <a:latin typeface="Arial"/>
              </a:rPr>
              <a:t>, </a:t>
            </a:r>
          </a:p>
          <a:p>
            <a:r>
              <a:rPr lang="pl-PL" sz="2000" dirty="0" smtClean="0">
                <a:latin typeface="Arial"/>
              </a:rPr>
              <a:t>w której zorganizowano   oddział przygotowawczy, może kierować do tego oddziału  uczniów innych szkół tego  samego typu, prowadzonych przez tę samą jednostkę samorządu terytorialnego. </a:t>
            </a:r>
          </a:p>
          <a:p>
            <a:endParaRPr lang="pl-PL" sz="2000" dirty="0" smtClean="0">
              <a:latin typeface="Arial"/>
            </a:endParaRPr>
          </a:p>
          <a:p>
            <a:r>
              <a:rPr lang="pl-PL" sz="2000" dirty="0" smtClean="0">
                <a:latin typeface="Arial"/>
              </a:rPr>
              <a:t>- Jednostki </a:t>
            </a:r>
            <a:r>
              <a:rPr lang="pl-PL" sz="2000" dirty="0">
                <a:latin typeface="Arial"/>
              </a:rPr>
              <a:t>samorządu </a:t>
            </a:r>
            <a:r>
              <a:rPr lang="pl-PL" sz="2000" dirty="0" smtClean="0">
                <a:latin typeface="Arial"/>
              </a:rPr>
              <a:t>terytorialnego prowadzące </a:t>
            </a:r>
            <a:r>
              <a:rPr lang="pl-PL" sz="2000" dirty="0">
                <a:latin typeface="Arial"/>
              </a:rPr>
              <a:t>szkoły mogą zawierać porozumienia w celu kierowania przez </a:t>
            </a:r>
            <a:r>
              <a:rPr lang="pl-PL" sz="2000" dirty="0" smtClean="0">
                <a:latin typeface="Arial"/>
              </a:rPr>
              <a:t>organ wykonawczy </a:t>
            </a:r>
            <a:r>
              <a:rPr lang="pl-PL" sz="2000" dirty="0">
                <a:latin typeface="Arial"/>
              </a:rPr>
              <a:t>jednostki samorządu terytorialnego uczniów prowadzonej </a:t>
            </a:r>
            <a:r>
              <a:rPr lang="pl-PL" sz="2000" dirty="0" smtClean="0">
                <a:latin typeface="Arial"/>
              </a:rPr>
              <a:t>przez siebie </a:t>
            </a:r>
            <a:r>
              <a:rPr lang="pl-PL" sz="2000" dirty="0">
                <a:latin typeface="Arial"/>
              </a:rPr>
              <a:t>szkoły do oddziału przygotowawczego zorganizowanego w szkole </a:t>
            </a:r>
            <a:r>
              <a:rPr lang="pl-PL" sz="2000" dirty="0" smtClean="0">
                <a:latin typeface="Arial"/>
              </a:rPr>
              <a:t>tego samego </a:t>
            </a:r>
            <a:r>
              <a:rPr lang="pl-PL" sz="2000" dirty="0">
                <a:latin typeface="Arial"/>
              </a:rPr>
              <a:t>typu prowadzonej przez inną jednostkę samorządu terytorialnego</a:t>
            </a:r>
            <a:r>
              <a:rPr lang="pl-PL" sz="2000" dirty="0" smtClean="0">
                <a:latin typeface="Arial"/>
              </a:rPr>
              <a:t>;</a:t>
            </a:r>
          </a:p>
          <a:p>
            <a:pPr marL="285750" indent="-285750">
              <a:buFontTx/>
              <a:buChar char="-"/>
            </a:pPr>
            <a:endParaRPr lang="pl-PL" sz="2000" dirty="0">
              <a:latin typeface="Arial"/>
            </a:endParaRPr>
          </a:p>
          <a:p>
            <a:pPr marL="285750" indent="-285750">
              <a:buFontTx/>
              <a:buChar char="-"/>
            </a:pPr>
            <a:endParaRPr lang="pl-PL" sz="2000" dirty="0" smtClean="0">
              <a:latin typeface="Arial"/>
            </a:endParaRPr>
          </a:p>
          <a:p>
            <a:pPr marL="285750" indent="-285750">
              <a:buFontTx/>
              <a:buChar char="-"/>
            </a:pPr>
            <a:endParaRPr lang="pl-PL" dirty="0">
              <a:latin typeface="Arial"/>
            </a:endParaRPr>
          </a:p>
          <a:p>
            <a:pPr marL="285750" indent="-285750">
              <a:buFontTx/>
              <a:buChar char="-"/>
            </a:pPr>
            <a:endParaRPr lang="pl-PL" dirty="0" smtClean="0">
              <a:latin typeface="Arial"/>
            </a:endParaRPr>
          </a:p>
          <a:p>
            <a:pPr marL="285750" indent="-285750">
              <a:buFontTx/>
              <a:buChar char="-"/>
            </a:pPr>
            <a:endParaRPr lang="pl-PL" dirty="0">
              <a:latin typeface="Arial"/>
            </a:endParaRPr>
          </a:p>
          <a:p>
            <a:pPr marL="285750" indent="-285750">
              <a:buFontTx/>
              <a:buChar char="-"/>
            </a:pPr>
            <a:endParaRPr lang="pl-PL" dirty="0"/>
          </a:p>
        </p:txBody>
      </p:sp>
      <p:sp>
        <p:nvSpPr>
          <p:cNvPr id="3" name="Prostokąt 2"/>
          <p:cNvSpPr/>
          <p:nvPr/>
        </p:nvSpPr>
        <p:spPr>
          <a:xfrm>
            <a:off x="660362" y="5835194"/>
            <a:ext cx="11643360" cy="738664"/>
          </a:xfrm>
          <a:prstGeom prst="rect">
            <a:avLst/>
          </a:prstGeom>
        </p:spPr>
        <p:txBody>
          <a:bodyPr wrap="square">
            <a:spAutoFit/>
          </a:bodyPr>
          <a:lstStyle/>
          <a:p>
            <a:pPr algn="just"/>
            <a:r>
              <a:rPr lang="pl-PL" sz="1400" dirty="0" smtClean="0">
                <a:latin typeface="Times New Roman" panose="02020603050405020304" pitchFamily="18" charset="0"/>
                <a:cs typeface="Times New Roman" panose="02020603050405020304" pitchFamily="18" charset="0"/>
              </a:rPr>
              <a:t>Art</a:t>
            </a:r>
            <a:r>
              <a:rPr lang="pl-PL" sz="1400" dirty="0">
                <a:latin typeface="Times New Roman" panose="02020603050405020304" pitchFamily="18" charset="0"/>
                <a:cs typeface="Times New Roman" panose="02020603050405020304" pitchFamily="18" charset="0"/>
              </a:rPr>
              <a:t>. </a:t>
            </a:r>
            <a:r>
              <a:rPr lang="pl-PL" sz="1400" dirty="0" smtClean="0">
                <a:latin typeface="Times New Roman" panose="02020603050405020304" pitchFamily="18" charset="0"/>
                <a:cs typeface="Times New Roman" panose="02020603050405020304" pitchFamily="18" charset="0"/>
              </a:rPr>
              <a:t>55 ustawy </a:t>
            </a:r>
            <a:r>
              <a:rPr lang="pl-PL" sz="1400" dirty="0">
                <a:latin typeface="Times New Roman" panose="02020603050405020304" pitchFamily="18" charset="0"/>
                <a:cs typeface="Times New Roman" panose="02020603050405020304" pitchFamily="18" charset="0"/>
              </a:rPr>
              <a:t>z 12 marca  2022 r. o pomocy obywatelom Ukrainy w związku z konfliktem zbrojnym na terytorium tego państwa </a:t>
            </a:r>
          </a:p>
          <a:p>
            <a:pPr algn="just"/>
            <a:r>
              <a:rPr lang="pl-PL" sz="1400" dirty="0">
                <a:latin typeface="Times New Roman" panose="02020603050405020304" pitchFamily="18" charset="0"/>
                <a:cs typeface="Times New Roman" panose="02020603050405020304" pitchFamily="18" charset="0"/>
              </a:rPr>
              <a:t>(Dz. U. z 2022 r. poz. 583)</a:t>
            </a:r>
          </a:p>
          <a:p>
            <a:pPr algn="just"/>
            <a:endParaRPr lang="pl-PL"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505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60095" y="914400"/>
            <a:ext cx="9144000" cy="4235116"/>
          </a:xfrm>
        </p:spPr>
        <p:txBody>
          <a:bodyPr>
            <a:normAutofit fontScale="90000"/>
          </a:bodyPr>
          <a:lstStyle/>
          <a:p>
            <a:pPr algn="l"/>
            <a:r>
              <a:rPr lang="pl-PL" sz="2800" dirty="0" smtClean="0">
                <a:solidFill>
                  <a:prstClr val="black"/>
                </a:solidFill>
                <a:latin typeface="Times New Roman" panose="02020603050405020304" pitchFamily="18" charset="0"/>
                <a:cs typeface="Times New Roman" panose="02020603050405020304" pitchFamily="18" charset="0"/>
              </a:rPr>
              <a:t>- dostosowywanie </a:t>
            </a:r>
            <a:r>
              <a:rPr lang="pl-PL" sz="2800" dirty="0">
                <a:solidFill>
                  <a:prstClr val="black"/>
                </a:solidFill>
                <a:latin typeface="Times New Roman" panose="02020603050405020304" pitchFamily="18" charset="0"/>
                <a:cs typeface="Times New Roman" panose="02020603050405020304" pitchFamily="18" charset="0"/>
              </a:rPr>
              <a:t>treści</a:t>
            </a:r>
            <a:r>
              <a:rPr lang="pl-PL" sz="2800" b="1" dirty="0">
                <a:solidFill>
                  <a:prstClr val="black"/>
                </a:solidFill>
                <a:latin typeface="Times New Roman" panose="02020603050405020304" pitchFamily="18" charset="0"/>
                <a:cs typeface="Times New Roman" panose="02020603050405020304" pitchFamily="18" charset="0"/>
              </a:rPr>
              <a:t> </a:t>
            </a:r>
            <a:r>
              <a:rPr lang="pl-PL" sz="2800" dirty="0">
                <a:solidFill>
                  <a:prstClr val="black"/>
                </a:solidFill>
                <a:latin typeface="Times New Roman" panose="02020603050405020304" pitchFamily="18" charset="0"/>
                <a:cs typeface="Times New Roman" panose="02020603050405020304" pitchFamily="18" charset="0"/>
              </a:rPr>
              <a:t>nauczanych w oddziale </a:t>
            </a:r>
            <a:r>
              <a:rPr lang="pl-PL" sz="2800" dirty="0" smtClean="0">
                <a:solidFill>
                  <a:prstClr val="black"/>
                </a:solidFill>
                <a:latin typeface="Times New Roman" panose="02020603050405020304" pitchFamily="18" charset="0"/>
                <a:cs typeface="Times New Roman" panose="02020603050405020304" pitchFamily="18" charset="0"/>
              </a:rPr>
              <a:t>przygotowawczym;</a:t>
            </a:r>
            <a:r>
              <a:rPr lang="pl-PL" sz="2800" b="1" i="1" dirty="0">
                <a:solidFill>
                  <a:prstClr val="black"/>
                </a:solidFill>
                <a:latin typeface="Times New Roman" panose="02020603050405020304" pitchFamily="18" charset="0"/>
                <a:cs typeface="Times New Roman" panose="02020603050405020304" pitchFamily="18" charset="0"/>
              </a:rPr>
              <a:t/>
            </a:r>
            <a:br>
              <a:rPr lang="pl-PL" sz="2800" b="1" i="1" dirty="0">
                <a:solidFill>
                  <a:prstClr val="black"/>
                </a:solidFill>
                <a:latin typeface="Times New Roman" panose="02020603050405020304" pitchFamily="18" charset="0"/>
                <a:cs typeface="Times New Roman" panose="02020603050405020304" pitchFamily="18" charset="0"/>
              </a:rPr>
            </a:br>
            <a:r>
              <a:rPr lang="pl-PL" sz="2800" i="1" dirty="0" smtClean="0">
                <a:solidFill>
                  <a:prstClr val="black"/>
                </a:solidFill>
                <a:latin typeface="Times New Roman" panose="02020603050405020304" pitchFamily="18" charset="0"/>
                <a:cs typeface="Times New Roman" panose="02020603050405020304" pitchFamily="18" charset="0"/>
              </a:rPr>
              <a:t>-  </a:t>
            </a:r>
            <a:r>
              <a:rPr lang="pl-PL" sz="2800" dirty="0" smtClean="0">
                <a:solidFill>
                  <a:prstClr val="black"/>
                </a:solidFill>
                <a:latin typeface="Times New Roman" panose="02020603050405020304" pitchFamily="18" charset="0"/>
                <a:cs typeface="Times New Roman" panose="02020603050405020304" pitchFamily="18" charset="0"/>
              </a:rPr>
              <a:t>dostosowanie </a:t>
            </a:r>
            <a:r>
              <a:rPr lang="pl-PL" sz="2800" dirty="0">
                <a:solidFill>
                  <a:prstClr val="black"/>
                </a:solidFill>
                <a:latin typeface="Times New Roman" panose="02020603050405020304" pitchFamily="18" charset="0"/>
                <a:cs typeface="Times New Roman" panose="02020603050405020304" pitchFamily="18" charset="0"/>
              </a:rPr>
              <a:t>realizowanych w szkole </a:t>
            </a:r>
            <a:r>
              <a:rPr lang="pl-PL" sz="2800" dirty="0" smtClean="0">
                <a:solidFill>
                  <a:prstClr val="black"/>
                </a:solidFill>
                <a:latin typeface="Times New Roman" panose="02020603050405020304" pitchFamily="18" charset="0"/>
                <a:cs typeface="Times New Roman" panose="02020603050405020304" pitchFamily="18" charset="0"/>
              </a:rPr>
              <a:t>programów nauczania </a:t>
            </a:r>
            <a:r>
              <a:rPr lang="pl-PL" sz="2800" dirty="0">
                <a:solidFill>
                  <a:prstClr val="black"/>
                </a:solidFill>
                <a:latin typeface="Times New Roman" panose="02020603050405020304" pitchFamily="18" charset="0"/>
                <a:cs typeface="Times New Roman" panose="02020603050405020304" pitchFamily="18" charset="0"/>
              </a:rPr>
              <a:t>w tym zakresu treści nauczania – do możliwości </a:t>
            </a:r>
            <a:r>
              <a:rPr lang="pl-PL" sz="2800" dirty="0" smtClean="0">
                <a:solidFill>
                  <a:prstClr val="black"/>
                </a:solidFill>
                <a:latin typeface="Times New Roman" panose="02020603050405020304" pitchFamily="18" charset="0"/>
                <a:cs typeface="Times New Roman" panose="02020603050405020304" pitchFamily="18" charset="0"/>
              </a:rPr>
              <a:t>i potrzeb uczniów;</a:t>
            </a:r>
            <a:br>
              <a:rPr lang="pl-PL" sz="2800" dirty="0" smtClean="0">
                <a:solidFill>
                  <a:prstClr val="black"/>
                </a:solidFill>
                <a:latin typeface="Times New Roman" panose="02020603050405020304" pitchFamily="18" charset="0"/>
                <a:cs typeface="Times New Roman" panose="02020603050405020304" pitchFamily="18" charset="0"/>
              </a:rPr>
            </a:br>
            <a:r>
              <a:rPr lang="pl-PL" sz="2800" dirty="0" smtClean="0">
                <a:solidFill>
                  <a:prstClr val="black"/>
                </a:solidFill>
                <a:latin typeface="Times New Roman" panose="02020603050405020304" pitchFamily="18" charset="0"/>
                <a:cs typeface="Times New Roman" panose="02020603050405020304" pitchFamily="18" charset="0"/>
              </a:rPr>
              <a:t>-  dostosowanie realizowanych w szkole programów nauczania przez    ograniczanie/zmniejszanie wymagań w stosunku do podstawy programowej kształcenia ogólnego; </a:t>
            </a:r>
            <a:br>
              <a:rPr lang="pl-PL" sz="2800" dirty="0" smtClean="0">
                <a:solidFill>
                  <a:prstClr val="black"/>
                </a:solidFill>
                <a:latin typeface="Times New Roman" panose="02020603050405020304" pitchFamily="18" charset="0"/>
                <a:cs typeface="Times New Roman" panose="02020603050405020304" pitchFamily="18" charset="0"/>
              </a:rPr>
            </a:br>
            <a:r>
              <a:rPr lang="pl-PL" sz="2800" dirty="0" smtClean="0">
                <a:solidFill>
                  <a:prstClr val="black"/>
                </a:solidFill>
                <a:latin typeface="Times New Roman" panose="02020603050405020304" pitchFamily="18" charset="0"/>
                <a:cs typeface="Times New Roman" panose="02020603050405020304" pitchFamily="18" charset="0"/>
              </a:rPr>
              <a:t>-  nauka języka polskiego co najmniej 6 godzin tygodniowo;</a:t>
            </a:r>
            <a:br>
              <a:rPr lang="pl-PL" sz="2800" dirty="0" smtClean="0">
                <a:solidFill>
                  <a:prstClr val="black"/>
                </a:solidFill>
                <a:latin typeface="Times New Roman" panose="02020603050405020304" pitchFamily="18" charset="0"/>
                <a:cs typeface="Times New Roman" panose="02020603050405020304" pitchFamily="18" charset="0"/>
              </a:rPr>
            </a:br>
            <a:r>
              <a:rPr lang="pl-PL" sz="2800" dirty="0" smtClean="0">
                <a:solidFill>
                  <a:prstClr val="black"/>
                </a:solidFill>
                <a:latin typeface="Times New Roman" panose="02020603050405020304" pitchFamily="18" charset="0"/>
                <a:cs typeface="Times New Roman" panose="02020603050405020304" pitchFamily="18" charset="0"/>
              </a:rPr>
              <a:t>-  pozostałe godziny (19) swobodnie rozdysponowane przez </a:t>
            </a:r>
            <a:r>
              <a:rPr lang="pl-PL" sz="2800" dirty="0">
                <a:solidFill>
                  <a:prstClr val="black"/>
                </a:solidFill>
                <a:latin typeface="Times New Roman" panose="02020603050405020304" pitchFamily="18" charset="0"/>
                <a:cs typeface="Times New Roman" panose="02020603050405020304" pitchFamily="18" charset="0"/>
              </a:rPr>
              <a:t>dyrektora </a:t>
            </a:r>
            <a:r>
              <a:rPr lang="pl-PL" sz="2800" dirty="0" smtClean="0">
                <a:solidFill>
                  <a:prstClr val="black"/>
                </a:solidFill>
                <a:latin typeface="Times New Roman" panose="02020603050405020304" pitchFamily="18" charset="0"/>
                <a:cs typeface="Times New Roman" panose="02020603050405020304" pitchFamily="18" charset="0"/>
              </a:rPr>
              <a:t>szkoły na </a:t>
            </a:r>
            <a:r>
              <a:rPr lang="pl-PL" sz="2800" dirty="0">
                <a:solidFill>
                  <a:prstClr val="black"/>
                </a:solidFill>
                <a:latin typeface="Times New Roman" panose="02020603050405020304" pitchFamily="18" charset="0"/>
                <a:cs typeface="Times New Roman" panose="02020603050405020304" pitchFamily="18" charset="0"/>
              </a:rPr>
              <a:t>realizację </a:t>
            </a:r>
            <a:r>
              <a:rPr lang="pl-PL" sz="2800" dirty="0" smtClean="0">
                <a:solidFill>
                  <a:prstClr val="black"/>
                </a:solidFill>
                <a:latin typeface="Times New Roman" panose="02020603050405020304" pitchFamily="18" charset="0"/>
                <a:cs typeface="Times New Roman" panose="02020603050405020304" pitchFamily="18" charset="0"/>
              </a:rPr>
              <a:t>zajęć wspierających </a:t>
            </a:r>
            <a:r>
              <a:rPr lang="pl-PL" sz="2800" dirty="0">
                <a:solidFill>
                  <a:prstClr val="black"/>
                </a:solidFill>
                <a:latin typeface="Times New Roman" panose="02020603050405020304" pitchFamily="18" charset="0"/>
                <a:cs typeface="Times New Roman" panose="02020603050405020304" pitchFamily="18" charset="0"/>
              </a:rPr>
              <a:t>adaptację uczniów </a:t>
            </a:r>
            <a:r>
              <a:rPr lang="pl-PL" sz="2800" dirty="0" smtClean="0">
                <a:solidFill>
                  <a:prstClr val="black"/>
                </a:solidFill>
                <a:latin typeface="Times New Roman" panose="02020603050405020304" pitchFamily="18" charset="0"/>
                <a:cs typeface="Times New Roman" panose="02020603050405020304" pitchFamily="18" charset="0"/>
              </a:rPr>
              <a:t/>
            </a:r>
            <a:br>
              <a:rPr lang="pl-PL" sz="2800" dirty="0" smtClean="0">
                <a:solidFill>
                  <a:prstClr val="black"/>
                </a:solidFill>
                <a:latin typeface="Times New Roman" panose="02020603050405020304" pitchFamily="18" charset="0"/>
                <a:cs typeface="Times New Roman" panose="02020603050405020304" pitchFamily="18" charset="0"/>
              </a:rPr>
            </a:br>
            <a:r>
              <a:rPr lang="pl-PL" sz="2800" dirty="0" smtClean="0">
                <a:solidFill>
                  <a:prstClr val="black"/>
                </a:solidFill>
                <a:latin typeface="Times New Roman" panose="02020603050405020304" pitchFamily="18" charset="0"/>
                <a:cs typeface="Times New Roman" panose="02020603050405020304" pitchFamily="18" charset="0"/>
              </a:rPr>
              <a:t>i </a:t>
            </a:r>
            <a:r>
              <a:rPr lang="pl-PL" sz="2800" dirty="0">
                <a:solidFill>
                  <a:prstClr val="black"/>
                </a:solidFill>
                <a:latin typeface="Times New Roman" panose="02020603050405020304" pitchFamily="18" charset="0"/>
                <a:cs typeface="Times New Roman" panose="02020603050405020304" pitchFamily="18" charset="0"/>
              </a:rPr>
              <a:t>przygotowanie ich do dalszej </a:t>
            </a:r>
            <a:r>
              <a:rPr lang="pl-PL" sz="2800" dirty="0" smtClean="0">
                <a:solidFill>
                  <a:prstClr val="black"/>
                </a:solidFill>
                <a:latin typeface="Times New Roman" panose="02020603050405020304" pitchFamily="18" charset="0"/>
                <a:cs typeface="Times New Roman" panose="02020603050405020304" pitchFamily="18" charset="0"/>
              </a:rPr>
              <a:t>nauki.</a:t>
            </a:r>
            <a:endParaRPr lang="pl-PL" dirty="0"/>
          </a:p>
        </p:txBody>
      </p:sp>
      <p:sp>
        <p:nvSpPr>
          <p:cNvPr id="3" name="Podtytuł 2"/>
          <p:cNvSpPr>
            <a:spLocks noGrp="1"/>
          </p:cNvSpPr>
          <p:nvPr>
            <p:ph type="subTitle" idx="1"/>
          </p:nvPr>
        </p:nvSpPr>
        <p:spPr>
          <a:xfrm>
            <a:off x="1524000" y="5698544"/>
            <a:ext cx="9144000" cy="766650"/>
          </a:xfrm>
        </p:spPr>
        <p:txBody>
          <a:bodyPr>
            <a:normAutofit/>
          </a:bodyPr>
          <a:lstStyle/>
          <a:p>
            <a:pPr lvl="0" algn="just"/>
            <a:r>
              <a:rPr lang="pl-PL" sz="1400" dirty="0" smtClean="0">
                <a:solidFill>
                  <a:prstClr val="black"/>
                </a:solidFill>
                <a:latin typeface="Times New Roman" panose="02020603050405020304" pitchFamily="18" charset="0"/>
                <a:cs typeface="Times New Roman" panose="02020603050405020304" pitchFamily="18" charset="0"/>
              </a:rPr>
              <a:t>Art. 55 ust.5 ustawy z 12 marca  2022 r. o pomocy obywatelom Ukrainy w związku z konfliktem zbrojnym na terytorium tego państwa  (Dz. U. z 2022 r. poz. 583)</a:t>
            </a:r>
          </a:p>
          <a:p>
            <a:endParaRPr lang="pl-PL" dirty="0"/>
          </a:p>
        </p:txBody>
      </p:sp>
    </p:spTree>
    <p:extLst>
      <p:ext uri="{BB962C8B-B14F-4D97-AF65-F5344CB8AC3E}">
        <p14:creationId xmlns:p14="http://schemas.microsoft.com/office/powerpoint/2010/main" val="4041993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11969" y="694442"/>
            <a:ext cx="9144000" cy="4575389"/>
          </a:xfrm>
        </p:spPr>
        <p:txBody>
          <a:bodyPr>
            <a:noAutofit/>
          </a:bodyPr>
          <a:lstStyle/>
          <a:p>
            <a:pPr algn="l">
              <a:lnSpc>
                <a:spcPct val="100000"/>
              </a:lnSpc>
            </a:pPr>
            <a:r>
              <a:rPr lang="pl-PL" sz="2000" b="1" i="1" dirty="0" smtClean="0">
                <a:solidFill>
                  <a:prstClr val="black"/>
                </a:solidFill>
                <a:latin typeface="Times New Roman" panose="02020603050405020304" pitchFamily="18" charset="0"/>
                <a:cs typeface="Times New Roman" panose="02020603050405020304" pitchFamily="18" charset="0"/>
              </a:rPr>
              <a:t/>
            </a:r>
            <a:br>
              <a:rPr lang="pl-PL" sz="2000" b="1" i="1" dirty="0" smtClean="0">
                <a:solidFill>
                  <a:prstClr val="black"/>
                </a:solidFill>
                <a:latin typeface="Times New Roman" panose="02020603050405020304" pitchFamily="18" charset="0"/>
                <a:cs typeface="Times New Roman" panose="02020603050405020304" pitchFamily="18" charset="0"/>
              </a:rPr>
            </a:br>
            <a:r>
              <a:rPr lang="pl-PL" sz="2000" b="1" i="1" dirty="0">
                <a:solidFill>
                  <a:prstClr val="black"/>
                </a:solidFill>
                <a:latin typeface="Times New Roman" panose="02020603050405020304" pitchFamily="18" charset="0"/>
                <a:cs typeface="Times New Roman" panose="02020603050405020304" pitchFamily="18" charset="0"/>
              </a:rPr>
              <a:t/>
            </a:r>
            <a:br>
              <a:rPr lang="pl-PL" sz="2000" b="1" i="1" dirty="0">
                <a:solidFill>
                  <a:prstClr val="black"/>
                </a:solidFill>
                <a:latin typeface="Times New Roman" panose="02020603050405020304" pitchFamily="18" charset="0"/>
                <a:cs typeface="Times New Roman" panose="02020603050405020304" pitchFamily="18" charset="0"/>
              </a:rPr>
            </a:br>
            <a:r>
              <a:rPr lang="pl-PL" sz="2000" b="1" i="1" dirty="0" smtClean="0">
                <a:solidFill>
                  <a:prstClr val="black"/>
                </a:solidFill>
                <a:latin typeface="Times New Roman" panose="02020603050405020304" pitchFamily="18" charset="0"/>
                <a:cs typeface="Times New Roman" panose="02020603050405020304" pitchFamily="18" charset="0"/>
              </a:rPr>
              <a:t>	Ułatwienie </a:t>
            </a:r>
            <a:r>
              <a:rPr lang="pl-PL" sz="2000" b="1" i="1" dirty="0">
                <a:solidFill>
                  <a:prstClr val="black"/>
                </a:solidFill>
                <a:latin typeface="Times New Roman" panose="02020603050405020304" pitchFamily="18" charset="0"/>
                <a:cs typeface="Times New Roman" panose="02020603050405020304" pitchFamily="18" charset="0"/>
              </a:rPr>
              <a:t>zatrudniania kadry pedagogicznej w szkołach</a:t>
            </a:r>
            <a:r>
              <a:rPr lang="pl-PL" sz="2000" b="1" i="1" dirty="0" smtClean="0">
                <a:solidFill>
                  <a:prstClr val="black"/>
                </a:solidFill>
                <a:latin typeface="Times New Roman" panose="02020603050405020304" pitchFamily="18" charset="0"/>
                <a:cs typeface="Times New Roman" panose="02020603050405020304" pitchFamily="18" charset="0"/>
              </a:rPr>
              <a:t>:</a:t>
            </a:r>
            <a:br>
              <a:rPr lang="pl-PL" sz="2000" b="1" i="1" dirty="0" smtClean="0">
                <a:solidFill>
                  <a:prstClr val="black"/>
                </a:solidFill>
                <a:latin typeface="Times New Roman" panose="02020603050405020304" pitchFamily="18" charset="0"/>
                <a:cs typeface="Times New Roman" panose="02020603050405020304" pitchFamily="18" charset="0"/>
              </a:rPr>
            </a:br>
            <a:r>
              <a:rPr lang="pl-PL" sz="2000" b="1" i="1" dirty="0">
                <a:solidFill>
                  <a:prstClr val="black"/>
                </a:solidFill>
                <a:latin typeface="Times New Roman" panose="02020603050405020304" pitchFamily="18" charset="0"/>
                <a:cs typeface="Times New Roman" panose="02020603050405020304" pitchFamily="18" charset="0"/>
              </a:rPr>
              <a:t/>
            </a:r>
            <a:br>
              <a:rPr lang="pl-PL" sz="2000" b="1" i="1" dirty="0">
                <a:solidFill>
                  <a:prstClr val="black"/>
                </a:solidFill>
                <a:latin typeface="Times New Roman" panose="02020603050405020304" pitchFamily="18" charset="0"/>
                <a:cs typeface="Times New Roman" panose="02020603050405020304" pitchFamily="18" charset="0"/>
              </a:rPr>
            </a:br>
            <a:r>
              <a:rPr lang="pl-PL" sz="2000" i="1" dirty="0" smtClean="0">
                <a:solidFill>
                  <a:prstClr val="black"/>
                </a:solidFill>
                <a:latin typeface="Times New Roman" panose="02020603050405020304" pitchFamily="18" charset="0"/>
                <a:cs typeface="Times New Roman" panose="02020603050405020304" pitchFamily="18" charset="0"/>
              </a:rPr>
              <a:t> - w</a:t>
            </a:r>
            <a:r>
              <a:rPr lang="pl-PL" sz="2000" dirty="0" smtClean="0">
                <a:solidFill>
                  <a:prstClr val="black"/>
                </a:solidFill>
                <a:latin typeface="Times New Roman" panose="02020603050405020304" pitchFamily="18" charset="0"/>
                <a:cs typeface="Times New Roman" panose="02020603050405020304" pitchFamily="18" charset="0"/>
              </a:rPr>
              <a:t> </a:t>
            </a:r>
            <a:r>
              <a:rPr lang="pl-PL" sz="2000" dirty="0">
                <a:solidFill>
                  <a:prstClr val="black"/>
                </a:solidFill>
                <a:latin typeface="Times New Roman" panose="02020603050405020304" pitchFamily="18" charset="0"/>
                <a:cs typeface="Times New Roman" panose="02020603050405020304" pitchFamily="18" charset="0"/>
              </a:rPr>
              <a:t>szkołach i w przedszkolach, w których utworzono dodatkowe oddziały</a:t>
            </a:r>
            <a:br>
              <a:rPr lang="pl-PL" sz="2000" dirty="0">
                <a:solidFill>
                  <a:prstClr val="black"/>
                </a:solidFill>
                <a:latin typeface="Times New Roman" panose="02020603050405020304" pitchFamily="18" charset="0"/>
                <a:cs typeface="Times New Roman" panose="02020603050405020304" pitchFamily="18" charset="0"/>
              </a:rPr>
            </a:br>
            <a:r>
              <a:rPr lang="pl-PL" sz="2000" dirty="0" smtClean="0">
                <a:solidFill>
                  <a:prstClr val="black"/>
                </a:solidFill>
                <a:latin typeface="Times New Roman" panose="02020603050405020304" pitchFamily="18" charset="0"/>
                <a:cs typeface="Times New Roman" panose="02020603050405020304" pitchFamily="18" charset="0"/>
              </a:rPr>
              <a:t> </a:t>
            </a:r>
            <a:r>
              <a:rPr lang="pl-PL" sz="2000" dirty="0">
                <a:solidFill>
                  <a:prstClr val="black"/>
                </a:solidFill>
                <a:latin typeface="Times New Roman" panose="02020603050405020304" pitchFamily="18" charset="0"/>
                <a:cs typeface="Times New Roman" panose="02020603050405020304" pitchFamily="18" charset="0"/>
              </a:rPr>
              <a:t>w roku szkolnym 2021/2022 dyrektor szkoły może przydzielić nauczycielowi,</a:t>
            </a:r>
            <a:br>
              <a:rPr lang="pl-PL" sz="2000" dirty="0">
                <a:solidFill>
                  <a:prstClr val="black"/>
                </a:solidFill>
                <a:latin typeface="Times New Roman" panose="02020603050405020304" pitchFamily="18" charset="0"/>
                <a:cs typeface="Times New Roman" panose="02020603050405020304" pitchFamily="18" charset="0"/>
              </a:rPr>
            </a:br>
            <a:r>
              <a:rPr lang="pl-PL" sz="2000" dirty="0">
                <a:solidFill>
                  <a:prstClr val="black"/>
                </a:solidFill>
                <a:latin typeface="Times New Roman" panose="02020603050405020304" pitchFamily="18" charset="0"/>
                <a:cs typeface="Times New Roman" panose="02020603050405020304" pitchFamily="18" charset="0"/>
              </a:rPr>
              <a:t>za jego zgodą, godziny ponadwymiarowe w wymiarze wyższym niż 1/2</a:t>
            </a:r>
            <a:br>
              <a:rPr lang="pl-PL" sz="2000" dirty="0">
                <a:solidFill>
                  <a:prstClr val="black"/>
                </a:solidFill>
                <a:latin typeface="Times New Roman" panose="02020603050405020304" pitchFamily="18" charset="0"/>
                <a:cs typeface="Times New Roman" panose="02020603050405020304" pitchFamily="18" charset="0"/>
              </a:rPr>
            </a:br>
            <a:r>
              <a:rPr lang="pl-PL" sz="2000" dirty="0">
                <a:solidFill>
                  <a:prstClr val="black"/>
                </a:solidFill>
                <a:latin typeface="Times New Roman" panose="02020603050405020304" pitchFamily="18" charset="0"/>
                <a:cs typeface="Times New Roman" panose="02020603050405020304" pitchFamily="18" charset="0"/>
              </a:rPr>
              <a:t>tygodniowego obowiązkowego wymiaru godzin zajęć</a:t>
            </a:r>
            <a:r>
              <a:rPr lang="pl-PL" sz="2000" dirty="0" smtClean="0">
                <a:solidFill>
                  <a:prstClr val="black"/>
                </a:solidFill>
                <a:latin typeface="Times New Roman" panose="02020603050405020304" pitchFamily="18" charset="0"/>
                <a:cs typeface="Times New Roman" panose="02020603050405020304" pitchFamily="18" charset="0"/>
              </a:rPr>
              <a:t>;</a:t>
            </a:r>
            <a:br>
              <a:rPr lang="pl-PL" sz="2000" dirty="0" smtClean="0">
                <a:solidFill>
                  <a:prstClr val="black"/>
                </a:solidFill>
                <a:latin typeface="Times New Roman" panose="02020603050405020304" pitchFamily="18" charset="0"/>
                <a:cs typeface="Times New Roman" panose="02020603050405020304" pitchFamily="18" charset="0"/>
              </a:rPr>
            </a:br>
            <a:r>
              <a:rPr lang="pl-PL" sz="2000" dirty="0" smtClean="0">
                <a:solidFill>
                  <a:prstClr val="black"/>
                </a:solidFill>
                <a:latin typeface="Times New Roman" panose="02020603050405020304" pitchFamily="18" charset="0"/>
                <a:cs typeface="Times New Roman" panose="02020603050405020304" pitchFamily="18" charset="0"/>
              </a:rPr>
              <a:t/>
            </a:r>
            <a:br>
              <a:rPr lang="pl-PL" sz="2000" dirty="0" smtClean="0">
                <a:solidFill>
                  <a:prstClr val="black"/>
                </a:solidFill>
                <a:latin typeface="Times New Roman" panose="02020603050405020304" pitchFamily="18" charset="0"/>
                <a:cs typeface="Times New Roman" panose="02020603050405020304" pitchFamily="18" charset="0"/>
              </a:rPr>
            </a:br>
            <a:r>
              <a:rPr lang="pl-PL" sz="2000" dirty="0" smtClean="0">
                <a:solidFill>
                  <a:prstClr val="black"/>
                </a:solidFill>
                <a:latin typeface="Times New Roman" panose="02020603050405020304" pitchFamily="18" charset="0"/>
                <a:cs typeface="Times New Roman" panose="02020603050405020304" pitchFamily="18" charset="0"/>
              </a:rPr>
              <a:t>− </a:t>
            </a:r>
            <a:r>
              <a:rPr lang="pl-PL" sz="2000" dirty="0">
                <a:solidFill>
                  <a:prstClr val="black"/>
                </a:solidFill>
                <a:latin typeface="Times New Roman" panose="02020603050405020304" pitchFamily="18" charset="0"/>
                <a:cs typeface="Times New Roman" panose="02020603050405020304" pitchFamily="18" charset="0"/>
              </a:rPr>
              <a:t>dyrektor szkoły może zatrudnić nauczycieli korzystających z uprawnień do</a:t>
            </a:r>
            <a:br>
              <a:rPr lang="pl-PL" sz="2000" dirty="0">
                <a:solidFill>
                  <a:prstClr val="black"/>
                </a:solidFill>
                <a:latin typeface="Times New Roman" panose="02020603050405020304" pitchFamily="18" charset="0"/>
                <a:cs typeface="Times New Roman" panose="02020603050405020304" pitchFamily="18" charset="0"/>
              </a:rPr>
            </a:br>
            <a:r>
              <a:rPr lang="pl-PL" sz="2000" dirty="0">
                <a:solidFill>
                  <a:prstClr val="black"/>
                </a:solidFill>
                <a:latin typeface="Times New Roman" panose="02020603050405020304" pitchFamily="18" charset="0"/>
                <a:cs typeface="Times New Roman" panose="02020603050405020304" pitchFamily="18" charset="0"/>
              </a:rPr>
              <a:t>świadczenia kompensacyjnego bez zawieszenia prawa do tego świadczenia, co obecnie przewiduje art. 9 ust. 2 ustawy z dnia 22 maja 2009 r.</a:t>
            </a:r>
            <a:br>
              <a:rPr lang="pl-PL" sz="2000" dirty="0">
                <a:solidFill>
                  <a:prstClr val="black"/>
                </a:solidFill>
                <a:latin typeface="Times New Roman" panose="02020603050405020304" pitchFamily="18" charset="0"/>
                <a:cs typeface="Times New Roman" panose="02020603050405020304" pitchFamily="18" charset="0"/>
              </a:rPr>
            </a:br>
            <a:r>
              <a:rPr lang="pl-PL" sz="2000" dirty="0">
                <a:solidFill>
                  <a:prstClr val="black"/>
                </a:solidFill>
                <a:latin typeface="Times New Roman" panose="02020603050405020304" pitchFamily="18" charset="0"/>
                <a:cs typeface="Times New Roman" panose="02020603050405020304" pitchFamily="18" charset="0"/>
              </a:rPr>
              <a:t>o nauczycielskich świadczeniach kompensacyjnych (Dz. U. z 2020 r.</a:t>
            </a:r>
            <a:br>
              <a:rPr lang="pl-PL" sz="2000" dirty="0">
                <a:solidFill>
                  <a:prstClr val="black"/>
                </a:solidFill>
                <a:latin typeface="Times New Roman" panose="02020603050405020304" pitchFamily="18" charset="0"/>
                <a:cs typeface="Times New Roman" panose="02020603050405020304" pitchFamily="18" charset="0"/>
              </a:rPr>
            </a:br>
            <a:r>
              <a:rPr lang="pl-PL" sz="2000" dirty="0">
                <a:solidFill>
                  <a:prstClr val="black"/>
                </a:solidFill>
                <a:latin typeface="Times New Roman" panose="02020603050405020304" pitchFamily="18" charset="0"/>
                <a:cs typeface="Times New Roman" panose="02020603050405020304" pitchFamily="18" charset="0"/>
              </a:rPr>
              <a:t>poz. 301);</a:t>
            </a:r>
            <a:r>
              <a:rPr lang="pl-PL" sz="2800" b="1" dirty="0">
                <a:solidFill>
                  <a:prstClr val="black"/>
                </a:solidFill>
                <a:latin typeface="Times New Roman" panose="02020603050405020304" pitchFamily="18" charset="0"/>
                <a:cs typeface="Times New Roman" panose="02020603050405020304" pitchFamily="18" charset="0"/>
              </a:rPr>
              <a:t/>
            </a:r>
            <a:br>
              <a:rPr lang="pl-PL" sz="2800" b="1" dirty="0">
                <a:solidFill>
                  <a:prstClr val="black"/>
                </a:solidFill>
                <a:latin typeface="Times New Roman" panose="02020603050405020304" pitchFamily="18" charset="0"/>
                <a:cs typeface="Times New Roman" panose="02020603050405020304" pitchFamily="18" charset="0"/>
              </a:rPr>
            </a:br>
            <a:r>
              <a:rPr lang="pl-PL" sz="2800" u="sng" dirty="0" smtClean="0">
                <a:solidFill>
                  <a:prstClr val="black"/>
                </a:solidFill>
                <a:latin typeface="Times New Roman" panose="02020603050405020304" pitchFamily="18" charset="0"/>
                <a:cs typeface="Times New Roman" panose="02020603050405020304" pitchFamily="18" charset="0"/>
              </a:rPr>
              <a:t/>
            </a:r>
            <a:br>
              <a:rPr lang="pl-PL" sz="2800" u="sng" dirty="0" smtClean="0">
                <a:solidFill>
                  <a:prstClr val="black"/>
                </a:solidFill>
                <a:latin typeface="Times New Roman" panose="02020603050405020304" pitchFamily="18" charset="0"/>
                <a:cs typeface="Times New Roman" panose="02020603050405020304" pitchFamily="18" charset="0"/>
              </a:rPr>
            </a:br>
            <a:endParaRPr lang="pl-PL" sz="2800" dirty="0"/>
          </a:p>
        </p:txBody>
      </p:sp>
      <p:sp>
        <p:nvSpPr>
          <p:cNvPr id="3" name="Podtytuł 2"/>
          <p:cNvSpPr>
            <a:spLocks noGrp="1"/>
          </p:cNvSpPr>
          <p:nvPr>
            <p:ph type="subTitle" idx="1"/>
          </p:nvPr>
        </p:nvSpPr>
        <p:spPr>
          <a:xfrm>
            <a:off x="1524000" y="4533363"/>
            <a:ext cx="9144000" cy="1712891"/>
          </a:xfrm>
        </p:spPr>
        <p:txBody>
          <a:bodyPr>
            <a:normAutofit/>
          </a:bodyPr>
          <a:lstStyle/>
          <a:p>
            <a:pPr lvl="0"/>
            <a:endParaRPr lang="pl-PL" sz="1600" dirty="0" smtClean="0">
              <a:solidFill>
                <a:prstClr val="black"/>
              </a:solidFill>
            </a:endParaRPr>
          </a:p>
          <a:p>
            <a:pPr lvl="0"/>
            <a:endParaRPr lang="pl-PL" sz="1600" dirty="0">
              <a:solidFill>
                <a:prstClr val="black"/>
              </a:solidFill>
            </a:endParaRPr>
          </a:p>
          <a:p>
            <a:pPr lvl="0"/>
            <a:endParaRPr lang="pl-PL" sz="1600" dirty="0" smtClean="0">
              <a:solidFill>
                <a:prstClr val="black"/>
              </a:solidFill>
            </a:endParaRPr>
          </a:p>
          <a:p>
            <a:pPr lvl="0" algn="just"/>
            <a:r>
              <a:rPr lang="pl-PL" sz="1400" dirty="0" smtClean="0">
                <a:solidFill>
                  <a:prstClr val="black"/>
                </a:solidFill>
                <a:latin typeface="Times New Roman" panose="02020603050405020304" pitchFamily="18" charset="0"/>
                <a:cs typeface="Times New Roman" panose="02020603050405020304" pitchFamily="18" charset="0"/>
              </a:rPr>
              <a:t>Art</a:t>
            </a:r>
            <a:r>
              <a:rPr lang="pl-PL" sz="1400" dirty="0">
                <a:solidFill>
                  <a:prstClr val="black"/>
                </a:solidFill>
                <a:latin typeface="Times New Roman" panose="02020603050405020304" pitchFamily="18" charset="0"/>
                <a:cs typeface="Times New Roman" panose="02020603050405020304" pitchFamily="18" charset="0"/>
              </a:rPr>
              <a:t>. 55 ust.5 ustawy z 12 marca  2022 r. o pomocy obywatelom Ukrainy w związku z konfliktem zbrojnym na terytorium tego państwa  (Dz. U. z 2022 r. poz. 583)</a:t>
            </a:r>
          </a:p>
          <a:p>
            <a:endParaRPr lang="pl-PL" dirty="0"/>
          </a:p>
        </p:txBody>
      </p:sp>
    </p:spTree>
    <p:extLst>
      <p:ext uri="{BB962C8B-B14F-4D97-AF65-F5344CB8AC3E}">
        <p14:creationId xmlns:p14="http://schemas.microsoft.com/office/powerpoint/2010/main" val="784535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86725" y="0"/>
            <a:ext cx="11333408" cy="5403366"/>
          </a:xfrm>
        </p:spPr>
        <p:txBody>
          <a:bodyPr>
            <a:noAutofit/>
          </a:bodyPr>
          <a:lstStyle/>
          <a:p>
            <a:pPr algn="l"/>
            <a:r>
              <a:rPr lang="pl-PL" sz="2400" b="1" i="1" dirty="0" smtClean="0">
                <a:latin typeface="Times New Roman" panose="02020603050405020304" pitchFamily="18" charset="0"/>
                <a:cs typeface="Times New Roman" panose="02020603050405020304" pitchFamily="18" charset="0"/>
              </a:rPr>
              <a:t>		Ułatwienie </a:t>
            </a:r>
            <a:r>
              <a:rPr lang="pl-PL" sz="2400" b="1" i="1" dirty="0">
                <a:latin typeface="Times New Roman" panose="02020603050405020304" pitchFamily="18" charset="0"/>
                <a:cs typeface="Times New Roman" panose="02020603050405020304" pitchFamily="18" charset="0"/>
              </a:rPr>
              <a:t>zatrudniania pomocy </a:t>
            </a:r>
            <a:r>
              <a:rPr lang="pl-PL" sz="2400" b="1" i="1" dirty="0" smtClean="0">
                <a:latin typeface="Times New Roman" panose="02020603050405020304" pitchFamily="18" charset="0"/>
                <a:cs typeface="Times New Roman" panose="02020603050405020304" pitchFamily="18" charset="0"/>
              </a:rPr>
              <a:t>nauczyciela</a:t>
            </a:r>
            <a:r>
              <a:rPr lang="pl-PL" sz="2400" dirty="0" smtClean="0">
                <a:latin typeface="Times New Roman" panose="02020603050405020304" pitchFamily="18" charset="0"/>
                <a:cs typeface="Times New Roman" panose="02020603050405020304" pitchFamily="18" charset="0"/>
              </a:rPr>
              <a:t>:</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  </a:t>
            </a:r>
            <a:r>
              <a:rPr lang="pl-PL" sz="2000" dirty="0" smtClean="0">
                <a:latin typeface="Arial"/>
              </a:rPr>
              <a:t>pracę </a:t>
            </a:r>
            <a:r>
              <a:rPr lang="pl-PL" sz="2000" dirty="0">
                <a:latin typeface="Arial"/>
              </a:rPr>
              <a:t>na stanowisku pomocy nauczyciela, o którym mowa w art. 165 ust. </a:t>
            </a:r>
            <a:r>
              <a:rPr lang="pl-PL" sz="2000" dirty="0" smtClean="0">
                <a:latin typeface="Arial"/>
              </a:rPr>
              <a:t>8 ustawy </a:t>
            </a:r>
            <a:r>
              <a:rPr lang="pl-PL" sz="2000" dirty="0">
                <a:latin typeface="Arial"/>
              </a:rPr>
              <a:t>- Prawo oświatowe, może podjąć nauczyciel </a:t>
            </a:r>
            <a:r>
              <a:rPr lang="pl-PL" sz="2000" dirty="0" smtClean="0">
                <a:latin typeface="Arial"/>
              </a:rPr>
              <a:t>korzystający z </a:t>
            </a:r>
            <a:r>
              <a:rPr lang="pl-PL" sz="2000" dirty="0">
                <a:latin typeface="Arial"/>
              </a:rPr>
              <a:t>uprawnienia do świadczenia kompensacyjnego, bez zawieszenia prawa </a:t>
            </a:r>
            <a:r>
              <a:rPr lang="pl-PL" sz="2000" dirty="0" smtClean="0">
                <a:latin typeface="Arial"/>
              </a:rPr>
              <a:t>do tego </a:t>
            </a:r>
            <a:r>
              <a:rPr lang="pl-PL" sz="2000" dirty="0">
                <a:latin typeface="Arial"/>
              </a:rPr>
              <a:t>świadczenia; </a:t>
            </a:r>
            <a:r>
              <a:rPr lang="pl-PL" sz="2000" b="1" dirty="0">
                <a:latin typeface="Arial"/>
              </a:rPr>
              <a:t>z tej możliwości mogą skorzystać nauczyciele </a:t>
            </a:r>
            <a:r>
              <a:rPr lang="pl-PL" sz="2000" b="1" dirty="0" smtClean="0">
                <a:latin typeface="Arial"/>
              </a:rPr>
              <a:t>znający język</a:t>
            </a:r>
            <a:r>
              <a:rPr lang="pl-PL" sz="2000" b="1" dirty="0">
                <a:latin typeface="Arial"/>
              </a:rPr>
              <a:t>, którym posługują się dzieci i młodzież przybywająca z Ukrainy</a:t>
            </a:r>
            <a:r>
              <a:rPr lang="pl-PL" sz="2000" dirty="0" smtClean="0">
                <a:latin typeface="Arial"/>
              </a:rPr>
              <a:t>;</a:t>
            </a:r>
            <a:br>
              <a:rPr lang="pl-PL" sz="2000" dirty="0" smtClean="0">
                <a:latin typeface="Arial"/>
              </a:rPr>
            </a:br>
            <a:r>
              <a:rPr lang="pl-PL" sz="2000" dirty="0"/>
              <a:t/>
            </a:r>
            <a:br>
              <a:rPr lang="pl-PL" sz="2000" dirty="0"/>
            </a:br>
            <a:r>
              <a:rPr lang="pl-PL" sz="2000" dirty="0">
                <a:latin typeface="Arial"/>
              </a:rPr>
              <a:t>− w roku szkolnym 2021/2022 pracę na stanowisku pomocy nauczyciela</a:t>
            </a:r>
            <a:r>
              <a:rPr lang="pl-PL" sz="2000" dirty="0" smtClean="0">
                <a:latin typeface="Arial"/>
              </a:rPr>
              <a:t>, o </a:t>
            </a:r>
            <a:r>
              <a:rPr lang="pl-PL" sz="2000" dirty="0">
                <a:latin typeface="Arial"/>
              </a:rPr>
              <a:t>którym mowa w art. 165 ust. 8 ustawy - Prawo oświatowe, mogą </a:t>
            </a:r>
            <a:r>
              <a:rPr lang="pl-PL" sz="2000" dirty="0" smtClean="0">
                <a:latin typeface="Arial"/>
              </a:rPr>
              <a:t>podjąć </a:t>
            </a:r>
            <a:r>
              <a:rPr lang="pl-PL" sz="2000" b="1" dirty="0" smtClean="0">
                <a:latin typeface="Arial"/>
              </a:rPr>
              <a:t>osoby </a:t>
            </a:r>
            <a:r>
              <a:rPr lang="pl-PL" sz="2000" b="1" dirty="0">
                <a:latin typeface="Arial"/>
              </a:rPr>
              <a:t>niebędące obywatelami polskimi</a:t>
            </a:r>
            <a:r>
              <a:rPr lang="pl-PL" sz="2000" dirty="0">
                <a:latin typeface="Arial"/>
              </a:rPr>
              <a:t>, które posiadają znajomość </a:t>
            </a:r>
            <a:r>
              <a:rPr lang="pl-PL" sz="2000" dirty="0" smtClean="0">
                <a:latin typeface="Arial"/>
              </a:rPr>
              <a:t>języka polskiego </a:t>
            </a:r>
            <a:r>
              <a:rPr lang="pl-PL" sz="2000" dirty="0">
                <a:latin typeface="Arial"/>
              </a:rPr>
              <a:t>w mowie i piśmie w stopniu umożliwiającym pomoc uczniowi, </a:t>
            </a:r>
            <a:r>
              <a:rPr lang="pl-PL" sz="2000" dirty="0" smtClean="0">
                <a:latin typeface="Arial"/>
              </a:rPr>
              <a:t>który nie </a:t>
            </a:r>
            <a:r>
              <a:rPr lang="pl-PL" sz="2000" dirty="0">
                <a:latin typeface="Arial"/>
              </a:rPr>
              <a:t>zna języka polskiego albo zna go na poziomie </a:t>
            </a:r>
            <a:r>
              <a:rPr lang="pl-PL" sz="2000" dirty="0" smtClean="0">
                <a:latin typeface="Arial"/>
              </a:rPr>
              <a:t>niewystarczającym do </a:t>
            </a:r>
            <a:r>
              <a:rPr lang="pl-PL" sz="2000" dirty="0">
                <a:latin typeface="Arial"/>
              </a:rPr>
              <a:t>korzystania z nauki, </a:t>
            </a:r>
            <a:r>
              <a:rPr lang="pl-PL" sz="2000" b="1" dirty="0">
                <a:latin typeface="Arial"/>
              </a:rPr>
              <a:t>bez konieczności potwierdzenia znajomości </a:t>
            </a:r>
            <a:r>
              <a:rPr lang="pl-PL" sz="2000" b="1" dirty="0" smtClean="0">
                <a:latin typeface="Arial"/>
              </a:rPr>
              <a:t>języka polskiego </a:t>
            </a:r>
            <a:r>
              <a:rPr lang="pl-PL" sz="2000" b="1" dirty="0">
                <a:latin typeface="Arial"/>
              </a:rPr>
              <a:t>wymaganymi </a:t>
            </a:r>
            <a:r>
              <a:rPr lang="pl-PL" sz="2000" b="1" dirty="0" smtClean="0">
                <a:latin typeface="Arial"/>
              </a:rPr>
              <a:t>dokumentami</a:t>
            </a:r>
            <a:r>
              <a:rPr lang="pl-PL" sz="2000" b="1" dirty="0" smtClean="0">
                <a:latin typeface="Times New Roman" panose="02020603050405020304" pitchFamily="18" charset="0"/>
                <a:cs typeface="Times New Roman" panose="02020603050405020304" pitchFamily="18" charset="0"/>
              </a:rPr>
              <a:t> .</a:t>
            </a:r>
            <a:endParaRPr lang="pl-PL" sz="2000" b="1"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709864" y="5678905"/>
            <a:ext cx="10189109" cy="1525130"/>
          </a:xfrm>
        </p:spPr>
        <p:txBody>
          <a:bodyPr>
            <a:normAutofit/>
          </a:bodyPr>
          <a:lstStyle/>
          <a:p>
            <a:pPr lvl="0"/>
            <a:r>
              <a:rPr lang="pl-PL" sz="1400" dirty="0" smtClean="0">
                <a:solidFill>
                  <a:prstClr val="black"/>
                </a:solidFill>
                <a:latin typeface="Times New Roman" panose="02020603050405020304" pitchFamily="18" charset="0"/>
                <a:cs typeface="Times New Roman" panose="02020603050405020304" pitchFamily="18" charset="0"/>
              </a:rPr>
              <a:t> </a:t>
            </a:r>
          </a:p>
          <a:p>
            <a:pPr lvl="0"/>
            <a:endParaRPr lang="pl-PL" sz="1400" dirty="0">
              <a:solidFill>
                <a:prstClr val="black"/>
              </a:solidFill>
              <a:latin typeface="Times New Roman" panose="02020603050405020304" pitchFamily="18" charset="0"/>
              <a:cs typeface="Times New Roman" panose="02020603050405020304" pitchFamily="18" charset="0"/>
            </a:endParaRPr>
          </a:p>
          <a:p>
            <a:pPr lvl="0"/>
            <a:endParaRPr lang="pl-PL" sz="1400" dirty="0" smtClean="0">
              <a:solidFill>
                <a:prstClr val="black"/>
              </a:solidFill>
              <a:latin typeface="Times New Roman" panose="02020603050405020304" pitchFamily="18" charset="0"/>
              <a:cs typeface="Times New Roman" panose="02020603050405020304" pitchFamily="18" charset="0"/>
            </a:endParaRPr>
          </a:p>
          <a:p>
            <a:pPr lvl="0" algn="just"/>
            <a:r>
              <a:rPr lang="pl-PL" sz="1400" dirty="0">
                <a:solidFill>
                  <a:prstClr val="black"/>
                </a:solidFill>
                <a:latin typeface="Times New Roman" panose="02020603050405020304" pitchFamily="18" charset="0"/>
                <a:cs typeface="Times New Roman" panose="02020603050405020304" pitchFamily="18" charset="0"/>
              </a:rPr>
              <a:t>Art. </a:t>
            </a:r>
            <a:r>
              <a:rPr lang="pl-PL" sz="1400" dirty="0" smtClean="0">
                <a:solidFill>
                  <a:prstClr val="black"/>
                </a:solidFill>
                <a:latin typeface="Times New Roman" panose="02020603050405020304" pitchFamily="18" charset="0"/>
                <a:cs typeface="Times New Roman" panose="02020603050405020304" pitchFamily="18" charset="0"/>
              </a:rPr>
              <a:t>57 i 58 </a:t>
            </a:r>
            <a:r>
              <a:rPr lang="pl-PL" sz="1400" dirty="0">
                <a:solidFill>
                  <a:prstClr val="black"/>
                </a:solidFill>
                <a:latin typeface="Times New Roman" panose="02020603050405020304" pitchFamily="18" charset="0"/>
                <a:cs typeface="Times New Roman" panose="02020603050405020304" pitchFamily="18" charset="0"/>
              </a:rPr>
              <a:t>ustawy z 12 marca  2022 r. o pomocy obywatelom Ukrainy w związku z konfliktem zbrojnym na terytorium tego państwa  (Dz. U. z 2022 r. poz. 583)</a:t>
            </a:r>
          </a:p>
          <a:p>
            <a:endParaRPr lang="pl-PL" dirty="0"/>
          </a:p>
        </p:txBody>
      </p:sp>
    </p:spTree>
    <p:extLst>
      <p:ext uri="{BB962C8B-B14F-4D97-AF65-F5344CB8AC3E}">
        <p14:creationId xmlns:p14="http://schemas.microsoft.com/office/powerpoint/2010/main" val="1897452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23308" y="620728"/>
            <a:ext cx="11178862" cy="3837904"/>
          </a:xfrm>
        </p:spPr>
        <p:txBody>
          <a:bodyPr>
            <a:noAutofit/>
          </a:bodyPr>
          <a:lstStyle/>
          <a:p>
            <a:pPr algn="l"/>
            <a:r>
              <a:rPr lang="pl-PL" sz="2800" b="1" i="1" dirty="0" smtClean="0">
                <a:latin typeface="Times New Roman" panose="02020603050405020304" pitchFamily="18" charset="0"/>
                <a:cs typeface="Times New Roman" panose="02020603050405020304" pitchFamily="18" charset="0"/>
              </a:rPr>
              <a:t>	Zwolnienie </a:t>
            </a:r>
            <a:r>
              <a:rPr lang="pl-PL" sz="2800" b="1" i="1" dirty="0">
                <a:latin typeface="Times New Roman" panose="02020603050405020304" pitchFamily="18" charset="0"/>
                <a:cs typeface="Times New Roman" panose="02020603050405020304" pitchFamily="18" charset="0"/>
              </a:rPr>
              <a:t>z opłat za potwierdzenie wykształcenia </a:t>
            </a:r>
            <a:r>
              <a:rPr lang="pl-PL" sz="2800" b="1" i="1" dirty="0" smtClean="0">
                <a:latin typeface="Times New Roman" panose="02020603050405020304" pitchFamily="18" charset="0"/>
                <a:cs typeface="Times New Roman" panose="02020603050405020304" pitchFamily="18" charset="0"/>
              </a:rPr>
              <a:t>:</a:t>
            </a:r>
            <a:br>
              <a:rPr lang="pl-PL" sz="2800" b="1" i="1" dirty="0" smtClean="0">
                <a:latin typeface="Times New Roman" panose="02020603050405020304" pitchFamily="18" charset="0"/>
                <a:cs typeface="Times New Roman" panose="02020603050405020304" pitchFamily="18" charset="0"/>
              </a:rPr>
            </a:br>
            <a:r>
              <a:rPr lang="pl-PL" sz="2800" b="1" i="1" dirty="0">
                <a:latin typeface="Times New Roman" panose="02020603050405020304" pitchFamily="18" charset="0"/>
                <a:cs typeface="Times New Roman" panose="02020603050405020304" pitchFamily="18" charset="0"/>
              </a:rPr>
              <a:t/>
            </a:r>
            <a:br>
              <a:rPr lang="pl-PL" sz="2800" b="1" i="1" dirty="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Kurator </a:t>
            </a:r>
            <a:r>
              <a:rPr lang="pl-PL" sz="2800" dirty="0">
                <a:latin typeface="Times New Roman" panose="02020603050405020304" pitchFamily="18" charset="0"/>
                <a:cs typeface="Times New Roman" panose="02020603050405020304" pitchFamily="18" charset="0"/>
              </a:rPr>
              <a:t>oświaty zwalnia z opłaty osoby z Ukrainy ubiegające się </a:t>
            </a:r>
            <a:r>
              <a:rPr lang="pl-PL" sz="2800" dirty="0" smtClean="0">
                <a:latin typeface="Times New Roman" panose="02020603050405020304" pitchFamily="18" charset="0"/>
                <a:cs typeface="Times New Roman" panose="02020603050405020304" pitchFamily="18" charset="0"/>
              </a:rPr>
              <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o potwierdzenie wykształcenia </a:t>
            </a:r>
            <a:r>
              <a:rPr lang="pl-PL" sz="2800" dirty="0">
                <a:latin typeface="Times New Roman" panose="02020603050405020304" pitchFamily="18" charset="0"/>
                <a:cs typeface="Times New Roman" panose="02020603050405020304" pitchFamily="18" charset="0"/>
              </a:rPr>
              <a:t>uzyskanego za granicą</a:t>
            </a:r>
            <a:r>
              <a:rPr lang="pl-PL" sz="2800" dirty="0" smtClean="0">
                <a:latin typeface="Times New Roman" panose="02020603050405020304" pitchFamily="18" charset="0"/>
                <a:cs typeface="Times New Roman" panose="02020603050405020304" pitchFamily="18" charset="0"/>
              </a:rPr>
              <a:t>. </a:t>
            </a:r>
            <a:endParaRPr lang="pl-PL" sz="28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806824" y="5666703"/>
            <a:ext cx="10623176" cy="1033529"/>
          </a:xfrm>
        </p:spPr>
        <p:txBody>
          <a:bodyPr/>
          <a:lstStyle/>
          <a:p>
            <a:pPr lvl="0" algn="just"/>
            <a:r>
              <a:rPr lang="pl-PL" sz="1400" dirty="0">
                <a:solidFill>
                  <a:prstClr val="black"/>
                </a:solidFill>
                <a:latin typeface="Times New Roman" panose="02020603050405020304" pitchFamily="18" charset="0"/>
                <a:cs typeface="Times New Roman" panose="02020603050405020304" pitchFamily="18" charset="0"/>
              </a:rPr>
              <a:t>Art. </a:t>
            </a:r>
            <a:r>
              <a:rPr lang="pl-PL" sz="1400" dirty="0" smtClean="0">
                <a:solidFill>
                  <a:prstClr val="black"/>
                </a:solidFill>
                <a:latin typeface="Times New Roman" panose="02020603050405020304" pitchFamily="18" charset="0"/>
                <a:cs typeface="Times New Roman" panose="02020603050405020304" pitchFamily="18" charset="0"/>
              </a:rPr>
              <a:t>75 ustawy </a:t>
            </a:r>
            <a:r>
              <a:rPr lang="pl-PL" sz="1400" dirty="0">
                <a:solidFill>
                  <a:prstClr val="black"/>
                </a:solidFill>
                <a:latin typeface="Times New Roman" panose="02020603050405020304" pitchFamily="18" charset="0"/>
                <a:cs typeface="Times New Roman" panose="02020603050405020304" pitchFamily="18" charset="0"/>
              </a:rPr>
              <a:t>z 12 marca  2022 r. o pomocy obywatelom Ukrainy w związku z konfliktem zbrojnym na terytorium tego państwa  (Dz. U. z 2022 r. poz. 583)</a:t>
            </a:r>
          </a:p>
          <a:p>
            <a:pPr lvl="0" algn="just"/>
            <a:endParaRPr lang="pl-PL" sz="1400" dirty="0">
              <a:solidFill>
                <a:prstClr val="black"/>
              </a:solidFill>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226792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72126" y="1098299"/>
            <a:ext cx="9144000" cy="4400132"/>
          </a:xfrm>
        </p:spPr>
        <p:txBody>
          <a:bodyPr>
            <a:normAutofit/>
          </a:bodyPr>
          <a:lstStyle/>
          <a:p>
            <a:pPr algn="l"/>
            <a:r>
              <a:rPr lang="pl-PL" sz="2400" b="1" u="sng" dirty="0">
                <a:latin typeface="Times New Roman" panose="02020603050405020304" pitchFamily="18" charset="0"/>
                <a:cs typeface="Times New Roman" panose="02020603050405020304" pitchFamily="18" charset="0"/>
              </a:rPr>
              <a:t>Ministerstwo Edukacji i Nauki za najbardziej właściwe </a:t>
            </a:r>
            <a:r>
              <a:rPr lang="pl-PL" sz="2400" b="1" u="sng" dirty="0" smtClean="0">
                <a:latin typeface="Times New Roman" panose="02020603050405020304" pitchFamily="18" charset="0"/>
                <a:cs typeface="Times New Roman" panose="02020603050405020304" pitchFamily="18" charset="0"/>
              </a:rPr>
              <a:t>uznaje organizowanie </a:t>
            </a:r>
            <a:r>
              <a:rPr lang="pl-PL" sz="2400" b="1" u="sng" dirty="0">
                <a:latin typeface="Times New Roman" panose="02020603050405020304" pitchFamily="18" charset="0"/>
                <a:cs typeface="Times New Roman" panose="02020603050405020304" pitchFamily="18" charset="0"/>
              </a:rPr>
              <a:t>nauki uczniów </a:t>
            </a:r>
            <a:r>
              <a:rPr lang="pl-PL" sz="2400" b="1" u="sng" dirty="0" smtClean="0">
                <a:latin typeface="Times New Roman" panose="02020603050405020304" pitchFamily="18" charset="0"/>
                <a:cs typeface="Times New Roman" panose="02020603050405020304" pitchFamily="18" charset="0"/>
              </a:rPr>
              <a:t>przybywających </a:t>
            </a:r>
            <a:br>
              <a:rPr lang="pl-PL" sz="2400" b="1" u="sng" dirty="0" smtClean="0">
                <a:latin typeface="Times New Roman" panose="02020603050405020304" pitchFamily="18" charset="0"/>
                <a:cs typeface="Times New Roman" panose="02020603050405020304" pitchFamily="18" charset="0"/>
              </a:rPr>
            </a:br>
            <a:r>
              <a:rPr lang="pl-PL" sz="2400" b="1" u="sng" dirty="0" smtClean="0">
                <a:latin typeface="Times New Roman" panose="02020603050405020304" pitchFamily="18" charset="0"/>
                <a:cs typeface="Times New Roman" panose="02020603050405020304" pitchFamily="18" charset="0"/>
              </a:rPr>
              <a:t>z </a:t>
            </a:r>
            <a:r>
              <a:rPr lang="pl-PL" sz="2400" b="1" u="sng" dirty="0">
                <a:latin typeface="Times New Roman" panose="02020603050405020304" pitchFamily="18" charset="0"/>
                <a:cs typeface="Times New Roman" panose="02020603050405020304" pitchFamily="18" charset="0"/>
              </a:rPr>
              <a:t>Ukrainy w formie </a:t>
            </a:r>
            <a:r>
              <a:rPr lang="pl-PL" sz="2400" b="1" u="sng" dirty="0" smtClean="0">
                <a:latin typeface="Times New Roman" panose="02020603050405020304" pitchFamily="18" charset="0"/>
                <a:cs typeface="Times New Roman" panose="02020603050405020304" pitchFamily="18" charset="0"/>
              </a:rPr>
              <a:t>oddziałów przygotowawczych</a:t>
            </a:r>
            <a:r>
              <a:rPr lang="pl-PL" sz="2400" b="1" dirty="0" smtClean="0">
                <a:latin typeface="Times New Roman" panose="02020603050405020304" pitchFamily="18" charset="0"/>
                <a:cs typeface="Times New Roman" panose="02020603050405020304" pitchFamily="18" charset="0"/>
              </a:rPr>
              <a:t>.</a:t>
            </a:r>
            <a:r>
              <a:rPr lang="pl-PL" sz="2400" b="1" dirty="0">
                <a:latin typeface="Times New Roman" panose="02020603050405020304" pitchFamily="18" charset="0"/>
                <a:cs typeface="Times New Roman" panose="02020603050405020304" pitchFamily="18" charset="0"/>
              </a:rPr>
              <a:t/>
            </a:r>
            <a:br>
              <a:rPr lang="pl-PL" sz="2400" b="1" dirty="0">
                <a:latin typeface="Times New Roman" panose="02020603050405020304" pitchFamily="18" charset="0"/>
                <a:cs typeface="Times New Roman" panose="02020603050405020304" pitchFamily="18" charset="0"/>
              </a:rPr>
            </a:br>
            <a:r>
              <a:rPr lang="pl-PL" sz="2400" i="1" dirty="0" smtClean="0">
                <a:latin typeface="Times New Roman" panose="02020603050405020304" pitchFamily="18" charset="0"/>
                <a:cs typeface="Times New Roman" panose="02020603050405020304" pitchFamily="18" charset="0"/>
              </a:rPr>
              <a:t>w </a:t>
            </a:r>
            <a:r>
              <a:rPr lang="pl-PL" sz="2400" i="1" dirty="0">
                <a:latin typeface="Times New Roman" panose="02020603050405020304" pitchFamily="18" charset="0"/>
                <a:cs typeface="Times New Roman" panose="02020603050405020304" pitchFamily="18" charset="0"/>
              </a:rPr>
              <a:t>tym celu</a:t>
            </a:r>
            <a:r>
              <a:rPr lang="pl-PL" sz="2400" dirty="0">
                <a:latin typeface="Times New Roman" panose="02020603050405020304" pitchFamily="18" charset="0"/>
                <a:cs typeface="Times New Roman" panose="02020603050405020304" pitchFamily="18" charset="0"/>
              </a:rPr>
              <a:t>:</a:t>
            </a:r>
            <a:br>
              <a:rPr lang="pl-PL"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1</a:t>
            </a:r>
            <a:r>
              <a:rPr lang="pl-PL" sz="2400" dirty="0" smtClean="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podniesiono z 15 do 25 maksymalną liczbę uczniów w </a:t>
            </a:r>
            <a:r>
              <a:rPr lang="pl-PL" sz="2400" dirty="0" smtClean="0">
                <a:latin typeface="Times New Roman" panose="02020603050405020304" pitchFamily="18" charset="0"/>
                <a:cs typeface="Times New Roman" panose="02020603050405020304" pitchFamily="18" charset="0"/>
              </a:rPr>
              <a:t>oddziale przygotowawczym</a:t>
            </a:r>
            <a:r>
              <a:rPr lang="pl-PL" sz="2400" dirty="0">
                <a:latin typeface="Times New Roman" panose="02020603050405020304" pitchFamily="18" charset="0"/>
                <a:cs typeface="Times New Roman" panose="02020603050405020304" pitchFamily="18" charset="0"/>
              </a:rPr>
              <a:t>,</a:t>
            </a:r>
            <a:br>
              <a:rPr lang="pl-PL"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2</a:t>
            </a:r>
            <a:r>
              <a:rPr lang="pl-PL" sz="2400" dirty="0" smtClean="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podniesiono z 3 do 6 godzin minimalną liczbę godzin </a:t>
            </a:r>
            <a:r>
              <a:rPr lang="pl-PL" sz="2400" dirty="0" smtClean="0">
                <a:latin typeface="Times New Roman" panose="02020603050405020304" pitchFamily="18" charset="0"/>
                <a:cs typeface="Times New Roman" panose="02020603050405020304" pitchFamily="18" charset="0"/>
              </a:rPr>
              <a:t>przeznaczonych na </a:t>
            </a:r>
            <a:r>
              <a:rPr lang="pl-PL" sz="2400" dirty="0">
                <a:latin typeface="Times New Roman" panose="02020603050405020304" pitchFamily="18" charset="0"/>
                <a:cs typeface="Times New Roman" panose="02020603050405020304" pitchFamily="18" charset="0"/>
              </a:rPr>
              <a:t>naukę języka polskiego w oddziale </a:t>
            </a:r>
            <a:r>
              <a:rPr lang="pl-PL" sz="2400" dirty="0" smtClean="0">
                <a:latin typeface="Times New Roman" panose="02020603050405020304" pitchFamily="18" charset="0"/>
                <a:cs typeface="Times New Roman" panose="02020603050405020304" pitchFamily="18" charset="0"/>
              </a:rPr>
              <a:t>przygotowawczym,</a:t>
            </a:r>
            <a:r>
              <a:rPr lang="pl-PL" sz="2400" dirty="0" smtClean="0">
                <a:latin typeface="Times New Roman" panose="02020603050405020304" pitchFamily="18" charset="0"/>
                <a:cs typeface="Times New Roman" panose="02020603050405020304" pitchFamily="18" charset="0"/>
              </a:rPr>
              <a:t/>
            </a:r>
            <a:br>
              <a:rPr lang="pl-PL" sz="2400" dirty="0" smtClean="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 </a:t>
            </a:r>
            <a:r>
              <a:rPr lang="pl-PL" sz="2400" dirty="0" smtClean="0">
                <a:latin typeface="Times New Roman" panose="02020603050405020304" pitchFamily="18" charset="0"/>
                <a:cs typeface="Times New Roman" panose="02020603050405020304" pitchFamily="18" charset="0"/>
              </a:rPr>
              <a:t>3) przy </a:t>
            </a:r>
            <a:r>
              <a:rPr lang="pl-PL" sz="2400" dirty="0">
                <a:latin typeface="Times New Roman" panose="02020603050405020304" pitchFamily="18" charset="0"/>
                <a:cs typeface="Times New Roman" panose="02020603050405020304" pitchFamily="18" charset="0"/>
              </a:rPr>
              <a:t>przyjmowaniu do szkoły, oświadczenia o sumie lat nauki </a:t>
            </a:r>
            <a:r>
              <a:rPr lang="pl-PL" sz="2400" dirty="0" smtClean="0">
                <a:latin typeface="Times New Roman" panose="02020603050405020304" pitchFamily="18" charset="0"/>
                <a:cs typeface="Times New Roman" panose="02020603050405020304" pitchFamily="18" charset="0"/>
              </a:rPr>
              <a:t>dziecka na </a:t>
            </a:r>
            <a:r>
              <a:rPr lang="pl-PL" sz="2400" dirty="0">
                <a:latin typeface="Times New Roman" panose="02020603050405020304" pitchFamily="18" charset="0"/>
                <a:cs typeface="Times New Roman" panose="02020603050405020304" pitchFamily="18" charset="0"/>
              </a:rPr>
              <a:t>Ukrainie mogą składać nie tylko rodzice i opiekunowie, ale także </a:t>
            </a:r>
            <a:r>
              <a:rPr lang="pl-PL" sz="2400" dirty="0" smtClean="0">
                <a:latin typeface="Times New Roman" panose="02020603050405020304" pitchFamily="18" charset="0"/>
                <a:cs typeface="Times New Roman" panose="02020603050405020304" pitchFamily="18" charset="0"/>
              </a:rPr>
              <a:t>inne osoby </a:t>
            </a:r>
            <a:r>
              <a:rPr lang="pl-PL" sz="2400" dirty="0">
                <a:latin typeface="Times New Roman" panose="02020603050405020304" pitchFamily="18" charset="0"/>
                <a:cs typeface="Times New Roman" panose="02020603050405020304" pitchFamily="18" charset="0"/>
              </a:rPr>
              <a:t>sprawujące opiekę nad </a:t>
            </a:r>
            <a:r>
              <a:rPr lang="pl-PL" sz="2400" dirty="0" smtClean="0">
                <a:latin typeface="Times New Roman" panose="02020603050405020304" pitchFamily="18" charset="0"/>
                <a:cs typeface="Times New Roman" panose="02020603050405020304" pitchFamily="18" charset="0"/>
              </a:rPr>
              <a:t>uczniem.</a:t>
            </a:r>
            <a:endParaRPr lang="pl-PL" sz="24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524000" y="5654842"/>
            <a:ext cx="9144000" cy="831628"/>
          </a:xfrm>
        </p:spPr>
        <p:txBody>
          <a:bodyPr>
            <a:normAutofit fontScale="62500" lnSpcReduction="20000"/>
          </a:bodyPr>
          <a:lstStyle/>
          <a:p>
            <a:pPr lvl="0"/>
            <a:endParaRPr lang="pl-PL" sz="1400" dirty="0" smtClean="0">
              <a:solidFill>
                <a:prstClr val="black"/>
              </a:solidFill>
              <a:latin typeface="Times New Roman" panose="02020603050405020304" pitchFamily="18" charset="0"/>
              <a:cs typeface="Times New Roman" panose="02020603050405020304" pitchFamily="18" charset="0"/>
            </a:endParaRPr>
          </a:p>
          <a:p>
            <a:pPr lvl="0"/>
            <a:endParaRPr lang="pl-PL" sz="1400" dirty="0">
              <a:solidFill>
                <a:prstClr val="black"/>
              </a:solidFill>
              <a:latin typeface="Times New Roman" panose="02020603050405020304" pitchFamily="18" charset="0"/>
              <a:cs typeface="Times New Roman" panose="02020603050405020304" pitchFamily="18" charset="0"/>
            </a:endParaRPr>
          </a:p>
          <a:p>
            <a:pPr lvl="0" algn="just"/>
            <a:r>
              <a:rPr lang="pl-PL" sz="1700" dirty="0" smtClean="0">
                <a:solidFill>
                  <a:prstClr val="black"/>
                </a:solidFill>
                <a:latin typeface="Times New Roman" panose="02020603050405020304" pitchFamily="18" charset="0"/>
                <a:cs typeface="Times New Roman" panose="02020603050405020304" pitchFamily="18" charset="0"/>
              </a:rPr>
              <a:t>Rozporządzenie </a:t>
            </a:r>
            <a:r>
              <a:rPr lang="pl-PL" sz="1700" dirty="0">
                <a:solidFill>
                  <a:prstClr val="black"/>
                </a:solidFill>
                <a:latin typeface="Times New Roman" panose="02020603050405020304" pitchFamily="18" charset="0"/>
                <a:cs typeface="Times New Roman" panose="02020603050405020304" pitchFamily="18" charset="0"/>
              </a:rPr>
              <a:t>Ministra Edukacji i Nauki z dnia 10 marca 2022 r</a:t>
            </a:r>
            <a:r>
              <a:rPr lang="pl-PL" sz="1700" dirty="0" smtClean="0">
                <a:solidFill>
                  <a:prstClr val="black"/>
                </a:solidFill>
                <a:latin typeface="Times New Roman" panose="02020603050405020304" pitchFamily="18" charset="0"/>
                <a:cs typeface="Times New Roman" panose="02020603050405020304" pitchFamily="18" charset="0"/>
              </a:rPr>
              <a:t>. zmieniające </a:t>
            </a:r>
            <a:r>
              <a:rPr lang="pl-PL" sz="1700" dirty="0">
                <a:solidFill>
                  <a:prstClr val="black"/>
                </a:solidFill>
                <a:latin typeface="Times New Roman" panose="02020603050405020304" pitchFamily="18" charset="0"/>
                <a:cs typeface="Times New Roman" panose="02020603050405020304" pitchFamily="18" charset="0"/>
              </a:rPr>
              <a:t>rozporządzenie w sprawie kształcenia osób </a:t>
            </a:r>
            <a:r>
              <a:rPr lang="pl-PL" sz="1700" dirty="0" smtClean="0">
                <a:solidFill>
                  <a:prstClr val="black"/>
                </a:solidFill>
                <a:latin typeface="Times New Roman" panose="02020603050405020304" pitchFamily="18" charset="0"/>
                <a:cs typeface="Times New Roman" panose="02020603050405020304" pitchFamily="18" charset="0"/>
              </a:rPr>
              <a:t>niebędących obywatelami </a:t>
            </a:r>
            <a:r>
              <a:rPr lang="pl-PL" sz="1700" dirty="0">
                <a:solidFill>
                  <a:prstClr val="black"/>
                </a:solidFill>
                <a:latin typeface="Times New Roman" panose="02020603050405020304" pitchFamily="18" charset="0"/>
                <a:cs typeface="Times New Roman" panose="02020603050405020304" pitchFamily="18" charset="0"/>
              </a:rPr>
              <a:t>polskimi oraz osób będących obywatelami polskimi</a:t>
            </a:r>
            <a:r>
              <a:rPr lang="pl-PL" sz="1700" dirty="0" smtClean="0">
                <a:solidFill>
                  <a:prstClr val="black"/>
                </a:solidFill>
                <a:latin typeface="Times New Roman" panose="02020603050405020304" pitchFamily="18" charset="0"/>
                <a:cs typeface="Times New Roman" panose="02020603050405020304" pitchFamily="18" charset="0"/>
              </a:rPr>
              <a:t>, które </a:t>
            </a:r>
            <a:r>
              <a:rPr lang="pl-PL" sz="1700" dirty="0">
                <a:solidFill>
                  <a:prstClr val="black"/>
                </a:solidFill>
                <a:latin typeface="Times New Roman" panose="02020603050405020304" pitchFamily="18" charset="0"/>
                <a:cs typeface="Times New Roman" panose="02020603050405020304" pitchFamily="18" charset="0"/>
              </a:rPr>
              <a:t>pobierały naukę w szkołach funkcjonujących w </a:t>
            </a:r>
            <a:r>
              <a:rPr lang="pl-PL" sz="1700" dirty="0" smtClean="0">
                <a:solidFill>
                  <a:prstClr val="black"/>
                </a:solidFill>
                <a:latin typeface="Times New Roman" panose="02020603050405020304" pitchFamily="18" charset="0"/>
                <a:cs typeface="Times New Roman" panose="02020603050405020304" pitchFamily="18" charset="0"/>
              </a:rPr>
              <a:t>systemach oświaty </a:t>
            </a:r>
            <a:r>
              <a:rPr lang="pl-PL" sz="1700" dirty="0">
                <a:solidFill>
                  <a:prstClr val="black"/>
                </a:solidFill>
                <a:latin typeface="Times New Roman" panose="02020603050405020304" pitchFamily="18" charset="0"/>
                <a:cs typeface="Times New Roman" panose="02020603050405020304" pitchFamily="18" charset="0"/>
              </a:rPr>
              <a:t>innych państw (Dz. U. z 2022 r. poz. 573)</a:t>
            </a:r>
          </a:p>
          <a:p>
            <a:endParaRPr lang="pl-PL" sz="1700" dirty="0"/>
          </a:p>
        </p:txBody>
      </p:sp>
    </p:spTree>
    <p:extLst>
      <p:ext uri="{BB962C8B-B14F-4D97-AF65-F5344CB8AC3E}">
        <p14:creationId xmlns:p14="http://schemas.microsoft.com/office/powerpoint/2010/main" val="768943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06568" y="850007"/>
            <a:ext cx="11020023" cy="4395761"/>
          </a:xfrm>
        </p:spPr>
        <p:txBody>
          <a:bodyPr>
            <a:noAutofit/>
          </a:bodyPr>
          <a:lstStyle/>
          <a:p>
            <a:pPr algn="l"/>
            <a:r>
              <a:rPr lang="pl-PL" sz="2800" b="1" dirty="0" smtClean="0">
                <a:latin typeface="Times New Roman" panose="02020603050405020304" pitchFamily="18" charset="0"/>
                <a:cs typeface="Times New Roman" panose="02020603050405020304" pitchFamily="18" charset="0"/>
              </a:rPr>
              <a:t>Możliwość </a:t>
            </a:r>
            <a:r>
              <a:rPr lang="pl-PL" sz="2800" b="1" dirty="0">
                <a:latin typeface="Times New Roman" panose="02020603050405020304" pitchFamily="18" charset="0"/>
                <a:cs typeface="Times New Roman" panose="02020603050405020304" pitchFamily="18" charset="0"/>
              </a:rPr>
              <a:t>przystąpienia w bieżącym roku szkolnym do egzaminu</a:t>
            </a:r>
            <a:br>
              <a:rPr lang="pl-PL" sz="2800" b="1" dirty="0">
                <a:latin typeface="Times New Roman" panose="02020603050405020304" pitchFamily="18" charset="0"/>
                <a:cs typeface="Times New Roman" panose="02020603050405020304" pitchFamily="18" charset="0"/>
              </a:rPr>
            </a:br>
            <a:r>
              <a:rPr lang="pl-PL" sz="2800" b="1" dirty="0">
                <a:latin typeface="Times New Roman" panose="02020603050405020304" pitchFamily="18" charset="0"/>
                <a:cs typeface="Times New Roman" panose="02020603050405020304" pitchFamily="18" charset="0"/>
              </a:rPr>
              <a:t>ósmoklasisty i egzaminu maturalnego uczniom będącym obywatelami</a:t>
            </a:r>
            <a:br>
              <a:rPr lang="pl-PL" sz="2800" b="1" dirty="0">
                <a:latin typeface="Times New Roman" panose="02020603050405020304" pitchFamily="18" charset="0"/>
                <a:cs typeface="Times New Roman" panose="02020603050405020304" pitchFamily="18" charset="0"/>
              </a:rPr>
            </a:br>
            <a:r>
              <a:rPr lang="pl-PL" sz="2800" b="1" dirty="0">
                <a:latin typeface="Times New Roman" panose="02020603050405020304" pitchFamily="18" charset="0"/>
                <a:cs typeface="Times New Roman" panose="02020603050405020304" pitchFamily="18" charset="0"/>
              </a:rPr>
              <a:t>Ukrainy, którzy po 24 lutego 2022 r. przybyli do Polski</a:t>
            </a:r>
            <a:r>
              <a:rPr lang="pl-PL" sz="2800" dirty="0" smtClean="0">
                <a:latin typeface="Times New Roman" panose="02020603050405020304" pitchFamily="18" charset="0"/>
                <a:cs typeface="Times New Roman" panose="02020603050405020304" pitchFamily="18" charset="0"/>
              </a:rPr>
              <a:t>.</a:t>
            </a:r>
            <a:br>
              <a:rPr lang="pl-PL" sz="2800" dirty="0" smtClean="0">
                <a:latin typeface="Times New Roman" panose="02020603050405020304" pitchFamily="18" charset="0"/>
                <a:cs typeface="Times New Roman" panose="02020603050405020304" pitchFamily="18" charset="0"/>
              </a:rPr>
            </a:br>
            <a:r>
              <a:rPr lang="pl-PL" sz="2800" dirty="0">
                <a:latin typeface="Times New Roman" panose="02020603050405020304" pitchFamily="18" charset="0"/>
                <a:cs typeface="Times New Roman" panose="02020603050405020304" pitchFamily="18" charset="0"/>
              </a:rPr>
              <a:t/>
            </a:r>
            <a:br>
              <a:rPr lang="pl-PL" sz="2800" dirty="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1. Uczniowie </a:t>
            </a:r>
            <a:r>
              <a:rPr lang="pl-PL" sz="2800" dirty="0">
                <a:latin typeface="Times New Roman" panose="02020603050405020304" pitchFamily="18" charset="0"/>
                <a:cs typeface="Times New Roman" panose="02020603050405020304" pitchFamily="18" charset="0"/>
              </a:rPr>
              <a:t>będący obywatelami Ukrainy, realizujący obowiązek szkolny,</a:t>
            </a:r>
            <a:br>
              <a:rPr lang="pl-PL" sz="2800" dirty="0">
                <a:latin typeface="Times New Roman" panose="02020603050405020304" pitchFamily="18" charset="0"/>
                <a:cs typeface="Times New Roman" panose="02020603050405020304" pitchFamily="18" charset="0"/>
              </a:rPr>
            </a:br>
            <a:r>
              <a:rPr lang="pl-PL" sz="2800" dirty="0">
                <a:latin typeface="Times New Roman" panose="02020603050405020304" pitchFamily="18" charset="0"/>
                <a:cs typeface="Times New Roman" panose="02020603050405020304" pitchFamily="18" charset="0"/>
              </a:rPr>
              <a:t>składają deklarację wskazującą język obcy nowożytny, z którego uczeń</a:t>
            </a:r>
            <a:br>
              <a:rPr lang="pl-PL" sz="2800" dirty="0">
                <a:latin typeface="Times New Roman" panose="02020603050405020304" pitchFamily="18" charset="0"/>
                <a:cs typeface="Times New Roman" panose="02020603050405020304" pitchFamily="18" charset="0"/>
              </a:rPr>
            </a:br>
            <a:r>
              <a:rPr lang="pl-PL" sz="2800" dirty="0">
                <a:latin typeface="Times New Roman" panose="02020603050405020304" pitchFamily="18" charset="0"/>
                <a:cs typeface="Times New Roman" panose="02020603050405020304" pitchFamily="18" charset="0"/>
              </a:rPr>
              <a:t>przystąpi do egzaminu ósmoklasisty w terminie do dnia 11 kwietnia 2022 r</a:t>
            </a:r>
            <a:r>
              <a:rPr lang="pl-PL" sz="2800" dirty="0" smtClean="0">
                <a:latin typeface="Times New Roman" panose="02020603050405020304" pitchFamily="18" charset="0"/>
                <a:cs typeface="Times New Roman" panose="02020603050405020304" pitchFamily="18" charset="0"/>
              </a:rPr>
              <a:t>.</a:t>
            </a:r>
            <a:br>
              <a:rPr lang="pl-PL" sz="2800" dirty="0" smtClean="0">
                <a:latin typeface="Times New Roman" panose="02020603050405020304" pitchFamily="18" charset="0"/>
                <a:cs typeface="Times New Roman" panose="02020603050405020304" pitchFamily="18" charset="0"/>
              </a:rPr>
            </a:br>
            <a:r>
              <a:rPr lang="pl-PL" sz="2800" dirty="0">
                <a:latin typeface="Times New Roman" panose="02020603050405020304" pitchFamily="18" charset="0"/>
                <a:cs typeface="Times New Roman" panose="02020603050405020304" pitchFamily="18" charset="0"/>
              </a:rPr>
              <a:t/>
            </a:r>
            <a:br>
              <a:rPr lang="pl-PL" sz="2800" dirty="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2. Uczniowie </a:t>
            </a:r>
            <a:r>
              <a:rPr lang="pl-PL" sz="2800" dirty="0">
                <a:latin typeface="Times New Roman" panose="02020603050405020304" pitchFamily="18" charset="0"/>
                <a:cs typeface="Times New Roman" panose="02020603050405020304" pitchFamily="18" charset="0"/>
              </a:rPr>
              <a:t>realizujący obowiązek nauki, będący obywatelami</a:t>
            </a:r>
            <a:br>
              <a:rPr lang="pl-PL" sz="2800" dirty="0">
                <a:latin typeface="Times New Roman" panose="02020603050405020304" pitchFamily="18" charset="0"/>
                <a:cs typeface="Times New Roman" panose="02020603050405020304" pitchFamily="18" charset="0"/>
              </a:rPr>
            </a:br>
            <a:r>
              <a:rPr lang="pl-PL" sz="2800" dirty="0">
                <a:latin typeface="Times New Roman" panose="02020603050405020304" pitchFamily="18" charset="0"/>
                <a:cs typeface="Times New Roman" panose="02020603050405020304" pitchFamily="18" charset="0"/>
              </a:rPr>
              <a:t>Ukrainy, </a:t>
            </a:r>
            <a:r>
              <a:rPr lang="pl-PL" sz="2800" dirty="0" smtClean="0">
                <a:latin typeface="Times New Roman" panose="02020603050405020304" pitchFamily="18" charset="0"/>
                <a:cs typeface="Times New Roman" panose="02020603050405020304" pitchFamily="18" charset="0"/>
              </a:rPr>
              <a:t>mogli </a:t>
            </a:r>
            <a:r>
              <a:rPr lang="pl-PL" sz="2800" dirty="0">
                <a:latin typeface="Times New Roman" panose="02020603050405020304" pitchFamily="18" charset="0"/>
                <a:cs typeface="Times New Roman" panose="02020603050405020304" pitchFamily="18" charset="0"/>
              </a:rPr>
              <a:t>złożyć deklarację przystąpienia do egzaminu maturalnego</a:t>
            </a:r>
            <a:br>
              <a:rPr lang="pl-PL" sz="2800" dirty="0">
                <a:latin typeface="Times New Roman" panose="02020603050405020304" pitchFamily="18" charset="0"/>
                <a:cs typeface="Times New Roman" panose="02020603050405020304" pitchFamily="18" charset="0"/>
              </a:rPr>
            </a:br>
            <a:r>
              <a:rPr lang="pl-PL" sz="2800" dirty="0">
                <a:latin typeface="Times New Roman" panose="02020603050405020304" pitchFamily="18" charset="0"/>
                <a:cs typeface="Times New Roman" panose="02020603050405020304" pitchFamily="18" charset="0"/>
              </a:rPr>
              <a:t>w terminie do dnia 31 marca 2022 r</a:t>
            </a:r>
            <a:r>
              <a:rPr lang="pl-PL" sz="2800" dirty="0" smtClean="0">
                <a:latin typeface="Times New Roman" panose="02020603050405020304" pitchFamily="18" charset="0"/>
                <a:cs typeface="Times New Roman" panose="02020603050405020304" pitchFamily="18" charset="0"/>
              </a:rPr>
              <a:t>.</a:t>
            </a:r>
            <a:endParaRPr lang="pl-PL" sz="28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613611" y="5306096"/>
            <a:ext cx="9925601" cy="1239592"/>
          </a:xfrm>
        </p:spPr>
        <p:txBody>
          <a:bodyPr>
            <a:normAutofit/>
          </a:bodyPr>
          <a:lstStyle/>
          <a:p>
            <a:pPr lvl="0" algn="just"/>
            <a:r>
              <a:rPr lang="pl-PL" sz="1400" dirty="0" smtClean="0">
                <a:solidFill>
                  <a:prstClr val="black"/>
                </a:solidFill>
                <a:latin typeface="Times New Roman" panose="02020603050405020304" pitchFamily="18" charset="0"/>
                <a:cs typeface="Times New Roman" panose="02020603050405020304" pitchFamily="18" charset="0"/>
              </a:rPr>
              <a:t>Rozporządzenie </a:t>
            </a:r>
            <a:r>
              <a:rPr lang="pl-PL" sz="1400" dirty="0">
                <a:solidFill>
                  <a:prstClr val="black"/>
                </a:solidFill>
                <a:latin typeface="Times New Roman" panose="02020603050405020304" pitchFamily="18" charset="0"/>
                <a:cs typeface="Times New Roman" panose="02020603050405020304" pitchFamily="18" charset="0"/>
              </a:rPr>
              <a:t>Ministra Edukacji i Nauki z dnia </a:t>
            </a:r>
            <a:r>
              <a:rPr lang="pl-PL" sz="1400" dirty="0" smtClean="0">
                <a:solidFill>
                  <a:prstClr val="black"/>
                </a:solidFill>
                <a:latin typeface="Times New Roman" panose="02020603050405020304" pitchFamily="18" charset="0"/>
                <a:cs typeface="Times New Roman" panose="02020603050405020304" pitchFamily="18" charset="0"/>
              </a:rPr>
              <a:t>21 </a:t>
            </a:r>
            <a:r>
              <a:rPr lang="pl-PL" sz="1400" dirty="0">
                <a:solidFill>
                  <a:prstClr val="black"/>
                </a:solidFill>
                <a:latin typeface="Times New Roman" panose="02020603050405020304" pitchFamily="18" charset="0"/>
                <a:cs typeface="Times New Roman" panose="02020603050405020304" pitchFamily="18" charset="0"/>
              </a:rPr>
              <a:t>marca 2022 r. w sprawie organizacji kształcenia, wychowania i opieki </a:t>
            </a:r>
            <a:r>
              <a:rPr lang="pl-PL" sz="1400" dirty="0" smtClean="0">
                <a:solidFill>
                  <a:prstClr val="black"/>
                </a:solidFill>
                <a:latin typeface="Times New Roman" panose="02020603050405020304" pitchFamily="18" charset="0"/>
                <a:cs typeface="Times New Roman" panose="02020603050405020304" pitchFamily="18" charset="0"/>
              </a:rPr>
              <a:t>dzieci i </a:t>
            </a:r>
            <a:r>
              <a:rPr lang="pl-PL" sz="1400" dirty="0">
                <a:solidFill>
                  <a:prstClr val="black"/>
                </a:solidFill>
                <a:latin typeface="Times New Roman" panose="02020603050405020304" pitchFamily="18" charset="0"/>
                <a:cs typeface="Times New Roman" panose="02020603050405020304" pitchFamily="18" charset="0"/>
              </a:rPr>
              <a:t>młodzieży będących obywatelami Ukrainy (Dz. U. z 2022 r. poz. 645) </a:t>
            </a:r>
          </a:p>
          <a:p>
            <a:endParaRPr lang="pl-PL" dirty="0"/>
          </a:p>
        </p:txBody>
      </p:sp>
    </p:spTree>
    <p:extLst>
      <p:ext uri="{BB962C8B-B14F-4D97-AF65-F5344CB8AC3E}">
        <p14:creationId xmlns:p14="http://schemas.microsoft.com/office/powerpoint/2010/main" val="238820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3487" y="605307"/>
            <a:ext cx="11307651" cy="5217977"/>
          </a:xfrm>
        </p:spPr>
        <p:txBody>
          <a:bodyPr>
            <a:noAutofit/>
          </a:bodyPr>
          <a:lstStyle/>
          <a:p>
            <a:pPr algn="l"/>
            <a:r>
              <a:rPr lang="pl-PL" sz="2400" dirty="0" smtClean="0">
                <a:latin typeface="Times New Roman" panose="02020603050405020304" pitchFamily="18" charset="0"/>
                <a:cs typeface="Times New Roman" panose="02020603050405020304" pitchFamily="18" charset="0"/>
              </a:rPr>
              <a:t>3. Możliwość </a:t>
            </a:r>
            <a:r>
              <a:rPr lang="pl-PL" sz="2400" dirty="0">
                <a:latin typeface="Times New Roman" panose="02020603050405020304" pitchFamily="18" charset="0"/>
                <a:cs typeface="Times New Roman" panose="02020603050405020304" pitchFamily="18" charset="0"/>
              </a:rPr>
              <a:t>wprowadzenia przez </a:t>
            </a:r>
            <a:r>
              <a:rPr lang="pl-PL" sz="2400" dirty="0" smtClean="0">
                <a:latin typeface="Times New Roman" panose="02020603050405020304" pitchFamily="18" charset="0"/>
                <a:cs typeface="Times New Roman" panose="02020603050405020304" pitchFamily="18" charset="0"/>
              </a:rPr>
              <a:t>CKE dodatkowych </a:t>
            </a:r>
            <a:r>
              <a:rPr lang="pl-PL" sz="2400" dirty="0">
                <a:latin typeface="Times New Roman" panose="02020603050405020304" pitchFamily="18" charset="0"/>
                <a:cs typeface="Times New Roman" panose="02020603050405020304" pitchFamily="18" charset="0"/>
              </a:rPr>
              <a:t>dostosowań (np. tłumaczenia na język ukraiński </a:t>
            </a:r>
            <a:r>
              <a:rPr lang="pl-PL" sz="2400" dirty="0" smtClean="0">
                <a:latin typeface="Times New Roman" panose="02020603050405020304" pitchFamily="18" charset="0"/>
                <a:cs typeface="Times New Roman" panose="02020603050405020304" pitchFamily="18" charset="0"/>
              </a:rPr>
              <a:t>niektórych arkuszy </a:t>
            </a:r>
            <a:r>
              <a:rPr lang="pl-PL" sz="2400" dirty="0">
                <a:latin typeface="Times New Roman" panose="02020603050405020304" pitchFamily="18" charset="0"/>
                <a:cs typeface="Times New Roman" panose="02020603050405020304" pitchFamily="18" charset="0"/>
              </a:rPr>
              <a:t>egzaminacyjnych, możliwości korzystania ze słowników </a:t>
            </a:r>
            <a:r>
              <a:rPr lang="pl-PL" sz="2400" dirty="0" smtClean="0">
                <a:latin typeface="Times New Roman" panose="02020603050405020304" pitchFamily="18" charset="0"/>
                <a:cs typeface="Times New Roman" panose="02020603050405020304" pitchFamily="18" charset="0"/>
              </a:rPr>
              <a:t>podczas egzaminu</a:t>
            </a:r>
            <a:r>
              <a:rPr lang="pl-PL" sz="2400" dirty="0">
                <a:latin typeface="Times New Roman" panose="02020603050405020304" pitchFamily="18" charset="0"/>
                <a:cs typeface="Times New Roman" panose="02020603050405020304" pitchFamily="18" charset="0"/>
              </a:rPr>
              <a:t>) na egzaminie ósmoklasisty, egzaminie maturalnym</a:t>
            </a:r>
            <a:br>
              <a:rPr lang="pl-PL"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i egzaminie zawodowym dla uczniów i absolwentów, którzy przybyli do Polski</a:t>
            </a:r>
            <a:br>
              <a:rPr lang="pl-PL"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z Ukrainy po 24 lutego 2022 r.;</a:t>
            </a:r>
            <a:br>
              <a:rPr lang="pl-PL"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4. Dyrektor </a:t>
            </a:r>
            <a:r>
              <a:rPr lang="pl-PL" sz="2400" dirty="0" smtClean="0">
                <a:latin typeface="Times New Roman" panose="02020603050405020304" pitchFamily="18" charset="0"/>
                <a:cs typeface="Times New Roman" panose="02020603050405020304" pitchFamily="18" charset="0"/>
              </a:rPr>
              <a:t>CKE, </a:t>
            </a:r>
            <a:r>
              <a:rPr lang="pl-PL" sz="2400" dirty="0">
                <a:latin typeface="Times New Roman" panose="02020603050405020304" pitchFamily="18" charset="0"/>
                <a:cs typeface="Times New Roman" panose="02020603050405020304" pitchFamily="18" charset="0"/>
              </a:rPr>
              <a:t>w terminie do dnia 28 </a:t>
            </a:r>
            <a:r>
              <a:rPr lang="pl-PL" sz="2400" dirty="0" smtClean="0">
                <a:latin typeface="Times New Roman" panose="02020603050405020304" pitchFamily="18" charset="0"/>
                <a:cs typeface="Times New Roman" panose="02020603050405020304" pitchFamily="18" charset="0"/>
              </a:rPr>
              <a:t>marca 2022 </a:t>
            </a:r>
            <a:r>
              <a:rPr lang="pl-PL" sz="2400" dirty="0">
                <a:latin typeface="Times New Roman" panose="02020603050405020304" pitchFamily="18" charset="0"/>
                <a:cs typeface="Times New Roman" panose="02020603050405020304" pitchFamily="18" charset="0"/>
              </a:rPr>
              <a:t>r., został zobowiązany do dostosowania informacji o </a:t>
            </a:r>
            <a:r>
              <a:rPr lang="pl-PL" sz="2400" dirty="0" smtClean="0">
                <a:latin typeface="Times New Roman" panose="02020603050405020304" pitchFamily="18" charset="0"/>
                <a:cs typeface="Times New Roman" panose="02020603050405020304" pitchFamily="18" charset="0"/>
              </a:rPr>
              <a:t>sposobie organizacji i </a:t>
            </a:r>
            <a:r>
              <a:rPr lang="pl-PL" sz="2400" dirty="0">
                <a:latin typeface="Times New Roman" panose="02020603050405020304" pitchFamily="18" charset="0"/>
                <a:cs typeface="Times New Roman" panose="02020603050405020304" pitchFamily="18" charset="0"/>
              </a:rPr>
              <a:t>przeprowadzania egzaminu ósmoklasisty, </a:t>
            </a:r>
            <a:r>
              <a:rPr lang="pl-PL" sz="2400" dirty="0" smtClean="0">
                <a:latin typeface="Times New Roman" panose="02020603050405020304" pitchFamily="18" charset="0"/>
                <a:cs typeface="Times New Roman" panose="02020603050405020304" pitchFamily="18" charset="0"/>
              </a:rPr>
              <a:t>egzaminu maturalnego </a:t>
            </a:r>
            <a:r>
              <a:rPr lang="pl-PL" sz="2400" dirty="0">
                <a:latin typeface="Times New Roman" panose="02020603050405020304" pitchFamily="18" charset="0"/>
                <a:cs typeface="Times New Roman" panose="02020603050405020304" pitchFamily="18" charset="0"/>
              </a:rPr>
              <a:t>oraz egzaminu zawodowego do zmian </a:t>
            </a:r>
            <a:r>
              <a:rPr lang="pl-PL" sz="2400" dirty="0" smtClean="0">
                <a:latin typeface="Times New Roman" panose="02020603050405020304" pitchFamily="18" charset="0"/>
                <a:cs typeface="Times New Roman" panose="02020603050405020304" pitchFamily="18" charset="0"/>
              </a:rPr>
              <a:t>wprowadzonych </a:t>
            </a:r>
            <a:br>
              <a:rPr lang="pl-PL" sz="2400" dirty="0" smtClean="0">
                <a:latin typeface="Times New Roman" panose="02020603050405020304" pitchFamily="18" charset="0"/>
                <a:cs typeface="Times New Roman" panose="02020603050405020304" pitchFamily="18" charset="0"/>
              </a:rPr>
            </a:br>
            <a:r>
              <a:rPr lang="pl-PL" sz="2400" dirty="0" smtClean="0">
                <a:latin typeface="Times New Roman" panose="02020603050405020304" pitchFamily="18" charset="0"/>
                <a:cs typeface="Times New Roman" panose="02020603050405020304" pitchFamily="18" charset="0"/>
              </a:rPr>
              <a:t>w </a:t>
            </a:r>
            <a:r>
              <a:rPr lang="pl-PL" sz="2400" dirty="0">
                <a:latin typeface="Times New Roman" panose="02020603050405020304" pitchFamily="18" charset="0"/>
                <a:cs typeface="Times New Roman" panose="02020603050405020304" pitchFamily="18" charset="0"/>
              </a:rPr>
              <a:t>rozporządzeniu;</a:t>
            </a:r>
            <a:br>
              <a:rPr lang="pl-PL"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5. </a:t>
            </a:r>
            <a:r>
              <a:rPr lang="pl-PL" sz="2400" dirty="0" smtClean="0">
                <a:latin typeface="Times New Roman" panose="02020603050405020304" pitchFamily="18" charset="0"/>
                <a:cs typeface="Times New Roman" panose="02020603050405020304" pitchFamily="18" charset="0"/>
              </a:rPr>
              <a:t>Umożliwiono </a:t>
            </a:r>
            <a:r>
              <a:rPr lang="pl-PL" sz="2400" dirty="0">
                <a:latin typeface="Times New Roman" panose="02020603050405020304" pitchFamily="18" charset="0"/>
                <a:cs typeface="Times New Roman" panose="02020603050405020304" pitchFamily="18" charset="0"/>
              </a:rPr>
              <a:t>dyrektorom </a:t>
            </a:r>
            <a:r>
              <a:rPr lang="pl-PL" sz="2400" dirty="0" smtClean="0">
                <a:latin typeface="Times New Roman" panose="02020603050405020304" pitchFamily="18" charset="0"/>
                <a:cs typeface="Times New Roman" panose="02020603050405020304" pitchFamily="18" charset="0"/>
              </a:rPr>
              <a:t>OKE, </a:t>
            </a:r>
            <a:r>
              <a:rPr lang="pl-PL" sz="2400" dirty="0">
                <a:latin typeface="Times New Roman" panose="02020603050405020304" pitchFamily="18" charset="0"/>
                <a:cs typeface="Times New Roman" panose="02020603050405020304" pitchFamily="18" charset="0"/>
              </a:rPr>
              <a:t>za </a:t>
            </a:r>
            <a:r>
              <a:rPr lang="pl-PL" sz="2400" dirty="0" smtClean="0">
                <a:latin typeface="Times New Roman" panose="02020603050405020304" pitchFamily="18" charset="0"/>
                <a:cs typeface="Times New Roman" panose="02020603050405020304" pitchFamily="18" charset="0"/>
              </a:rPr>
              <a:t>zgodą dyrektora CKE </a:t>
            </a:r>
            <a:r>
              <a:rPr lang="pl-PL" sz="2400" dirty="0">
                <a:latin typeface="Times New Roman" panose="02020603050405020304" pitchFamily="18" charset="0"/>
                <a:cs typeface="Times New Roman" panose="02020603050405020304" pitchFamily="18" charset="0"/>
              </a:rPr>
              <a:t>powoływanie w skład zespołu</a:t>
            </a:r>
            <a:br>
              <a:rPr lang="pl-PL"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egzaminatorów sprawdzających prace egzaminu ósmoklasisty lub egzaminu</a:t>
            </a:r>
            <a:br>
              <a:rPr lang="pl-PL"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maturalnego uczniów, osób niewpisanych do ewidencji </a:t>
            </a:r>
            <a:r>
              <a:rPr lang="pl-PL" sz="2400" dirty="0" smtClean="0">
                <a:latin typeface="Times New Roman" panose="02020603050405020304" pitchFamily="18" charset="0"/>
                <a:cs typeface="Times New Roman" panose="02020603050405020304" pitchFamily="18" charset="0"/>
              </a:rPr>
              <a:t>egzaminatorów prowadzonej </a:t>
            </a:r>
            <a:r>
              <a:rPr lang="pl-PL" sz="2400" dirty="0">
                <a:latin typeface="Times New Roman" panose="02020603050405020304" pitchFamily="18" charset="0"/>
                <a:cs typeface="Times New Roman" panose="02020603050405020304" pitchFamily="18" charset="0"/>
              </a:rPr>
              <a:t>przez daną okręgową komisję egzaminacyjną, z zastrzeżeniem</a:t>
            </a:r>
            <a:r>
              <a:rPr lang="pl-PL" sz="2400" dirty="0" smtClean="0">
                <a:latin typeface="Times New Roman" panose="02020603050405020304" pitchFamily="18" charset="0"/>
                <a:cs typeface="Times New Roman" panose="02020603050405020304" pitchFamily="18" charset="0"/>
              </a:rPr>
              <a:t>, że </a:t>
            </a:r>
            <a:r>
              <a:rPr lang="pl-PL" sz="2400" dirty="0">
                <a:latin typeface="Times New Roman" panose="02020603050405020304" pitchFamily="18" charset="0"/>
                <a:cs typeface="Times New Roman" panose="02020603050405020304" pitchFamily="18" charset="0"/>
              </a:rPr>
              <a:t>powołane osoby muszą uczestniczyć w szkoleniu dla </a:t>
            </a:r>
            <a:r>
              <a:rPr lang="pl-PL" sz="2400" dirty="0" smtClean="0">
                <a:latin typeface="Times New Roman" panose="02020603050405020304" pitchFamily="18" charset="0"/>
                <a:cs typeface="Times New Roman" panose="02020603050405020304" pitchFamily="18" charset="0"/>
              </a:rPr>
              <a:t>egzaminatorów wpisanych </a:t>
            </a:r>
            <a:r>
              <a:rPr lang="pl-PL" sz="2400" dirty="0">
                <a:latin typeface="Times New Roman" panose="02020603050405020304" pitchFamily="18" charset="0"/>
                <a:cs typeface="Times New Roman" panose="02020603050405020304" pitchFamily="18" charset="0"/>
              </a:rPr>
              <a:t>do ewidencji, sprawdzających prace egzaminacyjne. Dotyczy </a:t>
            </a:r>
            <a:r>
              <a:rPr lang="pl-PL" sz="2400" dirty="0" smtClean="0">
                <a:latin typeface="Times New Roman" panose="02020603050405020304" pitchFamily="18" charset="0"/>
                <a:cs typeface="Times New Roman" panose="02020603050405020304" pitchFamily="18" charset="0"/>
              </a:rPr>
              <a:t>to osób </a:t>
            </a:r>
            <a:r>
              <a:rPr lang="pl-PL" sz="2400" dirty="0">
                <a:latin typeface="Times New Roman" panose="02020603050405020304" pitchFamily="18" charset="0"/>
                <a:cs typeface="Times New Roman" panose="02020603050405020304" pitchFamily="18" charset="0"/>
              </a:rPr>
              <a:t>znających język ukraiński, które będą mogły pomagać </a:t>
            </a:r>
            <a:r>
              <a:rPr lang="pl-PL" sz="2400" dirty="0" smtClean="0">
                <a:latin typeface="Times New Roman" panose="02020603050405020304" pitchFamily="18" charset="0"/>
                <a:cs typeface="Times New Roman" panose="02020603050405020304" pitchFamily="18" charset="0"/>
              </a:rPr>
              <a:t>egzaminatorom</a:t>
            </a:r>
            <a:endParaRPr lang="pl-PL" sz="24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705393" y="5574590"/>
            <a:ext cx="10798629" cy="1210614"/>
          </a:xfrm>
        </p:spPr>
        <p:txBody>
          <a:bodyPr>
            <a:normAutofit/>
          </a:bodyPr>
          <a:lstStyle/>
          <a:p>
            <a:endParaRPr lang="pl-PL" sz="1400" dirty="0" smtClean="0"/>
          </a:p>
          <a:p>
            <a:pPr algn="just"/>
            <a:r>
              <a:rPr lang="pl-PL" sz="1400" dirty="0" smtClean="0">
                <a:latin typeface="Times New Roman" panose="02020603050405020304" pitchFamily="18" charset="0"/>
                <a:cs typeface="Times New Roman" panose="02020603050405020304" pitchFamily="18" charset="0"/>
              </a:rPr>
              <a:t>Rozporządzenie </a:t>
            </a:r>
            <a:r>
              <a:rPr lang="pl-PL" sz="1400" dirty="0">
                <a:latin typeface="Times New Roman" panose="02020603050405020304" pitchFamily="18" charset="0"/>
                <a:cs typeface="Times New Roman" panose="02020603050405020304" pitchFamily="18" charset="0"/>
              </a:rPr>
              <a:t>Ministra Edukacji i Nauki z dnia 21 marca 2022 r. w sprawie organizacji kształcenia, wychowania i opieki dzieci i młodzieży będących obywatelami Ukrainy (Dz. U. z 2022 r. poz. 645) </a:t>
            </a:r>
          </a:p>
          <a:p>
            <a:pPr algn="just"/>
            <a:endParaRPr lang="pl-PL" sz="1400"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595317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13805" y="748937"/>
            <a:ext cx="11181805" cy="5428026"/>
          </a:xfrm>
        </p:spPr>
        <p:txBody>
          <a:bodyPr/>
          <a:lstStyle/>
          <a:p>
            <a:pPr marL="0" indent="0" algn="just">
              <a:buNone/>
            </a:pPr>
            <a:r>
              <a:rPr lang="pl-PL" b="1" i="1" dirty="0" smtClean="0">
                <a:latin typeface="Times New Roman" panose="02020603050405020304" pitchFamily="18" charset="0"/>
                <a:cs typeface="Times New Roman" panose="02020603050405020304" pitchFamily="18" charset="0"/>
              </a:rPr>
              <a:t>Liczba uczniów – uchodźców z Ukrainy w szkołach i placówkach dolnośląskich na dzień 1 kwietnia 2022 </a:t>
            </a:r>
            <a:r>
              <a:rPr lang="pl-PL" b="1" i="1" dirty="0" smtClean="0">
                <a:latin typeface="Times New Roman" panose="02020603050405020304" pitchFamily="18" charset="0"/>
                <a:cs typeface="Times New Roman" panose="02020603050405020304" pitchFamily="18" charset="0"/>
              </a:rPr>
              <a:t>roku</a:t>
            </a:r>
            <a:endParaRPr lang="pl-PL" dirty="0">
              <a:latin typeface="Times New Roman" panose="02020603050405020304" pitchFamily="18" charset="0"/>
              <a:cs typeface="Times New Roman" panose="02020603050405020304" pitchFamily="18" charset="0"/>
            </a:endParaRPr>
          </a:p>
        </p:txBody>
      </p:sp>
      <p:sp>
        <p:nvSpPr>
          <p:cNvPr id="4" name="Prostokąt 3"/>
          <p:cNvSpPr/>
          <p:nvPr/>
        </p:nvSpPr>
        <p:spPr>
          <a:xfrm>
            <a:off x="966651" y="5389993"/>
            <a:ext cx="10842172" cy="292388"/>
          </a:xfrm>
          <a:prstGeom prst="rect">
            <a:avLst/>
          </a:prstGeom>
        </p:spPr>
        <p:txBody>
          <a:bodyPr wrap="square">
            <a:spAutoFit/>
          </a:bodyPr>
          <a:lstStyle/>
          <a:p>
            <a:r>
              <a:rPr lang="pl-PL" sz="1300" i="1" dirty="0" smtClean="0">
                <a:latin typeface="Times New Roman" panose="02020603050405020304" pitchFamily="18" charset="0"/>
                <a:cs typeface="Times New Roman" panose="02020603050405020304" pitchFamily="18" charset="0"/>
              </a:rPr>
              <a:t>Dane : System Informacji Oświatowej.</a:t>
            </a:r>
            <a:endParaRPr lang="pl-PL" sz="1300" i="1" dirty="0">
              <a:latin typeface="Times New Roman" panose="02020603050405020304" pitchFamily="18" charset="0"/>
              <a:cs typeface="Times New Roman" panose="02020603050405020304" pitchFamily="18"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4140404181"/>
              </p:ext>
            </p:extLst>
          </p:nvPr>
        </p:nvGraphicFramePr>
        <p:xfrm>
          <a:off x="1098999" y="1787207"/>
          <a:ext cx="9639300" cy="3553902"/>
        </p:xfrm>
        <a:graphic>
          <a:graphicData uri="http://schemas.openxmlformats.org/drawingml/2006/table">
            <a:tbl>
              <a:tblPr firstRow="1" firstCol="1" bandRow="1">
                <a:tableStyleId>{5C22544A-7EE6-4342-B048-85BDC9FD1C3A}</a:tableStyleId>
              </a:tblPr>
              <a:tblGrid>
                <a:gridCol w="4940854"/>
                <a:gridCol w="4698446"/>
              </a:tblGrid>
              <a:tr h="517347">
                <a:tc>
                  <a:txBody>
                    <a:bodyPr/>
                    <a:lstStyle/>
                    <a:p>
                      <a:pPr>
                        <a:lnSpc>
                          <a:spcPct val="107000"/>
                        </a:lnSpc>
                        <a:spcAft>
                          <a:spcPts val="0"/>
                        </a:spcAft>
                      </a:pPr>
                      <a:r>
                        <a:rPr lang="pl-PL" sz="1600" dirty="0">
                          <a:effectLst/>
                        </a:rPr>
                        <a:t>Uchodźcy łącznie</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smtClean="0">
                          <a:effectLst/>
                        </a:rPr>
                        <a:t>17174</a:t>
                      </a:r>
                      <a:endParaRPr lang="pl-PL" sz="1600" dirty="0">
                        <a:effectLst/>
                        <a:latin typeface="Calibri"/>
                        <a:ea typeface="Calibri"/>
                        <a:cs typeface="Times New Roman"/>
                      </a:endParaRPr>
                    </a:p>
                  </a:txBody>
                  <a:tcPr marL="68580" marR="68580" marT="0" marB="0" anchor="ctr"/>
                </a:tc>
              </a:tr>
              <a:tr h="476369">
                <a:tc>
                  <a:txBody>
                    <a:bodyPr/>
                    <a:lstStyle/>
                    <a:p>
                      <a:pPr>
                        <a:lnSpc>
                          <a:spcPct val="107000"/>
                        </a:lnSpc>
                        <a:spcAft>
                          <a:spcPts val="0"/>
                        </a:spcAft>
                      </a:pPr>
                      <a:r>
                        <a:rPr lang="pl-PL" sz="1600" dirty="0">
                          <a:effectLst/>
                        </a:rPr>
                        <a:t>Przedszkola</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smtClean="0">
                          <a:effectLst/>
                        </a:rPr>
                        <a:t>2 751</a:t>
                      </a:r>
                      <a:endParaRPr lang="pl-PL" sz="1600" dirty="0">
                        <a:effectLst/>
                        <a:latin typeface="Calibri"/>
                        <a:ea typeface="Calibri"/>
                        <a:cs typeface="Times New Roman"/>
                      </a:endParaRPr>
                    </a:p>
                  </a:txBody>
                  <a:tcPr marL="68580" marR="68580" marT="0" marB="0" anchor="ctr"/>
                </a:tc>
              </a:tr>
              <a:tr h="471247">
                <a:tc>
                  <a:txBody>
                    <a:bodyPr/>
                    <a:lstStyle/>
                    <a:p>
                      <a:pPr>
                        <a:lnSpc>
                          <a:spcPct val="107000"/>
                        </a:lnSpc>
                        <a:spcAft>
                          <a:spcPts val="0"/>
                        </a:spcAft>
                      </a:pPr>
                      <a:r>
                        <a:rPr lang="pl-PL" sz="1600" dirty="0">
                          <a:effectLst/>
                        </a:rPr>
                        <a:t>Szkoły podstawowe</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smtClean="0">
                          <a:effectLst/>
                        </a:rPr>
                        <a:t>12 815</a:t>
                      </a:r>
                      <a:endParaRPr lang="pl-PL" sz="1600" dirty="0">
                        <a:effectLst/>
                        <a:latin typeface="Calibri"/>
                        <a:ea typeface="Calibri"/>
                        <a:cs typeface="Times New Roman"/>
                      </a:endParaRPr>
                    </a:p>
                  </a:txBody>
                  <a:tcPr marL="68580" marR="68580" marT="0" marB="0" anchor="ctr"/>
                </a:tc>
              </a:tr>
              <a:tr h="406365">
                <a:tc>
                  <a:txBody>
                    <a:bodyPr/>
                    <a:lstStyle/>
                    <a:p>
                      <a:pPr>
                        <a:lnSpc>
                          <a:spcPct val="107000"/>
                        </a:lnSpc>
                        <a:spcAft>
                          <a:spcPts val="0"/>
                        </a:spcAft>
                      </a:pPr>
                      <a:r>
                        <a:rPr lang="pl-PL" sz="1600" dirty="0">
                          <a:effectLst/>
                        </a:rPr>
                        <a:t>Szkoły branżowe</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smtClean="0">
                          <a:effectLst/>
                        </a:rPr>
                        <a:t>32</a:t>
                      </a:r>
                      <a:endParaRPr lang="pl-PL" sz="1600" dirty="0">
                        <a:effectLst/>
                        <a:latin typeface="Calibri"/>
                        <a:ea typeface="Calibri"/>
                        <a:cs typeface="Times New Roman"/>
                      </a:endParaRPr>
                    </a:p>
                  </a:txBody>
                  <a:tcPr marL="68580" marR="68580" marT="0" marB="0" anchor="ctr"/>
                </a:tc>
              </a:tr>
              <a:tr h="422585">
                <a:tc>
                  <a:txBody>
                    <a:bodyPr/>
                    <a:lstStyle/>
                    <a:p>
                      <a:pPr>
                        <a:lnSpc>
                          <a:spcPct val="107000"/>
                        </a:lnSpc>
                        <a:spcAft>
                          <a:spcPts val="0"/>
                        </a:spcAft>
                      </a:pPr>
                      <a:r>
                        <a:rPr lang="pl-PL" sz="1600" dirty="0">
                          <a:effectLst/>
                        </a:rPr>
                        <a:t>Szkoły średnie</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smtClean="0">
                          <a:effectLst/>
                        </a:rPr>
                        <a:t> 1 568</a:t>
                      </a:r>
                      <a:endParaRPr lang="pl-PL" sz="1600" dirty="0">
                        <a:effectLst/>
                        <a:latin typeface="Calibri"/>
                        <a:ea typeface="Calibri"/>
                        <a:cs typeface="Times New Roman"/>
                      </a:endParaRPr>
                    </a:p>
                  </a:txBody>
                  <a:tcPr marL="68580" marR="68580" marT="0" marB="0" anchor="ctr"/>
                </a:tc>
              </a:tr>
              <a:tr h="477223">
                <a:tc>
                  <a:txBody>
                    <a:bodyPr/>
                    <a:lstStyle/>
                    <a:p>
                      <a:pPr>
                        <a:lnSpc>
                          <a:spcPct val="107000"/>
                        </a:lnSpc>
                        <a:spcAft>
                          <a:spcPts val="0"/>
                        </a:spcAft>
                      </a:pPr>
                      <a:r>
                        <a:rPr lang="pl-PL" sz="1600" dirty="0">
                          <a:effectLst/>
                        </a:rPr>
                        <a:t>Oddziały przygotowawcze</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smtClean="0">
                          <a:effectLst/>
                        </a:rPr>
                        <a:t>169</a:t>
                      </a:r>
                      <a:endParaRPr lang="pl-PL" sz="1600" dirty="0">
                        <a:effectLst/>
                        <a:latin typeface="Calibri"/>
                        <a:ea typeface="Calibri"/>
                        <a:cs typeface="Times New Roman"/>
                      </a:endParaRPr>
                    </a:p>
                  </a:txBody>
                  <a:tcPr marL="68580" marR="68580" marT="0" marB="0" anchor="ctr"/>
                </a:tc>
              </a:tr>
              <a:tr h="241173">
                <a:tc>
                  <a:txBody>
                    <a:bodyPr/>
                    <a:lstStyle/>
                    <a:p>
                      <a:pPr>
                        <a:lnSpc>
                          <a:spcPct val="107000"/>
                        </a:lnSpc>
                        <a:spcAft>
                          <a:spcPts val="0"/>
                        </a:spcAft>
                      </a:pPr>
                      <a:r>
                        <a:rPr lang="pl-PL" sz="1600" dirty="0" smtClean="0">
                          <a:effectLst/>
                        </a:rPr>
                        <a:t>w </a:t>
                      </a:r>
                      <a:r>
                        <a:rPr lang="pl-PL" sz="1600" dirty="0">
                          <a:effectLst/>
                        </a:rPr>
                        <a:t>tym w szkołach podstawowych</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a:effectLst/>
                        </a:rPr>
                        <a:t>127</a:t>
                      </a:r>
                      <a:endParaRPr lang="pl-PL" sz="1600" dirty="0">
                        <a:effectLst/>
                        <a:latin typeface="Calibri"/>
                        <a:ea typeface="Calibri"/>
                        <a:cs typeface="Times New Roman"/>
                      </a:endParaRPr>
                    </a:p>
                  </a:txBody>
                  <a:tcPr marL="68580" marR="68580" marT="0" marB="0" anchor="ctr"/>
                </a:tc>
              </a:tr>
              <a:tr h="241173">
                <a:tc>
                  <a:txBody>
                    <a:bodyPr/>
                    <a:lstStyle/>
                    <a:p>
                      <a:pPr>
                        <a:lnSpc>
                          <a:spcPct val="107000"/>
                        </a:lnSpc>
                        <a:spcAft>
                          <a:spcPts val="0"/>
                        </a:spcAft>
                      </a:pPr>
                      <a:r>
                        <a:rPr lang="pl-PL" sz="1600" dirty="0" smtClean="0">
                          <a:effectLst/>
                        </a:rPr>
                        <a:t>w </a:t>
                      </a:r>
                      <a:r>
                        <a:rPr lang="pl-PL" sz="1600" dirty="0">
                          <a:effectLst/>
                        </a:rPr>
                        <a:t>tym w szkołach </a:t>
                      </a:r>
                      <a:r>
                        <a:rPr lang="pl-PL" sz="1600" dirty="0" smtClean="0">
                          <a:effectLst/>
                        </a:rPr>
                        <a:t>ponadpodstawowych</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a:effectLst/>
                        </a:rPr>
                        <a:t>42</a:t>
                      </a:r>
                      <a:endParaRPr lang="pl-PL" sz="1600" dirty="0">
                        <a:effectLst/>
                        <a:latin typeface="Calibri"/>
                        <a:ea typeface="Calibri"/>
                        <a:cs typeface="Times New Roman"/>
                      </a:endParaRPr>
                    </a:p>
                  </a:txBody>
                  <a:tcPr marL="68580" marR="68580" marT="0" marB="0" anchor="ctr"/>
                </a:tc>
              </a:tr>
              <a:tr h="241173">
                <a:tc>
                  <a:txBody>
                    <a:bodyPr/>
                    <a:lstStyle/>
                    <a:p>
                      <a:pPr>
                        <a:lnSpc>
                          <a:spcPct val="107000"/>
                        </a:lnSpc>
                        <a:spcAft>
                          <a:spcPts val="0"/>
                        </a:spcAft>
                      </a:pPr>
                      <a:r>
                        <a:rPr lang="pl-PL" sz="1600" dirty="0">
                          <a:effectLst/>
                        </a:rPr>
                        <a:t>Uczniowie w oddziałach przygotowawczych</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smtClean="0">
                          <a:effectLst/>
                        </a:rPr>
                        <a:t>2 579</a:t>
                      </a:r>
                      <a:endParaRPr lang="pl-PL" sz="16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898099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i="1" dirty="0"/>
              <a:t>Informacje CKE o egzaminie ósmoklasisty i egzaminie maturalnym dla zdających – obywateli Ukrainy</a:t>
            </a:r>
          </a:p>
        </p:txBody>
      </p:sp>
      <p:sp>
        <p:nvSpPr>
          <p:cNvPr id="3" name="Symbol zastępczy zawartości 2"/>
          <p:cNvSpPr>
            <a:spLocks noGrp="1"/>
          </p:cNvSpPr>
          <p:nvPr>
            <p:ph idx="1"/>
          </p:nvPr>
        </p:nvSpPr>
        <p:spPr/>
        <p:txBody>
          <a:bodyPr>
            <a:normAutofit fontScale="92500" lnSpcReduction="10000"/>
          </a:bodyPr>
          <a:lstStyle/>
          <a:p>
            <a:pPr>
              <a:buFont typeface="Wingdings" pitchFamily="2" charset="2"/>
              <a:buChar char="Ø"/>
            </a:pPr>
            <a:r>
              <a:rPr lang="pl-PL" dirty="0"/>
              <a:t>Informacje CKE o egzaminie ósmoklasisty i egzaminie maturalnym dla zdających – obywateli </a:t>
            </a:r>
            <a:r>
              <a:rPr lang="pl-PL" dirty="0" smtClean="0"/>
              <a:t>Ukrainy</a:t>
            </a:r>
          </a:p>
          <a:p>
            <a:pPr>
              <a:buFont typeface="Wingdings" pitchFamily="2" charset="2"/>
              <a:buChar char="Ø"/>
            </a:pPr>
            <a:r>
              <a:rPr lang="pl-PL" dirty="0"/>
              <a:t>Aneks do komunikatu </a:t>
            </a:r>
            <a:r>
              <a:rPr lang="pl-PL" dirty="0" smtClean="0"/>
              <a:t>dyrektora Centralnej </a:t>
            </a:r>
            <a:r>
              <a:rPr lang="pl-PL" dirty="0"/>
              <a:t>Komisji </a:t>
            </a:r>
            <a:r>
              <a:rPr lang="pl-PL" dirty="0" smtClean="0"/>
              <a:t>Egzaminacyjnej z </a:t>
            </a:r>
            <a:r>
              <a:rPr lang="pl-PL" dirty="0"/>
              <a:t>20 sierpnia 2021 r. w </a:t>
            </a:r>
            <a:r>
              <a:rPr lang="pl-PL" dirty="0" smtClean="0"/>
              <a:t>sprawie szczegółowych sposobów dostosowania </a:t>
            </a:r>
            <a:r>
              <a:rPr lang="pl-PL" dirty="0"/>
              <a:t>warunków i </a:t>
            </a:r>
            <a:r>
              <a:rPr lang="pl-PL" dirty="0" smtClean="0"/>
              <a:t>form przeprowadzania egzaminu ósmoklasisty </a:t>
            </a:r>
            <a:r>
              <a:rPr lang="pl-PL" dirty="0"/>
              <a:t>w roku </a:t>
            </a:r>
            <a:r>
              <a:rPr lang="pl-PL" dirty="0" smtClean="0"/>
              <a:t>szkolnym 2021/2022</a:t>
            </a:r>
          </a:p>
          <a:p>
            <a:pPr>
              <a:buFont typeface="Wingdings" pitchFamily="2" charset="2"/>
              <a:buChar char="Ø"/>
            </a:pPr>
            <a:r>
              <a:rPr lang="pl-PL" dirty="0"/>
              <a:t>Aneks do informacji o </a:t>
            </a:r>
            <a:r>
              <a:rPr lang="pl-PL" dirty="0" smtClean="0"/>
              <a:t>sposobie organizacji </a:t>
            </a:r>
            <a:r>
              <a:rPr lang="pl-PL" dirty="0"/>
              <a:t>i </a:t>
            </a:r>
            <a:r>
              <a:rPr lang="pl-PL" dirty="0" smtClean="0"/>
              <a:t>przeprowadzania egzaminu </a:t>
            </a:r>
            <a:r>
              <a:rPr lang="pl-PL" dirty="0"/>
              <a:t>maturalnego w „</a:t>
            </a:r>
            <a:r>
              <a:rPr lang="pl-PL" dirty="0" smtClean="0"/>
              <a:t>Formule 2022</a:t>
            </a:r>
            <a:r>
              <a:rPr lang="pl-PL" dirty="0"/>
              <a:t>” obowiązującej w </a:t>
            </a:r>
            <a:r>
              <a:rPr lang="pl-PL" dirty="0" smtClean="0"/>
              <a:t>roku szkolnym 2021/2022</a:t>
            </a:r>
          </a:p>
          <a:p>
            <a:pPr>
              <a:buFont typeface="Wingdings" pitchFamily="2" charset="2"/>
              <a:buChar char="Ø"/>
            </a:pPr>
            <a:r>
              <a:rPr lang="pl-PL" dirty="0"/>
              <a:t>Aneks do komunikatu </a:t>
            </a:r>
            <a:r>
              <a:rPr lang="pl-PL" dirty="0" smtClean="0"/>
              <a:t>dyrektora Centralnej </a:t>
            </a:r>
            <a:r>
              <a:rPr lang="pl-PL" dirty="0"/>
              <a:t>Komisji </a:t>
            </a:r>
            <a:r>
              <a:rPr lang="pl-PL" dirty="0" smtClean="0"/>
              <a:t>Egzaminacyjnej z </a:t>
            </a:r>
            <a:r>
              <a:rPr lang="pl-PL" dirty="0"/>
              <a:t>20 sierpnia 2021 r. w </a:t>
            </a:r>
            <a:r>
              <a:rPr lang="pl-PL" dirty="0" smtClean="0"/>
              <a:t>sprawie szczegółowych sposobów dostosowania </a:t>
            </a:r>
            <a:r>
              <a:rPr lang="pl-PL" dirty="0"/>
              <a:t>warunków i </a:t>
            </a:r>
            <a:r>
              <a:rPr lang="pl-PL" dirty="0" smtClean="0"/>
              <a:t>form przeprowadzania egzaminu maturalnego </a:t>
            </a:r>
            <a:r>
              <a:rPr lang="pl-PL" dirty="0"/>
              <a:t>w roku </a:t>
            </a:r>
            <a:r>
              <a:rPr lang="pl-PL" dirty="0" smtClean="0"/>
              <a:t>szkolnym 2021/2022</a:t>
            </a:r>
            <a:endParaRPr lang="pl-PL" dirty="0"/>
          </a:p>
        </p:txBody>
      </p:sp>
    </p:spTree>
    <p:extLst>
      <p:ext uri="{BB962C8B-B14F-4D97-AF65-F5344CB8AC3E}">
        <p14:creationId xmlns:p14="http://schemas.microsoft.com/office/powerpoint/2010/main" val="2473855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8186" y="1122362"/>
            <a:ext cx="10882648" cy="4640763"/>
          </a:xfrm>
        </p:spPr>
        <p:txBody>
          <a:bodyPr>
            <a:normAutofit fontScale="90000"/>
          </a:bodyPr>
          <a:lstStyle/>
          <a:p>
            <a:pPr algn="l"/>
            <a:r>
              <a:rPr lang="pl-PL" sz="2800" dirty="0" smtClean="0">
                <a:latin typeface="Arial"/>
              </a:rPr>
              <a:t/>
            </a:r>
            <a:br>
              <a:rPr lang="pl-PL" sz="2800" dirty="0" smtClean="0">
                <a:latin typeface="Arial"/>
              </a:rPr>
            </a:br>
            <a:r>
              <a:rPr lang="pl-PL" sz="2800" dirty="0">
                <a:latin typeface="Arial"/>
              </a:rPr>
              <a:t/>
            </a:r>
            <a:br>
              <a:rPr lang="pl-PL" sz="2800" dirty="0">
                <a:latin typeface="Arial"/>
              </a:rPr>
            </a:br>
            <a:r>
              <a:rPr lang="pl-PL" sz="2800" dirty="0" smtClean="0">
                <a:latin typeface="Arial"/>
              </a:rPr>
              <a:t/>
            </a:r>
            <a:br>
              <a:rPr lang="pl-PL" sz="2800" dirty="0" smtClean="0">
                <a:latin typeface="Arial"/>
              </a:rPr>
            </a:br>
            <a:r>
              <a:rPr lang="pl-PL" sz="2800" dirty="0" smtClean="0">
                <a:latin typeface="Arial"/>
              </a:rPr>
              <a:t>1. Dzieci </a:t>
            </a:r>
            <a:r>
              <a:rPr lang="pl-PL" sz="2800" dirty="0">
                <a:latin typeface="Arial"/>
              </a:rPr>
              <a:t>i uczniowie, będący obywatelami Ukrainy, którzy przybyli po 24 </a:t>
            </a:r>
            <a:r>
              <a:rPr lang="pl-PL" sz="2800" dirty="0" smtClean="0">
                <a:latin typeface="Arial"/>
              </a:rPr>
              <a:t>lutego 2022 </a:t>
            </a:r>
            <a:r>
              <a:rPr lang="pl-PL" sz="2800" dirty="0">
                <a:latin typeface="Arial"/>
              </a:rPr>
              <a:t>r. i uczą się w szkole lub przedszkolu działającym w systemie </a:t>
            </a:r>
            <a:r>
              <a:rPr lang="pl-PL" sz="2800" dirty="0" smtClean="0">
                <a:latin typeface="Arial"/>
              </a:rPr>
              <a:t>państwa ukraińskiego </a:t>
            </a:r>
            <a:r>
              <a:rPr lang="pl-PL" sz="2800" dirty="0">
                <a:latin typeface="Arial"/>
              </a:rPr>
              <a:t>w formule kształcenia na odległość (nauka zdalna), nie </a:t>
            </a:r>
            <a:r>
              <a:rPr lang="pl-PL" sz="2800" dirty="0" smtClean="0">
                <a:latin typeface="Arial"/>
              </a:rPr>
              <a:t>będą podlegać </a:t>
            </a:r>
            <a:r>
              <a:rPr lang="pl-PL" sz="2800" dirty="0">
                <a:latin typeface="Arial"/>
              </a:rPr>
              <a:t>obowiązkowi rocznego przygotowania przedszkolnego,</a:t>
            </a:r>
            <a:r>
              <a:rPr lang="pl-PL" sz="2800" dirty="0"/>
              <a:t/>
            </a:r>
            <a:br>
              <a:rPr lang="pl-PL" sz="2800" dirty="0"/>
            </a:br>
            <a:r>
              <a:rPr lang="pl-PL" sz="2800" dirty="0">
                <a:latin typeface="Arial"/>
              </a:rPr>
              <a:t>obowiązkowi szkolnemu albo obowiązkowi nauki w rozumieniu prawa</a:t>
            </a:r>
            <a:r>
              <a:rPr lang="pl-PL" sz="2800" dirty="0"/>
              <a:t/>
            </a:r>
            <a:br>
              <a:rPr lang="pl-PL" sz="2800" dirty="0"/>
            </a:br>
            <a:r>
              <a:rPr lang="pl-PL" sz="2800" dirty="0">
                <a:latin typeface="Arial"/>
              </a:rPr>
              <a:t>polskiego</a:t>
            </a:r>
            <a:r>
              <a:rPr lang="pl-PL" sz="2800" dirty="0" smtClean="0">
                <a:latin typeface="Arial"/>
              </a:rPr>
              <a:t>.</a:t>
            </a:r>
            <a:br>
              <a:rPr lang="pl-PL" sz="2800" dirty="0" smtClean="0">
                <a:latin typeface="Arial"/>
              </a:rPr>
            </a:br>
            <a:r>
              <a:rPr lang="pl-PL" sz="2800" dirty="0" smtClean="0">
                <a:latin typeface="Arial"/>
              </a:rPr>
              <a:t>2. Pozostali </a:t>
            </a:r>
            <a:r>
              <a:rPr lang="pl-PL" sz="2800" dirty="0">
                <a:latin typeface="Arial"/>
              </a:rPr>
              <a:t>uczniowie będą mogli na zasadach określonych</a:t>
            </a:r>
            <a:r>
              <a:rPr lang="pl-PL" sz="2800" dirty="0"/>
              <a:t/>
            </a:r>
            <a:br>
              <a:rPr lang="pl-PL" sz="2800" dirty="0"/>
            </a:br>
            <a:r>
              <a:rPr lang="pl-PL" sz="2800" dirty="0">
                <a:latin typeface="Arial"/>
              </a:rPr>
              <a:t>w art. 165 i 166 Prawo oświatowe kształcić się w polskim systemie oświaty.</a:t>
            </a:r>
            <a:r>
              <a:rPr lang="pl-PL" sz="2800" dirty="0"/>
              <a:t/>
            </a:r>
            <a:br>
              <a:rPr lang="pl-PL" sz="2800" dirty="0"/>
            </a:br>
            <a:r>
              <a:rPr lang="pl-PL" sz="2800" dirty="0" smtClean="0"/>
              <a:t>3. </a:t>
            </a:r>
            <a:r>
              <a:rPr lang="pl-PL" sz="2800" dirty="0" smtClean="0">
                <a:latin typeface="Arial"/>
              </a:rPr>
              <a:t>Wybór w </a:t>
            </a:r>
            <a:r>
              <a:rPr lang="pl-PL" sz="2800" dirty="0">
                <a:latin typeface="Arial"/>
              </a:rPr>
              <a:t>najodpowiedniejszego rozwiązania dla dzieci ukraińskich</a:t>
            </a:r>
            <a:r>
              <a:rPr lang="pl-PL" sz="2800" dirty="0"/>
              <a:t/>
            </a:r>
            <a:br>
              <a:rPr lang="pl-PL" sz="2800" dirty="0"/>
            </a:br>
            <a:r>
              <a:rPr lang="pl-PL" sz="2800" dirty="0">
                <a:latin typeface="Arial"/>
              </a:rPr>
              <a:t>uchodźców pozostanie w kompetencjach rodziców/tymczasowych</a:t>
            </a:r>
            <a:r>
              <a:rPr lang="pl-PL" sz="2800" dirty="0"/>
              <a:t/>
            </a:r>
            <a:br>
              <a:rPr lang="pl-PL" sz="2800" dirty="0"/>
            </a:br>
            <a:r>
              <a:rPr lang="pl-PL" sz="2800" dirty="0">
                <a:latin typeface="Arial"/>
              </a:rPr>
              <a:t>opiekunów</a:t>
            </a:r>
            <a:r>
              <a:rPr lang="pl-PL" sz="2800" dirty="0" smtClean="0">
                <a:latin typeface="Arial"/>
              </a:rPr>
              <a:t>; </a:t>
            </a:r>
            <a:r>
              <a:rPr lang="pl-PL" sz="2800" dirty="0" smtClean="0">
                <a:latin typeface="Times New Roman" panose="02020603050405020304" pitchFamily="18" charset="0"/>
                <a:cs typeface="Times New Roman" panose="02020603050405020304" pitchFamily="18" charset="0"/>
              </a:rPr>
              <a:t/>
            </a:r>
            <a:br>
              <a:rPr lang="pl-PL" sz="2800" dirty="0" smtClean="0">
                <a:latin typeface="Times New Roman" panose="02020603050405020304" pitchFamily="18" charset="0"/>
                <a:cs typeface="Times New Roman" panose="02020603050405020304" pitchFamily="18" charset="0"/>
              </a:rPr>
            </a:br>
            <a:endParaRPr lang="pl-PL" sz="27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987832" y="5773484"/>
            <a:ext cx="9144000" cy="905568"/>
          </a:xfrm>
        </p:spPr>
        <p:txBody>
          <a:bodyPr>
            <a:normAutofit/>
          </a:bodyPr>
          <a:lstStyle/>
          <a:p>
            <a:pPr lvl="0" algn="just"/>
            <a:r>
              <a:rPr lang="pl-PL" sz="1400" dirty="0">
                <a:solidFill>
                  <a:prstClr val="black"/>
                </a:solidFill>
                <a:latin typeface="Times New Roman" panose="02020603050405020304" pitchFamily="18" charset="0"/>
                <a:cs typeface="Times New Roman" panose="02020603050405020304" pitchFamily="18" charset="0"/>
              </a:rPr>
              <a:t>Rozporządzenie Ministra Edukacji i Nauki z dnia 21 marca 2022 r. w sprawie organizacji kształcenia, wychowania i opieki dzieci i młodzieży będących obywatelami Ukrainy (Dz. U. z 2022 r. poz. 645) </a:t>
            </a:r>
          </a:p>
          <a:p>
            <a:pPr lvl="0" algn="just"/>
            <a:endParaRPr lang="pl-PL" sz="1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432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8186" y="592429"/>
            <a:ext cx="10947042" cy="3644720"/>
          </a:xfrm>
        </p:spPr>
        <p:txBody>
          <a:bodyPr>
            <a:noAutofit/>
          </a:bodyPr>
          <a:lstStyle/>
          <a:p>
            <a:pPr algn="l"/>
            <a:r>
              <a:rPr lang="pl-PL" sz="2800" dirty="0">
                <a:latin typeface="Arial"/>
              </a:rPr>
              <a:t>zwiększono liczebność oddziałów integracyjnych o nie więcej niż 2 </a:t>
            </a:r>
            <a:r>
              <a:rPr lang="pl-PL" sz="2800" dirty="0" smtClean="0">
                <a:latin typeface="Arial"/>
              </a:rPr>
              <a:t>uczniów niepełnosprawnych</a:t>
            </a:r>
            <a:r>
              <a:rPr lang="pl-PL" sz="2800" dirty="0">
                <a:latin typeface="Arial"/>
              </a:rPr>
              <a:t>, będących obywatelami Ukrainy, wprowadzona </a:t>
            </a:r>
            <a:r>
              <a:rPr lang="pl-PL" sz="2800" dirty="0" smtClean="0">
                <a:latin typeface="Arial"/>
              </a:rPr>
              <a:t>zmiana umożliwi </a:t>
            </a:r>
            <a:r>
              <a:rPr lang="pl-PL" sz="2800" b="1" dirty="0">
                <a:latin typeface="Arial"/>
              </a:rPr>
              <a:t>funkcjonowanie oddziału integracyjnego</a:t>
            </a:r>
            <a:r>
              <a:rPr lang="pl-PL" sz="2800" dirty="0">
                <a:latin typeface="Arial"/>
              </a:rPr>
              <a:t>, w którym będzie nie </a:t>
            </a:r>
            <a:r>
              <a:rPr lang="pl-PL" sz="2800" dirty="0" smtClean="0">
                <a:latin typeface="Arial"/>
              </a:rPr>
              <a:t>więcej niż </a:t>
            </a:r>
            <a:r>
              <a:rPr lang="pl-PL" sz="2800" dirty="0">
                <a:latin typeface="Arial"/>
              </a:rPr>
              <a:t>7 uczniów </a:t>
            </a:r>
            <a:r>
              <a:rPr lang="pl-PL" sz="2800" dirty="0" smtClean="0">
                <a:latin typeface="Arial"/>
              </a:rPr>
              <a:t/>
            </a:r>
            <a:br>
              <a:rPr lang="pl-PL" sz="2800" dirty="0" smtClean="0">
                <a:latin typeface="Arial"/>
              </a:rPr>
            </a:br>
            <a:r>
              <a:rPr lang="pl-PL" sz="2800" dirty="0" smtClean="0">
                <a:latin typeface="Arial"/>
              </a:rPr>
              <a:t>z niepełnosprawnością.</a:t>
            </a:r>
            <a:endParaRPr lang="pl-PL" sz="28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524000" y="5727052"/>
            <a:ext cx="9144000" cy="815416"/>
          </a:xfrm>
        </p:spPr>
        <p:txBody>
          <a:bodyPr>
            <a:normAutofit/>
          </a:bodyPr>
          <a:lstStyle/>
          <a:p>
            <a:pPr lvl="0" algn="just"/>
            <a:r>
              <a:rPr lang="pl-PL" sz="1400" dirty="0" smtClean="0">
                <a:solidFill>
                  <a:prstClr val="black"/>
                </a:solidFill>
                <a:latin typeface="Times New Roman" panose="02020603050405020304" pitchFamily="18" charset="0"/>
                <a:cs typeface="Times New Roman" panose="02020603050405020304" pitchFamily="18" charset="0"/>
              </a:rPr>
              <a:t>Rozporządzenie </a:t>
            </a:r>
            <a:r>
              <a:rPr lang="pl-PL" sz="1400" dirty="0">
                <a:solidFill>
                  <a:prstClr val="black"/>
                </a:solidFill>
                <a:latin typeface="Times New Roman" panose="02020603050405020304" pitchFamily="18" charset="0"/>
                <a:cs typeface="Times New Roman" panose="02020603050405020304" pitchFamily="18" charset="0"/>
              </a:rPr>
              <a:t>Ministra Edukacji i Nauki z dnia 21 marca 2022 r. w sprawie organizacji kształcenia, wychowania i opieki dzieci i młodzieży będących obywatelami Ukrainy (Dz. U. z 2022 r. poz. 645) </a:t>
            </a:r>
          </a:p>
          <a:p>
            <a:pPr lvl="0" algn="just"/>
            <a:endParaRPr lang="pl-PL" sz="1400" dirty="0">
              <a:solidFill>
                <a:prstClr val="black"/>
              </a:solidFill>
              <a:latin typeface="Times New Roman" panose="02020603050405020304" pitchFamily="18" charset="0"/>
              <a:cs typeface="Times New Roman" panose="02020603050405020304" pitchFamily="18" charset="0"/>
            </a:endParaRPr>
          </a:p>
          <a:p>
            <a:pPr lvl="0" algn="just"/>
            <a:endParaRPr lang="pl-PL" sz="1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2774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78116" y="3673565"/>
            <a:ext cx="10457645" cy="1391729"/>
          </a:xfrm>
        </p:spPr>
        <p:txBody>
          <a:bodyPr>
            <a:noAutofit/>
          </a:bodyPr>
          <a:lstStyle/>
          <a:p>
            <a:pPr marL="457200" indent="-457200" algn="l">
              <a:buFont typeface="Wingdings" pitchFamily="2" charset="2"/>
              <a:buChar char="§"/>
            </a:pPr>
            <a:r>
              <a:rPr lang="pl-PL" sz="2800" dirty="0">
                <a:latin typeface="Times New Roman" panose="02020603050405020304" pitchFamily="18" charset="0"/>
                <a:cs typeface="Times New Roman" panose="02020603050405020304" pitchFamily="18" charset="0"/>
              </a:rPr>
              <a:t>zwiększono liczebność oddziałów specjalnych o nie więcej niż 2 </a:t>
            </a:r>
            <a:r>
              <a:rPr lang="pl-PL" sz="2800" dirty="0" smtClean="0">
                <a:latin typeface="Times New Roman" panose="02020603050405020304" pitchFamily="18" charset="0"/>
                <a:cs typeface="Times New Roman" panose="02020603050405020304" pitchFamily="18" charset="0"/>
              </a:rPr>
              <a:t>uczniów niepełnosprawnych</a:t>
            </a:r>
            <a:r>
              <a:rPr lang="pl-PL" sz="2800" dirty="0">
                <a:latin typeface="Times New Roman" panose="02020603050405020304" pitchFamily="18" charset="0"/>
                <a:cs typeface="Times New Roman" panose="02020603050405020304" pitchFamily="18" charset="0"/>
              </a:rPr>
              <a:t>, będących obywatelami Ukrainy, wprowadzona </a:t>
            </a:r>
            <a:r>
              <a:rPr lang="pl-PL" sz="2800" dirty="0" smtClean="0">
                <a:latin typeface="Times New Roman" panose="02020603050405020304" pitchFamily="18" charset="0"/>
                <a:cs typeface="Times New Roman" panose="02020603050405020304" pitchFamily="18" charset="0"/>
              </a:rPr>
              <a:t>zmiana umożliwi</a:t>
            </a:r>
            <a:r>
              <a:rPr lang="pl-PL" sz="2800" b="1" dirty="0" smtClean="0">
                <a:latin typeface="Times New Roman" panose="02020603050405020304" pitchFamily="18" charset="0"/>
                <a:cs typeface="Times New Roman" panose="02020603050405020304" pitchFamily="18" charset="0"/>
              </a:rPr>
              <a:t> </a:t>
            </a:r>
            <a:r>
              <a:rPr lang="pl-PL" sz="2800" b="1" dirty="0">
                <a:latin typeface="Times New Roman" panose="02020603050405020304" pitchFamily="18" charset="0"/>
                <a:cs typeface="Times New Roman" panose="02020603050405020304" pitchFamily="18" charset="0"/>
              </a:rPr>
              <a:t>funkcjonowanie oddziałów specjalnych</a:t>
            </a:r>
            <a:r>
              <a:rPr lang="pl-PL" sz="2800" dirty="0">
                <a:latin typeface="Times New Roman" panose="02020603050405020304" pitchFamily="18" charset="0"/>
                <a:cs typeface="Times New Roman" panose="02020603050405020304" pitchFamily="18" charset="0"/>
              </a:rPr>
              <a:t>, w których będzie mogło </a:t>
            </a:r>
            <a:r>
              <a:rPr lang="pl-PL" sz="2800" dirty="0" smtClean="0">
                <a:latin typeface="Times New Roman" panose="02020603050405020304" pitchFamily="18" charset="0"/>
                <a:cs typeface="Times New Roman" panose="02020603050405020304" pitchFamily="18" charset="0"/>
              </a:rPr>
              <a:t>się uczyć </a:t>
            </a:r>
            <a:r>
              <a:rPr lang="pl-PL" sz="2800" dirty="0">
                <a:latin typeface="Times New Roman" panose="02020603050405020304" pitchFamily="18" charset="0"/>
                <a:cs typeface="Times New Roman" panose="02020603050405020304" pitchFamily="18" charset="0"/>
              </a:rPr>
              <a:t>od 6 do 14 uczniów, </a:t>
            </a:r>
            <a:r>
              <a:rPr lang="pl-PL" sz="2800" dirty="0" smtClean="0">
                <a:latin typeface="Times New Roman" panose="02020603050405020304" pitchFamily="18" charset="0"/>
                <a:cs typeface="Times New Roman" panose="02020603050405020304" pitchFamily="18" charset="0"/>
              </a:rPr>
              <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w </a:t>
            </a:r>
            <a:r>
              <a:rPr lang="pl-PL" sz="2800" dirty="0">
                <a:latin typeface="Times New Roman" panose="02020603050405020304" pitchFamily="18" charset="0"/>
                <a:cs typeface="Times New Roman" panose="02020603050405020304" pitchFamily="18" charset="0"/>
              </a:rPr>
              <a:t>zależności od rodzaju ich niepełnosprawności</a:t>
            </a:r>
            <a:br>
              <a:rPr lang="pl-PL" sz="2800" dirty="0">
                <a:latin typeface="Times New Roman" panose="02020603050405020304" pitchFamily="18" charset="0"/>
                <a:cs typeface="Times New Roman" panose="02020603050405020304" pitchFamily="18" charset="0"/>
              </a:rPr>
            </a:br>
            <a:endParaRPr lang="pl-PL" sz="28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572126" y="5575047"/>
            <a:ext cx="9144000" cy="969962"/>
          </a:xfrm>
        </p:spPr>
        <p:txBody>
          <a:bodyPr/>
          <a:lstStyle/>
          <a:p>
            <a:pPr lvl="0" algn="just"/>
            <a:r>
              <a:rPr lang="pl-PL" sz="1400" dirty="0">
                <a:solidFill>
                  <a:prstClr val="black"/>
                </a:solidFill>
                <a:latin typeface="Times New Roman" panose="02020603050405020304" pitchFamily="18" charset="0"/>
                <a:cs typeface="Times New Roman" panose="02020603050405020304" pitchFamily="18" charset="0"/>
              </a:rPr>
              <a:t>Rozporządzenie Ministra Edukacji i Nauki z dnia 21 marca 2022 r. w sprawie organizacji kształcenia, wychowania i opieki dzieci i młodzieży będących obywatelami Ukrainy (Dz. U. z 2022 r. poz. 645) </a:t>
            </a:r>
          </a:p>
          <a:p>
            <a:pPr lvl="0" algn="just"/>
            <a:endParaRPr lang="pl-PL" sz="1400" dirty="0">
              <a:solidFill>
                <a:prstClr val="black"/>
              </a:solidFill>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4698552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9278" y="409075"/>
            <a:ext cx="11758411" cy="5063644"/>
          </a:xfrm>
        </p:spPr>
        <p:txBody>
          <a:bodyPr>
            <a:noAutofit/>
          </a:bodyPr>
          <a:lstStyle/>
          <a:p>
            <a:pPr algn="l"/>
            <a:r>
              <a:rPr lang="pl-PL" sz="2600" dirty="0" smtClean="0">
                <a:latin typeface="Times New Roman" panose="02020603050405020304" pitchFamily="18" charset="0"/>
                <a:cs typeface="Times New Roman" panose="02020603050405020304" pitchFamily="18" charset="0"/>
              </a:rPr>
              <a:t>- zwiększono </a:t>
            </a:r>
            <a:r>
              <a:rPr lang="pl-PL" sz="2600" dirty="0">
                <a:latin typeface="Times New Roman" panose="02020603050405020304" pitchFamily="18" charset="0"/>
                <a:cs typeface="Times New Roman" panose="02020603050405020304" pitchFamily="18" charset="0"/>
              </a:rPr>
              <a:t>o nie więcej niż 4 uczniów będących obywatelami Ukrainy liczbę</a:t>
            </a:r>
            <a:br>
              <a:rPr lang="pl-PL" sz="2600" dirty="0">
                <a:latin typeface="Times New Roman" panose="02020603050405020304" pitchFamily="18" charset="0"/>
                <a:cs typeface="Times New Roman" panose="02020603050405020304" pitchFamily="18" charset="0"/>
              </a:rPr>
            </a:br>
            <a:r>
              <a:rPr lang="pl-PL" sz="2600" dirty="0">
                <a:latin typeface="Times New Roman" panose="02020603050405020304" pitchFamily="18" charset="0"/>
                <a:cs typeface="Times New Roman" panose="02020603050405020304" pitchFamily="18" charset="0"/>
              </a:rPr>
              <a:t>dzieci w świetlicach przebywających pod opieką jednego </a:t>
            </a:r>
            <a:r>
              <a:rPr lang="pl-PL" sz="2600" dirty="0" smtClean="0">
                <a:latin typeface="Times New Roman" panose="02020603050405020304" pitchFamily="18" charset="0"/>
                <a:cs typeface="Times New Roman" panose="02020603050405020304" pitchFamily="18" charset="0"/>
              </a:rPr>
              <a:t>nauczyciela z </a:t>
            </a:r>
            <a:r>
              <a:rPr lang="pl-PL" sz="2600" dirty="0">
                <a:latin typeface="Times New Roman" panose="02020603050405020304" pitchFamily="18" charset="0"/>
                <a:cs typeface="Times New Roman" panose="02020603050405020304" pitchFamily="18" charset="0"/>
              </a:rPr>
              <a:t>25 do 29 </a:t>
            </a:r>
            <a:r>
              <a:rPr lang="pl-PL" sz="2600" dirty="0" smtClean="0">
                <a:latin typeface="Times New Roman" panose="02020603050405020304" pitchFamily="18" charset="0"/>
                <a:cs typeface="Times New Roman" panose="02020603050405020304" pitchFamily="18" charset="0"/>
              </a:rPr>
              <a:t>wychowanków; </a:t>
            </a:r>
            <a:br>
              <a:rPr lang="pl-PL" sz="2600" dirty="0" smtClean="0">
                <a:latin typeface="Times New Roman" panose="02020603050405020304" pitchFamily="18" charset="0"/>
                <a:cs typeface="Times New Roman" panose="02020603050405020304" pitchFamily="18" charset="0"/>
              </a:rPr>
            </a:br>
            <a:r>
              <a:rPr lang="pl-PL" sz="2600" dirty="0" smtClean="0">
                <a:latin typeface="Times New Roman" panose="02020603050405020304" pitchFamily="18" charset="0"/>
                <a:cs typeface="Times New Roman" panose="02020603050405020304" pitchFamily="18" charset="0"/>
              </a:rPr>
              <a:t/>
            </a:r>
            <a:br>
              <a:rPr lang="pl-PL" sz="2600" dirty="0" smtClean="0">
                <a:latin typeface="Times New Roman" panose="02020603050405020304" pitchFamily="18" charset="0"/>
                <a:cs typeface="Times New Roman" panose="02020603050405020304" pitchFamily="18" charset="0"/>
              </a:rPr>
            </a:br>
            <a:r>
              <a:rPr lang="pl-PL" sz="2600" dirty="0" smtClean="0">
                <a:latin typeface="Times New Roman" panose="02020603050405020304" pitchFamily="18" charset="0"/>
                <a:cs typeface="Times New Roman" panose="02020603050405020304" pitchFamily="18" charset="0"/>
              </a:rPr>
              <a:t> - w </a:t>
            </a:r>
            <a:r>
              <a:rPr lang="pl-PL" sz="2600" dirty="0">
                <a:latin typeface="Times New Roman" panose="02020603050405020304" pitchFamily="18" charset="0"/>
                <a:cs typeface="Times New Roman" panose="02020603050405020304" pitchFamily="18" charset="0"/>
              </a:rPr>
              <a:t>przypadku przedszkoli specjalnych, szkół specjalnych, specjalnych</a:t>
            </a:r>
            <a:br>
              <a:rPr lang="pl-PL" sz="2600" dirty="0">
                <a:latin typeface="Times New Roman" panose="02020603050405020304" pitchFamily="18" charset="0"/>
                <a:cs typeface="Times New Roman" panose="02020603050405020304" pitchFamily="18" charset="0"/>
              </a:rPr>
            </a:br>
            <a:r>
              <a:rPr lang="pl-PL" sz="2600" dirty="0">
                <a:latin typeface="Times New Roman" panose="02020603050405020304" pitchFamily="18" charset="0"/>
                <a:cs typeface="Times New Roman" panose="02020603050405020304" pitchFamily="18" charset="0"/>
              </a:rPr>
              <a:t>ośrodków szkolno-wychowawczych lub specjalnych </a:t>
            </a:r>
            <a:r>
              <a:rPr lang="pl-PL" sz="2600" dirty="0" smtClean="0">
                <a:latin typeface="Times New Roman" panose="02020603050405020304" pitchFamily="18" charset="0"/>
                <a:cs typeface="Times New Roman" panose="02020603050405020304" pitchFamily="18" charset="0"/>
              </a:rPr>
              <a:t>ośrodków wychowawczych </a:t>
            </a:r>
            <a:r>
              <a:rPr lang="pl-PL" sz="2600" dirty="0">
                <a:latin typeface="Times New Roman" panose="02020603050405020304" pitchFamily="18" charset="0"/>
                <a:cs typeface="Times New Roman" panose="02020603050405020304" pitchFamily="18" charset="0"/>
              </a:rPr>
              <a:t>można przyjąć do przedszkola, oddziału przedszkolnego</a:t>
            </a:r>
            <a:r>
              <a:rPr lang="pl-PL" sz="2600" dirty="0" smtClean="0">
                <a:latin typeface="Times New Roman" panose="02020603050405020304" pitchFamily="18" charset="0"/>
                <a:cs typeface="Times New Roman" panose="02020603050405020304" pitchFamily="18" charset="0"/>
              </a:rPr>
              <a:t>, szkoły </a:t>
            </a:r>
            <a:r>
              <a:rPr lang="pl-PL" sz="2600" dirty="0">
                <a:latin typeface="Times New Roman" panose="02020603050405020304" pitchFamily="18" charset="0"/>
                <a:cs typeface="Times New Roman" panose="02020603050405020304" pitchFamily="18" charset="0"/>
              </a:rPr>
              <a:t>lub ww. ośrodka ucznia niepełnosprawnego, będącego </a:t>
            </a:r>
            <a:r>
              <a:rPr lang="pl-PL" sz="2600" dirty="0" smtClean="0">
                <a:latin typeface="Times New Roman" panose="02020603050405020304" pitchFamily="18" charset="0"/>
                <a:cs typeface="Times New Roman" panose="02020603050405020304" pitchFamily="18" charset="0"/>
              </a:rPr>
              <a:t>obywatelem Ukrainy</a:t>
            </a:r>
            <a:r>
              <a:rPr lang="pl-PL" sz="2600" dirty="0">
                <a:latin typeface="Times New Roman" panose="02020603050405020304" pitchFamily="18" charset="0"/>
                <a:cs typeface="Times New Roman" panose="02020603050405020304" pitchFamily="18" charset="0"/>
              </a:rPr>
              <a:t>, </a:t>
            </a:r>
            <a:r>
              <a:rPr lang="pl-PL" sz="2600" i="1" dirty="0">
                <a:latin typeface="Times New Roman" panose="02020603050405020304" pitchFamily="18" charset="0"/>
                <a:cs typeface="Times New Roman" panose="02020603050405020304" pitchFamily="18" charset="0"/>
              </a:rPr>
              <a:t>na podstawie oświadczenia rodziców lub opiekuna </a:t>
            </a:r>
            <a:r>
              <a:rPr lang="pl-PL" sz="2600" i="1" dirty="0" smtClean="0">
                <a:latin typeface="Times New Roman" panose="02020603050405020304" pitchFamily="18" charset="0"/>
                <a:cs typeface="Times New Roman" panose="02020603050405020304" pitchFamily="18" charset="0"/>
              </a:rPr>
              <a:t>tymczasowego o </a:t>
            </a:r>
            <a:r>
              <a:rPr lang="pl-PL" sz="2600" i="1" dirty="0">
                <a:latin typeface="Times New Roman" panose="02020603050405020304" pitchFamily="18" charset="0"/>
                <a:cs typeface="Times New Roman" panose="02020603050405020304" pitchFamily="18" charset="0"/>
              </a:rPr>
              <a:t>złożeniu do poradni psychologiczno-pedagogicznej wniosku o </a:t>
            </a:r>
            <a:r>
              <a:rPr lang="pl-PL" sz="2600" i="1" dirty="0" smtClean="0">
                <a:latin typeface="Times New Roman" panose="02020603050405020304" pitchFamily="18" charset="0"/>
                <a:cs typeface="Times New Roman" panose="02020603050405020304" pitchFamily="18" charset="0"/>
              </a:rPr>
              <a:t>wydanie orzeczenia </a:t>
            </a:r>
            <a:r>
              <a:rPr lang="pl-PL" sz="2600" i="1" dirty="0">
                <a:latin typeface="Times New Roman" panose="02020603050405020304" pitchFamily="18" charset="0"/>
                <a:cs typeface="Times New Roman" panose="02020603050405020304" pitchFamily="18" charset="0"/>
              </a:rPr>
              <a:t>o potrzebie kształcenia specjalnego </a:t>
            </a:r>
            <a:r>
              <a:rPr lang="pl-PL" sz="2600" b="1" dirty="0">
                <a:latin typeface="Times New Roman" panose="02020603050405020304" pitchFamily="18" charset="0"/>
                <a:cs typeface="Times New Roman" panose="02020603050405020304" pitchFamily="18" charset="0"/>
              </a:rPr>
              <a:t>dzięki temu do </a:t>
            </a:r>
            <a:r>
              <a:rPr lang="pl-PL" sz="2600" b="1" dirty="0" smtClean="0">
                <a:latin typeface="Times New Roman" panose="02020603050405020304" pitchFamily="18" charset="0"/>
                <a:cs typeface="Times New Roman" panose="02020603050405020304" pitchFamily="18" charset="0"/>
              </a:rPr>
              <a:t>czasu uzyskania </a:t>
            </a:r>
            <a:r>
              <a:rPr lang="pl-PL" sz="2600" b="1" dirty="0">
                <a:latin typeface="Times New Roman" panose="02020603050405020304" pitchFamily="18" charset="0"/>
                <a:cs typeface="Times New Roman" panose="02020603050405020304" pitchFamily="18" charset="0"/>
              </a:rPr>
              <a:t>orzeczenia, na ucznia będzie naliczany tzw. standard A</a:t>
            </a:r>
            <a:r>
              <a:rPr lang="pl-PL" sz="2600" b="1" dirty="0" smtClean="0">
                <a:latin typeface="Times New Roman" panose="02020603050405020304" pitchFamily="18" charset="0"/>
                <a:cs typeface="Times New Roman" panose="02020603050405020304" pitchFamily="18" charset="0"/>
              </a:rPr>
              <a:t>, uwzględniony </a:t>
            </a:r>
            <a:r>
              <a:rPr lang="pl-PL" sz="2600" b="1" dirty="0">
                <a:latin typeface="Times New Roman" panose="02020603050405020304" pitchFamily="18" charset="0"/>
                <a:cs typeface="Times New Roman" panose="02020603050405020304" pitchFamily="18" charset="0"/>
              </a:rPr>
              <a:t>w algorytmie podziału części subwencji oświatowej ogólnej</a:t>
            </a:r>
            <a:r>
              <a:rPr lang="pl-PL" sz="2600" b="1" dirty="0" smtClean="0">
                <a:latin typeface="Times New Roman" panose="02020603050405020304" pitchFamily="18" charset="0"/>
                <a:cs typeface="Times New Roman" panose="02020603050405020304" pitchFamily="18" charset="0"/>
              </a:rPr>
              <a:t/>
            </a:r>
            <a:br>
              <a:rPr lang="pl-PL" sz="2600" b="1" dirty="0" smtClean="0">
                <a:latin typeface="Times New Roman" panose="02020603050405020304" pitchFamily="18" charset="0"/>
                <a:cs typeface="Times New Roman" panose="02020603050405020304" pitchFamily="18" charset="0"/>
              </a:rPr>
            </a:br>
            <a:r>
              <a:rPr lang="pl-PL" sz="2600" dirty="0" smtClean="0">
                <a:latin typeface="Times New Roman" panose="02020603050405020304" pitchFamily="18" charset="0"/>
                <a:cs typeface="Times New Roman" panose="02020603050405020304" pitchFamily="18" charset="0"/>
              </a:rPr>
              <a:t> </a:t>
            </a:r>
            <a:endParaRPr lang="pl-PL" sz="26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818606" y="5885645"/>
            <a:ext cx="10519954" cy="772732"/>
          </a:xfrm>
        </p:spPr>
        <p:txBody>
          <a:bodyPr>
            <a:normAutofit/>
          </a:bodyPr>
          <a:lstStyle/>
          <a:p>
            <a:pPr lvl="0" algn="l">
              <a:lnSpc>
                <a:spcPct val="100000"/>
              </a:lnSpc>
              <a:spcBef>
                <a:spcPts val="0"/>
              </a:spcBef>
            </a:pPr>
            <a:r>
              <a:rPr lang="pl-PL" sz="1400" dirty="0" smtClean="0">
                <a:solidFill>
                  <a:prstClr val="black"/>
                </a:solidFill>
                <a:latin typeface="Times New Roman" panose="02020603050405020304" pitchFamily="18" charset="0"/>
                <a:cs typeface="Times New Roman" panose="02020603050405020304" pitchFamily="18" charset="0"/>
              </a:rPr>
              <a:t>Rozporządzenie </a:t>
            </a:r>
            <a:r>
              <a:rPr lang="pl-PL" sz="1400" dirty="0">
                <a:solidFill>
                  <a:prstClr val="black"/>
                </a:solidFill>
                <a:latin typeface="Times New Roman" panose="02020603050405020304" pitchFamily="18" charset="0"/>
                <a:cs typeface="Times New Roman" panose="02020603050405020304" pitchFamily="18" charset="0"/>
              </a:rPr>
              <a:t>Ministra Edukacji i Nauki z dnia 21 marca 2022 r. w sprawie organizacji kształcenia, wychowania i opieki dzieci i młodzieży będących obywatelami Ukrainy (Dz. U. z 2022 r. poz. </a:t>
            </a:r>
            <a:r>
              <a:rPr lang="pl-PL" sz="1400" dirty="0" smtClean="0">
                <a:solidFill>
                  <a:prstClr val="black"/>
                </a:solidFill>
                <a:latin typeface="Times New Roman" panose="02020603050405020304" pitchFamily="18" charset="0"/>
                <a:cs typeface="Times New Roman" panose="02020603050405020304" pitchFamily="18" charset="0"/>
              </a:rPr>
              <a:t>645)</a:t>
            </a:r>
            <a:endParaRPr lang="pl-PL" sz="1800" dirty="0">
              <a:solidFill>
                <a:prstClr val="black"/>
              </a:solidFill>
            </a:endParaRPr>
          </a:p>
        </p:txBody>
      </p:sp>
    </p:spTree>
    <p:extLst>
      <p:ext uri="{BB962C8B-B14F-4D97-AF65-F5344CB8AC3E}">
        <p14:creationId xmlns:p14="http://schemas.microsoft.com/office/powerpoint/2010/main" val="3523991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75873" y="1082878"/>
            <a:ext cx="9893969" cy="3741785"/>
          </a:xfrm>
        </p:spPr>
        <p:txBody>
          <a:bodyPr>
            <a:noAutofit/>
          </a:bodyPr>
          <a:lstStyle/>
          <a:p>
            <a:pPr algn="l"/>
            <a:r>
              <a:rPr lang="pl-PL" sz="2800" dirty="0">
                <a:latin typeface="Times New Roman" panose="02020603050405020304" pitchFamily="18" charset="0"/>
                <a:cs typeface="Times New Roman" panose="02020603050405020304" pitchFamily="18" charset="0"/>
              </a:rPr>
              <a:t>w celu usprawnienia procesu rozpoznawania specjalnych </a:t>
            </a:r>
            <a:r>
              <a:rPr lang="pl-PL" sz="2800" dirty="0" smtClean="0">
                <a:latin typeface="Times New Roman" panose="02020603050405020304" pitchFamily="18" charset="0"/>
                <a:cs typeface="Times New Roman" panose="02020603050405020304" pitchFamily="18" charset="0"/>
              </a:rPr>
              <a:t>potrzeb edukacyjnych </a:t>
            </a:r>
            <a:r>
              <a:rPr lang="pl-PL" sz="2800" dirty="0">
                <a:latin typeface="Times New Roman" panose="02020603050405020304" pitchFamily="18" charset="0"/>
                <a:cs typeface="Times New Roman" panose="02020603050405020304" pitchFamily="18" charset="0"/>
              </a:rPr>
              <a:t>dzieci i młodzieży, będących obywatelami Ukrainy, a </a:t>
            </a:r>
            <a:r>
              <a:rPr lang="pl-PL" sz="2800" dirty="0" smtClean="0">
                <a:latin typeface="Times New Roman" panose="02020603050405020304" pitchFamily="18" charset="0"/>
                <a:cs typeface="Times New Roman" panose="02020603050405020304" pitchFamily="18" charset="0"/>
              </a:rPr>
              <a:t>także udzielaniem im pomocy psychologiczno-pedagogicznej umożliwiono zatrudnianie w </a:t>
            </a:r>
            <a:r>
              <a:rPr lang="pl-PL" sz="2800" dirty="0">
                <a:latin typeface="Times New Roman" panose="02020603050405020304" pitchFamily="18" charset="0"/>
                <a:cs typeface="Times New Roman" panose="02020603050405020304" pitchFamily="18" charset="0"/>
              </a:rPr>
              <a:t>publicznych poradniach </a:t>
            </a:r>
            <a:r>
              <a:rPr lang="pl-PL" sz="2800" dirty="0" smtClean="0">
                <a:latin typeface="Times New Roman" panose="02020603050405020304" pitchFamily="18" charset="0"/>
                <a:cs typeface="Times New Roman" panose="02020603050405020304" pitchFamily="18" charset="0"/>
              </a:rPr>
              <a:t>psychologiczno- pedagogicznych, osób</a:t>
            </a:r>
            <a:r>
              <a:rPr lang="pl-PL" sz="2800" dirty="0">
                <a:latin typeface="Times New Roman" panose="02020603050405020304" pitchFamily="18" charset="0"/>
                <a:cs typeface="Times New Roman" panose="02020603050405020304" pitchFamily="18" charset="0"/>
              </a:rPr>
              <a:t>, które nie są nauczycielami, </a:t>
            </a:r>
            <a:r>
              <a:rPr lang="pl-PL" sz="2800" b="1" dirty="0">
                <a:latin typeface="Times New Roman" panose="02020603050405020304" pitchFamily="18" charset="0"/>
                <a:cs typeface="Times New Roman" panose="02020603050405020304" pitchFamily="18" charset="0"/>
              </a:rPr>
              <a:t>za zgodą kuratora oświaty</a:t>
            </a:r>
            <a:r>
              <a:rPr lang="pl-PL" sz="2800" b="1" dirty="0" smtClean="0">
                <a:latin typeface="Times New Roman" panose="02020603050405020304" pitchFamily="18" charset="0"/>
                <a:cs typeface="Times New Roman" panose="02020603050405020304" pitchFamily="18" charset="0"/>
              </a:rPr>
              <a:t>;</a:t>
            </a:r>
            <a:br>
              <a:rPr lang="pl-PL" sz="2800" b="1" dirty="0" smtClean="0">
                <a:latin typeface="Times New Roman" panose="02020603050405020304" pitchFamily="18" charset="0"/>
                <a:cs typeface="Times New Roman" panose="02020603050405020304" pitchFamily="18" charset="0"/>
              </a:rPr>
            </a:br>
            <a:endParaRPr lang="pl-PL" sz="2800" b="1"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524000" y="5609180"/>
            <a:ext cx="9144000" cy="995720"/>
          </a:xfrm>
        </p:spPr>
        <p:txBody>
          <a:bodyPr/>
          <a:lstStyle/>
          <a:p>
            <a:pPr lvl="0" algn="l">
              <a:lnSpc>
                <a:spcPct val="100000"/>
              </a:lnSpc>
              <a:spcBef>
                <a:spcPts val="0"/>
              </a:spcBef>
            </a:pPr>
            <a:r>
              <a:rPr lang="pl-PL" sz="1400" dirty="0">
                <a:solidFill>
                  <a:prstClr val="black"/>
                </a:solidFill>
                <a:latin typeface="Times New Roman" panose="02020603050405020304" pitchFamily="18" charset="0"/>
                <a:cs typeface="Times New Roman" panose="02020603050405020304" pitchFamily="18" charset="0"/>
              </a:rPr>
              <a:t>Rozporządzenie Ministra Edukacji i Nauki z dnia 21 marca 2022 r. w sprawie organizacji kształcenia, wychowania i opieki dzieci i młodzieży będących obywatelami Ukrainy (Dz. U. z 2022 r. poz. </a:t>
            </a:r>
            <a:r>
              <a:rPr lang="pl-PL" sz="1400" dirty="0" smtClean="0">
                <a:solidFill>
                  <a:prstClr val="black"/>
                </a:solidFill>
                <a:latin typeface="Times New Roman" panose="02020603050405020304" pitchFamily="18" charset="0"/>
                <a:cs typeface="Times New Roman" panose="02020603050405020304" pitchFamily="18" charset="0"/>
              </a:rPr>
              <a:t>645) </a:t>
            </a:r>
            <a:endParaRPr lang="pl-PL" sz="1800" dirty="0">
              <a:solidFill>
                <a:prstClr val="black"/>
              </a:solidFill>
            </a:endParaRPr>
          </a:p>
          <a:p>
            <a:endParaRPr lang="pl-PL" dirty="0"/>
          </a:p>
        </p:txBody>
      </p:sp>
    </p:spTree>
    <p:extLst>
      <p:ext uri="{BB962C8B-B14F-4D97-AF65-F5344CB8AC3E}">
        <p14:creationId xmlns:p14="http://schemas.microsoft.com/office/powerpoint/2010/main" val="30714057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21971" y="309094"/>
            <a:ext cx="11578107" cy="4467444"/>
          </a:xfrm>
        </p:spPr>
        <p:txBody>
          <a:bodyPr>
            <a:noAutofit/>
          </a:bodyPr>
          <a:lstStyle/>
          <a:p>
            <a:pPr algn="l"/>
            <a:r>
              <a:rPr lang="pl-PL" sz="2800" b="1" i="1" dirty="0" smtClean="0">
                <a:latin typeface="Arial"/>
              </a:rPr>
              <a:t> zwiększono </a:t>
            </a:r>
            <a:r>
              <a:rPr lang="pl-PL" sz="2800" b="1" i="1" dirty="0">
                <a:latin typeface="Arial"/>
              </a:rPr>
              <a:t>liczbę dzieci w oddziale przedszkolnym i w oddziałach I-III </a:t>
            </a:r>
            <a:r>
              <a:rPr lang="pl-PL" sz="2800" b="1" i="1" dirty="0" smtClean="0">
                <a:latin typeface="Arial"/>
              </a:rPr>
              <a:t>szkoły podstawowej</a:t>
            </a:r>
            <a:r>
              <a:rPr lang="pl-PL" sz="2800" dirty="0" smtClean="0">
                <a:latin typeface="Arial"/>
              </a:rPr>
              <a:t>:</a:t>
            </a:r>
            <a:br>
              <a:rPr lang="pl-PL" sz="2800" dirty="0" smtClean="0">
                <a:latin typeface="Arial"/>
              </a:rPr>
            </a:br>
            <a:r>
              <a:rPr lang="pl-PL" sz="2800" dirty="0"/>
              <a:t/>
            </a:r>
            <a:br>
              <a:rPr lang="pl-PL" sz="2800" dirty="0"/>
            </a:br>
            <a:r>
              <a:rPr lang="pl-PL" sz="2800" dirty="0">
                <a:latin typeface="Arial"/>
              </a:rPr>
              <a:t>− w oddziale przedszkolnym do 28 dzieci (dodatkowo maksymalnie 3 </a:t>
            </a:r>
            <a:r>
              <a:rPr lang="pl-PL" sz="2800" dirty="0" smtClean="0">
                <a:latin typeface="Arial"/>
              </a:rPr>
              <a:t>dzieci będących </a:t>
            </a:r>
            <a:r>
              <a:rPr lang="pl-PL" sz="2800" dirty="0">
                <a:latin typeface="Arial"/>
              </a:rPr>
              <a:t>obywatelami Ukrainy; rozwiązanie dotyczy także </a:t>
            </a:r>
            <a:r>
              <a:rPr lang="pl-PL" sz="2800" dirty="0" smtClean="0">
                <a:latin typeface="Arial"/>
              </a:rPr>
              <a:t>oddziału przedszkolnego </a:t>
            </a:r>
            <a:r>
              <a:rPr lang="pl-PL" sz="2800" dirty="0">
                <a:latin typeface="Arial"/>
              </a:rPr>
              <a:t>w szkole podstawowej),</a:t>
            </a:r>
            <a:r>
              <a:rPr lang="pl-PL" sz="2800" dirty="0"/>
              <a:t/>
            </a:r>
            <a:br>
              <a:rPr lang="pl-PL" sz="2800" dirty="0"/>
            </a:br>
            <a:r>
              <a:rPr lang="pl-PL" sz="2800" dirty="0">
                <a:latin typeface="Arial"/>
              </a:rPr>
              <a:t>− w klasach I-III szkoły podstawowej do 29 uczniów</a:t>
            </a:r>
            <a:r>
              <a:rPr lang="pl-PL" sz="2800" dirty="0" smtClean="0">
                <a:latin typeface="Arial"/>
              </a:rPr>
              <a:t>.</a:t>
            </a:r>
            <a:r>
              <a:rPr lang="pl-PL" sz="2800" dirty="0" smtClean="0">
                <a:latin typeface="Times New Roman" panose="02020603050405020304" pitchFamily="18" charset="0"/>
                <a:cs typeface="Times New Roman" panose="02020603050405020304" pitchFamily="18" charset="0"/>
              </a:rPr>
              <a:t> </a:t>
            </a:r>
            <a:endParaRPr lang="pl-PL" sz="28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539024" y="5855840"/>
            <a:ext cx="9921456" cy="763901"/>
          </a:xfrm>
        </p:spPr>
        <p:txBody>
          <a:bodyPr/>
          <a:lstStyle/>
          <a:p>
            <a:pPr algn="l"/>
            <a:r>
              <a:rPr lang="pl-PL" sz="1400" dirty="0">
                <a:solidFill>
                  <a:prstClr val="black"/>
                </a:solidFill>
                <a:latin typeface="Times New Roman" panose="02020603050405020304" pitchFamily="18" charset="0"/>
                <a:cs typeface="Times New Roman" panose="02020603050405020304" pitchFamily="18" charset="0"/>
              </a:rPr>
              <a:t>Rozporządzenie Ministra Edukacji i Nauki z dnia 21 marca 2022 r. w sprawie organizacji kształcenia, wychowania i opieki dzieci </a:t>
            </a:r>
            <a:endParaRPr lang="pl-PL" sz="1400" dirty="0" smtClean="0">
              <a:solidFill>
                <a:prstClr val="black"/>
              </a:solidFill>
              <a:latin typeface="Times New Roman" panose="02020603050405020304" pitchFamily="18" charset="0"/>
              <a:cs typeface="Times New Roman" panose="02020603050405020304" pitchFamily="18" charset="0"/>
            </a:endParaRPr>
          </a:p>
          <a:p>
            <a:pPr algn="l"/>
            <a:r>
              <a:rPr lang="pl-PL" sz="1400" dirty="0" smtClean="0">
                <a:solidFill>
                  <a:prstClr val="black"/>
                </a:solidFill>
                <a:latin typeface="Times New Roman" panose="02020603050405020304" pitchFamily="18" charset="0"/>
                <a:cs typeface="Times New Roman" panose="02020603050405020304" pitchFamily="18" charset="0"/>
              </a:rPr>
              <a:t>i </a:t>
            </a:r>
            <a:r>
              <a:rPr lang="pl-PL" sz="1400" dirty="0">
                <a:solidFill>
                  <a:prstClr val="black"/>
                </a:solidFill>
                <a:latin typeface="Times New Roman" panose="02020603050405020304" pitchFamily="18" charset="0"/>
                <a:cs typeface="Times New Roman" panose="02020603050405020304" pitchFamily="18" charset="0"/>
              </a:rPr>
              <a:t>młodzieży będących obywatelami Ukrainy (Dz. U. z 2022 r. poz. </a:t>
            </a:r>
            <a:r>
              <a:rPr lang="pl-PL" sz="1400" dirty="0" smtClean="0">
                <a:solidFill>
                  <a:prstClr val="black"/>
                </a:solidFill>
                <a:latin typeface="Times New Roman" panose="02020603050405020304" pitchFamily="18" charset="0"/>
                <a:cs typeface="Times New Roman" panose="02020603050405020304" pitchFamily="18" charset="0"/>
              </a:rPr>
              <a:t>645)</a:t>
            </a:r>
            <a:endParaRPr lang="pl-PL" dirty="0"/>
          </a:p>
        </p:txBody>
      </p:sp>
    </p:spTree>
    <p:extLst>
      <p:ext uri="{BB962C8B-B14F-4D97-AF65-F5344CB8AC3E}">
        <p14:creationId xmlns:p14="http://schemas.microsoft.com/office/powerpoint/2010/main" val="31480532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032210"/>
            <a:ext cx="9144000" cy="5019674"/>
          </a:xfrm>
        </p:spPr>
        <p:txBody>
          <a:bodyPr>
            <a:normAutofit fontScale="90000"/>
          </a:bodyPr>
          <a:lstStyle/>
          <a:p>
            <a:pPr algn="l"/>
            <a:r>
              <a:rPr lang="pl-PL" sz="2400" b="1" i="1" dirty="0" smtClean="0">
                <a:latin typeface="Arial"/>
              </a:rPr>
              <a:t>Zatrudnianie </a:t>
            </a:r>
            <a:r>
              <a:rPr lang="pl-PL" sz="2400" b="1" i="1" dirty="0">
                <a:latin typeface="Arial"/>
              </a:rPr>
              <a:t>obywateli Ukrainy na stanowisku </a:t>
            </a:r>
            <a:r>
              <a:rPr lang="pl-PL" sz="2400" b="1" i="1" dirty="0" smtClean="0">
                <a:latin typeface="Arial"/>
              </a:rPr>
              <a:t>nauczyciela</a:t>
            </a:r>
            <a:r>
              <a:rPr lang="pl-PL" sz="2400" b="1" dirty="0" smtClean="0">
                <a:latin typeface="Arial"/>
              </a:rPr>
              <a:t/>
            </a:r>
            <a:br>
              <a:rPr lang="pl-PL" sz="2400" b="1" dirty="0" smtClean="0">
                <a:latin typeface="Arial"/>
              </a:rPr>
            </a:br>
            <a:r>
              <a:rPr lang="pl-PL" sz="2400" u="sng" dirty="0">
                <a:latin typeface="Arial"/>
              </a:rPr>
              <a:t/>
            </a:r>
            <a:br>
              <a:rPr lang="pl-PL" sz="2400" u="sng" dirty="0">
                <a:latin typeface="Arial"/>
              </a:rPr>
            </a:br>
            <a:r>
              <a:rPr lang="pl-PL" sz="2400" u="sng" dirty="0" smtClean="0">
                <a:latin typeface="Arial"/>
              </a:rPr>
              <a:t>zatrudnienie </a:t>
            </a:r>
            <a:r>
              <a:rPr lang="pl-PL" sz="2400" u="sng" dirty="0">
                <a:latin typeface="Arial"/>
              </a:rPr>
              <a:t>na podstawie ustawy – Karta Nauczyciela</a:t>
            </a:r>
            <a:r>
              <a:rPr lang="pl-PL" sz="2400" u="sng" dirty="0" smtClean="0">
                <a:latin typeface="Arial"/>
              </a:rPr>
              <a:t>:</a:t>
            </a:r>
            <a:br>
              <a:rPr lang="pl-PL" sz="2400" u="sng" dirty="0" smtClean="0">
                <a:latin typeface="Arial"/>
              </a:rPr>
            </a:br>
            <a:r>
              <a:rPr lang="pl-PL" sz="2400" u="sng" dirty="0">
                <a:latin typeface="Arial"/>
              </a:rPr>
              <a:t/>
            </a:r>
            <a:br>
              <a:rPr lang="pl-PL" sz="2400" u="sng" dirty="0">
                <a:latin typeface="Arial"/>
              </a:rPr>
            </a:br>
            <a:r>
              <a:rPr lang="pl-PL" sz="2400" dirty="0" smtClean="0">
                <a:latin typeface="Arial"/>
              </a:rPr>
              <a:t>obowiązujące </a:t>
            </a:r>
            <a:r>
              <a:rPr lang="pl-PL" sz="2400" dirty="0">
                <a:latin typeface="Arial"/>
              </a:rPr>
              <a:t>przepisy ustawy z dnia 26 stycznia 1982 r. – Karta </a:t>
            </a:r>
            <a:r>
              <a:rPr lang="pl-PL" sz="2400" dirty="0" smtClean="0">
                <a:latin typeface="Arial"/>
              </a:rPr>
              <a:t>Nauczyciela (</a:t>
            </a:r>
            <a:r>
              <a:rPr lang="pl-PL" sz="2400" dirty="0">
                <a:latin typeface="Arial"/>
              </a:rPr>
              <a:t>Dz. U. z 2021 r. poz. 1762) umożliwiają zatrudnianie obywateli </a:t>
            </a:r>
            <a:r>
              <a:rPr lang="pl-PL" sz="2400" dirty="0" smtClean="0">
                <a:latin typeface="Arial"/>
              </a:rPr>
              <a:t>Ukrainy w </a:t>
            </a:r>
            <a:r>
              <a:rPr lang="pl-PL" sz="2400" dirty="0">
                <a:latin typeface="Arial"/>
              </a:rPr>
              <a:t>polskich jednostkach systemu oświaty i osoby takie pracują już </a:t>
            </a:r>
            <a:r>
              <a:rPr lang="pl-PL" sz="2400" dirty="0" smtClean="0">
                <a:latin typeface="Arial"/>
              </a:rPr>
              <a:t>obecnie na </a:t>
            </a:r>
            <a:r>
              <a:rPr lang="pl-PL" sz="2400" dirty="0">
                <a:latin typeface="Arial"/>
              </a:rPr>
              <a:t>stanowisku nauczyciela w szkołach</a:t>
            </a:r>
            <a:r>
              <a:rPr lang="pl-PL" sz="2400" dirty="0" smtClean="0">
                <a:latin typeface="Arial"/>
              </a:rPr>
              <a:t>.</a:t>
            </a:r>
            <a:br>
              <a:rPr lang="pl-PL" sz="2400" dirty="0" smtClean="0">
                <a:latin typeface="Arial"/>
              </a:rPr>
            </a:br>
            <a:r>
              <a:rPr lang="pl-PL" sz="2400" dirty="0">
                <a:latin typeface="Arial"/>
              </a:rPr>
              <a:t/>
            </a:r>
            <a:br>
              <a:rPr lang="pl-PL" sz="2400" dirty="0">
                <a:latin typeface="Arial"/>
              </a:rPr>
            </a:br>
            <a:r>
              <a:rPr lang="pl-PL" sz="2400" dirty="0">
                <a:latin typeface="Arial"/>
              </a:rPr>
              <a:t>Zgodnie z art. 38 i art. 39 ustawy o pomocy obywatelom Ukrainy w </a:t>
            </a:r>
            <a:r>
              <a:rPr lang="pl-PL" sz="2400" dirty="0" smtClean="0">
                <a:latin typeface="Arial"/>
              </a:rPr>
              <a:t>związku z </a:t>
            </a:r>
            <a:r>
              <a:rPr lang="pl-PL" sz="2400" dirty="0">
                <a:latin typeface="Arial"/>
              </a:rPr>
              <a:t>konfliktem zbrojnym na terytorium tego państwa, obywatelowi Ukrainy, </a:t>
            </a:r>
            <a:r>
              <a:rPr lang="pl-PL" sz="2400" dirty="0" smtClean="0">
                <a:latin typeface="Arial"/>
              </a:rPr>
              <a:t>którego pobyt </a:t>
            </a:r>
            <a:r>
              <a:rPr lang="pl-PL" sz="2400" dirty="0">
                <a:latin typeface="Arial"/>
              </a:rPr>
              <a:t>na terytorium Rzeczypospolitej Polskiej jest lub był uznawany za </a:t>
            </a:r>
            <a:r>
              <a:rPr lang="pl-PL" sz="2400" dirty="0" smtClean="0">
                <a:latin typeface="Arial"/>
              </a:rPr>
              <a:t>legalny na </a:t>
            </a:r>
            <a:r>
              <a:rPr lang="pl-PL" sz="2400" dirty="0">
                <a:latin typeface="Arial"/>
              </a:rPr>
              <a:t>podstawie art. 2 ust. 1, udziela się, na jego wniosek, zezwolenia na </a:t>
            </a:r>
            <a:r>
              <a:rPr lang="pl-PL" sz="2400" dirty="0" smtClean="0">
                <a:latin typeface="Arial"/>
              </a:rPr>
              <a:t>pobyt czasowy</a:t>
            </a:r>
            <a:r>
              <a:rPr lang="pl-PL" sz="2400" dirty="0">
                <a:latin typeface="Arial"/>
              </a:rPr>
              <a:t>. Obywatel Ukrainy, któremu udzielono zezwolenia na pobyt czasowy</a:t>
            </a:r>
            <a:r>
              <a:rPr lang="pl-PL" sz="2400" dirty="0" smtClean="0">
                <a:latin typeface="Arial"/>
              </a:rPr>
              <a:t>, jest </a:t>
            </a:r>
            <a:r>
              <a:rPr lang="pl-PL" sz="2400" dirty="0">
                <a:latin typeface="Arial"/>
              </a:rPr>
              <a:t>uprawniony do </a:t>
            </a:r>
            <a:r>
              <a:rPr lang="pl-PL" sz="2400" dirty="0" smtClean="0">
                <a:latin typeface="Arial"/>
              </a:rPr>
              <a:t>wykonywania </a:t>
            </a:r>
            <a:r>
              <a:rPr lang="pl-PL" sz="2400" dirty="0">
                <a:latin typeface="Arial"/>
              </a:rPr>
              <a:t>pracy na terytorium Rzeczypospolitej Polskiej</a:t>
            </a:r>
            <a:br>
              <a:rPr lang="pl-PL" sz="2400" dirty="0">
                <a:latin typeface="Arial"/>
              </a:rPr>
            </a:br>
            <a:r>
              <a:rPr lang="pl-PL" sz="2400" dirty="0">
                <a:latin typeface="Arial"/>
              </a:rPr>
              <a:t>bez konieczności posiadania zezwolenia na pracę.</a:t>
            </a:r>
            <a:br>
              <a:rPr lang="pl-PL" sz="2400" dirty="0">
                <a:latin typeface="Arial"/>
              </a:rPr>
            </a:br>
            <a:endParaRPr lang="pl-PL" sz="24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524000" y="5663269"/>
            <a:ext cx="9144000" cy="801710"/>
          </a:xfrm>
        </p:spPr>
        <p:txBody>
          <a:bodyPr/>
          <a:lstStyle/>
          <a:p>
            <a:endParaRPr lang="pl-PL" dirty="0"/>
          </a:p>
        </p:txBody>
      </p:sp>
    </p:spTree>
    <p:extLst>
      <p:ext uri="{BB962C8B-B14F-4D97-AF65-F5344CB8AC3E}">
        <p14:creationId xmlns:p14="http://schemas.microsoft.com/office/powerpoint/2010/main" val="18263664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673768"/>
            <a:ext cx="9144000" cy="4752474"/>
          </a:xfrm>
        </p:spPr>
        <p:txBody>
          <a:bodyPr>
            <a:noAutofit/>
          </a:bodyPr>
          <a:lstStyle/>
          <a:p>
            <a:pPr algn="l"/>
            <a:r>
              <a:rPr lang="pl-PL" sz="2200" dirty="0">
                <a:solidFill>
                  <a:prstClr val="black"/>
                </a:solidFill>
                <a:latin typeface="Arial"/>
              </a:rPr>
              <a:t> </a:t>
            </a:r>
            <a:r>
              <a:rPr lang="pl-PL" sz="2200" dirty="0" smtClean="0">
                <a:solidFill>
                  <a:prstClr val="black"/>
                </a:solidFill>
                <a:latin typeface="Arial"/>
              </a:rPr>
              <a:t>Z</a:t>
            </a:r>
            <a:r>
              <a:rPr lang="pl-PL" sz="2200" b="1" i="1" dirty="0" smtClean="0">
                <a:solidFill>
                  <a:prstClr val="black"/>
                </a:solidFill>
                <a:latin typeface="Arial"/>
              </a:rPr>
              <a:t>atrudnianie </a:t>
            </a:r>
            <a:r>
              <a:rPr lang="pl-PL" sz="2200" b="1" i="1" dirty="0">
                <a:solidFill>
                  <a:prstClr val="black"/>
                </a:solidFill>
                <a:latin typeface="Arial"/>
              </a:rPr>
              <a:t>obywateli Ukrainy na stanowisku nauczyciela</a:t>
            </a:r>
            <a:br>
              <a:rPr lang="pl-PL" sz="2200" b="1" i="1" dirty="0">
                <a:solidFill>
                  <a:prstClr val="black"/>
                </a:solidFill>
                <a:latin typeface="Arial"/>
              </a:rPr>
            </a:br>
            <a:r>
              <a:rPr lang="pl-PL" sz="2200" b="1" dirty="0" smtClean="0">
                <a:solidFill>
                  <a:prstClr val="black"/>
                </a:solidFill>
                <a:latin typeface="Arial"/>
              </a:rPr>
              <a:t/>
            </a:r>
            <a:br>
              <a:rPr lang="pl-PL" sz="2200" b="1" dirty="0" smtClean="0">
                <a:solidFill>
                  <a:prstClr val="black"/>
                </a:solidFill>
                <a:latin typeface="Arial"/>
              </a:rPr>
            </a:br>
            <a:r>
              <a:rPr lang="pl-PL" sz="2200" b="1" dirty="0" smtClean="0">
                <a:solidFill>
                  <a:prstClr val="black"/>
                </a:solidFill>
                <a:latin typeface="Arial"/>
              </a:rPr>
              <a:t>- </a:t>
            </a:r>
            <a:r>
              <a:rPr lang="pl-PL" sz="2200" dirty="0" smtClean="0">
                <a:solidFill>
                  <a:prstClr val="black"/>
                </a:solidFill>
                <a:latin typeface="Arial"/>
              </a:rPr>
              <a:t>osoba</a:t>
            </a:r>
            <a:r>
              <a:rPr lang="pl-PL" sz="2200" dirty="0">
                <a:solidFill>
                  <a:prstClr val="black"/>
                </a:solidFill>
                <a:latin typeface="Arial"/>
              </a:rPr>
              <a:t>, która uzyskała kwalifikacje do wykonywania zawodu nauczyciela w Ukrainie, </a:t>
            </a:r>
            <a:r>
              <a:rPr lang="pl-PL" sz="2200" dirty="0" smtClean="0">
                <a:solidFill>
                  <a:prstClr val="black"/>
                </a:solidFill>
                <a:latin typeface="Arial"/>
              </a:rPr>
              <a:t>chcąc </a:t>
            </a:r>
            <a:r>
              <a:rPr lang="pl-PL" sz="2200" dirty="0">
                <a:solidFill>
                  <a:prstClr val="black"/>
                </a:solidFill>
                <a:latin typeface="Arial"/>
              </a:rPr>
              <a:t>w Polsce podjąć pracę w tym zawodzie, musi dokonać uznania zagranicznego dyplomu, aby następnie móc się ubiegać o uzyskanie uprawnień zawodowych, zgodnie </a:t>
            </a:r>
            <a:r>
              <a:rPr lang="pl-PL" sz="2200" dirty="0" smtClean="0">
                <a:solidFill>
                  <a:prstClr val="black"/>
                </a:solidFill>
                <a:latin typeface="Arial"/>
              </a:rPr>
              <a:t/>
            </a:r>
            <a:br>
              <a:rPr lang="pl-PL" sz="2200" dirty="0" smtClean="0">
                <a:solidFill>
                  <a:prstClr val="black"/>
                </a:solidFill>
                <a:latin typeface="Arial"/>
              </a:rPr>
            </a:br>
            <a:r>
              <a:rPr lang="pl-PL" sz="2200" dirty="0" smtClean="0">
                <a:solidFill>
                  <a:prstClr val="black"/>
                </a:solidFill>
                <a:latin typeface="Arial"/>
              </a:rPr>
              <a:t>z </a:t>
            </a:r>
            <a:r>
              <a:rPr lang="pl-PL" sz="2200" dirty="0">
                <a:solidFill>
                  <a:prstClr val="black"/>
                </a:solidFill>
                <a:latin typeface="Arial"/>
              </a:rPr>
              <a:t>przepisami określającymi zasady wykonywania tego zawodu </a:t>
            </a:r>
            <a:r>
              <a:rPr lang="pl-PL" sz="2200" dirty="0" smtClean="0">
                <a:solidFill>
                  <a:prstClr val="black"/>
                </a:solidFill>
                <a:latin typeface="Arial"/>
              </a:rPr>
              <a:t/>
            </a:r>
            <a:br>
              <a:rPr lang="pl-PL" sz="2200" dirty="0" smtClean="0">
                <a:solidFill>
                  <a:prstClr val="black"/>
                </a:solidFill>
                <a:latin typeface="Arial"/>
              </a:rPr>
            </a:br>
            <a:r>
              <a:rPr lang="pl-PL" sz="2200" dirty="0" smtClean="0">
                <a:solidFill>
                  <a:prstClr val="black"/>
                </a:solidFill>
                <a:latin typeface="Arial"/>
              </a:rPr>
              <a:t>w </a:t>
            </a:r>
            <a:r>
              <a:rPr lang="pl-PL" sz="2200" dirty="0">
                <a:solidFill>
                  <a:prstClr val="black"/>
                </a:solidFill>
                <a:latin typeface="Arial"/>
              </a:rPr>
              <a:t>Polsce</a:t>
            </a:r>
            <a:r>
              <a:rPr lang="pl-PL" sz="2200" dirty="0" smtClean="0">
                <a:solidFill>
                  <a:prstClr val="black"/>
                </a:solidFill>
                <a:latin typeface="Arial"/>
              </a:rPr>
              <a:t>.</a:t>
            </a:r>
            <a:br>
              <a:rPr lang="pl-PL" sz="2200" dirty="0" smtClean="0">
                <a:solidFill>
                  <a:prstClr val="black"/>
                </a:solidFill>
                <a:latin typeface="Arial"/>
              </a:rPr>
            </a:br>
            <a:r>
              <a:rPr lang="pl-PL" sz="2200" dirty="0" smtClean="0">
                <a:solidFill>
                  <a:prstClr val="black"/>
                </a:solidFill>
                <a:latin typeface="Arial"/>
              </a:rPr>
              <a:t>- Obywateli </a:t>
            </a:r>
            <a:r>
              <a:rPr lang="pl-PL" sz="2200" dirty="0">
                <a:solidFill>
                  <a:prstClr val="black"/>
                </a:solidFill>
                <a:latin typeface="Arial"/>
              </a:rPr>
              <a:t>Ukrainy można zatrudnić w publicznych szkołach lub </a:t>
            </a:r>
            <a:r>
              <a:rPr lang="pl-PL" sz="2200" dirty="0" smtClean="0">
                <a:solidFill>
                  <a:prstClr val="black"/>
                </a:solidFill>
                <a:latin typeface="Arial"/>
              </a:rPr>
              <a:t>placówkach w </a:t>
            </a:r>
            <a:r>
              <a:rPr lang="pl-PL" sz="2200" dirty="0">
                <a:solidFill>
                  <a:prstClr val="black"/>
                </a:solidFill>
                <a:latin typeface="Arial"/>
              </a:rPr>
              <a:t>Polsce zgodnie z przepisami ustawy – Karta Nauczyciela na podstawie </a:t>
            </a:r>
            <a:r>
              <a:rPr lang="pl-PL" sz="2200" dirty="0" smtClean="0">
                <a:solidFill>
                  <a:prstClr val="black"/>
                </a:solidFill>
                <a:latin typeface="Arial"/>
              </a:rPr>
              <a:t>umowy o </a:t>
            </a:r>
            <a:r>
              <a:rPr lang="pl-PL" sz="2200" dirty="0">
                <a:solidFill>
                  <a:prstClr val="black"/>
                </a:solidFill>
                <a:latin typeface="Arial"/>
              </a:rPr>
              <a:t>pracę na czas określony lub umowy o pracę na czas nieokreślony. </a:t>
            </a:r>
            <a:r>
              <a:rPr lang="pl-PL" sz="2200" b="1" dirty="0">
                <a:solidFill>
                  <a:prstClr val="black"/>
                </a:solidFill>
                <a:latin typeface="Arial"/>
              </a:rPr>
              <a:t>Nie </a:t>
            </a:r>
            <a:r>
              <a:rPr lang="pl-PL" sz="2200" b="1" dirty="0" smtClean="0">
                <a:solidFill>
                  <a:prstClr val="black"/>
                </a:solidFill>
                <a:latin typeface="Arial"/>
              </a:rPr>
              <a:t>jest natomiast </a:t>
            </a:r>
            <a:r>
              <a:rPr lang="pl-PL" sz="2200" b="1" dirty="0">
                <a:solidFill>
                  <a:prstClr val="black"/>
                </a:solidFill>
                <a:latin typeface="Arial"/>
              </a:rPr>
              <a:t>możliwe zatrudnienie takiej osoby na podstawie mianowania</a:t>
            </a:r>
            <a:endParaRPr lang="pl-PL" sz="2800" b="1"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524000" y="5752809"/>
            <a:ext cx="9144000" cy="763901"/>
          </a:xfrm>
        </p:spPr>
        <p:txBody>
          <a:bodyPr/>
          <a:lstStyle/>
          <a:p>
            <a:endParaRPr lang="pl-PL" dirty="0"/>
          </a:p>
        </p:txBody>
      </p:sp>
    </p:spTree>
    <p:extLst>
      <p:ext uri="{BB962C8B-B14F-4D97-AF65-F5344CB8AC3E}">
        <p14:creationId xmlns:p14="http://schemas.microsoft.com/office/powerpoint/2010/main" val="1835489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9245" y="476518"/>
            <a:ext cx="11165983" cy="5081600"/>
          </a:xfrm>
        </p:spPr>
        <p:txBody>
          <a:bodyPr>
            <a:noAutofit/>
          </a:bodyPr>
          <a:lstStyle/>
          <a:p>
            <a:pPr algn="l"/>
            <a:r>
              <a:rPr lang="pl-PL" sz="2800" b="1" i="1" dirty="0" smtClean="0">
                <a:latin typeface="Arial"/>
              </a:rPr>
              <a:t>Zatrudnianie obywateli Ukrainy na stanowisku nauczyciela</a:t>
            </a:r>
            <a:r>
              <a:rPr lang="pl-PL" sz="2800" b="1" dirty="0" smtClean="0">
                <a:latin typeface="Arial"/>
              </a:rPr>
              <a:t/>
            </a:r>
            <a:br>
              <a:rPr lang="pl-PL" sz="2800" b="1" dirty="0" smtClean="0">
                <a:latin typeface="Arial"/>
              </a:rPr>
            </a:br>
            <a:r>
              <a:rPr lang="pl-PL" sz="2800" b="1" dirty="0" smtClean="0">
                <a:latin typeface="Times New Roman" panose="02020603050405020304" pitchFamily="18" charset="0"/>
                <a:cs typeface="Times New Roman" panose="02020603050405020304" pitchFamily="18" charset="0"/>
              </a:rPr>
              <a:t/>
            </a:r>
            <a:br>
              <a:rPr lang="pl-PL" sz="2800" b="1" dirty="0" smtClean="0">
                <a:latin typeface="Times New Roman" panose="02020603050405020304" pitchFamily="18" charset="0"/>
                <a:cs typeface="Times New Roman" panose="02020603050405020304" pitchFamily="18" charset="0"/>
              </a:rPr>
            </a:br>
            <a:r>
              <a:rPr lang="pl-PL" sz="2800" i="1" dirty="0" smtClean="0">
                <a:latin typeface="Times New Roman" panose="02020603050405020304" pitchFamily="18" charset="0"/>
                <a:cs typeface="Times New Roman" panose="02020603050405020304" pitchFamily="18" charset="0"/>
              </a:rPr>
              <a:t> </a:t>
            </a:r>
            <a:r>
              <a:rPr lang="pl-PL" sz="2800" i="1" u="sng" dirty="0">
                <a:latin typeface="Arial"/>
              </a:rPr>
              <a:t>zatrudnienie na podstawie ustawy – Prawo oświatowe</a:t>
            </a:r>
            <a:br>
              <a:rPr lang="pl-PL" sz="2800" i="1" u="sng" dirty="0">
                <a:latin typeface="Arial"/>
              </a:rPr>
            </a:br>
            <a:r>
              <a:rPr lang="pl-PL" sz="2800" u="sng" dirty="0" smtClean="0">
                <a:latin typeface="Arial"/>
              </a:rPr>
              <a:t/>
            </a:r>
            <a:br>
              <a:rPr lang="pl-PL" sz="2800" u="sng" dirty="0" smtClean="0">
                <a:latin typeface="Arial"/>
              </a:rPr>
            </a:br>
            <a:r>
              <a:rPr lang="pl-PL" sz="2800" dirty="0" smtClean="0">
                <a:latin typeface="Arial"/>
              </a:rPr>
              <a:t>Obywatela </a:t>
            </a:r>
            <a:r>
              <a:rPr lang="pl-PL" sz="2800" dirty="0">
                <a:latin typeface="Arial"/>
              </a:rPr>
              <a:t>Ukrainy można zatrudnić w szkole także na podstawie art. 15 </a:t>
            </a:r>
            <a:r>
              <a:rPr lang="pl-PL" sz="2800" dirty="0" smtClean="0">
                <a:latin typeface="Arial"/>
              </a:rPr>
              <a:t>ustawy – </a:t>
            </a:r>
            <a:r>
              <a:rPr lang="pl-PL" sz="2800" dirty="0">
                <a:latin typeface="Arial"/>
              </a:rPr>
              <a:t>Prawo oświatowe. W tym przypadku nie jest wymagane spełnianie </a:t>
            </a:r>
            <a:r>
              <a:rPr lang="pl-PL" sz="2800" dirty="0" smtClean="0">
                <a:latin typeface="Arial"/>
              </a:rPr>
              <a:t>przez zatrudnianą </a:t>
            </a:r>
            <a:r>
              <a:rPr lang="pl-PL" sz="2800" dirty="0">
                <a:latin typeface="Arial"/>
              </a:rPr>
              <a:t>osobę wymagań kwalifikacyjnych, a jedynie </a:t>
            </a:r>
            <a:r>
              <a:rPr lang="pl-PL" sz="2800" dirty="0" smtClean="0">
                <a:latin typeface="Arial"/>
              </a:rPr>
              <a:t>posiadanie odpowiedniego przygotowania, które ocenia dyrektor szkoły.  </a:t>
            </a:r>
            <a:r>
              <a:rPr lang="pl-PL" sz="2800" dirty="0">
                <a:latin typeface="Arial"/>
              </a:rPr>
              <a:t>Dyrektor </a:t>
            </a:r>
            <a:r>
              <a:rPr lang="pl-PL" sz="2800" dirty="0" smtClean="0">
                <a:latin typeface="Arial"/>
              </a:rPr>
              <a:t>szkoły może </a:t>
            </a:r>
            <a:r>
              <a:rPr lang="pl-PL" sz="2800" dirty="0">
                <a:latin typeface="Arial"/>
              </a:rPr>
              <a:t>uznać przygotowanie za właściwe nawet w przypadku braku </a:t>
            </a:r>
            <a:r>
              <a:rPr lang="pl-PL" sz="2800" dirty="0" smtClean="0">
                <a:latin typeface="Arial"/>
              </a:rPr>
              <a:t>nostryfikacji dyplomu</a:t>
            </a:r>
            <a:r>
              <a:rPr lang="pl-PL" sz="2800" dirty="0">
                <a:latin typeface="Arial"/>
              </a:rPr>
              <a:t>.</a:t>
            </a:r>
            <a:endParaRPr lang="pl-PL" sz="28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524000" y="5830083"/>
            <a:ext cx="9144000" cy="622233"/>
          </a:xfrm>
        </p:spPr>
        <p:txBody>
          <a:bodyPr>
            <a:normAutofit/>
          </a:bodyPr>
          <a:lstStyle/>
          <a:p>
            <a:endParaRPr lang="pl-PL" dirty="0"/>
          </a:p>
        </p:txBody>
      </p:sp>
    </p:spTree>
    <p:extLst>
      <p:ext uri="{BB962C8B-B14F-4D97-AF65-F5344CB8AC3E}">
        <p14:creationId xmlns:p14="http://schemas.microsoft.com/office/powerpoint/2010/main" val="502342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644433" y="5468370"/>
            <a:ext cx="11408229" cy="307777"/>
          </a:xfrm>
          <a:prstGeom prst="rect">
            <a:avLst/>
          </a:prstGeom>
        </p:spPr>
        <p:txBody>
          <a:bodyPr wrap="square">
            <a:spAutoFit/>
          </a:bodyPr>
          <a:lstStyle/>
          <a:p>
            <a:r>
              <a:rPr lang="pl-PL" sz="1400" i="1" dirty="0" smtClean="0">
                <a:latin typeface="Times New Roman" panose="02020603050405020304" pitchFamily="18" charset="0"/>
                <a:cs typeface="Times New Roman" panose="02020603050405020304" pitchFamily="18" charset="0"/>
              </a:rPr>
              <a:t>Dane : System Informacji Oświatowe j – na dzień 1 kwietnia 2022 r.</a:t>
            </a:r>
            <a:endParaRPr lang="pl-PL" sz="1400" i="1" dirty="0">
              <a:latin typeface="Times New Roman" panose="02020603050405020304" pitchFamily="18" charset="0"/>
              <a:cs typeface="Times New Roman" panose="02020603050405020304" pitchFamily="18"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638363246"/>
              </p:ext>
            </p:extLst>
          </p:nvPr>
        </p:nvGraphicFramePr>
        <p:xfrm>
          <a:off x="1276350" y="2911643"/>
          <a:ext cx="9639300" cy="1467852"/>
        </p:xfrm>
        <a:graphic>
          <a:graphicData uri="http://schemas.openxmlformats.org/drawingml/2006/table">
            <a:tbl>
              <a:tblPr firstRow="1" firstCol="1" bandRow="1">
                <a:tableStyleId>{5C22544A-7EE6-4342-B048-85BDC9FD1C3A}</a:tableStyleId>
              </a:tblPr>
              <a:tblGrid>
                <a:gridCol w="2409825"/>
                <a:gridCol w="2409825"/>
                <a:gridCol w="2409825"/>
                <a:gridCol w="2409825"/>
              </a:tblGrid>
              <a:tr h="423081">
                <a:tc>
                  <a:txBody>
                    <a:bodyPr/>
                    <a:lstStyle/>
                    <a:p>
                      <a:pPr algn="ctr">
                        <a:lnSpc>
                          <a:spcPct val="107000"/>
                        </a:lnSpc>
                        <a:spcAft>
                          <a:spcPts val="0"/>
                        </a:spcAft>
                      </a:pPr>
                      <a:r>
                        <a:rPr lang="pl-PL" sz="1600" dirty="0" smtClean="0">
                          <a:effectLst/>
                        </a:rPr>
                        <a:t>Wrocław</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smtClean="0">
                          <a:effectLst/>
                        </a:rPr>
                        <a:t>Legnica</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smtClean="0">
                          <a:effectLst/>
                        </a:rPr>
                        <a:t>Wałbrzych</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smtClean="0">
                          <a:effectLst/>
                        </a:rPr>
                        <a:t>Jelenia Góra</a:t>
                      </a:r>
                      <a:endParaRPr lang="pl-PL" sz="1600" dirty="0">
                        <a:effectLst/>
                        <a:latin typeface="Calibri"/>
                        <a:ea typeface="Calibri"/>
                        <a:cs typeface="Times New Roman"/>
                      </a:endParaRPr>
                    </a:p>
                  </a:txBody>
                  <a:tcPr marL="68580" marR="68580" marT="0" marB="0" anchor="ctr"/>
                </a:tc>
              </a:tr>
              <a:tr h="1044771">
                <a:tc>
                  <a:txBody>
                    <a:bodyPr/>
                    <a:lstStyle/>
                    <a:p>
                      <a:pPr algn="ctr">
                        <a:lnSpc>
                          <a:spcPct val="107000"/>
                        </a:lnSpc>
                        <a:spcAft>
                          <a:spcPts val="0"/>
                        </a:spcAft>
                      </a:pPr>
                      <a:r>
                        <a:rPr lang="pl-PL" sz="1600" dirty="0">
                          <a:effectLst/>
                        </a:rPr>
                        <a:t>5669</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a:effectLst/>
                        </a:rPr>
                        <a:t>957</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a:effectLst/>
                        </a:rPr>
                        <a:t>439</a:t>
                      </a:r>
                      <a:endParaRPr lang="pl-PL" sz="1600" dirty="0">
                        <a:effectLst/>
                        <a:latin typeface="Calibri"/>
                        <a:ea typeface="Calibri"/>
                        <a:cs typeface="Times New Roman"/>
                      </a:endParaRPr>
                    </a:p>
                  </a:txBody>
                  <a:tcPr marL="68580" marR="68580" marT="0" marB="0" anchor="ctr"/>
                </a:tc>
                <a:tc>
                  <a:txBody>
                    <a:bodyPr/>
                    <a:lstStyle/>
                    <a:p>
                      <a:pPr algn="ctr">
                        <a:lnSpc>
                          <a:spcPct val="107000"/>
                        </a:lnSpc>
                        <a:spcAft>
                          <a:spcPts val="0"/>
                        </a:spcAft>
                      </a:pPr>
                      <a:r>
                        <a:rPr lang="pl-PL" sz="1600" dirty="0">
                          <a:effectLst/>
                        </a:rPr>
                        <a:t>583</a:t>
                      </a:r>
                      <a:endParaRPr lang="pl-PL" sz="16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8935942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43334" y="1404556"/>
            <a:ext cx="11516139" cy="3360751"/>
          </a:xfrm>
        </p:spPr>
        <p:txBody>
          <a:bodyPr>
            <a:noAutofit/>
          </a:bodyPr>
          <a:lstStyle/>
          <a:p>
            <a:pPr algn="l"/>
            <a:r>
              <a:rPr lang="pl-PL" sz="2800" b="1" i="1" dirty="0" smtClean="0">
                <a:latin typeface="Times New Roman" panose="02020603050405020304" pitchFamily="18" charset="0"/>
                <a:cs typeface="Times New Roman" panose="02020603050405020304" pitchFamily="18" charset="0"/>
              </a:rPr>
              <a:t>           Uznawanie </a:t>
            </a:r>
            <a:r>
              <a:rPr lang="pl-PL" sz="2800" b="1" i="1" dirty="0">
                <a:latin typeface="Times New Roman" panose="02020603050405020304" pitchFamily="18" charset="0"/>
                <a:cs typeface="Times New Roman" panose="02020603050405020304" pitchFamily="18" charset="0"/>
              </a:rPr>
              <a:t>kwalifikacji nauczycieli z </a:t>
            </a:r>
            <a:r>
              <a:rPr lang="pl-PL" sz="2800" b="1" i="1" dirty="0" smtClean="0">
                <a:latin typeface="Times New Roman" panose="02020603050405020304" pitchFamily="18" charset="0"/>
                <a:cs typeface="Times New Roman" panose="02020603050405020304" pitchFamily="18" charset="0"/>
              </a:rPr>
              <a:t>Ukrainy</a:t>
            </a:r>
            <a:br>
              <a:rPr lang="pl-PL" sz="2800" b="1" i="1" dirty="0" smtClean="0">
                <a:latin typeface="Times New Roman" panose="02020603050405020304" pitchFamily="18" charset="0"/>
                <a:cs typeface="Times New Roman" panose="02020603050405020304" pitchFamily="18" charset="0"/>
              </a:rPr>
            </a:br>
            <a:r>
              <a:rPr lang="pl-PL" sz="2800" i="1" dirty="0">
                <a:latin typeface="Times New Roman" panose="02020603050405020304" pitchFamily="18" charset="0"/>
                <a:cs typeface="Times New Roman" panose="02020603050405020304" pitchFamily="18" charset="0"/>
              </a:rPr>
              <a:t/>
            </a:r>
            <a:br>
              <a:rPr lang="pl-PL" sz="2800" i="1" dirty="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Wykonywanie zawodu </a:t>
            </a:r>
            <a:r>
              <a:rPr lang="pl-PL" sz="2800" dirty="0">
                <a:latin typeface="Times New Roman" panose="02020603050405020304" pitchFamily="18" charset="0"/>
                <a:cs typeface="Times New Roman" panose="02020603050405020304" pitchFamily="18" charset="0"/>
              </a:rPr>
              <a:t>nauczyciela w Polsce, </a:t>
            </a:r>
            <a:r>
              <a:rPr lang="pl-PL" sz="2800" dirty="0" smtClean="0">
                <a:latin typeface="Times New Roman" panose="02020603050405020304" pitchFamily="18" charset="0"/>
                <a:cs typeface="Times New Roman" panose="02020603050405020304" pitchFamily="18" charset="0"/>
              </a:rPr>
              <a:t>wymaga spełnienia</a:t>
            </a:r>
            <a:r>
              <a:rPr lang="pl-PL" sz="2800" dirty="0">
                <a:latin typeface="Times New Roman" panose="02020603050405020304" pitchFamily="18" charset="0"/>
                <a:cs typeface="Times New Roman" panose="02020603050405020304" pitchFamily="18" charset="0"/>
              </a:rPr>
              <a:t/>
            </a:r>
            <a:br>
              <a:rPr lang="pl-PL" sz="2800" dirty="0">
                <a:latin typeface="Times New Roman" panose="02020603050405020304" pitchFamily="18" charset="0"/>
                <a:cs typeface="Times New Roman" panose="02020603050405020304" pitchFamily="18" charset="0"/>
              </a:rPr>
            </a:br>
            <a:r>
              <a:rPr lang="pl-PL" sz="2800" dirty="0">
                <a:latin typeface="Times New Roman" panose="02020603050405020304" pitchFamily="18" charset="0"/>
                <a:cs typeface="Times New Roman" panose="02020603050405020304" pitchFamily="18" charset="0"/>
              </a:rPr>
              <a:t>obowiązujących w Polsce wymagań kwalifikacyjnych do zajmowania </a:t>
            </a:r>
            <a:r>
              <a:rPr lang="pl-PL" sz="2800" dirty="0" smtClean="0">
                <a:latin typeface="Times New Roman" panose="02020603050405020304" pitchFamily="18" charset="0"/>
                <a:cs typeface="Times New Roman" panose="02020603050405020304" pitchFamily="18" charset="0"/>
              </a:rPr>
              <a:t>stanowiska nauczyciela</a:t>
            </a:r>
            <a:r>
              <a:rPr lang="pl-PL" sz="2800" dirty="0">
                <a:latin typeface="Times New Roman" panose="02020603050405020304" pitchFamily="18" charset="0"/>
                <a:cs typeface="Times New Roman" panose="02020603050405020304" pitchFamily="18" charset="0"/>
              </a:rPr>
              <a:t>, określonych w przepisach rozporządzenia Ministra </a:t>
            </a:r>
            <a:r>
              <a:rPr lang="pl-PL" sz="2800" dirty="0" smtClean="0">
                <a:latin typeface="Times New Roman" panose="02020603050405020304" pitchFamily="18" charset="0"/>
                <a:cs typeface="Times New Roman" panose="02020603050405020304" pitchFamily="18" charset="0"/>
              </a:rPr>
              <a:t>Edukacji Narodowej </a:t>
            </a:r>
            <a:r>
              <a:rPr lang="pl-PL" sz="2800" dirty="0">
                <a:latin typeface="Times New Roman" panose="02020603050405020304" pitchFamily="18" charset="0"/>
                <a:cs typeface="Times New Roman" panose="02020603050405020304" pitchFamily="18" charset="0"/>
              </a:rPr>
              <a:t>z dnia 1 sierpnia 2017 r. w sprawie szczegółowych </a:t>
            </a:r>
            <a:r>
              <a:rPr lang="pl-PL" sz="2800" dirty="0" smtClean="0">
                <a:latin typeface="Times New Roman" panose="02020603050405020304" pitchFamily="18" charset="0"/>
                <a:cs typeface="Times New Roman" panose="02020603050405020304" pitchFamily="18" charset="0"/>
              </a:rPr>
              <a:t>kwalifikacji wymaganych </a:t>
            </a:r>
            <a:r>
              <a:rPr lang="pl-PL" sz="2800" dirty="0">
                <a:latin typeface="Times New Roman" panose="02020603050405020304" pitchFamily="18" charset="0"/>
                <a:cs typeface="Times New Roman" panose="02020603050405020304" pitchFamily="18" charset="0"/>
              </a:rPr>
              <a:t>od nauczycieli (Dz. U. z 2020 r. poz. </a:t>
            </a:r>
            <a:r>
              <a:rPr lang="pl-PL" sz="2800" dirty="0" smtClean="0">
                <a:latin typeface="Times New Roman" panose="02020603050405020304" pitchFamily="18" charset="0"/>
                <a:cs typeface="Times New Roman" panose="02020603050405020304" pitchFamily="18" charset="0"/>
              </a:rPr>
              <a:t>1289)</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 </a:t>
            </a:r>
            <a:endParaRPr lang="pl-PL" sz="28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404731" y="5854908"/>
            <a:ext cx="9144000" cy="691666"/>
          </a:xfrm>
        </p:spPr>
        <p:txBody>
          <a:bodyPr/>
          <a:lstStyle/>
          <a:p>
            <a:endParaRPr lang="pl-PL" dirty="0"/>
          </a:p>
        </p:txBody>
      </p:sp>
    </p:spTree>
    <p:extLst>
      <p:ext uri="{BB962C8B-B14F-4D97-AF65-F5344CB8AC3E}">
        <p14:creationId xmlns:p14="http://schemas.microsoft.com/office/powerpoint/2010/main" val="34847857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2"/>
            <a:ext cx="9144000" cy="4376070"/>
          </a:xfrm>
        </p:spPr>
        <p:txBody>
          <a:bodyPr>
            <a:normAutofit/>
          </a:bodyPr>
          <a:lstStyle/>
          <a:p>
            <a:pPr algn="l"/>
            <a:r>
              <a:rPr lang="pl-PL" sz="2800" dirty="0">
                <a:latin typeface="Times New Roman" panose="02020603050405020304" pitchFamily="18" charset="0"/>
                <a:cs typeface="Times New Roman" panose="02020603050405020304" pitchFamily="18" charset="0"/>
              </a:rPr>
              <a:t>Decyzje w zakresie organizacji pracy szkoły lub placówki, </a:t>
            </a:r>
            <a:r>
              <a:rPr lang="pl-PL" sz="2800" dirty="0" smtClean="0">
                <a:latin typeface="Times New Roman" panose="02020603050405020304" pitchFamily="18" charset="0"/>
                <a:cs typeface="Times New Roman" panose="02020603050405020304" pitchFamily="18" charset="0"/>
              </a:rPr>
              <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w </a:t>
            </a:r>
            <a:r>
              <a:rPr lang="pl-PL" sz="2800" dirty="0">
                <a:latin typeface="Times New Roman" panose="02020603050405020304" pitchFamily="18" charset="0"/>
                <a:cs typeface="Times New Roman" panose="02020603050405020304" pitchFamily="18" charset="0"/>
              </a:rPr>
              <a:t>tym </a:t>
            </a:r>
            <a:r>
              <a:rPr lang="pl-PL" sz="2800" dirty="0" smtClean="0">
                <a:latin typeface="Times New Roman" panose="02020603050405020304" pitchFamily="18" charset="0"/>
                <a:cs typeface="Times New Roman" panose="02020603050405020304" pitchFamily="18" charset="0"/>
              </a:rPr>
              <a:t>o powierzeniu  nauczycielowi  </a:t>
            </a:r>
            <a:r>
              <a:rPr lang="pl-PL" sz="2800" dirty="0">
                <a:latin typeface="Times New Roman" panose="02020603050405020304" pitchFamily="18" charset="0"/>
                <a:cs typeface="Times New Roman" panose="02020603050405020304" pitchFamily="18" charset="0"/>
              </a:rPr>
              <a:t>prowadzenia określonych zajęć, podejmuje dyrektor, </a:t>
            </a:r>
            <a:r>
              <a:rPr lang="pl-PL" sz="2800" dirty="0" smtClean="0">
                <a:latin typeface="Times New Roman" panose="02020603050405020304" pitchFamily="18" charset="0"/>
                <a:cs typeface="Times New Roman" panose="02020603050405020304" pitchFamily="18" charset="0"/>
              </a:rPr>
              <a:t>który stosownie </a:t>
            </a:r>
            <a:r>
              <a:rPr lang="pl-PL" sz="2800" dirty="0">
                <a:latin typeface="Times New Roman" panose="02020603050405020304" pitchFamily="18" charset="0"/>
                <a:cs typeface="Times New Roman" panose="02020603050405020304" pitchFamily="18" charset="0"/>
              </a:rPr>
              <a:t>do art. 68 ust. 5 ustawy z dnia 14 grudnia 2016 r. – Prawo </a:t>
            </a:r>
            <a:r>
              <a:rPr lang="pl-PL" sz="2800" dirty="0" smtClean="0">
                <a:latin typeface="Times New Roman" panose="02020603050405020304" pitchFamily="18" charset="0"/>
                <a:cs typeface="Times New Roman" panose="02020603050405020304" pitchFamily="18" charset="0"/>
              </a:rPr>
              <a:t>oświatowe (</a:t>
            </a:r>
            <a:r>
              <a:rPr lang="pl-PL" sz="2800" dirty="0" err="1">
                <a:latin typeface="Times New Roman" panose="02020603050405020304" pitchFamily="18" charset="0"/>
                <a:cs typeface="Times New Roman" panose="02020603050405020304" pitchFamily="18" charset="0"/>
              </a:rPr>
              <a:t>Dz.U</a:t>
            </a:r>
            <a:r>
              <a:rPr lang="pl-PL" sz="2800" dirty="0">
                <a:latin typeface="Times New Roman" panose="02020603050405020304" pitchFamily="18" charset="0"/>
                <a:cs typeface="Times New Roman" panose="02020603050405020304" pitchFamily="18" charset="0"/>
              </a:rPr>
              <a:t>. </a:t>
            </a:r>
            <a:r>
              <a:rPr lang="pl-PL" sz="2800" dirty="0" smtClean="0">
                <a:latin typeface="Times New Roman" panose="02020603050405020304" pitchFamily="18" charset="0"/>
                <a:cs typeface="Times New Roman" panose="02020603050405020304" pitchFamily="18" charset="0"/>
              </a:rPr>
              <a:t>2021 </a:t>
            </a:r>
            <a:r>
              <a:rPr lang="pl-PL" sz="2800" dirty="0">
                <a:latin typeface="Times New Roman" panose="02020603050405020304" pitchFamily="18" charset="0"/>
                <a:cs typeface="Times New Roman" panose="02020603050405020304" pitchFamily="18" charset="0"/>
              </a:rPr>
              <a:t>r. poz. 1082) jest kierownikiem zakładu pracy dla </a:t>
            </a:r>
            <a:r>
              <a:rPr lang="pl-PL" sz="2800" dirty="0" smtClean="0">
                <a:latin typeface="Times New Roman" panose="02020603050405020304" pitchFamily="18" charset="0"/>
                <a:cs typeface="Times New Roman" panose="02020603050405020304" pitchFamily="18" charset="0"/>
              </a:rPr>
              <a:t>zatrudnionych w </a:t>
            </a:r>
            <a:r>
              <a:rPr lang="pl-PL" sz="2800" dirty="0">
                <a:latin typeface="Times New Roman" panose="02020603050405020304" pitchFamily="18" charset="0"/>
                <a:cs typeface="Times New Roman" panose="02020603050405020304" pitchFamily="18" charset="0"/>
              </a:rPr>
              <a:t>szkole lub placówce </a:t>
            </a:r>
            <a:r>
              <a:rPr lang="pl-PL" sz="2800" dirty="0" smtClean="0">
                <a:latin typeface="Times New Roman" panose="02020603050405020304" pitchFamily="18" charset="0"/>
                <a:cs typeface="Times New Roman" panose="02020603050405020304" pitchFamily="18" charset="0"/>
              </a:rPr>
              <a:t>nauczycieli </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i pracowników niebędących nauczycielami.</a:t>
            </a:r>
            <a:br>
              <a:rPr lang="pl-PL" sz="2800" dirty="0">
                <a:latin typeface="Times New Roman" panose="02020603050405020304" pitchFamily="18" charset="0"/>
                <a:cs typeface="Times New Roman" panose="02020603050405020304" pitchFamily="18" charset="0"/>
              </a:rPr>
            </a:br>
            <a:r>
              <a:rPr lang="pl-PL" sz="2800" dirty="0">
                <a:latin typeface="Times New Roman" panose="02020603050405020304" pitchFamily="18" charset="0"/>
                <a:cs typeface="Times New Roman" panose="02020603050405020304" pitchFamily="18" charset="0"/>
              </a:rPr>
              <a:t>Do jego kompetencji należy podejmowanie określonych przepisami </a:t>
            </a:r>
            <a:r>
              <a:rPr lang="pl-PL" sz="2800" dirty="0" smtClean="0">
                <a:latin typeface="Times New Roman" panose="02020603050405020304" pitchFamily="18" charset="0"/>
                <a:cs typeface="Times New Roman" panose="02020603050405020304" pitchFamily="18" charset="0"/>
              </a:rPr>
              <a:t>prawa decyzji </a:t>
            </a:r>
            <a:r>
              <a:rPr lang="pl-PL" sz="2800" dirty="0">
                <a:latin typeface="Times New Roman" panose="02020603050405020304" pitchFamily="18" charset="0"/>
                <a:cs typeface="Times New Roman" panose="02020603050405020304" pitchFamily="18" charset="0"/>
              </a:rPr>
              <a:t>w zakresie spraw pracowniczych</a:t>
            </a:r>
            <a:r>
              <a:rPr lang="pl-PL" sz="2800" dirty="0" smtClean="0">
                <a:latin typeface="Times New Roman" panose="02020603050405020304" pitchFamily="18" charset="0"/>
                <a:cs typeface="Times New Roman" panose="02020603050405020304" pitchFamily="18" charset="0"/>
              </a:rPr>
              <a:t>.</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 </a:t>
            </a:r>
            <a:endParaRPr lang="pl-PL" sz="28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804737" y="5883441"/>
            <a:ext cx="8966294" cy="530237"/>
          </a:xfrm>
        </p:spPr>
        <p:txBody>
          <a:bodyPr>
            <a:normAutofit/>
          </a:bodyPr>
          <a:lstStyle/>
          <a:p>
            <a:endParaRPr lang="pl-PL" dirty="0"/>
          </a:p>
        </p:txBody>
      </p:sp>
    </p:spTree>
    <p:extLst>
      <p:ext uri="{BB962C8B-B14F-4D97-AF65-F5344CB8AC3E}">
        <p14:creationId xmlns:p14="http://schemas.microsoft.com/office/powerpoint/2010/main" val="11154277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3449637"/>
          </a:xfrm>
        </p:spPr>
        <p:txBody>
          <a:bodyPr>
            <a:noAutofit/>
          </a:bodyPr>
          <a:lstStyle/>
          <a:p>
            <a:pPr algn="l"/>
            <a:r>
              <a:rPr lang="pl-PL" sz="2800" b="1" dirty="0">
                <a:latin typeface="Times New Roman" panose="02020603050405020304" pitchFamily="18" charset="0"/>
                <a:cs typeface="Times New Roman" panose="02020603050405020304" pitchFamily="18" charset="0"/>
              </a:rPr>
              <a:t>Osoba, która uzyskała kwalifikacje do wykonywania zawodu </a:t>
            </a:r>
            <a:r>
              <a:rPr lang="pl-PL" sz="2800" b="1" dirty="0" smtClean="0">
                <a:latin typeface="Times New Roman" panose="02020603050405020304" pitchFamily="18" charset="0"/>
                <a:cs typeface="Times New Roman" panose="02020603050405020304" pitchFamily="18" charset="0"/>
              </a:rPr>
              <a:t>nauczyciela na </a:t>
            </a:r>
            <a:r>
              <a:rPr lang="pl-PL" sz="2800" b="1" dirty="0">
                <a:latin typeface="Times New Roman" panose="02020603050405020304" pitchFamily="18" charset="0"/>
                <a:cs typeface="Times New Roman" panose="02020603050405020304" pitchFamily="18" charset="0"/>
              </a:rPr>
              <a:t>Ukrainie i chce w Polsce podjąć pracę w tym zawodzie, musi dokonać </a:t>
            </a:r>
            <a:r>
              <a:rPr lang="pl-PL" sz="2800" b="1" dirty="0" smtClean="0">
                <a:latin typeface="Times New Roman" panose="02020603050405020304" pitchFamily="18" charset="0"/>
                <a:cs typeface="Times New Roman" panose="02020603050405020304" pitchFamily="18" charset="0"/>
              </a:rPr>
              <a:t>uznania zagranicznego </a:t>
            </a:r>
            <a:r>
              <a:rPr lang="pl-PL" sz="2800" b="1" dirty="0">
                <a:latin typeface="Times New Roman" panose="02020603050405020304" pitchFamily="18" charset="0"/>
                <a:cs typeface="Times New Roman" panose="02020603050405020304" pitchFamily="18" charset="0"/>
              </a:rPr>
              <a:t>dyplomu, aby następnie móc się ubiegać </a:t>
            </a:r>
            <a:r>
              <a:rPr lang="pl-PL" sz="2800" b="1" dirty="0" smtClean="0">
                <a:latin typeface="Times New Roman" panose="02020603050405020304" pitchFamily="18" charset="0"/>
                <a:cs typeface="Times New Roman" panose="02020603050405020304" pitchFamily="18" charset="0"/>
              </a:rPr>
              <a:t/>
            </a:r>
            <a:br>
              <a:rPr lang="pl-PL" sz="2800" b="1" dirty="0" smtClean="0">
                <a:latin typeface="Times New Roman" panose="02020603050405020304" pitchFamily="18" charset="0"/>
                <a:cs typeface="Times New Roman" panose="02020603050405020304" pitchFamily="18" charset="0"/>
              </a:rPr>
            </a:br>
            <a:r>
              <a:rPr lang="pl-PL" sz="2800" b="1" dirty="0" smtClean="0">
                <a:latin typeface="Times New Roman" panose="02020603050405020304" pitchFamily="18" charset="0"/>
                <a:cs typeface="Times New Roman" panose="02020603050405020304" pitchFamily="18" charset="0"/>
              </a:rPr>
              <a:t>o </a:t>
            </a:r>
            <a:r>
              <a:rPr lang="pl-PL" sz="2800" b="1" dirty="0">
                <a:latin typeface="Times New Roman" panose="02020603050405020304" pitchFamily="18" charset="0"/>
                <a:cs typeface="Times New Roman" panose="02020603050405020304" pitchFamily="18" charset="0"/>
              </a:rPr>
              <a:t>uzyskanie </a:t>
            </a:r>
            <a:r>
              <a:rPr lang="pl-PL" sz="2800" b="1" dirty="0" smtClean="0">
                <a:latin typeface="Times New Roman" panose="02020603050405020304" pitchFamily="18" charset="0"/>
                <a:cs typeface="Times New Roman" panose="02020603050405020304" pitchFamily="18" charset="0"/>
              </a:rPr>
              <a:t>uprawnień zawodowych</a:t>
            </a:r>
            <a:r>
              <a:rPr lang="pl-PL" sz="2800" b="1" dirty="0">
                <a:latin typeface="Times New Roman" panose="02020603050405020304" pitchFamily="18" charset="0"/>
                <a:cs typeface="Times New Roman" panose="02020603050405020304" pitchFamily="18" charset="0"/>
              </a:rPr>
              <a:t>, zgodnie z przepisami określającymi zasady wykonywania </a:t>
            </a:r>
            <a:r>
              <a:rPr lang="pl-PL" sz="2800" b="1" dirty="0" smtClean="0">
                <a:latin typeface="Times New Roman" panose="02020603050405020304" pitchFamily="18" charset="0"/>
                <a:cs typeface="Times New Roman" panose="02020603050405020304" pitchFamily="18" charset="0"/>
              </a:rPr>
              <a:t>tego zawodu </a:t>
            </a:r>
            <a:r>
              <a:rPr lang="pl-PL" sz="2800" b="1" dirty="0">
                <a:latin typeface="Times New Roman" panose="02020603050405020304" pitchFamily="18" charset="0"/>
                <a:cs typeface="Times New Roman" panose="02020603050405020304" pitchFamily="18" charset="0"/>
              </a:rPr>
              <a:t>w Polsce</a:t>
            </a:r>
            <a:r>
              <a:rPr lang="pl-PL" sz="2800" b="1" dirty="0" smtClean="0">
                <a:latin typeface="Times New Roman" panose="02020603050405020304" pitchFamily="18" charset="0"/>
                <a:cs typeface="Times New Roman" panose="02020603050405020304" pitchFamily="18" charset="0"/>
              </a:rPr>
              <a:t>.</a:t>
            </a:r>
            <a:endParaRPr lang="pl-PL" sz="2800" b="1"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820214" y="5868720"/>
            <a:ext cx="9144000" cy="712384"/>
          </a:xfrm>
        </p:spPr>
        <p:txBody>
          <a:bodyPr/>
          <a:lstStyle/>
          <a:p>
            <a:endParaRPr lang="pl-PL" dirty="0"/>
          </a:p>
        </p:txBody>
      </p:sp>
    </p:spTree>
    <p:extLst>
      <p:ext uri="{BB962C8B-B14F-4D97-AF65-F5344CB8AC3E}">
        <p14:creationId xmlns:p14="http://schemas.microsoft.com/office/powerpoint/2010/main" val="31882324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21104" y="207197"/>
            <a:ext cx="11454063" cy="6463308"/>
          </a:xfrm>
          <a:prstGeom prst="rect">
            <a:avLst/>
          </a:prstGeom>
        </p:spPr>
        <p:txBody>
          <a:bodyPr wrap="square">
            <a:spAutoFit/>
          </a:bodyPr>
          <a:lstStyle/>
          <a:p>
            <a:r>
              <a:rPr lang="pl-PL" b="1" i="1" dirty="0" smtClean="0">
                <a:latin typeface="Arial"/>
              </a:rPr>
              <a:t>Dyplomy </a:t>
            </a:r>
            <a:r>
              <a:rPr lang="pl-PL" b="1" i="1" dirty="0">
                <a:latin typeface="Arial"/>
              </a:rPr>
              <a:t>uzyskane na Ukrainie do 20 czerwca 2006 r. są </a:t>
            </a:r>
            <a:r>
              <a:rPr lang="pl-PL" b="1" i="1" dirty="0" smtClean="0">
                <a:latin typeface="Arial"/>
              </a:rPr>
              <a:t>uznawane za </a:t>
            </a:r>
            <a:r>
              <a:rPr lang="pl-PL" b="1" i="1" dirty="0">
                <a:latin typeface="Arial"/>
              </a:rPr>
              <a:t>równoważne z ich polskimi </a:t>
            </a:r>
            <a:r>
              <a:rPr lang="pl-PL" b="1" i="1" dirty="0" smtClean="0">
                <a:latin typeface="Arial"/>
              </a:rPr>
              <a:t>odpowiednikami</a:t>
            </a:r>
          </a:p>
          <a:p>
            <a:endParaRPr lang="pl-PL" dirty="0" smtClean="0">
              <a:latin typeface="Arial"/>
            </a:endParaRPr>
          </a:p>
          <a:p>
            <a:pPr marL="285750" indent="-285750">
              <a:buFont typeface="Wingdings" pitchFamily="2" charset="2"/>
              <a:buChar char="Ø"/>
            </a:pPr>
            <a:r>
              <a:rPr lang="pl-PL" dirty="0" smtClean="0"/>
              <a:t> </a:t>
            </a:r>
            <a:r>
              <a:rPr lang="pl-PL" dirty="0" smtClean="0">
                <a:latin typeface="Arial"/>
              </a:rPr>
              <a:t>Podstawę </a:t>
            </a:r>
            <a:r>
              <a:rPr lang="pl-PL" dirty="0">
                <a:latin typeface="Arial"/>
              </a:rPr>
              <a:t>prawną do uznawania świadectw, dyplomów, stopni i </a:t>
            </a:r>
            <a:r>
              <a:rPr lang="pl-PL" dirty="0" smtClean="0">
                <a:latin typeface="Arial"/>
              </a:rPr>
              <a:t>tytułów naukowych </a:t>
            </a:r>
            <a:r>
              <a:rPr lang="pl-PL" dirty="0">
                <a:latin typeface="Arial"/>
              </a:rPr>
              <a:t>uzyskanych na terenie Ukrainy do 20 czerwca 2006 r. na </a:t>
            </a:r>
            <a:r>
              <a:rPr lang="pl-PL" dirty="0" smtClean="0">
                <a:latin typeface="Arial"/>
              </a:rPr>
              <a:t>mocy Protokołu </a:t>
            </a:r>
            <a:r>
              <a:rPr lang="pl-PL" dirty="0">
                <a:latin typeface="Arial"/>
              </a:rPr>
              <a:t>między Rządem Rzeczypospolitej Polskiej a Rządem </a:t>
            </a:r>
            <a:r>
              <a:rPr lang="pl-PL" dirty="0" smtClean="0">
                <a:latin typeface="Arial"/>
              </a:rPr>
              <a:t>Ukrainy o </a:t>
            </a:r>
            <a:r>
              <a:rPr lang="pl-PL" dirty="0">
                <a:latin typeface="Arial"/>
              </a:rPr>
              <a:t>tymczasowym uregulowaniu zagadnienia wzajemnego </a:t>
            </a:r>
            <a:r>
              <a:rPr lang="pl-PL" dirty="0" smtClean="0">
                <a:latin typeface="Arial"/>
              </a:rPr>
              <a:t>uznawania równoważności </a:t>
            </a:r>
            <a:r>
              <a:rPr lang="pl-PL" dirty="0">
                <a:latin typeface="Arial"/>
              </a:rPr>
              <a:t>dokumentów ukończenia szkół średnich, szkół </a:t>
            </a:r>
            <a:r>
              <a:rPr lang="pl-PL" dirty="0" smtClean="0">
                <a:latin typeface="Arial"/>
              </a:rPr>
              <a:t>średnich zawodowych </a:t>
            </a:r>
            <a:r>
              <a:rPr lang="pl-PL" dirty="0">
                <a:latin typeface="Arial"/>
              </a:rPr>
              <a:t>oraz szkół wyższych a także dokumentów o nadawaniu </a:t>
            </a:r>
            <a:r>
              <a:rPr lang="pl-PL" dirty="0" smtClean="0">
                <a:latin typeface="Arial"/>
              </a:rPr>
              <a:t>stopni i </a:t>
            </a:r>
            <a:r>
              <a:rPr lang="pl-PL" dirty="0">
                <a:latin typeface="Arial"/>
              </a:rPr>
              <a:t>tytułów naukowych, sporządzonego w Warszawie dnia 18 maja 1992 r</a:t>
            </a:r>
            <a:r>
              <a:rPr lang="pl-PL" dirty="0" smtClean="0">
                <a:latin typeface="Arial"/>
              </a:rPr>
              <a:t>. (</a:t>
            </a:r>
            <a:r>
              <a:rPr lang="pl-PL" dirty="0">
                <a:latin typeface="Arial"/>
              </a:rPr>
              <a:t>niepublikowany) stanowi Konwencja o wzajemnym uznawaniu </a:t>
            </a:r>
            <a:r>
              <a:rPr lang="pl-PL" dirty="0" smtClean="0">
                <a:latin typeface="Arial"/>
              </a:rPr>
              <a:t>równoważności dokumentów </a:t>
            </a:r>
            <a:r>
              <a:rPr lang="pl-PL" dirty="0">
                <a:latin typeface="Arial"/>
              </a:rPr>
              <a:t>ukończenia szkół średnich, szkół średnich zawodowych i </a:t>
            </a:r>
            <a:r>
              <a:rPr lang="pl-PL" dirty="0" smtClean="0">
                <a:latin typeface="Arial"/>
              </a:rPr>
              <a:t>szkół wyższych</a:t>
            </a:r>
            <a:r>
              <a:rPr lang="pl-PL" dirty="0">
                <a:latin typeface="Arial"/>
              </a:rPr>
              <a:t>, a także dokumentów o nadawaniu stopni i tytułów </a:t>
            </a:r>
            <a:r>
              <a:rPr lang="pl-PL" dirty="0" smtClean="0">
                <a:latin typeface="Arial"/>
              </a:rPr>
              <a:t>naukowych (</a:t>
            </a:r>
            <a:r>
              <a:rPr lang="pl-PL" dirty="0" err="1">
                <a:latin typeface="Arial"/>
              </a:rPr>
              <a:t>Dz.U</a:t>
            </a:r>
            <a:r>
              <a:rPr lang="pl-PL" dirty="0">
                <a:latin typeface="Arial"/>
              </a:rPr>
              <a:t>. z 1975 r. Nr 5, poz. 28 i 29). </a:t>
            </a:r>
            <a:endParaRPr lang="pl-PL" dirty="0" smtClean="0">
              <a:latin typeface="Arial"/>
            </a:endParaRPr>
          </a:p>
          <a:p>
            <a:endParaRPr lang="pl-PL" dirty="0" smtClean="0">
              <a:latin typeface="Arial"/>
            </a:endParaRPr>
          </a:p>
          <a:p>
            <a:pPr marL="285750" indent="-285750">
              <a:buFont typeface="Wingdings" pitchFamily="2" charset="2"/>
              <a:buChar char="Ø"/>
            </a:pPr>
            <a:r>
              <a:rPr lang="pl-PL" dirty="0" smtClean="0">
                <a:latin typeface="Arial"/>
              </a:rPr>
              <a:t> Dodatkowo</a:t>
            </a:r>
            <a:r>
              <a:rPr lang="pl-PL" dirty="0">
                <a:latin typeface="Arial"/>
              </a:rPr>
              <a:t>, podstawę prawną w </a:t>
            </a:r>
            <a:r>
              <a:rPr lang="pl-PL" dirty="0" smtClean="0">
                <a:latin typeface="Arial"/>
              </a:rPr>
              <a:t>stosunku do </a:t>
            </a:r>
            <a:r>
              <a:rPr lang="pl-PL" dirty="0">
                <a:latin typeface="Arial"/>
              </a:rPr>
              <a:t>dokumentów wydanych do 30 września 2005 r. stanowi Porozumienie </a:t>
            </a:r>
            <a:r>
              <a:rPr lang="pl-PL" dirty="0" smtClean="0">
                <a:latin typeface="Arial"/>
              </a:rPr>
              <a:t>między Rządem </a:t>
            </a:r>
            <a:r>
              <a:rPr lang="pl-PL" dirty="0">
                <a:latin typeface="Arial"/>
              </a:rPr>
              <a:t>Polskiej Rzeczypospolitej Ludowej i Rządem Związku Socjalistycznych</a:t>
            </a:r>
            <a:r>
              <a:rPr lang="pl-PL" dirty="0"/>
              <a:t/>
            </a:r>
            <a:br>
              <a:rPr lang="pl-PL" dirty="0"/>
            </a:br>
            <a:r>
              <a:rPr lang="pl-PL" dirty="0">
                <a:latin typeface="Arial"/>
              </a:rPr>
              <a:t>Republik Radzieckich o równoważności dokumentów o wykształceniu, </a:t>
            </a:r>
            <a:r>
              <a:rPr lang="pl-PL" dirty="0" smtClean="0">
                <a:latin typeface="Arial"/>
              </a:rPr>
              <a:t>stopniach i </a:t>
            </a:r>
            <a:r>
              <a:rPr lang="pl-PL" dirty="0">
                <a:latin typeface="Arial"/>
              </a:rPr>
              <a:t>tytułach naukowych wydawanych w PRL i ZSRR, podpisane w Warszawie </a:t>
            </a:r>
            <a:r>
              <a:rPr lang="pl-PL" dirty="0" smtClean="0">
                <a:latin typeface="Arial"/>
              </a:rPr>
              <a:t>dnia 10 </a:t>
            </a:r>
            <a:r>
              <a:rPr lang="pl-PL" dirty="0">
                <a:latin typeface="Arial"/>
              </a:rPr>
              <a:t>maja 1974 r. (</a:t>
            </a:r>
            <a:r>
              <a:rPr lang="pl-PL" dirty="0" err="1">
                <a:latin typeface="Arial"/>
              </a:rPr>
              <a:t>Dz.U</a:t>
            </a:r>
            <a:r>
              <a:rPr lang="pl-PL" dirty="0">
                <a:latin typeface="Arial"/>
              </a:rPr>
              <a:t>. z 1975 r. Nr 4, poz. 14 i 15). Wszystkie dokumenty, </a:t>
            </a:r>
            <a:r>
              <a:rPr lang="pl-PL" dirty="0" smtClean="0">
                <a:latin typeface="Arial"/>
              </a:rPr>
              <a:t>które zostały </a:t>
            </a:r>
            <a:r>
              <a:rPr lang="pl-PL" dirty="0">
                <a:latin typeface="Arial"/>
              </a:rPr>
              <a:t>wydane w okresie obowiązywania ww. aktów prawnych i spełniają</a:t>
            </a:r>
            <a:r>
              <a:rPr lang="pl-PL" dirty="0"/>
              <a:t/>
            </a:r>
            <a:br>
              <a:rPr lang="pl-PL" dirty="0"/>
            </a:br>
            <a:r>
              <a:rPr lang="pl-PL" dirty="0">
                <a:latin typeface="Arial"/>
              </a:rPr>
              <a:t>określone w nich warunki, są nadal uznawane za równoważne z ich </a:t>
            </a:r>
            <a:r>
              <a:rPr lang="pl-PL" dirty="0" smtClean="0">
                <a:latin typeface="Arial"/>
              </a:rPr>
              <a:t>polskimi odpowiednikami.</a:t>
            </a:r>
          </a:p>
          <a:p>
            <a:pPr marL="285750" indent="-285750">
              <a:buFont typeface="Wingdings" pitchFamily="2" charset="2"/>
              <a:buChar char="Ø"/>
            </a:pPr>
            <a:endParaRPr lang="pl-PL" dirty="0" smtClean="0">
              <a:latin typeface="Arial"/>
            </a:endParaRPr>
          </a:p>
          <a:p>
            <a:pPr marL="285750" indent="-285750">
              <a:buFont typeface="Wingdings" pitchFamily="2" charset="2"/>
              <a:buChar char="Ø"/>
            </a:pPr>
            <a:r>
              <a:rPr lang="pl-PL" i="1" dirty="0" smtClean="0">
                <a:latin typeface="Arial"/>
              </a:rPr>
              <a:t>Potwierdzenie </a:t>
            </a:r>
            <a:r>
              <a:rPr lang="pl-PL" i="1" dirty="0">
                <a:latin typeface="Arial"/>
              </a:rPr>
              <a:t>uznania równoważności dyplomu można uzyskać, </a:t>
            </a:r>
            <a:r>
              <a:rPr lang="pl-PL" i="1" dirty="0" smtClean="0">
                <a:latin typeface="Arial"/>
              </a:rPr>
              <a:t>występując do </a:t>
            </a:r>
            <a:r>
              <a:rPr lang="pl-PL" i="1" dirty="0">
                <a:latin typeface="Arial"/>
              </a:rPr>
              <a:t>Narodowej Agencji Wymiany Akademickiej z prośbą o wydanie </a:t>
            </a:r>
            <a:r>
              <a:rPr lang="pl-PL" i="1" dirty="0" smtClean="0">
                <a:latin typeface="Arial"/>
              </a:rPr>
              <a:t>imiennego zaświadczenia </a:t>
            </a:r>
            <a:r>
              <a:rPr lang="pl-PL" i="1" dirty="0">
                <a:latin typeface="Arial"/>
              </a:rPr>
              <a:t>lub opinii ogólnej o dyplomie. Adres strony internetowej</a:t>
            </a:r>
            <a:r>
              <a:rPr lang="pl-PL" i="1" dirty="0" smtClean="0">
                <a:latin typeface="Arial"/>
              </a:rPr>
              <a:t>: nawa.gov.pl</a:t>
            </a:r>
          </a:p>
          <a:p>
            <a:pPr marL="285750" indent="-285750">
              <a:buFontTx/>
              <a:buChar char="-"/>
            </a:pPr>
            <a:endParaRPr lang="pl-PL" dirty="0"/>
          </a:p>
        </p:txBody>
      </p:sp>
    </p:spTree>
    <p:extLst>
      <p:ext uri="{BB962C8B-B14F-4D97-AF65-F5344CB8AC3E}">
        <p14:creationId xmlns:p14="http://schemas.microsoft.com/office/powerpoint/2010/main" val="3079833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118937" y="889844"/>
            <a:ext cx="9793705" cy="3970318"/>
          </a:xfrm>
          <a:prstGeom prst="rect">
            <a:avLst/>
          </a:prstGeom>
        </p:spPr>
        <p:txBody>
          <a:bodyPr wrap="square">
            <a:spAutoFit/>
          </a:bodyPr>
          <a:lstStyle/>
          <a:p>
            <a:r>
              <a:rPr lang="pl-PL" dirty="0" smtClean="0">
                <a:latin typeface="Arial"/>
              </a:rPr>
              <a:t>Dyplomy </a:t>
            </a:r>
            <a:r>
              <a:rPr lang="pl-PL" dirty="0">
                <a:latin typeface="Arial"/>
              </a:rPr>
              <a:t>uzyskane na Ukrainie po 20 czerwca 2006 r. </a:t>
            </a:r>
            <a:r>
              <a:rPr lang="pl-PL" dirty="0" smtClean="0">
                <a:latin typeface="Arial"/>
              </a:rPr>
              <a:t>wymagają potwierdzenia </a:t>
            </a:r>
            <a:r>
              <a:rPr lang="pl-PL" dirty="0">
                <a:latin typeface="Arial"/>
              </a:rPr>
              <a:t>ich </a:t>
            </a:r>
            <a:r>
              <a:rPr lang="pl-PL" dirty="0" smtClean="0">
                <a:latin typeface="Arial"/>
              </a:rPr>
              <a:t>równoważności </a:t>
            </a:r>
            <a:r>
              <a:rPr lang="pl-PL" dirty="0">
                <a:latin typeface="Arial"/>
              </a:rPr>
              <a:t>z polskim odpowiednikiem w </a:t>
            </a:r>
            <a:r>
              <a:rPr lang="pl-PL" dirty="0" smtClean="0">
                <a:latin typeface="Arial"/>
              </a:rPr>
              <a:t>drodze nostryfikacji; </a:t>
            </a:r>
          </a:p>
          <a:p>
            <a:r>
              <a:rPr lang="pl-PL" b="1" dirty="0" smtClean="0">
                <a:latin typeface="Arial"/>
              </a:rPr>
              <a:t>W przypadku </a:t>
            </a:r>
            <a:r>
              <a:rPr lang="pl-PL" b="1" dirty="0">
                <a:latin typeface="Arial"/>
              </a:rPr>
              <a:t>dyplomów </a:t>
            </a:r>
            <a:r>
              <a:rPr lang="pl-PL" b="1" dirty="0" smtClean="0">
                <a:latin typeface="Arial"/>
              </a:rPr>
              <a:t>i </a:t>
            </a:r>
            <a:r>
              <a:rPr lang="pl-PL" b="1" dirty="0">
                <a:latin typeface="Arial"/>
              </a:rPr>
              <a:t>stopni naukowych</a:t>
            </a:r>
            <a:r>
              <a:rPr lang="pl-PL" dirty="0">
                <a:latin typeface="Arial"/>
              </a:rPr>
              <a:t> uzyskanych na </a:t>
            </a:r>
            <a:r>
              <a:rPr lang="pl-PL" dirty="0" smtClean="0">
                <a:latin typeface="Arial"/>
              </a:rPr>
              <a:t>Ukrainie po </a:t>
            </a:r>
            <a:r>
              <a:rPr lang="pl-PL" dirty="0">
                <a:latin typeface="Arial"/>
              </a:rPr>
              <a:t>20 czerwca 2006 r. stwierdzenie ich równoważności z </a:t>
            </a:r>
            <a:r>
              <a:rPr lang="pl-PL" dirty="0" smtClean="0">
                <a:latin typeface="Arial"/>
              </a:rPr>
              <a:t>polskimi odpowiednikami </a:t>
            </a:r>
            <a:r>
              <a:rPr lang="pl-PL" dirty="0">
                <a:latin typeface="Arial"/>
              </a:rPr>
              <a:t>jest możliwe jedynie po przeprowadzeniu </a:t>
            </a:r>
            <a:r>
              <a:rPr lang="pl-PL" dirty="0" smtClean="0">
                <a:latin typeface="Arial"/>
              </a:rPr>
              <a:t>nostryfikacji na </a:t>
            </a:r>
            <a:r>
              <a:rPr lang="pl-PL" dirty="0">
                <a:latin typeface="Arial"/>
              </a:rPr>
              <a:t>podstawie przepisów rozporządzenia Ministra </a:t>
            </a:r>
            <a:r>
              <a:rPr lang="pl-PL" dirty="0" smtClean="0">
                <a:latin typeface="Arial"/>
              </a:rPr>
              <a:t>Nauki</a:t>
            </a:r>
          </a:p>
          <a:p>
            <a:r>
              <a:rPr lang="pl-PL" dirty="0" smtClean="0">
                <a:latin typeface="Arial"/>
              </a:rPr>
              <a:t>i Szkolnictwa Wyższego z </a:t>
            </a:r>
            <a:r>
              <a:rPr lang="pl-PL" dirty="0">
                <a:latin typeface="Arial"/>
              </a:rPr>
              <a:t>dnia 28 września 2018 r. w sprawie nostryfikacji dyplomów </a:t>
            </a:r>
            <a:r>
              <a:rPr lang="pl-PL" dirty="0" smtClean="0">
                <a:latin typeface="Arial"/>
              </a:rPr>
              <a:t>   ukończenia studiów za </a:t>
            </a:r>
            <a:r>
              <a:rPr lang="pl-PL" dirty="0">
                <a:latin typeface="Arial"/>
              </a:rPr>
              <a:t>granicą oraz potwierdzenia ukończenia studiów na określonym </a:t>
            </a:r>
            <a:r>
              <a:rPr lang="pl-PL" dirty="0" smtClean="0">
                <a:latin typeface="Arial"/>
              </a:rPr>
              <a:t>poziomie (</a:t>
            </a:r>
            <a:r>
              <a:rPr lang="pl-PL" dirty="0">
                <a:latin typeface="Arial"/>
              </a:rPr>
              <a:t>Dz. U. poz. </a:t>
            </a:r>
            <a:r>
              <a:rPr lang="pl-PL" dirty="0" smtClean="0">
                <a:latin typeface="Arial"/>
              </a:rPr>
              <a:t>1881)</a:t>
            </a:r>
          </a:p>
          <a:p>
            <a:endParaRPr lang="pl-PL" dirty="0" smtClean="0">
              <a:latin typeface="Arial"/>
            </a:endParaRPr>
          </a:p>
          <a:p>
            <a:r>
              <a:rPr lang="pl-PL" i="1" dirty="0"/>
              <a:t>Nostryfikacji dokonują uprawnione uczelnie. Uczelnia ma 90 dni na </a:t>
            </a:r>
            <a:r>
              <a:rPr lang="pl-PL" i="1" dirty="0" smtClean="0"/>
              <a:t>uznanie dyplomu</a:t>
            </a:r>
            <a:r>
              <a:rPr lang="pl-PL" i="1" dirty="0"/>
              <a:t>, jednakże jest to termin maksymalny (do terminu nie wlicza </a:t>
            </a:r>
            <a:r>
              <a:rPr lang="pl-PL" i="1" dirty="0" smtClean="0"/>
              <a:t>się przedłożenia </a:t>
            </a:r>
            <a:r>
              <a:rPr lang="pl-PL" i="1" dirty="0"/>
              <a:t>tłumaczeń dokumentów, ew. egzaminów lub praktyk). </a:t>
            </a:r>
            <a:r>
              <a:rPr lang="pl-PL" i="1" dirty="0" smtClean="0"/>
              <a:t>Wymóg  opłaty </a:t>
            </a:r>
            <a:r>
              <a:rPr lang="pl-PL" i="1" dirty="0"/>
              <a:t>nostryfikacyjnej wynika z ustawy – Prawo o szkolnictwie wyższym i nauce</a:t>
            </a:r>
          </a:p>
          <a:p>
            <a:r>
              <a:rPr lang="pl-PL" i="1" dirty="0"/>
              <a:t>i wynosi max. 50% wynagrodzenia profesora (3 205 zł). Uczelnia może </a:t>
            </a:r>
            <a:r>
              <a:rPr lang="pl-PL" i="1" dirty="0" smtClean="0"/>
              <a:t>podjąć decyzję </a:t>
            </a:r>
            <a:r>
              <a:rPr lang="pl-PL" i="1" dirty="0"/>
              <a:t>o zwolnieniu </a:t>
            </a:r>
            <a:endParaRPr lang="pl-PL" i="1" dirty="0" smtClean="0"/>
          </a:p>
          <a:p>
            <a:r>
              <a:rPr lang="pl-PL" i="1" dirty="0" smtClean="0"/>
              <a:t>z </a:t>
            </a:r>
            <a:r>
              <a:rPr lang="pl-PL" i="1" dirty="0"/>
              <a:t>opłat</a:t>
            </a:r>
          </a:p>
        </p:txBody>
      </p:sp>
    </p:spTree>
    <p:extLst>
      <p:ext uri="{BB962C8B-B14F-4D97-AF65-F5344CB8AC3E}">
        <p14:creationId xmlns:p14="http://schemas.microsoft.com/office/powerpoint/2010/main" val="1620076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35725" y="874433"/>
            <a:ext cx="11382103" cy="4154984"/>
          </a:xfrm>
          <a:prstGeom prst="rect">
            <a:avLst/>
          </a:prstGeom>
        </p:spPr>
        <p:txBody>
          <a:bodyPr wrap="square">
            <a:spAutoFit/>
          </a:bodyPr>
          <a:lstStyle/>
          <a:p>
            <a:pPr algn="just"/>
            <a:r>
              <a:rPr lang="pl-PL" sz="2400" b="1" i="1" dirty="0" smtClean="0">
                <a:latin typeface="Arial"/>
              </a:rPr>
              <a:t>Nauczyciele</a:t>
            </a:r>
            <a:r>
              <a:rPr lang="pl-PL" sz="2400" b="1" i="1" dirty="0">
                <a:latin typeface="Arial"/>
              </a:rPr>
              <a:t>, którzy prowadzą dodatkowe zajęcia z języka polskiego dla</a:t>
            </a:r>
            <a:r>
              <a:rPr lang="pl-PL" sz="2400" b="1" i="1" dirty="0"/>
              <a:t/>
            </a:r>
            <a:br>
              <a:rPr lang="pl-PL" sz="2400" b="1" i="1" dirty="0"/>
            </a:br>
            <a:r>
              <a:rPr lang="pl-PL" sz="2400" b="1" i="1" dirty="0">
                <a:latin typeface="Arial"/>
              </a:rPr>
              <a:t>uczniów z Ukrainy</a:t>
            </a:r>
            <a:endParaRPr lang="pl-PL" sz="2400" b="1" i="1" dirty="0" smtClean="0">
              <a:latin typeface="Times New Roman" panose="02020603050405020304" pitchFamily="18" charset="0"/>
              <a:cs typeface="Times New Roman" panose="02020603050405020304" pitchFamily="18" charset="0"/>
            </a:endParaRPr>
          </a:p>
          <a:p>
            <a:pPr algn="just"/>
            <a:endParaRPr lang="pl-PL" sz="2400" dirty="0">
              <a:latin typeface="Times New Roman" panose="02020603050405020304" pitchFamily="18" charset="0"/>
              <a:cs typeface="Times New Roman" panose="02020603050405020304" pitchFamily="18" charset="0"/>
            </a:endParaRPr>
          </a:p>
          <a:p>
            <a:pPr algn="just"/>
            <a:r>
              <a:rPr lang="pl-PL" sz="2400" dirty="0" smtClean="0">
                <a:latin typeface="Times New Roman" panose="02020603050405020304" pitchFamily="18" charset="0"/>
                <a:cs typeface="Times New Roman" panose="02020603050405020304" pitchFamily="18" charset="0"/>
              </a:rPr>
              <a:t> -brak odrębnych </a:t>
            </a:r>
            <a:r>
              <a:rPr lang="pl-PL" sz="2400" dirty="0">
                <a:latin typeface="Times New Roman" panose="02020603050405020304" pitchFamily="18" charset="0"/>
                <a:cs typeface="Times New Roman" panose="02020603050405020304" pitchFamily="18" charset="0"/>
              </a:rPr>
              <a:t>wymagań </a:t>
            </a:r>
            <a:r>
              <a:rPr lang="pl-PL" sz="2400" dirty="0" smtClean="0">
                <a:latin typeface="Times New Roman" panose="02020603050405020304" pitchFamily="18" charset="0"/>
                <a:cs typeface="Times New Roman" panose="02020603050405020304" pitchFamily="18" charset="0"/>
              </a:rPr>
              <a:t>kwalifikacyjnych dla </a:t>
            </a:r>
            <a:r>
              <a:rPr lang="pl-PL" sz="2400" dirty="0">
                <a:latin typeface="Times New Roman" panose="02020603050405020304" pitchFamily="18" charset="0"/>
                <a:cs typeface="Times New Roman" panose="02020603050405020304" pitchFamily="18" charset="0"/>
              </a:rPr>
              <a:t>nauczycieli, którzy prowadzą zajęcia dodatkowe z języka </a:t>
            </a:r>
            <a:r>
              <a:rPr lang="pl-PL" sz="2400" dirty="0" smtClean="0">
                <a:latin typeface="Times New Roman" panose="02020603050405020304" pitchFamily="18" charset="0"/>
                <a:cs typeface="Times New Roman" panose="02020603050405020304" pitchFamily="18" charset="0"/>
              </a:rPr>
              <a:t>polskiego dla </a:t>
            </a:r>
            <a:r>
              <a:rPr lang="pl-PL" sz="2400" dirty="0">
                <a:latin typeface="Times New Roman" panose="02020603050405020304" pitchFamily="18" charset="0"/>
                <a:cs typeface="Times New Roman" panose="02020603050405020304" pitchFamily="18" charset="0"/>
              </a:rPr>
              <a:t>uczniów przybywających z </a:t>
            </a:r>
            <a:r>
              <a:rPr lang="pl-PL" sz="2400" dirty="0" smtClean="0">
                <a:latin typeface="Times New Roman" panose="02020603050405020304" pitchFamily="18" charset="0"/>
                <a:cs typeface="Times New Roman" panose="02020603050405020304" pitchFamily="18" charset="0"/>
              </a:rPr>
              <a:t>zagranicy.</a:t>
            </a:r>
          </a:p>
          <a:p>
            <a:pPr algn="just"/>
            <a:endParaRPr lang="pl-PL" sz="2400" b="1" dirty="0" smtClean="0">
              <a:latin typeface="Times New Roman" panose="02020603050405020304" pitchFamily="18" charset="0"/>
              <a:cs typeface="Times New Roman" panose="02020603050405020304" pitchFamily="18" charset="0"/>
            </a:endParaRPr>
          </a:p>
          <a:p>
            <a:pPr algn="just"/>
            <a:r>
              <a:rPr lang="pl-PL" sz="2400" b="1" i="1" dirty="0" smtClean="0">
                <a:latin typeface="Times New Roman" panose="02020603050405020304" pitchFamily="18" charset="0"/>
                <a:cs typeface="Times New Roman" panose="02020603050405020304" pitchFamily="18" charset="0"/>
              </a:rPr>
              <a:t>zajęcia </a:t>
            </a:r>
            <a:r>
              <a:rPr lang="pl-PL" sz="2400" b="1" i="1" dirty="0">
                <a:latin typeface="Times New Roman" panose="02020603050405020304" pitchFamily="18" charset="0"/>
                <a:cs typeface="Times New Roman" panose="02020603050405020304" pitchFamily="18" charset="0"/>
              </a:rPr>
              <a:t>mogą </a:t>
            </a:r>
            <a:r>
              <a:rPr lang="pl-PL" sz="2400" b="1" i="1" dirty="0" smtClean="0">
                <a:latin typeface="Times New Roman" panose="02020603050405020304" pitchFamily="18" charset="0"/>
                <a:cs typeface="Times New Roman" panose="02020603050405020304" pitchFamily="18" charset="0"/>
              </a:rPr>
              <a:t>prowadzić:</a:t>
            </a:r>
          </a:p>
          <a:p>
            <a:pPr marL="342900" indent="-342900" algn="just">
              <a:buFontTx/>
              <a:buChar char="-"/>
            </a:pPr>
            <a:endParaRPr lang="pl-PL" sz="24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pl-PL" sz="2400" dirty="0">
                <a:latin typeface="Times New Roman" panose="02020603050405020304" pitchFamily="18" charset="0"/>
                <a:cs typeface="Times New Roman" panose="02020603050405020304" pitchFamily="18" charset="0"/>
              </a:rPr>
              <a:t>nauczyciele posiadający kwalifikacje do nauczania języka polskiego,</a:t>
            </a:r>
          </a:p>
          <a:p>
            <a:pPr marL="342900" indent="-342900" algn="just">
              <a:buFont typeface="Wingdings" pitchFamily="2" charset="2"/>
              <a:buChar char="Ø"/>
            </a:pPr>
            <a:r>
              <a:rPr lang="pl-PL" sz="2400" dirty="0" smtClean="0">
                <a:latin typeface="Times New Roman" panose="02020603050405020304" pitchFamily="18" charset="0"/>
                <a:cs typeface="Times New Roman" panose="02020603050405020304" pitchFamily="18" charset="0"/>
              </a:rPr>
              <a:t>w </a:t>
            </a:r>
            <a:r>
              <a:rPr lang="pl-PL" sz="2400" dirty="0">
                <a:latin typeface="Times New Roman" panose="02020603050405020304" pitchFamily="18" charset="0"/>
                <a:cs typeface="Times New Roman" panose="02020603050405020304" pitchFamily="18" charset="0"/>
              </a:rPr>
              <a:t>przypadku młodszych uczniów także nauczyciele posiadający kwalifikacje</a:t>
            </a:r>
          </a:p>
          <a:p>
            <a:pPr algn="just"/>
            <a:r>
              <a:rPr lang="pl-PL" sz="2400" dirty="0" smtClean="0">
                <a:latin typeface="Times New Roman" panose="02020603050405020304" pitchFamily="18" charset="0"/>
                <a:cs typeface="Times New Roman" panose="02020603050405020304" pitchFamily="18" charset="0"/>
              </a:rPr>
              <a:t>    do </a:t>
            </a:r>
            <a:r>
              <a:rPr lang="pl-PL" sz="2400" dirty="0">
                <a:latin typeface="Times New Roman" panose="02020603050405020304" pitchFamily="18" charset="0"/>
                <a:cs typeface="Times New Roman" panose="02020603050405020304" pitchFamily="18" charset="0"/>
              </a:rPr>
              <a:t>prowadzenia zajęć z edukacji wczesnoszkolnej.</a:t>
            </a:r>
          </a:p>
        </p:txBody>
      </p:sp>
    </p:spTree>
    <p:extLst>
      <p:ext uri="{BB962C8B-B14F-4D97-AF65-F5344CB8AC3E}">
        <p14:creationId xmlns:p14="http://schemas.microsoft.com/office/powerpoint/2010/main" val="2936805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18606" y="335846"/>
            <a:ext cx="10641874" cy="5016758"/>
          </a:xfrm>
          <a:prstGeom prst="rect">
            <a:avLst/>
          </a:prstGeom>
        </p:spPr>
        <p:txBody>
          <a:bodyPr wrap="square">
            <a:spAutoFit/>
          </a:bodyPr>
          <a:lstStyle/>
          <a:p>
            <a:pPr algn="just"/>
            <a:r>
              <a:rPr lang="pl-PL" sz="2000" b="1" dirty="0" smtClean="0">
                <a:latin typeface="Times New Roman" panose="02020603050405020304" pitchFamily="18" charset="0"/>
                <a:cs typeface="Times New Roman" panose="02020603050405020304" pitchFamily="18" charset="0"/>
              </a:rPr>
              <a:t>	</a:t>
            </a:r>
            <a:r>
              <a:rPr lang="pl-PL" sz="2000" b="1" i="1" dirty="0" smtClean="0">
                <a:latin typeface="Times New Roman" panose="02020603050405020304" pitchFamily="18" charset="0"/>
                <a:cs typeface="Times New Roman" panose="02020603050405020304" pitchFamily="18" charset="0"/>
              </a:rPr>
              <a:t>Wsparcie </a:t>
            </a:r>
            <a:r>
              <a:rPr lang="pl-PL" sz="2000" b="1" i="1" dirty="0">
                <a:latin typeface="Times New Roman" panose="02020603050405020304" pitchFamily="18" charset="0"/>
                <a:cs typeface="Times New Roman" panose="02020603050405020304" pitchFamily="18" charset="0"/>
              </a:rPr>
              <a:t>uczniów ze specjalnymi potrzebami </a:t>
            </a:r>
            <a:r>
              <a:rPr lang="pl-PL" sz="2000" b="1" i="1" dirty="0" smtClean="0">
                <a:latin typeface="Times New Roman" panose="02020603050405020304" pitchFamily="18" charset="0"/>
                <a:cs typeface="Times New Roman" panose="02020603050405020304" pitchFamily="18" charset="0"/>
              </a:rPr>
              <a:t>edukacyjnymi</a:t>
            </a:r>
          </a:p>
          <a:p>
            <a:pPr algn="just"/>
            <a:endParaRPr lang="pl-PL" sz="2000" b="1" dirty="0" smtClean="0">
              <a:latin typeface="Times New Roman" panose="02020603050405020304" pitchFamily="18" charset="0"/>
              <a:cs typeface="Times New Roman" panose="02020603050405020304" pitchFamily="18" charset="0"/>
            </a:endParaRPr>
          </a:p>
          <a:p>
            <a:pPr algn="just"/>
            <a:endParaRPr lang="pl-PL" sz="2000" b="1" dirty="0">
              <a:latin typeface="Times New Roman" panose="02020603050405020304" pitchFamily="18" charset="0"/>
              <a:cs typeface="Times New Roman" panose="02020603050405020304" pitchFamily="18" charset="0"/>
            </a:endParaRPr>
          </a:p>
          <a:p>
            <a:pPr algn="just"/>
            <a:r>
              <a:rPr lang="pl-PL" sz="2000" dirty="0" smtClean="0">
                <a:latin typeface="Times New Roman" panose="02020603050405020304" pitchFamily="18" charset="0"/>
                <a:cs typeface="Times New Roman" panose="02020603050405020304" pitchFamily="18" charset="0"/>
              </a:rPr>
              <a:t>Uczniowie </a:t>
            </a:r>
            <a:r>
              <a:rPr lang="pl-PL" sz="2000" dirty="0">
                <a:latin typeface="Times New Roman" panose="02020603050405020304" pitchFamily="18" charset="0"/>
                <a:cs typeface="Times New Roman" panose="02020603050405020304" pitchFamily="18" charset="0"/>
              </a:rPr>
              <a:t>ze specjalnymi potrzebami edukacyjnymi, w zależności od potrzeb,</a:t>
            </a:r>
          </a:p>
          <a:p>
            <a:pPr algn="just"/>
            <a:r>
              <a:rPr lang="pl-PL" sz="2000" dirty="0">
                <a:latin typeface="Times New Roman" panose="02020603050405020304" pitchFamily="18" charset="0"/>
                <a:cs typeface="Times New Roman" panose="02020603050405020304" pitchFamily="18" charset="0"/>
              </a:rPr>
              <a:t>mogą korzystać z pomocy psychologiczno-pedagogicznej w </a:t>
            </a:r>
            <a:r>
              <a:rPr lang="pl-PL" sz="2000" dirty="0" smtClean="0">
                <a:latin typeface="Times New Roman" panose="02020603050405020304" pitchFamily="18" charset="0"/>
                <a:cs typeface="Times New Roman" panose="02020603050405020304" pitchFamily="18" charset="0"/>
              </a:rPr>
              <a:t>polskich przedszkolach </a:t>
            </a:r>
            <a:r>
              <a:rPr lang="pl-PL" sz="2000" dirty="0">
                <a:latin typeface="Times New Roman" panose="02020603050405020304" pitchFamily="18" charset="0"/>
                <a:cs typeface="Times New Roman" panose="02020603050405020304" pitchFamily="18" charset="0"/>
              </a:rPr>
              <a:t>i szkołach niezależnie od tego, czy posiadają </a:t>
            </a:r>
            <a:r>
              <a:rPr lang="pl-PL" sz="2000" dirty="0" smtClean="0">
                <a:latin typeface="Times New Roman" panose="02020603050405020304" pitchFamily="18" charset="0"/>
                <a:cs typeface="Times New Roman" panose="02020603050405020304" pitchFamily="18" charset="0"/>
              </a:rPr>
              <a:t>dodatkowe dokumenty </a:t>
            </a:r>
            <a:r>
              <a:rPr lang="pl-PL" sz="2000" dirty="0">
                <a:latin typeface="Times New Roman" panose="02020603050405020304" pitchFamily="18" charset="0"/>
                <a:cs typeface="Times New Roman" panose="02020603050405020304" pitchFamily="18" charset="0"/>
              </a:rPr>
              <a:t>w tej sprawie</a:t>
            </a:r>
            <a:r>
              <a:rPr lang="pl-PL" sz="2000" dirty="0" smtClean="0">
                <a:latin typeface="Times New Roman" panose="02020603050405020304" pitchFamily="18" charset="0"/>
                <a:cs typeface="Times New Roman" panose="02020603050405020304" pitchFamily="18" charset="0"/>
              </a:rPr>
              <a:t>.</a:t>
            </a:r>
          </a:p>
          <a:p>
            <a:pPr algn="just"/>
            <a:endParaRPr lang="pl-PL" sz="2000" dirty="0" smtClean="0">
              <a:latin typeface="Times New Roman" panose="02020603050405020304" pitchFamily="18" charset="0"/>
              <a:cs typeface="Times New Roman" panose="02020603050405020304" pitchFamily="18" charset="0"/>
            </a:endParaRPr>
          </a:p>
          <a:p>
            <a:pPr algn="just"/>
            <a:endParaRPr lang="pl-PL" sz="2000" dirty="0" smtClean="0">
              <a:latin typeface="Times New Roman" panose="02020603050405020304" pitchFamily="18" charset="0"/>
              <a:cs typeface="Times New Roman" panose="02020603050405020304" pitchFamily="18" charset="0"/>
            </a:endParaRPr>
          </a:p>
          <a:p>
            <a:pPr algn="just"/>
            <a:r>
              <a:rPr lang="pl-PL" sz="2000" dirty="0" smtClean="0">
                <a:latin typeface="Times New Roman" panose="02020603050405020304" pitchFamily="18" charset="0"/>
                <a:cs typeface="Times New Roman" panose="02020603050405020304" pitchFamily="18" charset="0"/>
              </a:rPr>
              <a:t>	</a:t>
            </a:r>
            <a:r>
              <a:rPr lang="pl-PL" sz="2000" b="1" i="1" dirty="0" smtClean="0">
                <a:latin typeface="Times New Roman" panose="02020603050405020304" pitchFamily="18" charset="0"/>
                <a:cs typeface="Times New Roman" panose="02020603050405020304" pitchFamily="18" charset="0"/>
              </a:rPr>
              <a:t>Kwalifikowanie </a:t>
            </a:r>
            <a:r>
              <a:rPr lang="pl-PL" sz="2000" b="1" i="1" dirty="0">
                <a:latin typeface="Times New Roman" panose="02020603050405020304" pitchFamily="18" charset="0"/>
                <a:cs typeface="Times New Roman" panose="02020603050405020304" pitchFamily="18" charset="0"/>
              </a:rPr>
              <a:t>uczniów do oddziałów </a:t>
            </a:r>
            <a:r>
              <a:rPr lang="pl-PL" sz="2000" b="1" i="1" dirty="0" smtClean="0">
                <a:latin typeface="Times New Roman" panose="02020603050405020304" pitchFamily="18" charset="0"/>
                <a:cs typeface="Times New Roman" panose="02020603050405020304" pitchFamily="18" charset="0"/>
              </a:rPr>
              <a:t>szkół</a:t>
            </a:r>
          </a:p>
          <a:p>
            <a:pPr algn="just"/>
            <a:endParaRPr lang="pl-PL" sz="2000" b="1" dirty="0" smtClean="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Przy przyjmowaniu i kwalifikowaniu ucznia przybywającego z Ukrainy</a:t>
            </a:r>
            <a:r>
              <a:rPr lang="pl-PL" sz="2000" dirty="0" smtClean="0">
                <a:latin typeface="Times New Roman" panose="02020603050405020304" pitchFamily="18" charset="0"/>
                <a:cs typeface="Times New Roman" panose="02020603050405020304" pitchFamily="18" charset="0"/>
              </a:rPr>
              <a:t>, do </a:t>
            </a:r>
            <a:r>
              <a:rPr lang="pl-PL" sz="2000" dirty="0">
                <a:latin typeface="Times New Roman" panose="02020603050405020304" pitchFamily="18" charset="0"/>
                <a:cs typeface="Times New Roman" panose="02020603050405020304" pitchFamily="18" charset="0"/>
              </a:rPr>
              <a:t>szkoły publicznej/oddziału szkoły publicznej tego samego lub innego typu, </a:t>
            </a:r>
            <a:r>
              <a:rPr lang="pl-PL" sz="2000" dirty="0" smtClean="0">
                <a:latin typeface="Times New Roman" panose="02020603050405020304" pitchFamily="18" charset="0"/>
                <a:cs typeface="Times New Roman" panose="02020603050405020304" pitchFamily="18" charset="0"/>
              </a:rPr>
              <a:t>niż szkoła </a:t>
            </a:r>
            <a:r>
              <a:rPr lang="pl-PL" sz="2000" dirty="0">
                <a:latin typeface="Times New Roman" panose="02020603050405020304" pitchFamily="18" charset="0"/>
                <a:cs typeface="Times New Roman" panose="02020603050405020304" pitchFamily="18" charset="0"/>
              </a:rPr>
              <a:t>w której uczeń realizował naukę w Ukrainie, zastosowanie mają </a:t>
            </a:r>
            <a:r>
              <a:rPr lang="pl-PL" sz="2000" dirty="0" smtClean="0">
                <a:latin typeface="Times New Roman" panose="02020603050405020304" pitchFamily="18" charset="0"/>
                <a:cs typeface="Times New Roman" panose="02020603050405020304" pitchFamily="18" charset="0"/>
              </a:rPr>
              <a:t>przepisy dotyczące </a:t>
            </a:r>
            <a:r>
              <a:rPr lang="pl-PL" sz="2000" dirty="0">
                <a:latin typeface="Times New Roman" panose="02020603050405020304" pitchFamily="18" charset="0"/>
                <a:cs typeface="Times New Roman" panose="02020603050405020304" pitchFamily="18" charset="0"/>
              </a:rPr>
              <a:t>szczegółowych warunków przechodzenia ucznia ze szkoły publicznej</a:t>
            </a:r>
            <a:r>
              <a:rPr lang="pl-PL" sz="2000" dirty="0" smtClean="0">
                <a:latin typeface="Times New Roman" panose="02020603050405020304" pitchFamily="18" charset="0"/>
                <a:cs typeface="Times New Roman" panose="02020603050405020304" pitchFamily="18" charset="0"/>
              </a:rPr>
              <a:t>, publicznej </a:t>
            </a:r>
            <a:r>
              <a:rPr lang="pl-PL" sz="2000" dirty="0">
                <a:latin typeface="Times New Roman" panose="02020603050405020304" pitchFamily="18" charset="0"/>
                <a:cs typeface="Times New Roman" panose="02020603050405020304" pitchFamily="18" charset="0"/>
              </a:rPr>
              <a:t>szkoły artystycznej, szkoły niepublicznej lub niepublicznej </a:t>
            </a:r>
            <a:r>
              <a:rPr lang="pl-PL" sz="2000" dirty="0" smtClean="0">
                <a:latin typeface="Times New Roman" panose="02020603050405020304" pitchFamily="18" charset="0"/>
                <a:cs typeface="Times New Roman" panose="02020603050405020304" pitchFamily="18" charset="0"/>
              </a:rPr>
              <a:t>szkoły artystycznej </a:t>
            </a:r>
            <a:r>
              <a:rPr lang="pl-PL" sz="2000" dirty="0">
                <a:latin typeface="Times New Roman" panose="02020603050405020304" pitchFamily="18" charset="0"/>
                <a:cs typeface="Times New Roman" panose="02020603050405020304" pitchFamily="18" charset="0"/>
              </a:rPr>
              <a:t>o uprawnieniach publicznej szkoły artystycznej, do szkoły </a:t>
            </a:r>
            <a:r>
              <a:rPr lang="pl-PL" sz="2000" dirty="0" smtClean="0">
                <a:latin typeface="Times New Roman" panose="02020603050405020304" pitchFamily="18" charset="0"/>
                <a:cs typeface="Times New Roman" panose="02020603050405020304" pitchFamily="18" charset="0"/>
              </a:rPr>
              <a:t>publicznej innego </a:t>
            </a:r>
            <a:r>
              <a:rPr lang="pl-PL" sz="2000" dirty="0">
                <a:latin typeface="Times New Roman" panose="02020603050405020304" pitchFamily="18" charset="0"/>
                <a:cs typeface="Times New Roman" panose="02020603050405020304" pitchFamily="18" charset="0"/>
              </a:rPr>
              <a:t>typu albo szkoły publicznej tego samego typu (Dz. U. </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2019 r. poz. 1641).</a:t>
            </a:r>
            <a:endParaRPr lang="pl-PL"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5773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61852" y="539826"/>
            <a:ext cx="11277600" cy="5016758"/>
          </a:xfrm>
          <a:prstGeom prst="rect">
            <a:avLst/>
          </a:prstGeom>
        </p:spPr>
        <p:txBody>
          <a:bodyPr wrap="square">
            <a:spAutoFit/>
          </a:bodyPr>
          <a:lstStyle/>
          <a:p>
            <a:pPr algn="just"/>
            <a:r>
              <a:rPr lang="pl-PL" sz="2000" i="1" dirty="0" smtClean="0">
                <a:latin typeface="Times New Roman" panose="02020603050405020304" pitchFamily="18" charset="0"/>
                <a:cs typeface="Times New Roman" panose="02020603050405020304" pitchFamily="18" charset="0"/>
              </a:rPr>
              <a:t>                                     </a:t>
            </a:r>
            <a:r>
              <a:rPr lang="pl-PL" sz="2000" b="1" i="1" dirty="0" smtClean="0">
                <a:latin typeface="Times New Roman" panose="02020603050405020304" pitchFamily="18" charset="0"/>
                <a:cs typeface="Times New Roman" panose="02020603050405020304" pitchFamily="18" charset="0"/>
              </a:rPr>
              <a:t>Rejestracja </a:t>
            </a:r>
            <a:r>
              <a:rPr lang="pl-PL" sz="2000" b="1" i="1" dirty="0">
                <a:latin typeface="Times New Roman" panose="02020603050405020304" pitchFamily="18" charset="0"/>
                <a:cs typeface="Times New Roman" panose="02020603050405020304" pitchFamily="18" charset="0"/>
              </a:rPr>
              <a:t>uczniów w systemie </a:t>
            </a:r>
            <a:r>
              <a:rPr lang="pl-PL" sz="2000" b="1" i="1" dirty="0" smtClean="0">
                <a:latin typeface="Times New Roman" panose="02020603050405020304" pitchFamily="18" charset="0"/>
                <a:cs typeface="Times New Roman" panose="02020603050405020304" pitchFamily="18" charset="0"/>
              </a:rPr>
              <a:t>SIO</a:t>
            </a:r>
          </a:p>
          <a:p>
            <a:pPr algn="just"/>
            <a:endParaRPr lang="pl-PL" sz="2000" b="1" dirty="0">
              <a:latin typeface="Times New Roman" panose="02020603050405020304" pitchFamily="18" charset="0"/>
              <a:cs typeface="Times New Roman" panose="02020603050405020304" pitchFamily="18" charset="0"/>
            </a:endParaRPr>
          </a:p>
          <a:p>
            <a:pPr marL="342900" indent="-342900" algn="just">
              <a:buFont typeface="Wingdings" pitchFamily="2" charset="2"/>
              <a:buChar char="§"/>
            </a:pPr>
            <a:r>
              <a:rPr lang="pl-PL" sz="2000" dirty="0">
                <a:latin typeface="Times New Roman" panose="02020603050405020304" pitchFamily="18" charset="0"/>
                <a:cs typeface="Times New Roman" panose="02020603050405020304" pitchFamily="18" charset="0"/>
              </a:rPr>
              <a:t>Uczniowie (w tym dzieci w wychowaniu przedszkolnym) przybywający do </a:t>
            </a:r>
            <a:r>
              <a:rPr lang="pl-PL" sz="2000" dirty="0" smtClean="0">
                <a:latin typeface="Times New Roman" panose="02020603050405020304" pitchFamily="18" charset="0"/>
                <a:cs typeface="Times New Roman" panose="02020603050405020304" pitchFamily="18" charset="0"/>
              </a:rPr>
              <a:t>Polski z </a:t>
            </a:r>
            <a:r>
              <a:rPr lang="pl-PL" sz="2000" dirty="0">
                <a:latin typeface="Times New Roman" panose="02020603050405020304" pitchFamily="18" charset="0"/>
                <a:cs typeface="Times New Roman" panose="02020603050405020304" pitchFamily="18" charset="0"/>
              </a:rPr>
              <a:t>terenów Ukrainy, objęci obowiązkiem szkolnym i obowiązkiem </a:t>
            </a:r>
            <a:r>
              <a:rPr lang="pl-PL" sz="2000" dirty="0" smtClean="0">
                <a:latin typeface="Times New Roman" panose="02020603050405020304" pitchFamily="18" charset="0"/>
                <a:cs typeface="Times New Roman" panose="02020603050405020304" pitchFamily="18" charset="0"/>
              </a:rPr>
              <a:t>nauki przyjmowani </a:t>
            </a:r>
            <a:r>
              <a:rPr lang="pl-PL" sz="2000" dirty="0">
                <a:latin typeface="Times New Roman" panose="02020603050405020304" pitchFamily="18" charset="0"/>
                <a:cs typeface="Times New Roman" panose="02020603050405020304" pitchFamily="18" charset="0"/>
              </a:rPr>
              <a:t>do szkół, powinni być rejestrowani w systemie informacji </a:t>
            </a:r>
            <a:r>
              <a:rPr lang="pl-PL" sz="2000" dirty="0" smtClean="0">
                <a:latin typeface="Times New Roman" panose="02020603050405020304" pitchFamily="18" charset="0"/>
                <a:cs typeface="Times New Roman" panose="02020603050405020304" pitchFamily="18" charset="0"/>
              </a:rPr>
              <a:t>oświatowej(SIO).</a:t>
            </a:r>
          </a:p>
          <a:p>
            <a:pPr marL="342900" indent="-342900" algn="just">
              <a:buFont typeface="Wingdings" pitchFamily="2" charset="2"/>
              <a:buChar char="§"/>
            </a:pPr>
            <a:endParaRPr lang="pl-PL" sz="20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
            </a:pPr>
            <a:r>
              <a:rPr lang="pl-PL" sz="2000" dirty="0">
                <a:latin typeface="Times New Roman" panose="02020603050405020304" pitchFamily="18" charset="0"/>
                <a:cs typeface="Times New Roman" panose="02020603050405020304" pitchFamily="18" charset="0"/>
              </a:rPr>
              <a:t>Uczniowie posiadający obywatelstwo ukraińskie, którzy przybyli do </a:t>
            </a:r>
            <a:r>
              <a:rPr lang="pl-PL" sz="2000" dirty="0" smtClean="0">
                <a:latin typeface="Times New Roman" panose="02020603050405020304" pitchFamily="18" charset="0"/>
                <a:cs typeface="Times New Roman" panose="02020603050405020304" pitchFamily="18" charset="0"/>
              </a:rPr>
              <a:t>Polski  od </a:t>
            </a:r>
            <a:r>
              <a:rPr lang="pl-PL" sz="2000" dirty="0">
                <a:latin typeface="Times New Roman" panose="02020603050405020304" pitchFamily="18" charset="0"/>
                <a:cs typeface="Times New Roman" panose="02020603050405020304" pitchFamily="18" charset="0"/>
              </a:rPr>
              <a:t>24 lutego 2022 r. należy rejestrować w SIO poprzez wskazanie </a:t>
            </a:r>
            <a:r>
              <a:rPr lang="pl-PL" sz="2000" dirty="0" smtClean="0">
                <a:latin typeface="Times New Roman" panose="02020603050405020304" pitchFamily="18" charset="0"/>
                <a:cs typeface="Times New Roman" panose="02020603050405020304" pitchFamily="18" charset="0"/>
              </a:rPr>
              <a:t>kraju pochodzenia </a:t>
            </a:r>
            <a:r>
              <a:rPr lang="pl-PL" sz="2000" dirty="0">
                <a:latin typeface="Times New Roman" panose="02020603050405020304" pitchFamily="18" charset="0"/>
                <a:cs typeface="Times New Roman" panose="02020603050405020304" pitchFamily="18" charset="0"/>
              </a:rPr>
              <a:t>„UKRAINA – </a:t>
            </a:r>
            <a:r>
              <a:rPr lang="pl-PL" sz="2000" dirty="0" smtClean="0">
                <a:latin typeface="Times New Roman" panose="02020603050405020304" pitchFamily="18" charset="0"/>
                <a:cs typeface="Times New Roman" panose="02020603050405020304" pitchFamily="18" charset="0"/>
              </a:rPr>
              <a:t>UCHODŹCA”.</a:t>
            </a:r>
          </a:p>
          <a:p>
            <a:pPr marL="342900" indent="-342900" algn="just">
              <a:buFont typeface="Wingdings" pitchFamily="2" charset="2"/>
              <a:buChar char="§"/>
            </a:pPr>
            <a:endParaRPr lang="pl-PL" sz="20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
            </a:pPr>
            <a:r>
              <a:rPr lang="pl-PL" sz="2000" dirty="0" smtClean="0">
                <a:latin typeface="Times New Roman" panose="02020603050405020304" pitchFamily="18" charset="0"/>
                <a:cs typeface="Times New Roman" panose="02020603050405020304" pitchFamily="18" charset="0"/>
              </a:rPr>
              <a:t> Uczniowie </a:t>
            </a:r>
            <a:r>
              <a:rPr lang="pl-PL" sz="2000" dirty="0">
                <a:latin typeface="Times New Roman" panose="02020603050405020304" pitchFamily="18" charset="0"/>
                <a:cs typeface="Times New Roman" panose="02020603050405020304" pitchFamily="18" charset="0"/>
              </a:rPr>
              <a:t>powinni być, w zależności od stopnia znajomości języka polskiego</a:t>
            </a:r>
            <a:r>
              <a:rPr lang="pl-PL" sz="2000" dirty="0" smtClean="0">
                <a:latin typeface="Times New Roman" panose="02020603050405020304" pitchFamily="18" charset="0"/>
                <a:cs typeface="Times New Roman" panose="02020603050405020304" pitchFamily="18" charset="0"/>
              </a:rPr>
              <a:t>, rejestrowani </a:t>
            </a:r>
            <a:r>
              <a:rPr lang="pl-PL" sz="2000" dirty="0">
                <a:latin typeface="Times New Roman" panose="02020603050405020304" pitchFamily="18" charset="0"/>
                <a:cs typeface="Times New Roman" panose="02020603050405020304" pitchFamily="18" charset="0"/>
              </a:rPr>
              <a:t>w oddziałach podstawowych lub oddziałach </a:t>
            </a:r>
            <a:r>
              <a:rPr lang="pl-PL" sz="2000" dirty="0" smtClean="0">
                <a:latin typeface="Times New Roman" panose="02020603050405020304" pitchFamily="18" charset="0"/>
                <a:cs typeface="Times New Roman" panose="02020603050405020304" pitchFamily="18" charset="0"/>
              </a:rPr>
              <a:t>przygotowawczych.</a:t>
            </a:r>
          </a:p>
          <a:p>
            <a:pPr marL="342900" indent="-342900" algn="just">
              <a:buFont typeface="Wingdings" pitchFamily="2" charset="2"/>
              <a:buChar char="§"/>
            </a:pPr>
            <a:endParaRPr lang="pl-PL" sz="20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
            </a:pPr>
            <a:r>
              <a:rPr lang="pl-PL" sz="2000" dirty="0">
                <a:latin typeface="Times New Roman" panose="02020603050405020304" pitchFamily="18" charset="0"/>
                <a:cs typeface="Times New Roman" panose="02020603050405020304" pitchFamily="18" charset="0"/>
              </a:rPr>
              <a:t> Jako datę rozpoczęcia nauki (technicznie przypisanie do oddziału w SIO) </a:t>
            </a:r>
            <a:r>
              <a:rPr lang="pl-PL" sz="2000" dirty="0" smtClean="0">
                <a:latin typeface="Times New Roman" panose="02020603050405020304" pitchFamily="18" charset="0"/>
                <a:cs typeface="Times New Roman" panose="02020603050405020304" pitchFamily="18" charset="0"/>
              </a:rPr>
              <a:t>należy</a:t>
            </a:r>
          </a:p>
          <a:p>
            <a:pPr marL="342900" indent="-342900" algn="just">
              <a:buFont typeface="Wingdings" pitchFamily="2" charset="2"/>
              <a:buChar char="§"/>
            </a:pPr>
            <a:endParaRPr lang="pl-PL" sz="2000" dirty="0">
              <a:latin typeface="Times New Roman" panose="02020603050405020304" pitchFamily="18" charset="0"/>
              <a:cs typeface="Times New Roman" panose="02020603050405020304" pitchFamily="18" charset="0"/>
            </a:endParaRPr>
          </a:p>
          <a:p>
            <a:pPr marL="342900" indent="-342900" algn="just">
              <a:buFont typeface="Wingdings" pitchFamily="2" charset="2"/>
              <a:buChar char="§"/>
            </a:pPr>
            <a:r>
              <a:rPr lang="pl-PL" sz="2000" dirty="0">
                <a:latin typeface="Times New Roman" panose="02020603050405020304" pitchFamily="18" charset="0"/>
                <a:cs typeface="Times New Roman" panose="02020603050405020304" pitchFamily="18" charset="0"/>
              </a:rPr>
              <a:t>wskazać dzień przyjęcia ucznia do szkoły / dziecka do przedszkola</a:t>
            </a:r>
            <a:r>
              <a:rPr lang="pl-PL" sz="2000" dirty="0" smtClean="0">
                <a:latin typeface="Times New Roman" panose="02020603050405020304" pitchFamily="18" charset="0"/>
                <a:cs typeface="Times New Roman" panose="02020603050405020304" pitchFamily="18" charset="0"/>
              </a:rPr>
              <a:t>.</a:t>
            </a:r>
          </a:p>
          <a:p>
            <a:pPr marL="342900" indent="-342900" algn="just">
              <a:buFont typeface="Wingdings" pitchFamily="2" charset="2"/>
              <a:buChar char="§"/>
            </a:pPr>
            <a:endParaRPr lang="pl-PL" sz="2000" dirty="0">
              <a:latin typeface="Times New Roman" panose="02020603050405020304" pitchFamily="18" charset="0"/>
              <a:cs typeface="Times New Roman" panose="02020603050405020304" pitchFamily="18" charset="0"/>
            </a:endParaRPr>
          </a:p>
        </p:txBody>
      </p:sp>
      <p:sp>
        <p:nvSpPr>
          <p:cNvPr id="3" name="Prostokąt 2"/>
          <p:cNvSpPr/>
          <p:nvPr/>
        </p:nvSpPr>
        <p:spPr>
          <a:xfrm>
            <a:off x="661852" y="5615579"/>
            <a:ext cx="11277600" cy="307777"/>
          </a:xfrm>
          <a:prstGeom prst="rect">
            <a:avLst/>
          </a:prstGeom>
        </p:spPr>
        <p:txBody>
          <a:bodyPr wrap="square">
            <a:spAutoFit/>
          </a:bodyPr>
          <a:lstStyle/>
          <a:p>
            <a:endParaRPr lang="pl-PL"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9021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00594" y="936563"/>
            <a:ext cx="11451772" cy="3477875"/>
          </a:xfrm>
          <a:prstGeom prst="rect">
            <a:avLst/>
          </a:prstGeom>
        </p:spPr>
        <p:txBody>
          <a:bodyPr wrap="square">
            <a:spAutoFit/>
          </a:bodyPr>
          <a:lstStyle/>
          <a:p>
            <a:pPr algn="just"/>
            <a:r>
              <a:rPr lang="pl-PL" sz="2800" dirty="0" smtClean="0">
                <a:latin typeface="Times New Roman" panose="02020603050405020304" pitchFamily="18" charset="0"/>
                <a:cs typeface="Times New Roman" panose="02020603050405020304" pitchFamily="18" charset="0"/>
              </a:rPr>
              <a:t> 	</a:t>
            </a:r>
            <a:r>
              <a:rPr lang="pl-PL" sz="1600" b="1" i="1" dirty="0" smtClean="0">
                <a:latin typeface="Times New Roman" panose="02020603050405020304" pitchFamily="18" charset="0"/>
                <a:cs typeface="Times New Roman" panose="02020603050405020304" pitchFamily="18" charset="0"/>
              </a:rPr>
              <a:t>Materiały </a:t>
            </a:r>
            <a:r>
              <a:rPr lang="pl-PL" sz="1600" b="1" i="1" dirty="0">
                <a:latin typeface="Times New Roman" panose="02020603050405020304" pitchFamily="18" charset="0"/>
                <a:cs typeface="Times New Roman" panose="02020603050405020304" pitchFamily="18" charset="0"/>
              </a:rPr>
              <a:t>dydaktyczne dla uczniów z </a:t>
            </a:r>
            <a:r>
              <a:rPr lang="pl-PL" sz="1600" b="1" i="1" dirty="0" smtClean="0">
                <a:latin typeface="Times New Roman" panose="02020603050405020304" pitchFamily="18" charset="0"/>
                <a:cs typeface="Times New Roman" panose="02020603050405020304" pitchFamily="18" charset="0"/>
              </a:rPr>
              <a:t>Uk</a:t>
            </a:r>
            <a:r>
              <a:rPr lang="pl-PL" sz="1600" i="1" dirty="0" smtClean="0">
                <a:latin typeface="Times New Roman" panose="02020603050405020304" pitchFamily="18" charset="0"/>
                <a:cs typeface="Times New Roman" panose="02020603050405020304" pitchFamily="18" charset="0"/>
              </a:rPr>
              <a:t>rainy</a:t>
            </a:r>
          </a:p>
          <a:p>
            <a:pPr marL="285750" indent="-285750" algn="just">
              <a:buFontTx/>
              <a:buChar char="-"/>
            </a:pPr>
            <a:r>
              <a:rPr lang="pl-PL" sz="1600" u="sng" dirty="0" smtClean="0">
                <a:latin typeface="Times New Roman" panose="02020603050405020304" pitchFamily="18" charset="0"/>
                <a:cs typeface="Times New Roman" panose="02020603050405020304" pitchFamily="18" charset="0"/>
              </a:rPr>
              <a:t>uczniowie </a:t>
            </a:r>
            <a:r>
              <a:rPr lang="pl-PL" sz="1600" u="sng" dirty="0">
                <a:latin typeface="Times New Roman" panose="02020603050405020304" pitchFamily="18" charset="0"/>
                <a:cs typeface="Times New Roman" panose="02020603050405020304" pitchFamily="18" charset="0"/>
              </a:rPr>
              <a:t>z Ukrainy znający język polski i uczący się w </a:t>
            </a:r>
            <a:r>
              <a:rPr lang="pl-PL" sz="1600" u="sng" dirty="0" smtClean="0">
                <a:latin typeface="Times New Roman" panose="02020603050405020304" pitchFamily="18" charset="0"/>
                <a:cs typeface="Times New Roman" panose="02020603050405020304" pitchFamily="18" charset="0"/>
              </a:rPr>
              <a:t>oddziałach podstawowych </a:t>
            </a:r>
            <a:r>
              <a:rPr lang="pl-PL" sz="1600" u="sng" dirty="0">
                <a:latin typeface="Times New Roman" panose="02020603050405020304" pitchFamily="18" charset="0"/>
                <a:cs typeface="Times New Roman" panose="02020603050405020304" pitchFamily="18" charset="0"/>
              </a:rPr>
              <a:t>odpowiednich klas szkoły </a:t>
            </a:r>
            <a:r>
              <a:rPr lang="pl-PL" sz="1600" u="sng" dirty="0" smtClean="0">
                <a:latin typeface="Times New Roman" panose="02020603050405020304" pitchFamily="18" charset="0"/>
                <a:cs typeface="Times New Roman" panose="02020603050405020304" pitchFamily="18" charset="0"/>
              </a:rPr>
              <a:t>podstawowej</a:t>
            </a:r>
            <a:r>
              <a:rPr lang="pl-PL" sz="1600" dirty="0" smtClean="0">
                <a:latin typeface="Times New Roman" panose="02020603050405020304" pitchFamily="18" charset="0"/>
                <a:cs typeface="Times New Roman" panose="02020603050405020304" pitchFamily="18" charset="0"/>
              </a:rPr>
              <a:t>:</a:t>
            </a:r>
          </a:p>
          <a:p>
            <a:pPr marL="285750" indent="-285750" algn="just">
              <a:buFontTx/>
              <a:buChar char="-"/>
            </a:pPr>
            <a:endParaRPr lang="pl-PL" sz="1600" dirty="0" smtClean="0">
              <a:latin typeface="Times New Roman" panose="02020603050405020304" pitchFamily="18" charset="0"/>
              <a:cs typeface="Times New Roman" panose="02020603050405020304" pitchFamily="18" charset="0"/>
            </a:endParaRPr>
          </a:p>
          <a:p>
            <a:pPr marL="285750" indent="-285750" algn="just">
              <a:buFont typeface="Wingdings" pitchFamily="2" charset="2"/>
              <a:buChar char="Ø"/>
            </a:pPr>
            <a:r>
              <a:rPr lang="pl-PL" sz="1600" dirty="0" smtClean="0">
                <a:latin typeface="Times New Roman" panose="02020603050405020304" pitchFamily="18" charset="0"/>
                <a:cs typeface="Times New Roman" panose="02020603050405020304" pitchFamily="18" charset="0"/>
              </a:rPr>
              <a:t>Jeżeli </a:t>
            </a:r>
            <a:r>
              <a:rPr lang="pl-PL" sz="1600" dirty="0">
                <a:latin typeface="Times New Roman" panose="02020603050405020304" pitchFamily="18" charset="0"/>
                <a:cs typeface="Times New Roman" panose="02020603050405020304" pitchFamily="18" charset="0"/>
              </a:rPr>
              <a:t>w wyniku zwiększenia się liczby uczniów danej klasy w ciągu </a:t>
            </a:r>
            <a:r>
              <a:rPr lang="pl-PL" sz="1600" dirty="0" smtClean="0">
                <a:latin typeface="Times New Roman" panose="02020603050405020304" pitchFamily="18" charset="0"/>
                <a:cs typeface="Times New Roman" panose="02020603050405020304" pitchFamily="18" charset="0"/>
              </a:rPr>
              <a:t>roku szkolnego </a:t>
            </a:r>
            <a:r>
              <a:rPr lang="pl-PL" sz="1600" dirty="0">
                <a:latin typeface="Times New Roman" panose="02020603050405020304" pitchFamily="18" charset="0"/>
                <a:cs typeface="Times New Roman" panose="02020603050405020304" pitchFamily="18" charset="0"/>
              </a:rPr>
              <a:t>środki z przekazanej dotacji celowej nie pokryją kosztu </a:t>
            </a:r>
            <a:r>
              <a:rPr lang="pl-PL" sz="1600" dirty="0" smtClean="0">
                <a:latin typeface="Times New Roman" panose="02020603050405020304" pitchFamily="18" charset="0"/>
                <a:cs typeface="Times New Roman" panose="02020603050405020304" pitchFamily="18" charset="0"/>
              </a:rPr>
              <a:t>zakupu kompletów </a:t>
            </a:r>
            <a:r>
              <a:rPr lang="pl-PL" sz="1600" dirty="0">
                <a:latin typeface="Times New Roman" panose="02020603050405020304" pitchFamily="18" charset="0"/>
                <a:cs typeface="Times New Roman" panose="02020603050405020304" pitchFamily="18" charset="0"/>
              </a:rPr>
              <a:t>podręczników, materiałów edukacyjnych lub </a:t>
            </a:r>
            <a:r>
              <a:rPr lang="pl-PL" sz="1600" dirty="0" smtClean="0">
                <a:latin typeface="Times New Roman" panose="02020603050405020304" pitchFamily="18" charset="0"/>
                <a:cs typeface="Times New Roman" panose="02020603050405020304" pitchFamily="18" charset="0"/>
              </a:rPr>
              <a:t>materiałów ćwiczeniowych </a:t>
            </a:r>
            <a:r>
              <a:rPr lang="pl-PL" sz="1600" dirty="0">
                <a:latin typeface="Times New Roman" panose="02020603050405020304" pitchFamily="18" charset="0"/>
                <a:cs typeface="Times New Roman" panose="02020603050405020304" pitchFamily="18" charset="0"/>
              </a:rPr>
              <a:t>dla tych uczniów, </a:t>
            </a:r>
            <a:r>
              <a:rPr lang="pl-PL" sz="1600" b="1" dirty="0">
                <a:latin typeface="Times New Roman" panose="02020603050405020304" pitchFamily="18" charset="0"/>
                <a:cs typeface="Times New Roman" panose="02020603050405020304" pitchFamily="18" charset="0"/>
              </a:rPr>
              <a:t>koszt zakupu brakujących </a:t>
            </a:r>
            <a:r>
              <a:rPr lang="pl-PL" sz="1600" b="1" dirty="0" smtClean="0">
                <a:latin typeface="Times New Roman" panose="02020603050405020304" pitchFamily="18" charset="0"/>
                <a:cs typeface="Times New Roman" panose="02020603050405020304" pitchFamily="18" charset="0"/>
              </a:rPr>
              <a:t>kompletów podręczników</a:t>
            </a:r>
            <a:r>
              <a:rPr lang="pl-PL" sz="1600" b="1" dirty="0">
                <a:latin typeface="Times New Roman" panose="02020603050405020304" pitchFamily="18" charset="0"/>
                <a:cs typeface="Times New Roman" panose="02020603050405020304" pitchFamily="18" charset="0"/>
              </a:rPr>
              <a:t>, materiałów edukacyjnych lub materiałów ćwiczeniowych </a:t>
            </a:r>
            <a:r>
              <a:rPr lang="pl-PL" sz="1600" b="1" dirty="0" smtClean="0">
                <a:latin typeface="Times New Roman" panose="02020603050405020304" pitchFamily="18" charset="0"/>
                <a:cs typeface="Times New Roman" panose="02020603050405020304" pitchFamily="18" charset="0"/>
              </a:rPr>
              <a:t>jest refundowany </a:t>
            </a:r>
            <a:r>
              <a:rPr lang="pl-PL" sz="1600" b="1" dirty="0">
                <a:latin typeface="Times New Roman" panose="02020603050405020304" pitchFamily="18" charset="0"/>
                <a:cs typeface="Times New Roman" panose="02020603050405020304" pitchFamily="18" charset="0"/>
              </a:rPr>
              <a:t>ze środków dotacji celowej przekazanej na </a:t>
            </a:r>
            <a:r>
              <a:rPr lang="pl-PL" sz="1600" b="1" dirty="0" smtClean="0">
                <a:latin typeface="Times New Roman" panose="02020603050405020304" pitchFamily="18" charset="0"/>
                <a:cs typeface="Times New Roman" panose="02020603050405020304" pitchFamily="18" charset="0"/>
              </a:rPr>
              <a:t>wyposażenie publicznych </a:t>
            </a:r>
            <a:r>
              <a:rPr lang="pl-PL" sz="1600" b="1" dirty="0">
                <a:latin typeface="Times New Roman" panose="02020603050405020304" pitchFamily="18" charset="0"/>
                <a:cs typeface="Times New Roman" panose="02020603050405020304" pitchFamily="18" charset="0"/>
              </a:rPr>
              <a:t>szkół podstawowych i szkół artystycznych realizujących </a:t>
            </a:r>
            <a:r>
              <a:rPr lang="pl-PL" sz="1600" b="1" dirty="0" smtClean="0">
                <a:latin typeface="Times New Roman" panose="02020603050405020304" pitchFamily="18" charset="0"/>
                <a:cs typeface="Times New Roman" panose="02020603050405020304" pitchFamily="18" charset="0"/>
              </a:rPr>
              <a:t>kształcenie ogólne </a:t>
            </a:r>
            <a:r>
              <a:rPr lang="pl-PL" sz="1600" b="1" dirty="0">
                <a:latin typeface="Times New Roman" panose="02020603050405020304" pitchFamily="18" charset="0"/>
                <a:cs typeface="Times New Roman" panose="02020603050405020304" pitchFamily="18" charset="0"/>
              </a:rPr>
              <a:t>w zakresie szkoły podstawowej w podręczniki, materiały edukacyjne </a:t>
            </a:r>
            <a:r>
              <a:rPr lang="pl-PL" sz="1600" b="1" dirty="0" smtClean="0">
                <a:latin typeface="Times New Roman" panose="02020603050405020304" pitchFamily="18" charset="0"/>
                <a:cs typeface="Times New Roman" panose="02020603050405020304" pitchFamily="18" charset="0"/>
              </a:rPr>
              <a:t>lub materiały </a:t>
            </a:r>
            <a:r>
              <a:rPr lang="pl-PL" sz="1600" b="1" dirty="0">
                <a:latin typeface="Times New Roman" panose="02020603050405020304" pitchFamily="18" charset="0"/>
                <a:cs typeface="Times New Roman" panose="02020603050405020304" pitchFamily="18" charset="0"/>
              </a:rPr>
              <a:t>ćwiczeniowe na kolejny rok </a:t>
            </a:r>
            <a:r>
              <a:rPr lang="pl-PL" sz="1600" b="1" dirty="0" smtClean="0">
                <a:latin typeface="Times New Roman" panose="02020603050405020304" pitchFamily="18" charset="0"/>
                <a:cs typeface="Times New Roman" panose="02020603050405020304" pitchFamily="18" charset="0"/>
              </a:rPr>
              <a:t>szkolny.</a:t>
            </a:r>
          </a:p>
          <a:p>
            <a:pPr marL="285750" indent="-285750" algn="just">
              <a:buFont typeface="Wingdings" pitchFamily="2" charset="2"/>
              <a:buChar char="Ø"/>
            </a:pPr>
            <a:endParaRPr lang="pl-PL" sz="1600"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Ø"/>
            </a:pPr>
            <a:r>
              <a:rPr lang="pl-PL" sz="1600" b="1" dirty="0">
                <a:latin typeface="Times New Roman" panose="02020603050405020304" pitchFamily="18" charset="0"/>
                <a:cs typeface="Times New Roman" panose="02020603050405020304" pitchFamily="18" charset="0"/>
              </a:rPr>
              <a:t>Kwota refundacji jest </a:t>
            </a:r>
            <a:r>
              <a:rPr lang="pl-PL" sz="1600" b="1" dirty="0" smtClean="0">
                <a:latin typeface="Times New Roman" panose="02020603050405020304" pitchFamily="18" charset="0"/>
                <a:cs typeface="Times New Roman" panose="02020603050405020304" pitchFamily="18" charset="0"/>
              </a:rPr>
              <a:t>przyznawana do </a:t>
            </a:r>
            <a:r>
              <a:rPr lang="pl-PL" sz="1600" b="1" dirty="0">
                <a:latin typeface="Times New Roman" panose="02020603050405020304" pitchFamily="18" charset="0"/>
                <a:cs typeface="Times New Roman" panose="02020603050405020304" pitchFamily="18" charset="0"/>
              </a:rPr>
              <a:t>wysokości stanowiącej iloczyn liczby zakupionych brakujących </a:t>
            </a:r>
            <a:r>
              <a:rPr lang="pl-PL" sz="1600" b="1" dirty="0" smtClean="0">
                <a:latin typeface="Times New Roman" panose="02020603050405020304" pitchFamily="18" charset="0"/>
                <a:cs typeface="Times New Roman" panose="02020603050405020304" pitchFamily="18" charset="0"/>
              </a:rPr>
              <a:t>kompletów podręczników</a:t>
            </a:r>
            <a:r>
              <a:rPr lang="pl-PL" sz="1600" b="1" dirty="0">
                <a:latin typeface="Times New Roman" panose="02020603050405020304" pitchFamily="18" charset="0"/>
                <a:cs typeface="Times New Roman" panose="02020603050405020304" pitchFamily="18" charset="0"/>
              </a:rPr>
              <a:t>, materiałów edukacyjnych lub materiałów ćwiczeniowych </a:t>
            </a:r>
            <a:r>
              <a:rPr lang="pl-PL" sz="1600" b="1" dirty="0" smtClean="0">
                <a:latin typeface="Times New Roman" panose="02020603050405020304" pitchFamily="18" charset="0"/>
                <a:cs typeface="Times New Roman" panose="02020603050405020304" pitchFamily="18" charset="0"/>
              </a:rPr>
              <a:t>oraz odpowiednio </a:t>
            </a:r>
            <a:r>
              <a:rPr lang="pl-PL" sz="1600" b="1" dirty="0">
                <a:latin typeface="Times New Roman" panose="02020603050405020304" pitchFamily="18" charset="0"/>
                <a:cs typeface="Times New Roman" panose="02020603050405020304" pitchFamily="18" charset="0"/>
              </a:rPr>
              <a:t>kwot, o których mowa w art. 55 ust. 5 ww. ustawy, z </a:t>
            </a:r>
            <a:r>
              <a:rPr lang="pl-PL" sz="1600" b="1" dirty="0" smtClean="0">
                <a:latin typeface="Times New Roman" panose="02020603050405020304" pitchFamily="18" charset="0"/>
                <a:cs typeface="Times New Roman" panose="02020603050405020304" pitchFamily="18" charset="0"/>
              </a:rPr>
              <a:t>uwzględnieniem wskaźników</a:t>
            </a:r>
            <a:r>
              <a:rPr lang="pl-PL" sz="1600" b="1" dirty="0">
                <a:latin typeface="Times New Roman" panose="02020603050405020304" pitchFamily="18" charset="0"/>
                <a:cs typeface="Times New Roman" panose="02020603050405020304" pitchFamily="18" charset="0"/>
              </a:rPr>
              <a:t>, o których mowa w art. 55 ust. 6 ustawy o finansowaniu </a:t>
            </a:r>
            <a:r>
              <a:rPr lang="pl-PL" sz="1600" b="1" dirty="0" smtClean="0">
                <a:latin typeface="Times New Roman" panose="02020603050405020304" pitchFamily="18" charset="0"/>
                <a:cs typeface="Times New Roman" panose="02020603050405020304" pitchFamily="18" charset="0"/>
              </a:rPr>
              <a:t>zadań oświatowych</a:t>
            </a:r>
            <a:r>
              <a:rPr lang="pl-PL" sz="1600" dirty="0">
                <a:latin typeface="Times New Roman" panose="02020603050405020304" pitchFamily="18" charset="0"/>
                <a:cs typeface="Times New Roman" panose="02020603050405020304" pitchFamily="18" charset="0"/>
              </a:rPr>
              <a:t>.</a:t>
            </a:r>
          </a:p>
        </p:txBody>
      </p:sp>
      <p:sp>
        <p:nvSpPr>
          <p:cNvPr id="3" name="Prostokąt 2"/>
          <p:cNvSpPr/>
          <p:nvPr/>
        </p:nvSpPr>
        <p:spPr>
          <a:xfrm>
            <a:off x="1034716" y="5336904"/>
            <a:ext cx="10817649" cy="307777"/>
          </a:xfrm>
          <a:prstGeom prst="rect">
            <a:avLst/>
          </a:prstGeom>
        </p:spPr>
        <p:txBody>
          <a:bodyPr wrap="square">
            <a:spAutoFit/>
          </a:bodyPr>
          <a:lstStyle/>
          <a:p>
            <a:r>
              <a:rPr lang="pl-PL" sz="1400" dirty="0" smtClean="0">
                <a:latin typeface="Times New Roman" panose="02020603050405020304" pitchFamily="18" charset="0"/>
                <a:cs typeface="Times New Roman" panose="02020603050405020304" pitchFamily="18" charset="0"/>
              </a:rPr>
              <a:t> </a:t>
            </a:r>
            <a:r>
              <a:rPr lang="pl-PL" sz="1400" dirty="0">
                <a:latin typeface="Times New Roman" panose="02020603050405020304" pitchFamily="18" charset="0"/>
                <a:cs typeface="Times New Roman" panose="02020603050405020304" pitchFamily="18" charset="0"/>
              </a:rPr>
              <a:t>art. 57 ust. 5 ustawy o finansowaniu zadań oświatowych </a:t>
            </a:r>
            <a:r>
              <a:rPr lang="pl-PL" sz="1400" dirty="0" smtClean="0">
                <a:latin typeface="Times New Roman" panose="02020603050405020304" pitchFamily="18" charset="0"/>
                <a:cs typeface="Times New Roman" panose="02020603050405020304" pitchFamily="18" charset="0"/>
              </a:rPr>
              <a:t>(Dz</a:t>
            </a:r>
            <a:r>
              <a:rPr lang="pl-PL" sz="1400" dirty="0">
                <a:latin typeface="Times New Roman" panose="02020603050405020304" pitchFamily="18" charset="0"/>
                <a:cs typeface="Times New Roman" panose="02020603050405020304" pitchFamily="18" charset="0"/>
              </a:rPr>
              <a:t>. U. </a:t>
            </a:r>
            <a:r>
              <a:rPr lang="pl-PL" sz="1400" dirty="0" smtClean="0">
                <a:latin typeface="Times New Roman" panose="02020603050405020304" pitchFamily="18" charset="0"/>
                <a:cs typeface="Times New Roman" panose="02020603050405020304" pitchFamily="18" charset="0"/>
              </a:rPr>
              <a:t> </a:t>
            </a:r>
            <a:r>
              <a:rPr lang="pl-PL" sz="1400" dirty="0">
                <a:latin typeface="Times New Roman" panose="02020603050405020304" pitchFamily="18" charset="0"/>
                <a:cs typeface="Times New Roman" panose="02020603050405020304" pitchFamily="18" charset="0"/>
              </a:rPr>
              <a:t>2021 r. </a:t>
            </a:r>
            <a:r>
              <a:rPr lang="pl-PL" sz="1400" dirty="0" smtClean="0">
                <a:latin typeface="Times New Roman" panose="02020603050405020304" pitchFamily="18" charset="0"/>
                <a:cs typeface="Times New Roman" panose="02020603050405020304" pitchFamily="18" charset="0"/>
              </a:rPr>
              <a:t>poz.1930</a:t>
            </a:r>
            <a:r>
              <a:rPr lang="pl-PL" sz="1400" dirty="0">
                <a:latin typeface="Times New Roman" panose="02020603050405020304" pitchFamily="18" charset="0"/>
                <a:cs typeface="Times New Roman" panose="02020603050405020304" pitchFamily="18" charset="0"/>
              </a:rPr>
              <a:t>, 2445</a:t>
            </a:r>
            <a:r>
              <a:rPr lang="pl-PL" sz="1400" dirty="0" smtClean="0">
                <a:latin typeface="Times New Roman" panose="02020603050405020304" pitchFamily="18" charset="0"/>
                <a:cs typeface="Times New Roman" panose="02020603050405020304" pitchFamily="18" charset="0"/>
              </a:rPr>
              <a:t>) </a:t>
            </a:r>
            <a:endParaRPr lang="pl-PL" sz="1400" dirty="0">
              <a:latin typeface="Times New Roman" panose="02020603050405020304" pitchFamily="18" charset="0"/>
              <a:cs typeface="Times New Roman" panose="02020603050405020304" pitchFamily="18" charset="0"/>
            </a:endParaRPr>
          </a:p>
        </p:txBody>
      </p:sp>
      <p:sp>
        <p:nvSpPr>
          <p:cNvPr id="7" name="Prostokąt 6"/>
          <p:cNvSpPr/>
          <p:nvPr/>
        </p:nvSpPr>
        <p:spPr>
          <a:xfrm>
            <a:off x="1034715" y="5329264"/>
            <a:ext cx="10817649" cy="307777"/>
          </a:xfrm>
          <a:prstGeom prst="rect">
            <a:avLst/>
          </a:prstGeom>
        </p:spPr>
        <p:txBody>
          <a:bodyPr wrap="square">
            <a:spAutoFit/>
          </a:bodyPr>
          <a:lstStyle/>
          <a:p>
            <a:r>
              <a:rPr lang="pl-PL" sz="1400" dirty="0" smtClean="0">
                <a:latin typeface="Times New Roman" panose="02020603050405020304" pitchFamily="18" charset="0"/>
                <a:cs typeface="Times New Roman" panose="02020603050405020304" pitchFamily="18" charset="0"/>
              </a:rPr>
              <a:t> </a:t>
            </a:r>
            <a:r>
              <a:rPr lang="pl-PL" sz="1400" dirty="0">
                <a:latin typeface="Times New Roman" panose="02020603050405020304" pitchFamily="18" charset="0"/>
                <a:cs typeface="Times New Roman" panose="02020603050405020304" pitchFamily="18" charset="0"/>
              </a:rPr>
              <a:t>art. </a:t>
            </a:r>
            <a:r>
              <a:rPr lang="pl-PL" sz="1400" dirty="0" smtClean="0">
                <a:latin typeface="Times New Roman" panose="02020603050405020304" pitchFamily="18" charset="0"/>
                <a:cs typeface="Times New Roman" panose="02020603050405020304" pitchFamily="18" charset="0"/>
              </a:rPr>
              <a:t>57 ust. 5 ustawy </a:t>
            </a:r>
            <a:r>
              <a:rPr lang="pl-PL" sz="1400" dirty="0">
                <a:latin typeface="Times New Roman" panose="02020603050405020304" pitchFamily="18" charset="0"/>
                <a:cs typeface="Times New Roman" panose="02020603050405020304" pitchFamily="18" charset="0"/>
              </a:rPr>
              <a:t>o finansowaniu zadań oświatowych </a:t>
            </a:r>
            <a:r>
              <a:rPr lang="pl-PL" sz="1400" dirty="0" smtClean="0">
                <a:latin typeface="Times New Roman" panose="02020603050405020304" pitchFamily="18" charset="0"/>
                <a:cs typeface="Times New Roman" panose="02020603050405020304" pitchFamily="18" charset="0"/>
              </a:rPr>
              <a:t>(Dz</a:t>
            </a:r>
            <a:r>
              <a:rPr lang="pl-PL" sz="1400" dirty="0">
                <a:latin typeface="Times New Roman" panose="02020603050405020304" pitchFamily="18" charset="0"/>
                <a:cs typeface="Times New Roman" panose="02020603050405020304" pitchFamily="18" charset="0"/>
              </a:rPr>
              <a:t>. U. </a:t>
            </a:r>
            <a:r>
              <a:rPr lang="pl-PL" sz="1400" dirty="0" smtClean="0">
                <a:latin typeface="Times New Roman" panose="02020603050405020304" pitchFamily="18" charset="0"/>
                <a:cs typeface="Times New Roman" panose="02020603050405020304" pitchFamily="18" charset="0"/>
              </a:rPr>
              <a:t> </a:t>
            </a:r>
            <a:r>
              <a:rPr lang="pl-PL" sz="1400" dirty="0">
                <a:latin typeface="Times New Roman" panose="02020603050405020304" pitchFamily="18" charset="0"/>
                <a:cs typeface="Times New Roman" panose="02020603050405020304" pitchFamily="18" charset="0"/>
              </a:rPr>
              <a:t>2021 r. </a:t>
            </a:r>
            <a:r>
              <a:rPr lang="pl-PL" sz="1400" dirty="0" smtClean="0">
                <a:latin typeface="Times New Roman" panose="02020603050405020304" pitchFamily="18" charset="0"/>
                <a:cs typeface="Times New Roman" panose="02020603050405020304" pitchFamily="18" charset="0"/>
              </a:rPr>
              <a:t>poz.1930</a:t>
            </a:r>
            <a:r>
              <a:rPr lang="pl-PL" sz="1400" dirty="0">
                <a:latin typeface="Times New Roman" panose="02020603050405020304" pitchFamily="18" charset="0"/>
                <a:cs typeface="Times New Roman" panose="02020603050405020304" pitchFamily="18" charset="0"/>
              </a:rPr>
              <a:t>, 2445</a:t>
            </a:r>
            <a:r>
              <a:rPr lang="pl-PL" sz="1400" dirty="0" smtClean="0">
                <a:latin typeface="Times New Roman" panose="02020603050405020304" pitchFamily="18" charset="0"/>
                <a:cs typeface="Times New Roman" panose="02020603050405020304" pitchFamily="18" charset="0"/>
              </a:rPr>
              <a:t>) </a:t>
            </a:r>
            <a:endParaRPr lang="pl-PL"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2254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28596" y="830758"/>
            <a:ext cx="11094720" cy="4708981"/>
          </a:xfrm>
          <a:prstGeom prst="rect">
            <a:avLst/>
          </a:prstGeom>
        </p:spPr>
        <p:txBody>
          <a:bodyPr wrap="square">
            <a:spAutoFit/>
          </a:bodyPr>
          <a:lstStyle/>
          <a:p>
            <a:pPr algn="just"/>
            <a:r>
              <a:rPr lang="pl-PL" sz="2400" dirty="0" smtClean="0">
                <a:latin typeface="Times New Roman" panose="02020603050405020304" pitchFamily="18" charset="0"/>
                <a:cs typeface="Times New Roman" panose="02020603050405020304" pitchFamily="18" charset="0"/>
              </a:rPr>
              <a:t>           </a:t>
            </a:r>
            <a:r>
              <a:rPr lang="pl-PL" sz="2000" b="1" i="1" dirty="0" smtClean="0">
                <a:latin typeface="Times New Roman" panose="02020603050405020304" pitchFamily="18" charset="0"/>
                <a:cs typeface="Times New Roman" panose="02020603050405020304" pitchFamily="18" charset="0"/>
              </a:rPr>
              <a:t>Uczniowie </a:t>
            </a:r>
            <a:r>
              <a:rPr lang="pl-PL" sz="2000" b="1" i="1" dirty="0">
                <a:latin typeface="Times New Roman" panose="02020603050405020304" pitchFamily="18" charset="0"/>
                <a:cs typeface="Times New Roman" panose="02020603050405020304" pitchFamily="18" charset="0"/>
              </a:rPr>
              <a:t>z Ukrainy </a:t>
            </a:r>
            <a:r>
              <a:rPr lang="pl-PL" sz="2000" b="1" i="1" dirty="0" smtClean="0">
                <a:latin typeface="Times New Roman" panose="02020603050405020304" pitchFamily="18" charset="0"/>
                <a:cs typeface="Times New Roman" panose="02020603050405020304" pitchFamily="18" charset="0"/>
              </a:rPr>
              <a:t>nie znający języka polskiego </a:t>
            </a:r>
          </a:p>
          <a:p>
            <a:pPr marL="342900" indent="-342900" algn="just">
              <a:buFont typeface="Wingdings" pitchFamily="2" charset="2"/>
              <a:buChar char="Ø"/>
            </a:pPr>
            <a:r>
              <a:rPr lang="pl-PL" dirty="0" smtClean="0">
                <a:latin typeface="Times New Roman" panose="02020603050405020304" pitchFamily="18" charset="0"/>
                <a:cs typeface="Times New Roman" panose="02020603050405020304" pitchFamily="18" charset="0"/>
              </a:rPr>
              <a:t> dostęp do materiałów edukacyjnych na Zintegrowanej Platformie Edukacyjnej;</a:t>
            </a:r>
          </a:p>
          <a:p>
            <a:pPr algn="just"/>
            <a:r>
              <a:rPr lang="pl-PL" b="1" dirty="0">
                <a:latin typeface="Times New Roman" panose="02020603050405020304" pitchFamily="18" charset="0"/>
                <a:cs typeface="Times New Roman" panose="02020603050405020304" pitchFamily="18" charset="0"/>
              </a:rPr>
              <a:t>U</a:t>
            </a:r>
            <a:r>
              <a:rPr lang="pl-PL" b="1" dirty="0" smtClean="0">
                <a:latin typeface="Times New Roman" panose="02020603050405020304" pitchFamily="18" charset="0"/>
                <a:cs typeface="Times New Roman" panose="02020603050405020304" pitchFamily="18" charset="0"/>
              </a:rPr>
              <a:t>czniowie </a:t>
            </a:r>
            <a:r>
              <a:rPr lang="pl-PL" b="1" dirty="0">
                <a:latin typeface="Times New Roman" panose="02020603050405020304" pitchFamily="18" charset="0"/>
                <a:cs typeface="Times New Roman" panose="02020603050405020304" pitchFamily="18" charset="0"/>
              </a:rPr>
              <a:t>z Ukrainy nieznający języka polskiego uczący się w </a:t>
            </a:r>
            <a:r>
              <a:rPr lang="pl-PL" b="1" dirty="0" smtClean="0">
                <a:latin typeface="Times New Roman" panose="02020603050405020304" pitchFamily="18" charset="0"/>
                <a:cs typeface="Times New Roman" panose="02020603050405020304" pitchFamily="18" charset="0"/>
              </a:rPr>
              <a:t>oddziałach przygotowawczych</a:t>
            </a:r>
          </a:p>
          <a:p>
            <a:pPr marL="342900" indent="-342900" algn="just">
              <a:buFont typeface="Wingdings" pitchFamily="2" charset="2"/>
              <a:buChar char="Ø"/>
            </a:pPr>
            <a:r>
              <a:rPr lang="pl-PL" dirty="0" smtClean="0">
                <a:latin typeface="Times New Roman" panose="02020603050405020304" pitchFamily="18" charset="0"/>
                <a:cs typeface="Times New Roman" panose="02020603050405020304" pitchFamily="18" charset="0"/>
              </a:rPr>
              <a:t>zasadne </a:t>
            </a:r>
            <a:r>
              <a:rPr lang="pl-PL" dirty="0">
                <a:latin typeface="Times New Roman" panose="02020603050405020304" pitchFamily="18" charset="0"/>
                <a:cs typeface="Times New Roman" panose="02020603050405020304" pitchFamily="18" charset="0"/>
              </a:rPr>
              <a:t>jest wyposażanie tych </a:t>
            </a:r>
            <a:r>
              <a:rPr lang="pl-PL" dirty="0" smtClean="0">
                <a:latin typeface="Times New Roman" panose="02020603050405020304" pitchFamily="18" charset="0"/>
                <a:cs typeface="Times New Roman" panose="02020603050405020304" pitchFamily="18" charset="0"/>
              </a:rPr>
              <a:t>uczniów w </a:t>
            </a:r>
            <a:r>
              <a:rPr lang="pl-PL" dirty="0">
                <a:latin typeface="Times New Roman" panose="02020603050405020304" pitchFamily="18" charset="0"/>
                <a:cs typeface="Times New Roman" panose="02020603050405020304" pitchFamily="18" charset="0"/>
              </a:rPr>
              <a:t>materiały edukacyjne, w tym ćwiczeniowe umożliwiające </a:t>
            </a:r>
            <a:r>
              <a:rPr lang="pl-PL" dirty="0" smtClean="0">
                <a:latin typeface="Times New Roman" panose="02020603050405020304" pitchFamily="18" charset="0"/>
                <a:cs typeface="Times New Roman" panose="02020603050405020304" pitchFamily="18" charset="0"/>
              </a:rPr>
              <a:t>przygotowanie do </a:t>
            </a:r>
            <a:r>
              <a:rPr lang="pl-PL" dirty="0">
                <a:latin typeface="Times New Roman" panose="02020603050405020304" pitchFamily="18" charset="0"/>
                <a:cs typeface="Times New Roman" panose="02020603050405020304" pitchFamily="18" charset="0"/>
              </a:rPr>
              <a:t>dalszej nauki w szkole</a:t>
            </a:r>
            <a:r>
              <a:rPr lang="pl-PL" dirty="0" smtClean="0">
                <a:latin typeface="Times New Roman" panose="02020603050405020304" pitchFamily="18" charset="0"/>
                <a:cs typeface="Times New Roman" panose="02020603050405020304" pitchFamily="18" charset="0"/>
              </a:rPr>
              <a:t>. </a:t>
            </a:r>
          </a:p>
          <a:p>
            <a:pPr marL="342900" indent="-342900" algn="just">
              <a:buFont typeface="Wingdings" pitchFamily="2" charset="2"/>
              <a:buChar char="Ø"/>
            </a:pPr>
            <a:r>
              <a:rPr lang="pl-PL" dirty="0" smtClean="0">
                <a:latin typeface="Times New Roman" panose="02020603050405020304" pitchFamily="18" charset="0"/>
                <a:cs typeface="Times New Roman" panose="02020603050405020304" pitchFamily="18" charset="0"/>
              </a:rPr>
              <a:t>w </a:t>
            </a:r>
            <a:r>
              <a:rPr lang="pl-PL" dirty="0">
                <a:latin typeface="Times New Roman" panose="02020603050405020304" pitchFamily="18" charset="0"/>
                <a:cs typeface="Times New Roman" panose="02020603050405020304" pitchFamily="18" charset="0"/>
              </a:rPr>
              <a:t>przypadku uczniów szkoły podstawowej będących w </a:t>
            </a:r>
            <a:r>
              <a:rPr lang="pl-PL" dirty="0" smtClean="0">
                <a:latin typeface="Times New Roman" panose="02020603050405020304" pitchFamily="18" charset="0"/>
                <a:cs typeface="Times New Roman" panose="02020603050405020304" pitchFamily="18" charset="0"/>
              </a:rPr>
              <a:t>oddziałach przygotowawczych</a:t>
            </a:r>
            <a:r>
              <a:rPr lang="pl-PL" dirty="0">
                <a:latin typeface="Times New Roman" panose="02020603050405020304" pitchFamily="18" charset="0"/>
                <a:cs typeface="Times New Roman" panose="02020603050405020304" pitchFamily="18" charset="0"/>
              </a:rPr>
              <a:t>, zakup takich materiałów edukacyjnych oraz </a:t>
            </a:r>
            <a:r>
              <a:rPr lang="pl-PL" dirty="0" smtClean="0">
                <a:latin typeface="Times New Roman" panose="02020603050405020304" pitchFamily="18" charset="0"/>
                <a:cs typeface="Times New Roman" panose="02020603050405020304" pitchFamily="18" charset="0"/>
              </a:rPr>
              <a:t>materiałów ćwiczeniowych </a:t>
            </a:r>
            <a:r>
              <a:rPr lang="pl-PL" dirty="0">
                <a:latin typeface="Times New Roman" panose="02020603050405020304" pitchFamily="18" charset="0"/>
                <a:cs typeface="Times New Roman" panose="02020603050405020304" pitchFamily="18" charset="0"/>
              </a:rPr>
              <a:t>może odbywać się w trybie przewidzianym w art. 57 ust. 5 </a:t>
            </a:r>
            <a:r>
              <a:rPr lang="pl-PL" dirty="0" smtClean="0">
                <a:latin typeface="Times New Roman" panose="02020603050405020304" pitchFamily="18" charset="0"/>
                <a:cs typeface="Times New Roman" panose="02020603050405020304" pitchFamily="18" charset="0"/>
              </a:rPr>
              <a:t>ustawy o </a:t>
            </a:r>
            <a:r>
              <a:rPr lang="pl-PL" dirty="0">
                <a:latin typeface="Times New Roman" panose="02020603050405020304" pitchFamily="18" charset="0"/>
                <a:cs typeface="Times New Roman" panose="02020603050405020304" pitchFamily="18" charset="0"/>
              </a:rPr>
              <a:t>finansowaniu zadań oświatowych</a:t>
            </a:r>
            <a:r>
              <a:rPr lang="pl-PL" dirty="0" smtClean="0">
                <a:latin typeface="Times New Roman" panose="02020603050405020304" pitchFamily="18" charset="0"/>
                <a:cs typeface="Times New Roman" panose="02020603050405020304" pitchFamily="18" charset="0"/>
              </a:rPr>
              <a:t>.</a:t>
            </a:r>
          </a:p>
          <a:p>
            <a:pPr marL="342900" indent="-342900" algn="just">
              <a:buFont typeface="Wingdings" pitchFamily="2" charset="2"/>
              <a:buChar char="Ø"/>
            </a:pPr>
            <a:r>
              <a:rPr lang="pl-PL" dirty="0">
                <a:latin typeface="Times New Roman" panose="02020603050405020304" pitchFamily="18" charset="0"/>
                <a:cs typeface="Times New Roman" panose="02020603050405020304" pitchFamily="18" charset="0"/>
              </a:rPr>
              <a:t>pokrycie kosztu drukowania i powielania podręczników, materiałów </a:t>
            </a:r>
            <a:r>
              <a:rPr lang="pl-PL" dirty="0" smtClean="0">
                <a:latin typeface="Times New Roman" panose="02020603050405020304" pitchFamily="18" charset="0"/>
                <a:cs typeface="Times New Roman" panose="02020603050405020304" pitchFamily="18" charset="0"/>
              </a:rPr>
              <a:t>edukacyjnych i </a:t>
            </a:r>
            <a:r>
              <a:rPr lang="pl-PL" dirty="0">
                <a:latin typeface="Times New Roman" panose="02020603050405020304" pitchFamily="18" charset="0"/>
                <a:cs typeface="Times New Roman" panose="02020603050405020304" pitchFamily="18" charset="0"/>
              </a:rPr>
              <a:t>materiałów ćwiczeniowych w celach dydaktycznych lub na zakup </a:t>
            </a:r>
            <a:r>
              <a:rPr lang="pl-PL" dirty="0" smtClean="0">
                <a:latin typeface="Times New Roman" panose="02020603050405020304" pitchFamily="18" charset="0"/>
                <a:cs typeface="Times New Roman" panose="02020603050405020304" pitchFamily="18" charset="0"/>
              </a:rPr>
              <a:t>urządzeń umożliwiających </a:t>
            </a:r>
            <a:r>
              <a:rPr lang="pl-PL" dirty="0">
                <a:latin typeface="Times New Roman" panose="02020603050405020304" pitchFamily="18" charset="0"/>
                <a:cs typeface="Times New Roman" panose="02020603050405020304" pitchFamily="18" charset="0"/>
              </a:rPr>
              <a:t>drukowanie lub powielanie tych podręczników i materiałów,</a:t>
            </a:r>
          </a:p>
          <a:p>
            <a:pPr marL="342900" indent="-342900" algn="just">
              <a:buFont typeface="Wingdings" pitchFamily="2" charset="2"/>
              <a:buChar char="Ø"/>
            </a:pPr>
            <a:r>
              <a:rPr lang="pl-PL" dirty="0" smtClean="0">
                <a:latin typeface="Times New Roman" panose="02020603050405020304" pitchFamily="18" charset="0"/>
                <a:cs typeface="Times New Roman" panose="02020603050405020304" pitchFamily="18" charset="0"/>
              </a:rPr>
              <a:t>w </a:t>
            </a:r>
            <a:r>
              <a:rPr lang="pl-PL" dirty="0">
                <a:latin typeface="Times New Roman" panose="02020603050405020304" pitchFamily="18" charset="0"/>
                <a:cs typeface="Times New Roman" panose="02020603050405020304" pitchFamily="18" charset="0"/>
              </a:rPr>
              <a:t>przypadku uczniów niepełnosprawnych posiadających </a:t>
            </a:r>
            <a:r>
              <a:rPr lang="pl-PL" dirty="0" smtClean="0">
                <a:latin typeface="Times New Roman" panose="02020603050405020304" pitchFamily="18" charset="0"/>
                <a:cs typeface="Times New Roman" panose="02020603050405020304" pitchFamily="18" charset="0"/>
              </a:rPr>
              <a:t>orzeczenie o </a:t>
            </a:r>
            <a:r>
              <a:rPr lang="pl-PL" dirty="0">
                <a:latin typeface="Times New Roman" panose="02020603050405020304" pitchFamily="18" charset="0"/>
                <a:cs typeface="Times New Roman" panose="02020603050405020304" pitchFamily="18" charset="0"/>
              </a:rPr>
              <a:t>potrzebie kształcenia specjalnego - także na zakup </a:t>
            </a:r>
            <a:r>
              <a:rPr lang="pl-PL" dirty="0" smtClean="0">
                <a:latin typeface="Times New Roman" panose="02020603050405020304" pitchFamily="18" charset="0"/>
                <a:cs typeface="Times New Roman" panose="02020603050405020304" pitchFamily="18" charset="0"/>
              </a:rPr>
              <a:t>sprzętu lub </a:t>
            </a:r>
            <a:r>
              <a:rPr lang="pl-PL" dirty="0">
                <a:latin typeface="Times New Roman" panose="02020603050405020304" pitchFamily="18" charset="0"/>
                <a:cs typeface="Times New Roman" panose="02020603050405020304" pitchFamily="18" charset="0"/>
              </a:rPr>
              <a:t>oprogramowania umożliwiającego odczyt podręczników, </a:t>
            </a:r>
            <a:r>
              <a:rPr lang="pl-PL" dirty="0" smtClean="0">
                <a:latin typeface="Times New Roman" panose="02020603050405020304" pitchFamily="18" charset="0"/>
                <a:cs typeface="Times New Roman" panose="02020603050405020304" pitchFamily="18" charset="0"/>
              </a:rPr>
              <a:t>materiałów edukacyjnych </a:t>
            </a:r>
            <a:r>
              <a:rPr lang="pl-PL" dirty="0">
                <a:latin typeface="Times New Roman" panose="02020603050405020304" pitchFamily="18" charset="0"/>
                <a:cs typeface="Times New Roman" panose="02020603050405020304" pitchFamily="18" charset="0"/>
              </a:rPr>
              <a:t>lub materiałów ćwiczeniowych w postaci elektronicznej</a:t>
            </a:r>
            <a:r>
              <a:rPr lang="pl-PL" dirty="0" smtClean="0">
                <a:latin typeface="Times New Roman" panose="02020603050405020304" pitchFamily="18" charset="0"/>
                <a:cs typeface="Times New Roman" panose="02020603050405020304" pitchFamily="18" charset="0"/>
              </a:rPr>
              <a:t>.</a:t>
            </a:r>
          </a:p>
          <a:p>
            <a:pPr marL="342900" indent="-342900" algn="just">
              <a:buFont typeface="Wingdings" pitchFamily="2" charset="2"/>
              <a:buChar char="Ø"/>
            </a:pPr>
            <a:r>
              <a:rPr lang="pl-PL" dirty="0" smtClean="0">
                <a:latin typeface="Times New Roman" panose="02020603050405020304" pitchFamily="18" charset="0"/>
                <a:cs typeface="Times New Roman" panose="02020603050405020304" pitchFamily="18" charset="0"/>
              </a:rPr>
              <a:t>Materiały na ZPE – strona „Szkoła dla Was”</a:t>
            </a:r>
            <a:endParaRPr lang="pl-PL" dirty="0">
              <a:latin typeface="Times New Roman" panose="02020603050405020304" pitchFamily="18" charset="0"/>
              <a:cs typeface="Times New Roman" panose="02020603050405020304" pitchFamily="18" charset="0"/>
            </a:endParaRPr>
          </a:p>
          <a:p>
            <a:pPr algn="just"/>
            <a:endParaRPr lang="pl-PL" sz="2400" b="1" dirty="0">
              <a:latin typeface="Times New Roman" panose="02020603050405020304" pitchFamily="18" charset="0"/>
              <a:cs typeface="Times New Roman" panose="02020603050405020304" pitchFamily="18" charset="0"/>
            </a:endParaRPr>
          </a:p>
        </p:txBody>
      </p:sp>
      <p:sp>
        <p:nvSpPr>
          <p:cNvPr id="3" name="Prostokąt 2"/>
          <p:cNvSpPr/>
          <p:nvPr/>
        </p:nvSpPr>
        <p:spPr>
          <a:xfrm>
            <a:off x="830178" y="5721034"/>
            <a:ext cx="10891557" cy="307777"/>
          </a:xfrm>
          <a:prstGeom prst="rect">
            <a:avLst/>
          </a:prstGeom>
        </p:spPr>
        <p:txBody>
          <a:bodyPr wrap="square">
            <a:spAutoFit/>
          </a:bodyPr>
          <a:lstStyle/>
          <a:p>
            <a:r>
              <a:rPr lang="pl-PL" sz="1400" dirty="0" smtClean="0">
                <a:latin typeface="Times New Roman" panose="02020603050405020304" pitchFamily="18" charset="0"/>
                <a:cs typeface="Times New Roman" panose="02020603050405020304" pitchFamily="18" charset="0"/>
              </a:rPr>
              <a:t>art</a:t>
            </a:r>
            <a:r>
              <a:rPr lang="pl-PL" sz="1400" dirty="0">
                <a:latin typeface="Times New Roman" panose="02020603050405020304" pitchFamily="18" charset="0"/>
                <a:cs typeface="Times New Roman" panose="02020603050405020304" pitchFamily="18" charset="0"/>
              </a:rPr>
              <a:t>. </a:t>
            </a:r>
            <a:r>
              <a:rPr lang="pl-PL" sz="1400" dirty="0" smtClean="0">
                <a:latin typeface="Times New Roman" panose="02020603050405020304" pitchFamily="18" charset="0"/>
                <a:cs typeface="Times New Roman" panose="02020603050405020304" pitchFamily="18" charset="0"/>
              </a:rPr>
              <a:t>56 </a:t>
            </a:r>
            <a:r>
              <a:rPr lang="pl-PL" sz="1400" dirty="0">
                <a:latin typeface="Times New Roman" panose="02020603050405020304" pitchFamily="18" charset="0"/>
                <a:cs typeface="Times New Roman" panose="02020603050405020304" pitchFamily="18" charset="0"/>
              </a:rPr>
              <a:t>ust. </a:t>
            </a:r>
            <a:r>
              <a:rPr lang="pl-PL" sz="1400" dirty="0" smtClean="0">
                <a:latin typeface="Times New Roman" panose="02020603050405020304" pitchFamily="18" charset="0"/>
                <a:cs typeface="Times New Roman" panose="02020603050405020304" pitchFamily="18" charset="0"/>
              </a:rPr>
              <a:t>7 ustawy o </a:t>
            </a:r>
            <a:r>
              <a:rPr lang="pl-PL" sz="1400" dirty="0">
                <a:latin typeface="Times New Roman" panose="02020603050405020304" pitchFamily="18" charset="0"/>
                <a:cs typeface="Times New Roman" panose="02020603050405020304" pitchFamily="18" charset="0"/>
              </a:rPr>
              <a:t>finansowaniu zadań </a:t>
            </a:r>
            <a:r>
              <a:rPr lang="pl-PL" sz="1400" dirty="0" smtClean="0">
                <a:latin typeface="Times New Roman" panose="02020603050405020304" pitchFamily="18" charset="0"/>
                <a:cs typeface="Times New Roman" panose="02020603050405020304" pitchFamily="18" charset="0"/>
              </a:rPr>
              <a:t>oświatowych.</a:t>
            </a:r>
            <a:r>
              <a:rPr lang="pl-PL" sz="1400" dirty="0">
                <a:latin typeface="Times New Roman" panose="02020603050405020304" pitchFamily="18" charset="0"/>
                <a:cs typeface="Times New Roman" panose="02020603050405020304" pitchFamily="18" charset="0"/>
              </a:rPr>
              <a:t>(Dz. </a:t>
            </a:r>
            <a:r>
              <a:rPr lang="pl-PL" sz="1400" dirty="0" smtClean="0">
                <a:latin typeface="Times New Roman" panose="02020603050405020304" pitchFamily="18" charset="0"/>
                <a:cs typeface="Times New Roman" panose="02020603050405020304" pitchFamily="18" charset="0"/>
              </a:rPr>
              <a:t>U.  2021 r. poz.1930, 2445)</a:t>
            </a:r>
            <a:endParaRPr lang="pl-PL"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40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i="1" dirty="0">
                <a:latin typeface="Times New Roman" panose="02020603050405020304" pitchFamily="18" charset="0"/>
                <a:cs typeface="Times New Roman" panose="02020603050405020304" pitchFamily="18" charset="0"/>
              </a:rPr>
              <a:t>Dofinansowanie działań </a:t>
            </a:r>
            <a:r>
              <a:rPr lang="pl-PL" sz="2400" b="1" i="1" dirty="0" smtClean="0">
                <a:latin typeface="Times New Roman" panose="02020603050405020304" pitchFamily="18" charset="0"/>
                <a:cs typeface="Times New Roman" panose="02020603050405020304" pitchFamily="18" charset="0"/>
              </a:rPr>
              <a:t>jednostek  samorządu terytorialnego</a:t>
            </a:r>
            <a:endParaRPr lang="pl-PL" sz="2400" b="1" i="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838200" y="1251284"/>
            <a:ext cx="10515600" cy="5123483"/>
          </a:xfrm>
        </p:spPr>
        <p:txBody>
          <a:bodyPr>
            <a:normAutofit fontScale="47500" lnSpcReduction="20000"/>
          </a:bodyPr>
          <a:lstStyle/>
          <a:p>
            <a:pPr>
              <a:lnSpc>
                <a:spcPct val="150000"/>
              </a:lnSpc>
              <a:spcBef>
                <a:spcPts val="0"/>
              </a:spcBef>
              <a:buFont typeface="Wingdings" pitchFamily="2" charset="2"/>
              <a:buChar char="Ø"/>
            </a:pPr>
            <a:r>
              <a:rPr lang="pl-PL" sz="3600" dirty="0" smtClean="0">
                <a:latin typeface="Times New Roman" panose="02020603050405020304" pitchFamily="18" charset="0"/>
                <a:cs typeface="Times New Roman" panose="02020603050405020304" pitchFamily="18" charset="0"/>
              </a:rPr>
              <a:t> </a:t>
            </a:r>
            <a:r>
              <a:rPr lang="pl-PL" sz="4500" dirty="0" smtClean="0">
                <a:latin typeface="Times New Roman" panose="02020603050405020304" pitchFamily="18" charset="0"/>
                <a:cs typeface="Times New Roman" panose="02020603050405020304" pitchFamily="18" charset="0"/>
              </a:rPr>
              <a:t>Możliwość </a:t>
            </a:r>
            <a:r>
              <a:rPr lang="pl-PL" sz="4500" dirty="0">
                <a:latin typeface="Times New Roman" panose="02020603050405020304" pitchFamily="18" charset="0"/>
                <a:cs typeface="Times New Roman" panose="02020603050405020304" pitchFamily="18" charset="0"/>
              </a:rPr>
              <a:t>wsparcia finansowego </a:t>
            </a:r>
            <a:r>
              <a:rPr lang="pl-PL" sz="4500" dirty="0" smtClean="0">
                <a:latin typeface="Times New Roman" panose="02020603050405020304" pitchFamily="18" charset="0"/>
                <a:cs typeface="Times New Roman" panose="02020603050405020304" pitchFamily="18" charset="0"/>
              </a:rPr>
              <a:t>ze </a:t>
            </a:r>
            <a:r>
              <a:rPr lang="pl-PL" sz="4500" dirty="0">
                <a:latin typeface="Times New Roman" panose="02020603050405020304" pitchFamily="18" charset="0"/>
                <a:cs typeface="Times New Roman" panose="02020603050405020304" pitchFamily="18" charset="0"/>
              </a:rPr>
              <a:t>środków rezerwy części oświatowej subwencji ogólnej oraz </a:t>
            </a:r>
            <a:r>
              <a:rPr lang="pl-PL" sz="4500" dirty="0" smtClean="0">
                <a:latin typeface="Times New Roman" panose="02020603050405020304" pitchFamily="18" charset="0"/>
                <a:cs typeface="Times New Roman" panose="02020603050405020304" pitchFamily="18" charset="0"/>
              </a:rPr>
              <a:t>Funduszu Pomocy.</a:t>
            </a:r>
          </a:p>
          <a:p>
            <a:pPr>
              <a:lnSpc>
                <a:spcPct val="150000"/>
              </a:lnSpc>
              <a:spcBef>
                <a:spcPts val="0"/>
              </a:spcBef>
              <a:buFont typeface="Wingdings" pitchFamily="2" charset="2"/>
              <a:buChar char="Ø"/>
            </a:pPr>
            <a:r>
              <a:rPr lang="pl-PL" sz="4500" dirty="0" smtClean="0">
                <a:latin typeface="Times New Roman" panose="02020603050405020304" pitchFamily="18" charset="0"/>
                <a:cs typeface="Times New Roman" panose="02020603050405020304" pitchFamily="18" charset="0"/>
              </a:rPr>
              <a:t>Planuje </a:t>
            </a:r>
            <a:r>
              <a:rPr lang="pl-PL" sz="4500" dirty="0">
                <a:latin typeface="Times New Roman" panose="02020603050405020304" pitchFamily="18" charset="0"/>
                <a:cs typeface="Times New Roman" panose="02020603050405020304" pitchFamily="18" charset="0"/>
              </a:rPr>
              <a:t>się </a:t>
            </a:r>
            <a:r>
              <a:rPr lang="pl-PL" sz="4500" dirty="0" smtClean="0">
                <a:latin typeface="Times New Roman" panose="02020603050405020304" pitchFamily="18" charset="0"/>
                <a:cs typeface="Times New Roman" panose="02020603050405020304" pitchFamily="18" charset="0"/>
              </a:rPr>
              <a:t>wsparcie </a:t>
            </a:r>
            <a:r>
              <a:rPr lang="pl-PL" sz="4500" dirty="0">
                <a:latin typeface="Times New Roman" panose="02020603050405020304" pitchFamily="18" charset="0"/>
                <a:cs typeface="Times New Roman" panose="02020603050405020304" pitchFamily="18" charset="0"/>
              </a:rPr>
              <a:t>z rezerwy części oświatowej subwencji ogólnej </a:t>
            </a:r>
            <a:r>
              <a:rPr lang="pl-PL" sz="4500" dirty="0" smtClean="0">
                <a:latin typeface="Times New Roman" panose="02020603050405020304" pitchFamily="18" charset="0"/>
                <a:cs typeface="Times New Roman" panose="02020603050405020304" pitchFamily="18" charset="0"/>
              </a:rPr>
              <a:t>lub funduszu </a:t>
            </a:r>
            <a:r>
              <a:rPr lang="pl-PL" sz="4500" dirty="0">
                <a:latin typeface="Times New Roman" panose="02020603050405020304" pitchFamily="18" charset="0"/>
                <a:cs typeface="Times New Roman" panose="02020603050405020304" pitchFamily="18" charset="0"/>
              </a:rPr>
              <a:t>zadań do tej pory niefinansowanych z subwencji oświatowej </a:t>
            </a:r>
            <a:r>
              <a:rPr lang="pl-PL" sz="4500" dirty="0" smtClean="0">
                <a:latin typeface="Times New Roman" panose="02020603050405020304" pitchFamily="18" charset="0"/>
                <a:cs typeface="Times New Roman" panose="02020603050405020304" pitchFamily="18" charset="0"/>
              </a:rPr>
              <a:t>- dofinansowanie </a:t>
            </a:r>
            <a:r>
              <a:rPr lang="pl-PL" sz="4500" dirty="0">
                <a:latin typeface="Times New Roman" panose="02020603050405020304" pitchFamily="18" charset="0"/>
                <a:cs typeface="Times New Roman" panose="02020603050405020304" pitchFamily="18" charset="0"/>
              </a:rPr>
              <a:t>dzieci </a:t>
            </a:r>
            <a:r>
              <a:rPr lang="pl-PL" sz="4500" dirty="0" smtClean="0">
                <a:latin typeface="Times New Roman" panose="02020603050405020304" pitchFamily="18" charset="0"/>
                <a:cs typeface="Times New Roman" panose="02020603050405020304" pitchFamily="18" charset="0"/>
              </a:rPr>
              <a:t>w </a:t>
            </a:r>
            <a:r>
              <a:rPr lang="pl-PL" sz="4500" dirty="0">
                <a:latin typeface="Times New Roman" panose="02020603050405020304" pitchFamily="18" charset="0"/>
                <a:cs typeface="Times New Roman" panose="02020603050405020304" pitchFamily="18" charset="0"/>
              </a:rPr>
              <a:t>wychowaniu przedszkolnym w wieku 3-5 lat </a:t>
            </a:r>
            <a:r>
              <a:rPr lang="pl-PL" sz="4500" dirty="0" smtClean="0">
                <a:latin typeface="Times New Roman" panose="02020603050405020304" pitchFamily="18" charset="0"/>
                <a:cs typeface="Times New Roman" panose="02020603050405020304" pitchFamily="18" charset="0"/>
              </a:rPr>
              <a:t>oraz kosztów </a:t>
            </a:r>
            <a:r>
              <a:rPr lang="pl-PL" sz="4500" dirty="0">
                <a:latin typeface="Times New Roman" panose="02020603050405020304" pitchFamily="18" charset="0"/>
                <a:cs typeface="Times New Roman" panose="02020603050405020304" pitchFamily="18" charset="0"/>
              </a:rPr>
              <a:t>dowożenia </a:t>
            </a:r>
            <a:r>
              <a:rPr lang="pl-PL" sz="4500" dirty="0" smtClean="0">
                <a:latin typeface="Times New Roman" panose="02020603050405020304" pitchFamily="18" charset="0"/>
                <a:cs typeface="Times New Roman" panose="02020603050405020304" pitchFamily="18" charset="0"/>
              </a:rPr>
              <a:t>uczniów.</a:t>
            </a:r>
          </a:p>
          <a:p>
            <a:pPr>
              <a:lnSpc>
                <a:spcPct val="150000"/>
              </a:lnSpc>
              <a:spcBef>
                <a:spcPts val="0"/>
              </a:spcBef>
              <a:buFont typeface="Wingdings" pitchFamily="2" charset="2"/>
              <a:buChar char="Ø"/>
            </a:pPr>
            <a:r>
              <a:rPr lang="pl-PL" sz="4500" dirty="0" smtClean="0">
                <a:latin typeface="Times New Roman" panose="02020603050405020304" pitchFamily="18" charset="0"/>
                <a:cs typeface="Times New Roman" panose="02020603050405020304" pitchFamily="18" charset="0"/>
              </a:rPr>
              <a:t>Szczegóły dofinansowania doprecyzują </a:t>
            </a:r>
            <a:r>
              <a:rPr lang="pl-PL" sz="4500" i="1" dirty="0" smtClean="0">
                <a:latin typeface="Times New Roman" panose="02020603050405020304" pitchFamily="18" charset="0"/>
                <a:cs typeface="Times New Roman" panose="02020603050405020304" pitchFamily="18" charset="0"/>
              </a:rPr>
              <a:t>Kryteria podziału dodatkowych środków przeznaczonych </a:t>
            </a:r>
            <a:r>
              <a:rPr lang="pl-PL" sz="4500" i="1" dirty="0">
                <a:latin typeface="Times New Roman" panose="02020603050405020304" pitchFamily="18" charset="0"/>
                <a:cs typeface="Times New Roman" panose="02020603050405020304" pitchFamily="18" charset="0"/>
              </a:rPr>
              <a:t>na zadania związane z kształceniem, </a:t>
            </a:r>
            <a:r>
              <a:rPr lang="pl-PL" sz="4500" i="1" dirty="0" smtClean="0">
                <a:latin typeface="Times New Roman" panose="02020603050405020304" pitchFamily="18" charset="0"/>
                <a:cs typeface="Times New Roman" panose="02020603050405020304" pitchFamily="18" charset="0"/>
              </a:rPr>
              <a:t>wychowaniem i </a:t>
            </a:r>
            <a:r>
              <a:rPr lang="pl-PL" sz="4500" i="1" dirty="0">
                <a:latin typeface="Times New Roman" panose="02020603050405020304" pitchFamily="18" charset="0"/>
                <a:cs typeface="Times New Roman" panose="02020603050405020304" pitchFamily="18" charset="0"/>
              </a:rPr>
              <a:t>opieką nad dziećmi i uczniami będącymi obywatelami Ukrainy</a:t>
            </a:r>
            <a:r>
              <a:rPr lang="pl-PL" sz="4500" dirty="0">
                <a:latin typeface="Times New Roman" panose="02020603050405020304" pitchFamily="18" charset="0"/>
                <a:cs typeface="Times New Roman" panose="02020603050405020304" pitchFamily="18" charset="0"/>
              </a:rPr>
              <a:t>.</a:t>
            </a:r>
          </a:p>
          <a:p>
            <a:pPr>
              <a:lnSpc>
                <a:spcPct val="150000"/>
              </a:lnSpc>
              <a:spcBef>
                <a:spcPts val="0"/>
              </a:spcBef>
              <a:buFont typeface="Wingdings" pitchFamily="2" charset="2"/>
              <a:buChar char="Ø"/>
            </a:pPr>
            <a:r>
              <a:rPr lang="pl-PL" sz="4500" dirty="0">
                <a:latin typeface="Times New Roman" panose="02020603050405020304" pitchFamily="18" charset="0"/>
                <a:cs typeface="Times New Roman" panose="02020603050405020304" pitchFamily="18" charset="0"/>
              </a:rPr>
              <a:t>Środki będą naliczane na podstawie danych w </a:t>
            </a:r>
            <a:r>
              <a:rPr lang="pl-PL" sz="4500" dirty="0" smtClean="0">
                <a:latin typeface="Times New Roman" panose="02020603050405020304" pitchFamily="18" charset="0"/>
                <a:cs typeface="Times New Roman" panose="02020603050405020304" pitchFamily="18" charset="0"/>
              </a:rPr>
              <a:t>SIO, o </a:t>
            </a:r>
            <a:r>
              <a:rPr lang="pl-PL" sz="4500" dirty="0">
                <a:latin typeface="Times New Roman" panose="02020603050405020304" pitchFamily="18" charset="0"/>
                <a:cs typeface="Times New Roman" panose="02020603050405020304" pitchFamily="18" charset="0"/>
              </a:rPr>
              <a:t>którym mowa w </a:t>
            </a:r>
            <a:r>
              <a:rPr lang="pl-PL" sz="4500" dirty="0" smtClean="0">
                <a:latin typeface="Times New Roman" panose="02020603050405020304" pitchFamily="18" charset="0"/>
                <a:cs typeface="Times New Roman" panose="02020603050405020304" pitchFamily="18" charset="0"/>
              </a:rPr>
              <a:t>ustawie  </a:t>
            </a:r>
            <a:r>
              <a:rPr lang="pl-PL" sz="4500" dirty="0">
                <a:latin typeface="Times New Roman" panose="02020603050405020304" pitchFamily="18" charset="0"/>
                <a:cs typeface="Times New Roman" panose="02020603050405020304" pitchFamily="18" charset="0"/>
              </a:rPr>
              <a:t>z dnia </a:t>
            </a:r>
            <a:r>
              <a:rPr lang="pl-PL" sz="4500" dirty="0" smtClean="0">
                <a:latin typeface="Times New Roman" panose="02020603050405020304" pitchFamily="18" charset="0"/>
                <a:cs typeface="Times New Roman" panose="02020603050405020304" pitchFamily="18" charset="0"/>
              </a:rPr>
              <a:t>15.04.2011 </a:t>
            </a:r>
            <a:r>
              <a:rPr lang="pl-PL" sz="4500" dirty="0">
                <a:latin typeface="Times New Roman" panose="02020603050405020304" pitchFamily="18" charset="0"/>
                <a:cs typeface="Times New Roman" panose="02020603050405020304" pitchFamily="18" charset="0"/>
              </a:rPr>
              <a:t>r. </a:t>
            </a:r>
            <a:r>
              <a:rPr lang="pl-PL" sz="4500" dirty="0" smtClean="0">
                <a:latin typeface="Times New Roman" panose="02020603050405020304" pitchFamily="18" charset="0"/>
                <a:cs typeface="Times New Roman" panose="02020603050405020304" pitchFamily="18" charset="0"/>
              </a:rPr>
              <a:t> o systemie informacji oświatowej (Dz. U. z 2021 r. poz. 584 i 619) bez konieczności składania wniosków; </a:t>
            </a:r>
          </a:p>
          <a:p>
            <a:pPr marL="0" indent="0">
              <a:lnSpc>
                <a:spcPct val="150000"/>
              </a:lnSpc>
              <a:spcBef>
                <a:spcPts val="0"/>
              </a:spcBef>
              <a:buNone/>
            </a:pPr>
            <a:endParaRPr lang="pl-PL" sz="4500" dirty="0" smtClean="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pl-PL" sz="4500" dirty="0">
              <a:latin typeface="Times New Roman" panose="02020603050405020304" pitchFamily="18" charset="0"/>
              <a:cs typeface="Times New Roman" panose="02020603050405020304" pitchFamily="18" charset="0"/>
            </a:endParaRPr>
          </a:p>
        </p:txBody>
      </p:sp>
      <p:sp>
        <p:nvSpPr>
          <p:cNvPr id="4" name="Prostokąt 3"/>
          <p:cNvSpPr/>
          <p:nvPr/>
        </p:nvSpPr>
        <p:spPr>
          <a:xfrm>
            <a:off x="775063" y="5851547"/>
            <a:ext cx="11316787" cy="523220"/>
          </a:xfrm>
          <a:prstGeom prst="rect">
            <a:avLst/>
          </a:prstGeom>
        </p:spPr>
        <p:txBody>
          <a:bodyPr wrap="square">
            <a:spAutoFit/>
          </a:bodyPr>
          <a:lstStyle/>
          <a:p>
            <a:r>
              <a:rPr lang="pl-PL" sz="1400" i="1" dirty="0" smtClean="0">
                <a:latin typeface="Times New Roman" panose="02020603050405020304" pitchFamily="18" charset="0"/>
                <a:cs typeface="Times New Roman" panose="02020603050405020304" pitchFamily="18" charset="0"/>
              </a:rPr>
              <a:t>Art.. 50 ustawy </a:t>
            </a:r>
            <a:r>
              <a:rPr lang="pl-PL" sz="1400" i="1" dirty="0">
                <a:latin typeface="Times New Roman" panose="02020603050405020304" pitchFamily="18" charset="0"/>
                <a:cs typeface="Times New Roman" panose="02020603050405020304" pitchFamily="18" charset="0"/>
              </a:rPr>
              <a:t>z 12 </a:t>
            </a:r>
            <a:r>
              <a:rPr lang="pl-PL" sz="1400" i="1" dirty="0" smtClean="0">
                <a:latin typeface="Times New Roman" panose="02020603050405020304" pitchFamily="18" charset="0"/>
                <a:cs typeface="Times New Roman" panose="02020603050405020304" pitchFamily="18" charset="0"/>
              </a:rPr>
              <a:t>marca  </a:t>
            </a:r>
            <a:r>
              <a:rPr lang="pl-PL" sz="1400" i="1" dirty="0">
                <a:latin typeface="Times New Roman" panose="02020603050405020304" pitchFamily="18" charset="0"/>
                <a:cs typeface="Times New Roman" panose="02020603050405020304" pitchFamily="18" charset="0"/>
              </a:rPr>
              <a:t>2022 r. o pomocy obywatelom Ukrainy w związku z konfliktem zbrojnym na terytorium tego państwa </a:t>
            </a:r>
            <a:endParaRPr lang="pl-PL" sz="1400" i="1" dirty="0" smtClean="0">
              <a:latin typeface="Times New Roman" panose="02020603050405020304" pitchFamily="18" charset="0"/>
              <a:cs typeface="Times New Roman" panose="02020603050405020304" pitchFamily="18" charset="0"/>
            </a:endParaRPr>
          </a:p>
          <a:p>
            <a:r>
              <a:rPr lang="pl-PL" sz="1400" i="1" dirty="0" smtClean="0">
                <a:latin typeface="Times New Roman" panose="02020603050405020304" pitchFamily="18" charset="0"/>
                <a:cs typeface="Times New Roman" panose="02020603050405020304" pitchFamily="18" charset="0"/>
              </a:rPr>
              <a:t>(</a:t>
            </a:r>
            <a:r>
              <a:rPr lang="pl-PL" sz="1400" i="1" dirty="0">
                <a:latin typeface="Times New Roman" panose="02020603050405020304" pitchFamily="18" charset="0"/>
                <a:cs typeface="Times New Roman" panose="02020603050405020304" pitchFamily="18" charset="0"/>
              </a:rPr>
              <a:t>Dz. U. </a:t>
            </a:r>
            <a:r>
              <a:rPr lang="pl-PL" sz="1400" i="1" dirty="0" smtClean="0">
                <a:latin typeface="Times New Roman" panose="02020603050405020304" pitchFamily="18" charset="0"/>
                <a:cs typeface="Times New Roman" panose="02020603050405020304" pitchFamily="18" charset="0"/>
              </a:rPr>
              <a:t>z </a:t>
            </a:r>
            <a:r>
              <a:rPr lang="pl-PL" sz="1400" i="1" dirty="0">
                <a:latin typeface="Times New Roman" panose="02020603050405020304" pitchFamily="18" charset="0"/>
                <a:cs typeface="Times New Roman" panose="02020603050405020304" pitchFamily="18" charset="0"/>
              </a:rPr>
              <a:t>2022 r. poz. </a:t>
            </a:r>
            <a:r>
              <a:rPr lang="pl-PL" sz="1400" i="1" dirty="0" smtClean="0">
                <a:latin typeface="Times New Roman" panose="02020603050405020304" pitchFamily="18" charset="0"/>
                <a:cs typeface="Times New Roman" panose="02020603050405020304" pitchFamily="18" charset="0"/>
              </a:rPr>
              <a:t>583)</a:t>
            </a:r>
            <a:endParaRPr lang="pl-PL"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5525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776754" y="4988562"/>
            <a:ext cx="3213463" cy="461665"/>
          </a:xfrm>
          <a:prstGeom prst="rect">
            <a:avLst/>
          </a:prstGeom>
        </p:spPr>
        <p:txBody>
          <a:bodyPr wrap="square">
            <a:spAutoFit/>
          </a:bodyPr>
          <a:lstStyle/>
          <a:p>
            <a:r>
              <a:rPr lang="pl-PL" sz="2400" dirty="0" smtClean="0">
                <a:latin typeface="Times New Roman" panose="02020603050405020304" pitchFamily="18" charset="0"/>
                <a:cs typeface="Times New Roman" panose="02020603050405020304" pitchFamily="18" charset="0"/>
              </a:rPr>
              <a:t>Dziękuję za uwagę</a:t>
            </a: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705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531222" y="614851"/>
            <a:ext cx="11286309" cy="4154984"/>
          </a:xfrm>
          <a:prstGeom prst="rect">
            <a:avLst/>
          </a:prstGeom>
        </p:spPr>
        <p:txBody>
          <a:bodyPr wrap="square">
            <a:spAutoFit/>
          </a:bodyPr>
          <a:lstStyle/>
          <a:p>
            <a:pPr algn="just"/>
            <a:r>
              <a:rPr lang="pl-PL" sz="2400" b="1" i="1" dirty="0">
                <a:latin typeface="Times New Roman" panose="02020603050405020304" pitchFamily="18" charset="0"/>
                <a:cs typeface="Times New Roman" panose="02020603050405020304" pitchFamily="18" charset="0"/>
              </a:rPr>
              <a:t>Umożliwienie tworzenia innych lokalizacji prowadzenia </a:t>
            </a:r>
            <a:r>
              <a:rPr lang="pl-PL" sz="2400" b="1" i="1" dirty="0" smtClean="0">
                <a:latin typeface="Times New Roman" panose="02020603050405020304" pitchFamily="18" charset="0"/>
                <a:cs typeface="Times New Roman" panose="02020603050405020304" pitchFamily="18" charset="0"/>
              </a:rPr>
              <a:t>zajęć dydaktycznych</a:t>
            </a:r>
            <a:r>
              <a:rPr lang="pl-PL" sz="2400" b="1" i="1" dirty="0">
                <a:latin typeface="Times New Roman" panose="02020603050405020304" pitchFamily="18" charset="0"/>
                <a:cs typeface="Times New Roman" panose="02020603050405020304" pitchFamily="18" charset="0"/>
              </a:rPr>
              <a:t>, wychowawczych i </a:t>
            </a:r>
            <a:r>
              <a:rPr lang="pl-PL" sz="2400" b="1" i="1" dirty="0" smtClean="0">
                <a:latin typeface="Times New Roman" panose="02020603050405020304" pitchFamily="18" charset="0"/>
                <a:cs typeface="Times New Roman" panose="02020603050405020304" pitchFamily="18" charset="0"/>
              </a:rPr>
              <a:t>opiekuńczych podporządkowanych </a:t>
            </a:r>
            <a:r>
              <a:rPr lang="pl-PL" sz="2400" b="1" i="1" dirty="0">
                <a:latin typeface="Times New Roman" panose="02020603050405020304" pitchFamily="18" charset="0"/>
                <a:cs typeface="Times New Roman" panose="02020603050405020304" pitchFamily="18" charset="0"/>
              </a:rPr>
              <a:t>organizacyjnie szkołom lub </a:t>
            </a:r>
            <a:r>
              <a:rPr lang="pl-PL" sz="2400" b="1" i="1" dirty="0" smtClean="0">
                <a:latin typeface="Times New Roman" panose="02020603050405020304" pitchFamily="18" charset="0"/>
                <a:cs typeface="Times New Roman" panose="02020603050405020304" pitchFamily="18" charset="0"/>
              </a:rPr>
              <a:t>przedszkolom</a:t>
            </a:r>
          </a:p>
          <a:p>
            <a:pPr algn="just"/>
            <a:endParaRPr lang="pl-PL" sz="2400" b="1" i="1" dirty="0">
              <a:latin typeface="Times New Roman" panose="02020603050405020304" pitchFamily="18" charset="0"/>
              <a:cs typeface="Times New Roman" panose="02020603050405020304" pitchFamily="18" charset="0"/>
            </a:endParaRPr>
          </a:p>
          <a:p>
            <a:pPr algn="just"/>
            <a:endParaRPr lang="pl-PL" sz="2400" b="1" i="1" dirty="0" smtClean="0">
              <a:latin typeface="Times New Roman" panose="02020603050405020304" pitchFamily="18" charset="0"/>
              <a:cs typeface="Times New Roman" panose="02020603050405020304" pitchFamily="18" charset="0"/>
            </a:endParaRPr>
          </a:p>
          <a:p>
            <a:pPr algn="just"/>
            <a:r>
              <a:rPr lang="pl-PL" sz="2400" b="1" dirty="0" smtClean="0">
                <a:latin typeface="Times New Roman" panose="02020603050405020304" pitchFamily="18" charset="0"/>
                <a:cs typeface="Times New Roman" panose="02020603050405020304" pitchFamily="18" charset="0"/>
              </a:rPr>
              <a:t>Uproszczony proces </a:t>
            </a:r>
            <a:r>
              <a:rPr lang="pl-PL" sz="2400" b="1" dirty="0">
                <a:latin typeface="Times New Roman" panose="02020603050405020304" pitchFamily="18" charset="0"/>
                <a:cs typeface="Times New Roman" panose="02020603050405020304" pitchFamily="18" charset="0"/>
              </a:rPr>
              <a:t>tworzenia innych lokalizacji </a:t>
            </a:r>
            <a:r>
              <a:rPr lang="pl-PL" sz="2400" b="1" dirty="0" smtClean="0">
                <a:latin typeface="Times New Roman" panose="02020603050405020304" pitchFamily="18" charset="0"/>
                <a:cs typeface="Times New Roman" panose="02020603050405020304" pitchFamily="18" charset="0"/>
              </a:rPr>
              <a:t>:</a:t>
            </a:r>
          </a:p>
          <a:p>
            <a:pPr algn="just"/>
            <a:endParaRPr lang="pl-PL" sz="2400" b="1"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pl-PL" sz="2400" dirty="0" smtClean="0">
                <a:latin typeface="Times New Roman" panose="02020603050405020304" pitchFamily="18" charset="0"/>
                <a:cs typeface="Times New Roman" panose="02020603050405020304" pitchFamily="18" charset="0"/>
              </a:rPr>
              <a:t>można </a:t>
            </a:r>
            <a:r>
              <a:rPr lang="pl-PL" sz="2400" dirty="0">
                <a:latin typeface="Times New Roman" panose="02020603050405020304" pitchFamily="18" charset="0"/>
                <a:cs typeface="Times New Roman" panose="02020603050405020304" pitchFamily="18" charset="0"/>
              </a:rPr>
              <a:t>tworzyć je podczas całego roku szkolnego, bez </a:t>
            </a:r>
            <a:r>
              <a:rPr lang="pl-PL" sz="2400" dirty="0" smtClean="0">
                <a:latin typeface="Times New Roman" panose="02020603050405020304" pitchFamily="18" charset="0"/>
                <a:cs typeface="Times New Roman" panose="02020603050405020304" pitchFamily="18" charset="0"/>
              </a:rPr>
              <a:t>zmiany uchwały</a:t>
            </a:r>
            <a:r>
              <a:rPr lang="pl-PL" sz="2400" dirty="0">
                <a:latin typeface="Times New Roman" panose="02020603050405020304" pitchFamily="18" charset="0"/>
                <a:cs typeface="Times New Roman" panose="02020603050405020304" pitchFamily="18" charset="0"/>
              </a:rPr>
              <a:t>, w której ustalono sieć </a:t>
            </a:r>
            <a:r>
              <a:rPr lang="pl-PL" sz="2400" dirty="0" smtClean="0">
                <a:latin typeface="Times New Roman" panose="02020603050405020304" pitchFamily="18" charset="0"/>
                <a:cs typeface="Times New Roman" panose="02020603050405020304" pitchFamily="18" charset="0"/>
              </a:rPr>
              <a:t>szkół;</a:t>
            </a:r>
          </a:p>
          <a:p>
            <a:pPr marL="342900" indent="-342900" algn="just">
              <a:buFont typeface="Wingdings" pitchFamily="2" charset="2"/>
              <a:buChar char="Ø"/>
            </a:pPr>
            <a:r>
              <a:rPr lang="pl-PL" sz="2400" dirty="0">
                <a:latin typeface="Times New Roman" panose="02020603050405020304" pitchFamily="18" charset="0"/>
                <a:cs typeface="Times New Roman" panose="02020603050405020304" pitchFamily="18" charset="0"/>
              </a:rPr>
              <a:t>należy jedynie uzyskać pozytywną </a:t>
            </a:r>
            <a:r>
              <a:rPr lang="pl-PL" sz="2400" dirty="0" smtClean="0">
                <a:latin typeface="Times New Roman" panose="02020603050405020304" pitchFamily="18" charset="0"/>
                <a:cs typeface="Times New Roman" panose="02020603050405020304" pitchFamily="18" charset="0"/>
              </a:rPr>
              <a:t>opinię kuratora </a:t>
            </a:r>
            <a:r>
              <a:rPr lang="pl-PL" sz="2400" dirty="0">
                <a:latin typeface="Times New Roman" panose="02020603050405020304" pitchFamily="18" charset="0"/>
                <a:cs typeface="Times New Roman" panose="02020603050405020304" pitchFamily="18" charset="0"/>
              </a:rPr>
              <a:t>oświaty </a:t>
            </a:r>
            <a:r>
              <a:rPr lang="pl-PL" sz="2400" dirty="0" smtClean="0">
                <a:latin typeface="Times New Roman" panose="02020603050405020304" pitchFamily="18" charset="0"/>
                <a:cs typeface="Times New Roman" panose="02020603050405020304" pitchFamily="18" charset="0"/>
              </a:rPr>
              <a:t>(7 </a:t>
            </a:r>
            <a:r>
              <a:rPr lang="pl-PL" sz="2400" dirty="0">
                <a:latin typeface="Times New Roman" panose="02020603050405020304" pitchFamily="18" charset="0"/>
                <a:cs typeface="Times New Roman" panose="02020603050405020304" pitchFamily="18" charset="0"/>
              </a:rPr>
              <a:t>dni na wydanie opinii) </a:t>
            </a:r>
            <a:r>
              <a:rPr lang="pl-PL" sz="2400" dirty="0" smtClean="0">
                <a:latin typeface="Times New Roman" panose="02020603050405020304" pitchFamily="18" charset="0"/>
                <a:cs typeface="Times New Roman" panose="02020603050405020304" pitchFamily="18" charset="0"/>
              </a:rPr>
              <a:t>      i </a:t>
            </a:r>
            <a:r>
              <a:rPr lang="pl-PL" sz="2400" dirty="0">
                <a:latin typeface="Times New Roman" panose="02020603050405020304" pitchFamily="18" charset="0"/>
                <a:cs typeface="Times New Roman" panose="02020603050405020304" pitchFamily="18" charset="0"/>
              </a:rPr>
              <a:t>podjąć stosowną </a:t>
            </a:r>
            <a:r>
              <a:rPr lang="pl-PL" sz="2400" dirty="0" smtClean="0">
                <a:latin typeface="Times New Roman" panose="02020603050405020304" pitchFamily="18" charset="0"/>
                <a:cs typeface="Times New Roman" panose="02020603050405020304" pitchFamily="18" charset="0"/>
              </a:rPr>
              <a:t>uchwałę;</a:t>
            </a:r>
          </a:p>
        </p:txBody>
      </p:sp>
      <p:sp>
        <p:nvSpPr>
          <p:cNvPr id="5" name="Prostokąt 4"/>
          <p:cNvSpPr/>
          <p:nvPr/>
        </p:nvSpPr>
        <p:spPr>
          <a:xfrm>
            <a:off x="775063" y="5851547"/>
            <a:ext cx="11316787" cy="523220"/>
          </a:xfrm>
          <a:prstGeom prst="rect">
            <a:avLst/>
          </a:prstGeom>
        </p:spPr>
        <p:txBody>
          <a:bodyPr wrap="square">
            <a:spAutoFit/>
          </a:bodyPr>
          <a:lstStyle/>
          <a:p>
            <a:r>
              <a:rPr lang="pl-PL" sz="1400" dirty="0" smtClean="0">
                <a:latin typeface="Times New Roman" panose="02020603050405020304" pitchFamily="18" charset="0"/>
                <a:cs typeface="Times New Roman" panose="02020603050405020304" pitchFamily="18" charset="0"/>
              </a:rPr>
              <a:t>Art.. </a:t>
            </a:r>
            <a:r>
              <a:rPr lang="pl-PL" sz="1400" dirty="0">
                <a:latin typeface="Times New Roman" panose="02020603050405020304" pitchFamily="18" charset="0"/>
                <a:cs typeface="Times New Roman" panose="02020603050405020304" pitchFamily="18" charset="0"/>
              </a:rPr>
              <a:t>51 </a:t>
            </a:r>
            <a:r>
              <a:rPr lang="pl-PL" sz="1400" dirty="0" smtClean="0">
                <a:latin typeface="Times New Roman" panose="02020603050405020304" pitchFamily="18" charset="0"/>
                <a:cs typeface="Times New Roman" panose="02020603050405020304" pitchFamily="18" charset="0"/>
              </a:rPr>
              <a:t>ustawy </a:t>
            </a:r>
            <a:r>
              <a:rPr lang="pl-PL" sz="1400" dirty="0">
                <a:latin typeface="Times New Roman" panose="02020603050405020304" pitchFamily="18" charset="0"/>
                <a:cs typeface="Times New Roman" panose="02020603050405020304" pitchFamily="18" charset="0"/>
              </a:rPr>
              <a:t>z 12 </a:t>
            </a:r>
            <a:r>
              <a:rPr lang="pl-PL" sz="1400" dirty="0" smtClean="0">
                <a:latin typeface="Times New Roman" panose="02020603050405020304" pitchFamily="18" charset="0"/>
                <a:cs typeface="Times New Roman" panose="02020603050405020304" pitchFamily="18" charset="0"/>
              </a:rPr>
              <a:t>marca  </a:t>
            </a:r>
            <a:r>
              <a:rPr lang="pl-PL" sz="1400" dirty="0">
                <a:latin typeface="Times New Roman" panose="02020603050405020304" pitchFamily="18" charset="0"/>
                <a:cs typeface="Times New Roman" panose="02020603050405020304" pitchFamily="18" charset="0"/>
              </a:rPr>
              <a:t>2022 r. o pomocy obywatelom Ukrainy w związku z konfliktem zbrojnym na terytorium tego państwa </a:t>
            </a:r>
            <a:endParaRPr lang="pl-PL" sz="1400" dirty="0" smtClean="0">
              <a:latin typeface="Times New Roman" panose="02020603050405020304" pitchFamily="18" charset="0"/>
              <a:cs typeface="Times New Roman" panose="02020603050405020304" pitchFamily="18" charset="0"/>
            </a:endParaRPr>
          </a:p>
          <a:p>
            <a:r>
              <a:rPr lang="pl-PL" sz="1400" dirty="0" smtClean="0">
                <a:latin typeface="Times New Roman" panose="02020603050405020304" pitchFamily="18" charset="0"/>
                <a:cs typeface="Times New Roman" panose="02020603050405020304" pitchFamily="18" charset="0"/>
              </a:rPr>
              <a:t>(</a:t>
            </a:r>
            <a:r>
              <a:rPr lang="pl-PL" sz="1400" dirty="0">
                <a:latin typeface="Times New Roman" panose="02020603050405020304" pitchFamily="18" charset="0"/>
                <a:cs typeface="Times New Roman" panose="02020603050405020304" pitchFamily="18" charset="0"/>
              </a:rPr>
              <a:t>Dz. U. </a:t>
            </a:r>
            <a:r>
              <a:rPr lang="pl-PL" sz="1400" dirty="0" smtClean="0">
                <a:latin typeface="Times New Roman" panose="02020603050405020304" pitchFamily="18" charset="0"/>
                <a:cs typeface="Times New Roman" panose="02020603050405020304" pitchFamily="18" charset="0"/>
              </a:rPr>
              <a:t>z </a:t>
            </a:r>
            <a:r>
              <a:rPr lang="pl-PL" sz="1400" dirty="0">
                <a:latin typeface="Times New Roman" panose="02020603050405020304" pitchFamily="18" charset="0"/>
                <a:cs typeface="Times New Roman" panose="02020603050405020304" pitchFamily="18" charset="0"/>
              </a:rPr>
              <a:t>2022 r. poz. </a:t>
            </a:r>
            <a:r>
              <a:rPr lang="pl-PL" sz="1400" dirty="0" smtClean="0">
                <a:latin typeface="Times New Roman" panose="02020603050405020304" pitchFamily="18" charset="0"/>
                <a:cs typeface="Times New Roman" panose="02020603050405020304" pitchFamily="18" charset="0"/>
              </a:rPr>
              <a:t>583)</a:t>
            </a:r>
            <a:endParaRPr lang="pl-PL"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092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70262" y="805602"/>
            <a:ext cx="11564983" cy="4093428"/>
          </a:xfrm>
          <a:prstGeom prst="rect">
            <a:avLst/>
          </a:prstGeom>
        </p:spPr>
        <p:txBody>
          <a:bodyPr wrap="square">
            <a:spAutoFit/>
          </a:bodyPr>
          <a:lstStyle/>
          <a:p>
            <a:pPr algn="just"/>
            <a:r>
              <a:rPr lang="pl-PL" sz="2000" dirty="0">
                <a:latin typeface="Times New Roman" panose="02020603050405020304" pitchFamily="18" charset="0"/>
                <a:cs typeface="Times New Roman" panose="02020603050405020304" pitchFamily="18" charset="0"/>
              </a:rPr>
              <a:t>W przypadku  uznania przez samorząd lokalny konieczności utworzenie innej lub </a:t>
            </a:r>
            <a:r>
              <a:rPr lang="pl-PL" sz="2000" dirty="0" smtClean="0">
                <a:latin typeface="Times New Roman" panose="02020603050405020304" pitchFamily="18" charset="0"/>
                <a:cs typeface="Times New Roman" panose="02020603050405020304" pitchFamily="18" charset="0"/>
              </a:rPr>
              <a:t>innych lokalizacji </a:t>
            </a:r>
            <a:r>
              <a:rPr lang="pl-PL" sz="2000" dirty="0">
                <a:latin typeface="Times New Roman" panose="02020603050405020304" pitchFamily="18" charset="0"/>
                <a:cs typeface="Times New Roman" panose="02020603050405020304" pitchFamily="18" charset="0"/>
              </a:rPr>
              <a:t>prowadzenia zajęć podporządkowanych </a:t>
            </a:r>
            <a:r>
              <a:rPr lang="pl-PL" sz="2000" dirty="0" err="1" smtClean="0">
                <a:latin typeface="Times New Roman" panose="02020603050405020304" pitchFamily="18" charset="0"/>
                <a:cs typeface="Times New Roman" panose="02020603050405020304" pitchFamily="18" charset="0"/>
              </a:rPr>
              <a:t>niesamorządowym</a:t>
            </a:r>
            <a:r>
              <a:rPr lang="pl-PL" sz="2000" dirty="0" smtClean="0">
                <a:latin typeface="Times New Roman" panose="02020603050405020304" pitchFamily="18" charset="0"/>
                <a:cs typeface="Times New Roman" panose="02020603050405020304" pitchFamily="18" charset="0"/>
              </a:rPr>
              <a:t> publicznym </a:t>
            </a:r>
            <a:r>
              <a:rPr lang="pl-PL" sz="2000" dirty="0">
                <a:latin typeface="Times New Roman" panose="02020603050405020304" pitchFamily="18" charset="0"/>
                <a:cs typeface="Times New Roman" panose="02020603050405020304" pitchFamily="18" charset="0"/>
              </a:rPr>
              <a:t>lub niepublicznym szkołom lub przedszkolom, należy:</a:t>
            </a:r>
          </a:p>
          <a:p>
            <a:pPr marL="342900" indent="-342900" algn="just">
              <a:buFont typeface="Wingdings" pitchFamily="2" charset="2"/>
              <a:buChar char="Ø"/>
            </a:pPr>
            <a:r>
              <a:rPr lang="pl-PL" sz="2000" dirty="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zawrzeć </a:t>
            </a:r>
            <a:r>
              <a:rPr lang="pl-PL" sz="2000" dirty="0">
                <a:latin typeface="Times New Roman" panose="02020603050405020304" pitchFamily="18" charset="0"/>
                <a:cs typeface="Times New Roman" panose="02020603050405020304" pitchFamily="18" charset="0"/>
              </a:rPr>
              <a:t>porozumienie z organem prowadzącym </a:t>
            </a:r>
            <a:r>
              <a:rPr lang="pl-PL" sz="2000" dirty="0" err="1">
                <a:latin typeface="Times New Roman" panose="02020603050405020304" pitchFamily="18" charset="0"/>
                <a:cs typeface="Times New Roman" panose="02020603050405020304" pitchFamily="18" charset="0"/>
              </a:rPr>
              <a:t>niesamorządową</a:t>
            </a:r>
            <a:r>
              <a:rPr lang="pl-PL" sz="2000" dirty="0">
                <a:latin typeface="Times New Roman" panose="02020603050405020304" pitchFamily="18" charset="0"/>
                <a:cs typeface="Times New Roman" panose="02020603050405020304" pitchFamily="18" charset="0"/>
              </a:rPr>
              <a:t> szkołę </a:t>
            </a:r>
            <a:r>
              <a:rPr lang="pl-PL" sz="2000" dirty="0" smtClean="0">
                <a:latin typeface="Times New Roman" panose="02020603050405020304" pitchFamily="18" charset="0"/>
                <a:cs typeface="Times New Roman" panose="02020603050405020304" pitchFamily="18" charset="0"/>
              </a:rPr>
              <a:t>lub przedszkole</a:t>
            </a:r>
            <a:r>
              <a:rPr lang="pl-PL" sz="2000" dirty="0">
                <a:latin typeface="Times New Roman" panose="02020603050405020304" pitchFamily="18" charset="0"/>
                <a:cs typeface="Times New Roman" panose="02020603050405020304" pitchFamily="18" charset="0"/>
              </a:rPr>
              <a:t>;</a:t>
            </a:r>
          </a:p>
          <a:p>
            <a:pPr marL="342900" indent="-342900" algn="just">
              <a:buFont typeface="Wingdings" pitchFamily="2" charset="2"/>
              <a:buChar char="Ø"/>
            </a:pPr>
            <a:r>
              <a:rPr lang="pl-PL" sz="2000" dirty="0" smtClean="0">
                <a:latin typeface="Times New Roman" panose="02020603050405020304" pitchFamily="18" charset="0"/>
                <a:cs typeface="Times New Roman" panose="02020603050405020304" pitchFamily="18" charset="0"/>
              </a:rPr>
              <a:t>dokonać </a:t>
            </a:r>
            <a:r>
              <a:rPr lang="pl-PL" sz="2000" dirty="0">
                <a:latin typeface="Times New Roman" panose="02020603050405020304" pitchFamily="18" charset="0"/>
                <a:cs typeface="Times New Roman" panose="02020603050405020304" pitchFamily="18" charset="0"/>
              </a:rPr>
              <a:t>zmiany zezwolenia na podstawie, której działa </a:t>
            </a:r>
            <a:r>
              <a:rPr lang="pl-PL" sz="2000" dirty="0" smtClean="0">
                <a:latin typeface="Times New Roman" panose="02020603050405020304" pitchFamily="18" charset="0"/>
                <a:cs typeface="Times New Roman" panose="02020603050405020304" pitchFamily="18" charset="0"/>
              </a:rPr>
              <a:t>publiczna szkoła/przedszkole </a:t>
            </a:r>
            <a:r>
              <a:rPr lang="pl-PL" sz="2000" dirty="0">
                <a:latin typeface="Times New Roman" panose="02020603050405020304" pitchFamily="18" charset="0"/>
                <a:cs typeface="Times New Roman" panose="02020603050405020304" pitchFamily="18" charset="0"/>
              </a:rPr>
              <a:t>lub wpisu do ewidencji niepublicznych </a:t>
            </a:r>
            <a:r>
              <a:rPr lang="pl-PL" sz="2000" dirty="0" smtClean="0">
                <a:latin typeface="Times New Roman" panose="02020603050405020304" pitchFamily="18" charset="0"/>
                <a:cs typeface="Times New Roman" panose="02020603050405020304" pitchFamily="18" charset="0"/>
              </a:rPr>
              <a:t>szkół/przedszkoli (…).</a:t>
            </a:r>
          </a:p>
          <a:p>
            <a:pPr marL="342900" indent="-342900" algn="just">
              <a:buFontTx/>
              <a:buChar char="-"/>
            </a:pPr>
            <a:endParaRPr lang="pl-PL" sz="2000" dirty="0" smtClean="0">
              <a:latin typeface="Times New Roman" panose="02020603050405020304" pitchFamily="18" charset="0"/>
              <a:cs typeface="Times New Roman" panose="02020603050405020304" pitchFamily="18" charset="0"/>
            </a:endParaRPr>
          </a:p>
          <a:p>
            <a:pPr algn="just"/>
            <a:r>
              <a:rPr lang="pl-PL" sz="2000" b="1" i="1" dirty="0">
                <a:latin typeface="Times New Roman" panose="02020603050405020304" pitchFamily="18" charset="0"/>
                <a:cs typeface="Times New Roman" panose="02020603050405020304" pitchFamily="18" charset="0"/>
              </a:rPr>
              <a:t>Dokonanie zmiany zezwolenia lub wpisu do ewidencji musi być </a:t>
            </a:r>
            <a:r>
              <a:rPr lang="pl-PL" sz="2000" b="1" i="1" dirty="0" smtClean="0">
                <a:latin typeface="Times New Roman" panose="02020603050405020304" pitchFamily="18" charset="0"/>
                <a:cs typeface="Times New Roman" panose="02020603050405020304" pitchFamily="18" charset="0"/>
              </a:rPr>
              <a:t>poprzedzone </a:t>
            </a:r>
            <a:r>
              <a:rPr lang="pl-PL" sz="2000" dirty="0" smtClean="0">
                <a:latin typeface="Times New Roman" panose="02020603050405020304" pitchFamily="18" charset="0"/>
                <a:cs typeface="Times New Roman" panose="02020603050405020304" pitchFamily="18" charset="0"/>
              </a:rPr>
              <a:t>:</a:t>
            </a:r>
          </a:p>
          <a:p>
            <a:pPr algn="just"/>
            <a:endParaRPr lang="pl-PL" sz="20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pl-PL" sz="2000" dirty="0" smtClean="0">
                <a:latin typeface="Times New Roman" panose="02020603050405020304" pitchFamily="18" charset="0"/>
                <a:cs typeface="Times New Roman" panose="02020603050405020304" pitchFamily="18" charset="0"/>
              </a:rPr>
              <a:t>uzyskaniem </a:t>
            </a:r>
            <a:r>
              <a:rPr lang="pl-PL" sz="2000" dirty="0">
                <a:latin typeface="Times New Roman" panose="02020603050405020304" pitchFamily="18" charset="0"/>
                <a:cs typeface="Times New Roman" panose="02020603050405020304" pitchFamily="18" charset="0"/>
              </a:rPr>
              <a:t>pozytywnej opinii kuratora oświaty, </a:t>
            </a:r>
            <a:endParaRPr lang="pl-PL" sz="20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pl-PL" sz="2000" dirty="0" smtClean="0">
                <a:latin typeface="Times New Roman" panose="02020603050405020304" pitchFamily="18" charset="0"/>
                <a:cs typeface="Times New Roman" panose="02020603050405020304" pitchFamily="18" charset="0"/>
              </a:rPr>
              <a:t>opinii </a:t>
            </a:r>
            <a:r>
              <a:rPr lang="pl-PL" sz="2000" dirty="0">
                <a:latin typeface="Times New Roman" panose="02020603050405020304" pitchFamily="18" charset="0"/>
                <a:cs typeface="Times New Roman" panose="02020603050405020304" pitchFamily="18" charset="0"/>
              </a:rPr>
              <a:t>komendanta </a:t>
            </a:r>
            <a:r>
              <a:rPr lang="pl-PL" sz="2000" dirty="0" smtClean="0">
                <a:latin typeface="Times New Roman" panose="02020603050405020304" pitchFamily="18" charset="0"/>
                <a:cs typeface="Times New Roman" panose="02020603050405020304" pitchFamily="18" charset="0"/>
              </a:rPr>
              <a:t>powiatowego (</a:t>
            </a:r>
            <a:r>
              <a:rPr lang="pl-PL" sz="2000" dirty="0">
                <a:latin typeface="Times New Roman" panose="02020603050405020304" pitchFamily="18" charset="0"/>
                <a:cs typeface="Times New Roman" panose="02020603050405020304" pitchFamily="18" charset="0"/>
              </a:rPr>
              <a:t>miejskiego) </a:t>
            </a:r>
            <a:endParaRPr lang="pl-PL" sz="20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pl-PL" sz="2000" dirty="0" smtClean="0">
                <a:latin typeface="Times New Roman" panose="02020603050405020304" pitchFamily="18" charset="0"/>
                <a:cs typeface="Times New Roman" panose="02020603050405020304" pitchFamily="18" charset="0"/>
              </a:rPr>
              <a:t>Państwowej </a:t>
            </a:r>
            <a:r>
              <a:rPr lang="pl-PL" sz="2000" dirty="0">
                <a:latin typeface="Times New Roman" panose="02020603050405020304" pitchFamily="18" charset="0"/>
                <a:cs typeface="Times New Roman" panose="02020603050405020304" pitchFamily="18" charset="0"/>
              </a:rPr>
              <a:t>Straży Pożarnej </a:t>
            </a:r>
            <a:r>
              <a:rPr lang="pl-PL" sz="2000" dirty="0" smtClean="0">
                <a:latin typeface="Times New Roman" panose="02020603050405020304" pitchFamily="18" charset="0"/>
                <a:cs typeface="Times New Roman" panose="02020603050405020304" pitchFamily="18" charset="0"/>
              </a:rPr>
              <a:t>państwowego powiatowego inspektora </a:t>
            </a:r>
            <a:r>
              <a:rPr lang="pl-PL" sz="2000" dirty="0">
                <a:latin typeface="Times New Roman" panose="02020603050405020304" pitchFamily="18" charset="0"/>
                <a:cs typeface="Times New Roman" panose="02020603050405020304" pitchFamily="18" charset="0"/>
              </a:rPr>
              <a:t>sanitarnego. Wszystkie trzy opinie będą wydane w ciągu 7 </a:t>
            </a:r>
          </a:p>
        </p:txBody>
      </p:sp>
      <p:sp>
        <p:nvSpPr>
          <p:cNvPr id="3" name="Prostokąt 2"/>
          <p:cNvSpPr/>
          <p:nvPr/>
        </p:nvSpPr>
        <p:spPr>
          <a:xfrm>
            <a:off x="539930" y="5459662"/>
            <a:ext cx="11425645" cy="523220"/>
          </a:xfrm>
          <a:prstGeom prst="rect">
            <a:avLst/>
          </a:prstGeom>
        </p:spPr>
        <p:txBody>
          <a:bodyPr wrap="square">
            <a:spAutoFit/>
          </a:bodyPr>
          <a:lstStyle/>
          <a:p>
            <a:r>
              <a:rPr lang="pl-PL" sz="1400" dirty="0" smtClean="0">
                <a:latin typeface="Times New Roman" panose="02020603050405020304" pitchFamily="18" charset="0"/>
                <a:cs typeface="Times New Roman" panose="02020603050405020304" pitchFamily="18" charset="0"/>
              </a:rPr>
              <a:t>Art.. 51 </a:t>
            </a:r>
            <a:r>
              <a:rPr lang="pl-PL" sz="1400" dirty="0">
                <a:latin typeface="Times New Roman" panose="02020603050405020304" pitchFamily="18" charset="0"/>
                <a:cs typeface="Times New Roman" panose="02020603050405020304" pitchFamily="18" charset="0"/>
              </a:rPr>
              <a:t>ustawy z 12 marca  2022 r. o pomocy obywatelom Ukrainy w związku z konfliktem zbrojnym na terytorium tego państwa </a:t>
            </a:r>
          </a:p>
          <a:p>
            <a:r>
              <a:rPr lang="pl-PL" sz="1400" dirty="0">
                <a:latin typeface="Times New Roman" panose="02020603050405020304" pitchFamily="18" charset="0"/>
                <a:cs typeface="Times New Roman" panose="02020603050405020304" pitchFamily="18" charset="0"/>
              </a:rPr>
              <a:t>(Dz. U. z 2022 r. poz. </a:t>
            </a:r>
            <a:r>
              <a:rPr lang="pl-PL" sz="1400" dirty="0" smtClean="0">
                <a:latin typeface="Times New Roman" panose="02020603050405020304" pitchFamily="18" charset="0"/>
                <a:cs typeface="Times New Roman" panose="02020603050405020304" pitchFamily="18" charset="0"/>
              </a:rPr>
              <a:t>583)</a:t>
            </a:r>
            <a:endParaRPr lang="pl-PL"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0703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8308" y="1775099"/>
            <a:ext cx="11399520" cy="3108543"/>
          </a:xfrm>
          <a:prstGeom prst="rect">
            <a:avLst/>
          </a:prstGeom>
        </p:spPr>
        <p:txBody>
          <a:bodyPr wrap="square">
            <a:spAutoFit/>
          </a:bodyPr>
          <a:lstStyle/>
          <a:p>
            <a:pPr algn="just"/>
            <a:r>
              <a:rPr lang="pl-PL" sz="2800" b="1" i="1" dirty="0" smtClean="0">
                <a:latin typeface="Times New Roman" panose="02020603050405020304" pitchFamily="18" charset="0"/>
                <a:cs typeface="Times New Roman" panose="02020603050405020304" pitchFamily="18" charset="0"/>
              </a:rPr>
              <a:t>Umożliwienie </a:t>
            </a:r>
            <a:r>
              <a:rPr lang="pl-PL" sz="2800" b="1" i="1" dirty="0">
                <a:latin typeface="Times New Roman" panose="02020603050405020304" pitchFamily="18" charset="0"/>
                <a:cs typeface="Times New Roman" panose="02020603050405020304" pitchFamily="18" charset="0"/>
              </a:rPr>
              <a:t>dowożenia dzieci i uczniów z Ukrainy do miejsc</a:t>
            </a:r>
          </a:p>
          <a:p>
            <a:pPr algn="just"/>
            <a:r>
              <a:rPr lang="pl-PL" sz="2800" b="1" i="1" dirty="0">
                <a:latin typeface="Times New Roman" panose="02020603050405020304" pitchFamily="18" charset="0"/>
                <a:cs typeface="Times New Roman" panose="02020603050405020304" pitchFamily="18" charset="0"/>
              </a:rPr>
              <a:t>w których zapewnia im się kształcenie, wychowanie i opiekę. </a:t>
            </a:r>
            <a:endParaRPr lang="pl-PL" sz="2800" b="1" i="1" dirty="0" smtClean="0">
              <a:latin typeface="Times New Roman" panose="02020603050405020304" pitchFamily="18" charset="0"/>
              <a:cs typeface="Times New Roman" panose="02020603050405020304" pitchFamily="18" charset="0"/>
            </a:endParaRPr>
          </a:p>
          <a:p>
            <a:pPr algn="just"/>
            <a:endParaRPr lang="pl-PL" sz="2800" b="1" i="1" dirty="0" smtClean="0">
              <a:latin typeface="Times New Roman" panose="02020603050405020304" pitchFamily="18" charset="0"/>
              <a:cs typeface="Times New Roman" panose="02020603050405020304" pitchFamily="18" charset="0"/>
            </a:endParaRPr>
          </a:p>
          <a:p>
            <a:pPr marL="457200" indent="-457200" algn="just">
              <a:buFont typeface="Wingdings" pitchFamily="2" charset="2"/>
              <a:buChar char="Ø"/>
            </a:pPr>
            <a:r>
              <a:rPr lang="pl-PL" sz="2800" dirty="0" smtClean="0">
                <a:latin typeface="Times New Roman" panose="02020603050405020304" pitchFamily="18" charset="0"/>
                <a:cs typeface="Times New Roman" panose="02020603050405020304" pitchFamily="18" charset="0"/>
              </a:rPr>
              <a:t>JST może </a:t>
            </a:r>
            <a:r>
              <a:rPr lang="pl-PL" sz="2800" dirty="0">
                <a:latin typeface="Times New Roman" panose="02020603050405020304" pitchFamily="18" charset="0"/>
                <a:cs typeface="Times New Roman" panose="02020603050405020304" pitchFamily="18" charset="0"/>
              </a:rPr>
              <a:t>zorganizować </a:t>
            </a:r>
            <a:r>
              <a:rPr lang="pl-PL" sz="2800" dirty="0" smtClean="0">
                <a:latin typeface="Times New Roman" panose="02020603050405020304" pitchFamily="18" charset="0"/>
                <a:cs typeface="Times New Roman" panose="02020603050405020304" pitchFamily="18" charset="0"/>
              </a:rPr>
              <a:t>bezpłatny transport </a:t>
            </a:r>
            <a:r>
              <a:rPr lang="pl-PL" sz="2800" dirty="0">
                <a:latin typeface="Times New Roman" panose="02020603050405020304" pitchFamily="18" charset="0"/>
                <a:cs typeface="Times New Roman" panose="02020603050405020304" pitchFamily="18" charset="0"/>
              </a:rPr>
              <a:t>do miejsca, w którym zapewnia się </a:t>
            </a:r>
            <a:r>
              <a:rPr lang="pl-PL" sz="2800" dirty="0" smtClean="0">
                <a:latin typeface="Times New Roman" panose="02020603050405020304" pitchFamily="18" charset="0"/>
                <a:cs typeface="Times New Roman" panose="02020603050405020304" pitchFamily="18" charset="0"/>
              </a:rPr>
              <a:t>dzieciom </a:t>
            </a:r>
            <a:r>
              <a:rPr lang="pl-PL" sz="2800" dirty="0">
                <a:latin typeface="Times New Roman" panose="02020603050405020304" pitchFamily="18" charset="0"/>
                <a:cs typeface="Times New Roman" panose="02020603050405020304" pitchFamily="18" charset="0"/>
              </a:rPr>
              <a:t>kształcenie</a:t>
            </a:r>
            <a:r>
              <a:rPr lang="pl-PL" sz="2800" dirty="0" smtClean="0">
                <a:latin typeface="Times New Roman" panose="02020603050405020304" pitchFamily="18" charset="0"/>
                <a:cs typeface="Times New Roman" panose="02020603050405020304" pitchFamily="18" charset="0"/>
              </a:rPr>
              <a:t>, wychowanie </a:t>
            </a:r>
            <a:r>
              <a:rPr lang="pl-PL" sz="2800" dirty="0">
                <a:latin typeface="Times New Roman" panose="02020603050405020304" pitchFamily="18" charset="0"/>
                <a:cs typeface="Times New Roman" panose="02020603050405020304" pitchFamily="18" charset="0"/>
              </a:rPr>
              <a:t>i </a:t>
            </a:r>
            <a:r>
              <a:rPr lang="pl-PL" sz="2800" dirty="0" smtClean="0">
                <a:latin typeface="Times New Roman" panose="02020603050405020304" pitchFamily="18" charset="0"/>
                <a:cs typeface="Times New Roman" panose="02020603050405020304" pitchFamily="18" charset="0"/>
              </a:rPr>
              <a:t>opiekę;</a:t>
            </a:r>
            <a:endParaRPr lang="pl-PL" sz="2800" dirty="0">
              <a:latin typeface="Times New Roman" panose="02020603050405020304" pitchFamily="18" charset="0"/>
              <a:cs typeface="Times New Roman" panose="02020603050405020304" pitchFamily="18" charset="0"/>
            </a:endParaRPr>
          </a:p>
          <a:p>
            <a:pPr marL="457200" indent="-457200" algn="just">
              <a:buFont typeface="Wingdings" pitchFamily="2" charset="2"/>
              <a:buChar char="Ø"/>
            </a:pPr>
            <a:r>
              <a:rPr lang="pl-PL" sz="2800" dirty="0" smtClean="0">
                <a:latin typeface="Times New Roman" panose="02020603050405020304" pitchFamily="18" charset="0"/>
                <a:cs typeface="Times New Roman" panose="02020603050405020304" pitchFamily="18" charset="0"/>
              </a:rPr>
              <a:t>w </a:t>
            </a:r>
            <a:r>
              <a:rPr lang="pl-PL" sz="2800" dirty="0">
                <a:latin typeface="Times New Roman" panose="02020603050405020304" pitchFamily="18" charset="0"/>
                <a:cs typeface="Times New Roman" panose="02020603050405020304" pitchFamily="18" charset="0"/>
              </a:rPr>
              <a:t>przypadku zorganizowania transportu </a:t>
            </a:r>
            <a:r>
              <a:rPr lang="pl-PL" sz="2800" dirty="0" smtClean="0">
                <a:latin typeface="Times New Roman" panose="02020603050405020304" pitchFamily="18" charset="0"/>
                <a:cs typeface="Times New Roman" panose="02020603050405020304" pitchFamily="18" charset="0"/>
              </a:rPr>
              <a:t>samorząd </a:t>
            </a:r>
            <a:r>
              <a:rPr lang="pl-PL" sz="2800" dirty="0">
                <a:latin typeface="Times New Roman" panose="02020603050405020304" pitchFamily="18" charset="0"/>
                <a:cs typeface="Times New Roman" panose="02020603050405020304" pitchFamily="18" charset="0"/>
              </a:rPr>
              <a:t>lokalny będzie </a:t>
            </a:r>
            <a:r>
              <a:rPr lang="pl-PL" sz="2800" dirty="0" smtClean="0">
                <a:latin typeface="Times New Roman" panose="02020603050405020304" pitchFamily="18" charset="0"/>
                <a:cs typeface="Times New Roman" panose="02020603050405020304" pitchFamily="18" charset="0"/>
              </a:rPr>
              <a:t>zobowiązany do </a:t>
            </a:r>
            <a:r>
              <a:rPr lang="pl-PL" sz="2800" dirty="0">
                <a:latin typeface="Times New Roman" panose="02020603050405020304" pitchFamily="18" charset="0"/>
                <a:cs typeface="Times New Roman" panose="02020603050405020304" pitchFamily="18" charset="0"/>
              </a:rPr>
              <a:t>zapewnienia opieki w czasie </a:t>
            </a:r>
            <a:r>
              <a:rPr lang="pl-PL" sz="2800" dirty="0" smtClean="0">
                <a:latin typeface="Times New Roman" panose="02020603050405020304" pitchFamily="18" charset="0"/>
                <a:cs typeface="Times New Roman" panose="02020603050405020304" pitchFamily="18" charset="0"/>
              </a:rPr>
              <a:t>przewozu.</a:t>
            </a:r>
            <a:endParaRPr lang="pl-PL" sz="2800" dirty="0">
              <a:latin typeface="Times New Roman" panose="02020603050405020304" pitchFamily="18" charset="0"/>
              <a:cs typeface="Times New Roman" panose="02020603050405020304" pitchFamily="18" charset="0"/>
            </a:endParaRPr>
          </a:p>
        </p:txBody>
      </p:sp>
      <p:sp>
        <p:nvSpPr>
          <p:cNvPr id="3" name="Prostokąt 2"/>
          <p:cNvSpPr/>
          <p:nvPr/>
        </p:nvSpPr>
        <p:spPr>
          <a:xfrm>
            <a:off x="1062445" y="5450954"/>
            <a:ext cx="10842172" cy="523220"/>
          </a:xfrm>
          <a:prstGeom prst="rect">
            <a:avLst/>
          </a:prstGeom>
        </p:spPr>
        <p:txBody>
          <a:bodyPr wrap="square">
            <a:spAutoFit/>
          </a:bodyPr>
          <a:lstStyle/>
          <a:p>
            <a:r>
              <a:rPr lang="pl-PL" sz="1400" dirty="0" smtClean="0">
                <a:latin typeface="Times New Roman" panose="02020603050405020304" pitchFamily="18" charset="0"/>
                <a:cs typeface="Times New Roman" panose="02020603050405020304" pitchFamily="18" charset="0"/>
              </a:rPr>
              <a:t>Art. 52 i  55 ust.4 ustawy </a:t>
            </a:r>
            <a:r>
              <a:rPr lang="pl-PL" sz="1400" dirty="0">
                <a:latin typeface="Times New Roman" panose="02020603050405020304" pitchFamily="18" charset="0"/>
                <a:cs typeface="Times New Roman" panose="02020603050405020304" pitchFamily="18" charset="0"/>
              </a:rPr>
              <a:t>z 12 </a:t>
            </a:r>
            <a:r>
              <a:rPr lang="pl-PL" sz="1400" dirty="0" smtClean="0">
                <a:latin typeface="Times New Roman" panose="02020603050405020304" pitchFamily="18" charset="0"/>
                <a:cs typeface="Times New Roman" panose="02020603050405020304" pitchFamily="18" charset="0"/>
              </a:rPr>
              <a:t>marca  </a:t>
            </a:r>
            <a:r>
              <a:rPr lang="pl-PL" sz="1400" dirty="0">
                <a:latin typeface="Times New Roman" panose="02020603050405020304" pitchFamily="18" charset="0"/>
                <a:cs typeface="Times New Roman" panose="02020603050405020304" pitchFamily="18" charset="0"/>
              </a:rPr>
              <a:t>2022 r. o pomocy obywatelom Ukrainy w związku z konfliktem zbrojnym na terytorium tego państwa </a:t>
            </a:r>
          </a:p>
          <a:p>
            <a:r>
              <a:rPr lang="pl-PL" sz="1400" dirty="0">
                <a:latin typeface="Times New Roman" panose="02020603050405020304" pitchFamily="18" charset="0"/>
                <a:cs typeface="Times New Roman" panose="02020603050405020304" pitchFamily="18" charset="0"/>
              </a:rPr>
              <a:t>(Dz. U. z 2022 r. poz. </a:t>
            </a:r>
            <a:r>
              <a:rPr lang="pl-PL" sz="1400" dirty="0" smtClean="0">
                <a:latin typeface="Times New Roman" panose="02020603050405020304" pitchFamily="18" charset="0"/>
                <a:cs typeface="Times New Roman" panose="02020603050405020304" pitchFamily="18" charset="0"/>
              </a:rPr>
              <a:t>583)</a:t>
            </a:r>
            <a:endParaRPr lang="pl-PL"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491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2"/>
          <p:cNvSpPr txBox="1">
            <a:spLocks/>
          </p:cNvSpPr>
          <p:nvPr/>
        </p:nvSpPr>
        <p:spPr>
          <a:xfrm>
            <a:off x="613611" y="5306096"/>
            <a:ext cx="9925601" cy="123959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1400" smtClean="0">
                <a:solidFill>
                  <a:prstClr val="black"/>
                </a:solidFill>
                <a:latin typeface="Times New Roman" panose="02020603050405020304" pitchFamily="18" charset="0"/>
                <a:cs typeface="Times New Roman" panose="02020603050405020304" pitchFamily="18" charset="0"/>
              </a:rPr>
              <a:t>Rozporządzenie Ministra Edukacji i Nauki z dnia 21 marca 2022 r. w sprawie organizacji kształcenia, wychowania i opieki dzieci i młodzieży będących obywatelami Ukrainy (Dz. U. z 2022 r. poz. 645) </a:t>
            </a:r>
          </a:p>
          <a:p>
            <a:endParaRPr lang="pl-PL" dirty="0"/>
          </a:p>
        </p:txBody>
      </p:sp>
      <p:sp>
        <p:nvSpPr>
          <p:cNvPr id="3" name="Prostokąt 2"/>
          <p:cNvSpPr/>
          <p:nvPr/>
        </p:nvSpPr>
        <p:spPr>
          <a:xfrm>
            <a:off x="481264" y="1375573"/>
            <a:ext cx="11129210" cy="3416320"/>
          </a:xfrm>
          <a:prstGeom prst="rect">
            <a:avLst/>
          </a:prstGeom>
        </p:spPr>
        <p:txBody>
          <a:bodyPr wrap="square">
            <a:spAutoFit/>
          </a:bodyPr>
          <a:lstStyle/>
          <a:p>
            <a:r>
              <a:rPr lang="pl-PL" b="1" i="1" dirty="0" smtClean="0">
                <a:latin typeface="Arial"/>
              </a:rPr>
              <a:t>Warunki </a:t>
            </a:r>
            <a:r>
              <a:rPr lang="pl-PL" b="1" i="1" dirty="0">
                <a:latin typeface="Arial"/>
              </a:rPr>
              <a:t>bezpieczeństwa dla tworzonych „innych </a:t>
            </a:r>
            <a:r>
              <a:rPr lang="pl-PL" b="1" i="1" dirty="0" smtClean="0">
                <a:latin typeface="Arial"/>
              </a:rPr>
              <a:t>lokalizacji </a:t>
            </a:r>
            <a:r>
              <a:rPr lang="pl-PL" b="1" i="1" dirty="0">
                <a:latin typeface="Arial"/>
              </a:rPr>
              <a:t>prowadzenia </a:t>
            </a:r>
            <a:r>
              <a:rPr lang="pl-PL" b="1" i="1" dirty="0" smtClean="0">
                <a:latin typeface="Arial"/>
              </a:rPr>
              <a:t> zajęć” :</a:t>
            </a:r>
          </a:p>
          <a:p>
            <a:endParaRPr lang="pl-PL" b="1" i="1" dirty="0">
              <a:latin typeface="Arial"/>
            </a:endParaRPr>
          </a:p>
          <a:p>
            <a:r>
              <a:rPr lang="pl-PL" b="1" i="1" dirty="0" smtClean="0">
                <a:latin typeface="Arial"/>
              </a:rPr>
              <a:t> </a:t>
            </a:r>
            <a:r>
              <a:rPr lang="pl-PL" sz="2000" dirty="0" smtClean="0">
                <a:latin typeface="Arial"/>
              </a:rPr>
              <a:t>- wymagania określone </a:t>
            </a:r>
            <a:r>
              <a:rPr lang="pl-PL" sz="2000" dirty="0">
                <a:latin typeface="Arial"/>
              </a:rPr>
              <a:t>w przepisach w sprawie warunków technicznych, jakim powinny</a:t>
            </a:r>
          </a:p>
          <a:p>
            <a:r>
              <a:rPr lang="pl-PL" sz="2000" dirty="0">
                <a:latin typeface="Arial"/>
              </a:rPr>
              <a:t>odpowiadać budynki i ich </a:t>
            </a:r>
            <a:r>
              <a:rPr lang="pl-PL" sz="2000" dirty="0" smtClean="0">
                <a:latin typeface="Arial"/>
              </a:rPr>
              <a:t>usytuowanie;</a:t>
            </a:r>
            <a:endParaRPr lang="pl-PL" sz="2000" dirty="0" smtClean="0">
              <a:latin typeface="Arial"/>
            </a:endParaRPr>
          </a:p>
          <a:p>
            <a:r>
              <a:rPr lang="pl-PL" sz="2000" dirty="0" smtClean="0">
                <a:latin typeface="Arial"/>
              </a:rPr>
              <a:t>- wymagania ochrony przeciwpożarowej </a:t>
            </a:r>
            <a:r>
              <a:rPr lang="pl-PL" sz="2000" dirty="0">
                <a:latin typeface="Arial"/>
              </a:rPr>
              <a:t>dla kategorii zagrożenia ludzi ZL II, określone w</a:t>
            </a:r>
          </a:p>
          <a:p>
            <a:r>
              <a:rPr lang="pl-PL" sz="2000" dirty="0">
                <a:latin typeface="Arial"/>
              </a:rPr>
              <a:t>przepisach dotyczących ochrony przeciwpożarowej</a:t>
            </a:r>
            <a:r>
              <a:rPr lang="pl-PL" sz="2000" dirty="0" smtClean="0">
                <a:latin typeface="Arial"/>
              </a:rPr>
              <a:t>,  </a:t>
            </a:r>
            <a:r>
              <a:rPr lang="pl-PL" sz="2000" dirty="0">
                <a:latin typeface="Arial"/>
              </a:rPr>
              <a:t>określone w art. 6a ustawy z dnia 24 sierpnia 1991 r. o </a:t>
            </a:r>
            <a:r>
              <a:rPr lang="pl-PL" sz="2000" dirty="0" smtClean="0">
                <a:latin typeface="Arial"/>
              </a:rPr>
              <a:t>ochronie  przeciwpożarowej </a:t>
            </a:r>
            <a:r>
              <a:rPr lang="pl-PL" sz="2000" dirty="0">
                <a:latin typeface="Arial"/>
              </a:rPr>
              <a:t>(rozwiązania zamienne ograniczają możliwość</a:t>
            </a:r>
          </a:p>
          <a:p>
            <a:r>
              <a:rPr lang="pl-PL" sz="2000" dirty="0">
                <a:latin typeface="Arial"/>
              </a:rPr>
              <a:t>powstania pożaru, w inny sposób zapewniają ewakuację </a:t>
            </a:r>
            <a:r>
              <a:rPr lang="pl-PL" sz="2000" dirty="0" smtClean="0">
                <a:latin typeface="Arial"/>
              </a:rPr>
              <a:t>oraz bezpieczeństwo </a:t>
            </a:r>
            <a:r>
              <a:rPr lang="pl-PL" sz="2000" dirty="0">
                <a:latin typeface="Arial"/>
              </a:rPr>
              <a:t>ekip ratowniczych).</a:t>
            </a:r>
          </a:p>
          <a:p>
            <a:r>
              <a:rPr lang="pl-PL" sz="2000" dirty="0">
                <a:latin typeface="Arial"/>
              </a:rPr>
              <a:t>Natomiast jeżeli powyższe wymagania nie są spełnione, zastosowanie </a:t>
            </a:r>
            <a:r>
              <a:rPr lang="pl-PL" sz="2000" dirty="0" smtClean="0">
                <a:latin typeface="Arial"/>
              </a:rPr>
              <a:t>mają warunki </a:t>
            </a:r>
            <a:r>
              <a:rPr lang="pl-PL" sz="2000" dirty="0">
                <a:latin typeface="Arial"/>
              </a:rPr>
              <a:t>jak dla innych form wychowania przedszkolnego (art. 32 ust. </a:t>
            </a:r>
            <a:r>
              <a:rPr lang="pl-PL" sz="2000" dirty="0" smtClean="0">
                <a:latin typeface="Arial"/>
              </a:rPr>
              <a:t>11 ustawy </a:t>
            </a:r>
            <a:r>
              <a:rPr lang="pl-PL" sz="2000" dirty="0">
                <a:latin typeface="Arial"/>
              </a:rPr>
              <a:t>Prawo oświatowe);</a:t>
            </a:r>
            <a:endParaRPr lang="pl-PL" sz="2000" dirty="0" smtClean="0">
              <a:latin typeface="Arial"/>
            </a:endParaRPr>
          </a:p>
        </p:txBody>
      </p:sp>
    </p:spTree>
    <p:extLst>
      <p:ext uri="{BB962C8B-B14F-4D97-AF65-F5344CB8AC3E}">
        <p14:creationId xmlns:p14="http://schemas.microsoft.com/office/powerpoint/2010/main" val="3775943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b="1" i="1" dirty="0" smtClean="0">
                <a:latin typeface="Times New Roman" pitchFamily="18" charset="0"/>
                <a:cs typeface="Times New Roman" pitchFamily="18" charset="0"/>
              </a:rPr>
              <a:t>„Inne lokalizacje </a:t>
            </a:r>
            <a:r>
              <a:rPr lang="pl-PL" sz="2400" b="1" i="1" dirty="0">
                <a:latin typeface="Times New Roman" pitchFamily="18" charset="0"/>
                <a:cs typeface="Times New Roman" pitchFamily="18" charset="0"/>
              </a:rPr>
              <a:t>prowadzenia  </a:t>
            </a:r>
            <a:r>
              <a:rPr lang="pl-PL" sz="2400" b="1" i="1" dirty="0" smtClean="0">
                <a:latin typeface="Times New Roman" pitchFamily="18" charset="0"/>
                <a:cs typeface="Times New Roman" pitchFamily="18" charset="0"/>
              </a:rPr>
              <a:t>zajęć  w oddziałach przygotowawczych</a:t>
            </a:r>
            <a:r>
              <a:rPr lang="pl-PL" sz="2800" b="1" i="1" dirty="0" smtClean="0">
                <a:latin typeface="Times New Roman" pitchFamily="18" charset="0"/>
                <a:cs typeface="Times New Roman" pitchFamily="18" charset="0"/>
              </a:rPr>
              <a:t>”</a:t>
            </a:r>
            <a:endParaRPr lang="pl-PL" sz="2800" b="1" i="1"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latin typeface="Times New Roman" pitchFamily="18" charset="0"/>
                <a:cs typeface="Times New Roman" pitchFamily="18" charset="0"/>
              </a:rPr>
              <a:t> </a:t>
            </a:r>
          </a:p>
          <a:p>
            <a:pPr marL="0" indent="0">
              <a:buNone/>
            </a:pPr>
            <a:r>
              <a:rPr lang="pl-PL" sz="3300" b="1" dirty="0" smtClean="0">
                <a:latin typeface="Times New Roman" pitchFamily="18" charset="0"/>
                <a:cs typeface="Times New Roman" pitchFamily="18" charset="0"/>
              </a:rPr>
              <a:t>Współpraca Ministerstwa Edukacji i Nauki, Ministerstwa Aktywów Państwowych, Spółki Skarbu Państwa - </a:t>
            </a:r>
            <a:r>
              <a:rPr lang="pl-PL" sz="3300" dirty="0" smtClean="0">
                <a:latin typeface="Times New Roman" pitchFamily="18" charset="0"/>
                <a:cs typeface="Times New Roman" pitchFamily="18" charset="0"/>
              </a:rPr>
              <a:t>tworzenie  list </a:t>
            </a:r>
            <a:r>
              <a:rPr lang="pl-PL" sz="3300" dirty="0">
                <a:latin typeface="Times New Roman" pitchFamily="18" charset="0"/>
                <a:cs typeface="Times New Roman" pitchFamily="18" charset="0"/>
              </a:rPr>
              <a:t>nieruchomości </a:t>
            </a:r>
            <a:r>
              <a:rPr lang="pl-PL" sz="3300" dirty="0" smtClean="0">
                <a:latin typeface="Times New Roman" pitchFamily="18" charset="0"/>
                <a:cs typeface="Times New Roman" pitchFamily="18" charset="0"/>
              </a:rPr>
              <a:t>Spółki </a:t>
            </a:r>
            <a:r>
              <a:rPr lang="pl-PL" sz="3300" dirty="0">
                <a:latin typeface="Times New Roman" pitchFamily="18" charset="0"/>
                <a:cs typeface="Times New Roman" pitchFamily="18" charset="0"/>
              </a:rPr>
              <a:t>Skarbu Państwa zweryfikowanych przez Ministerstwo Aktywów Państwowych jako nadających się na lokale użytkowe –z rekomendacją Ministerstwa Edukacji i Nauki – do utworzenia w nich oddziałów przygotowawczych.</a:t>
            </a:r>
            <a:endParaRPr lang="pl-PL" sz="3300" dirty="0" smtClean="0">
              <a:latin typeface="Times New Roman" pitchFamily="18" charset="0"/>
              <a:cs typeface="Times New Roman" pitchFamily="18" charset="0"/>
            </a:endParaRPr>
          </a:p>
          <a:p>
            <a:pPr marL="0" indent="0">
              <a:buNone/>
            </a:pPr>
            <a:r>
              <a:rPr lang="pl-PL" sz="3300" dirty="0" smtClean="0">
                <a:latin typeface="Times New Roman" pitchFamily="18" charset="0"/>
                <a:cs typeface="Times New Roman" pitchFamily="18" charset="0"/>
              </a:rPr>
              <a:t> W kuratoriach oświaty powołano koordynatorów, którzy bezpośrednio  ze </a:t>
            </a:r>
            <a:r>
              <a:rPr lang="pl-PL" sz="3300" dirty="0" smtClean="0">
                <a:latin typeface="Times New Roman" pitchFamily="18" charset="0"/>
                <a:cs typeface="Times New Roman" pitchFamily="18" charset="0"/>
              </a:rPr>
              <a:t>Spółek </a:t>
            </a:r>
            <a:r>
              <a:rPr lang="pl-PL" sz="3300" dirty="0">
                <a:latin typeface="Times New Roman" pitchFamily="18" charset="0"/>
                <a:cs typeface="Times New Roman" pitchFamily="18" charset="0"/>
              </a:rPr>
              <a:t>Skarbu Państwa </a:t>
            </a:r>
            <a:r>
              <a:rPr lang="pl-PL" sz="3300" dirty="0" smtClean="0">
                <a:latin typeface="Times New Roman" pitchFamily="18" charset="0"/>
                <a:cs typeface="Times New Roman" pitchFamily="18" charset="0"/>
              </a:rPr>
              <a:t>otrzymają </a:t>
            </a:r>
            <a:r>
              <a:rPr lang="pl-PL" sz="3300" dirty="0" smtClean="0">
                <a:latin typeface="Times New Roman" pitchFamily="18" charset="0"/>
                <a:cs typeface="Times New Roman" pitchFamily="18" charset="0"/>
              </a:rPr>
              <a:t>informacje </a:t>
            </a:r>
            <a:r>
              <a:rPr lang="pl-PL" sz="3300" dirty="0">
                <a:latin typeface="Times New Roman" pitchFamily="18" charset="0"/>
                <a:cs typeface="Times New Roman" pitchFamily="18" charset="0"/>
              </a:rPr>
              <a:t>na </a:t>
            </a:r>
            <a:r>
              <a:rPr lang="pl-PL" sz="3300" dirty="0" smtClean="0">
                <a:latin typeface="Times New Roman" pitchFamily="18" charset="0"/>
                <a:cs typeface="Times New Roman" pitchFamily="18" charset="0"/>
              </a:rPr>
              <a:t>temat  </a:t>
            </a:r>
            <a:r>
              <a:rPr lang="pl-PL" sz="3300" dirty="0">
                <a:latin typeface="Times New Roman" pitchFamily="18" charset="0"/>
                <a:cs typeface="Times New Roman" pitchFamily="18" charset="0"/>
              </a:rPr>
              <a:t>dostępnych </a:t>
            </a:r>
            <a:r>
              <a:rPr lang="pl-PL" sz="3300" dirty="0" smtClean="0">
                <a:latin typeface="Times New Roman" pitchFamily="18" charset="0"/>
                <a:cs typeface="Times New Roman" pitchFamily="18" charset="0"/>
              </a:rPr>
              <a:t>nieruchomościach </a:t>
            </a:r>
            <a:r>
              <a:rPr lang="pl-PL" sz="3300" dirty="0">
                <a:latin typeface="Times New Roman" pitchFamily="18" charset="0"/>
                <a:cs typeface="Times New Roman" pitchFamily="18" charset="0"/>
              </a:rPr>
              <a:t>- do utworzenia w nich oddziałów przygotowawczych</a:t>
            </a:r>
            <a:endParaRPr lang="pl-PL" sz="3300" dirty="0" smtClean="0">
              <a:latin typeface="Times New Roman" pitchFamily="18" charset="0"/>
              <a:cs typeface="Times New Roman" pitchFamily="18" charset="0"/>
            </a:endParaRPr>
          </a:p>
          <a:p>
            <a:pPr marL="0" indent="0">
              <a:buNone/>
            </a:pPr>
            <a:r>
              <a:rPr lang="pl-PL" sz="3300" dirty="0" smtClean="0">
                <a:latin typeface="Times New Roman" pitchFamily="18" charset="0"/>
                <a:cs typeface="Times New Roman" pitchFamily="18" charset="0"/>
              </a:rPr>
              <a:t> </a:t>
            </a:r>
            <a:r>
              <a:rPr lang="pl-PL" sz="3300" b="1" dirty="0" smtClean="0">
                <a:latin typeface="Times New Roman" pitchFamily="18" charset="0"/>
                <a:cs typeface="Times New Roman" pitchFamily="18" charset="0"/>
              </a:rPr>
              <a:t>Zgodnie </a:t>
            </a:r>
            <a:r>
              <a:rPr lang="pl-PL" sz="3300" b="1" dirty="0">
                <a:latin typeface="Times New Roman" pitchFamily="18" charset="0"/>
                <a:cs typeface="Times New Roman" pitchFamily="18" charset="0"/>
              </a:rPr>
              <a:t>z ustaleniami warunki i forma bezpłatnego udostępnienia lokalu </a:t>
            </a:r>
            <a:r>
              <a:rPr lang="pl-PL" sz="3300" b="1" dirty="0" smtClean="0">
                <a:latin typeface="Times New Roman" pitchFamily="18" charset="0"/>
                <a:cs typeface="Times New Roman" pitchFamily="18" charset="0"/>
              </a:rPr>
              <a:t>użytkowego </a:t>
            </a:r>
            <a:r>
              <a:rPr lang="pl-PL" sz="3300" b="1" dirty="0">
                <a:latin typeface="Times New Roman" pitchFamily="18" charset="0"/>
                <a:cs typeface="Times New Roman" pitchFamily="18" charset="0"/>
              </a:rPr>
              <a:t>jest uzgadniana pomiędzy organem prowadzącym szkołę </a:t>
            </a:r>
            <a:r>
              <a:rPr lang="pl-PL" sz="3300" b="1" dirty="0" smtClean="0">
                <a:latin typeface="Times New Roman" pitchFamily="18" charset="0"/>
                <a:cs typeface="Times New Roman" pitchFamily="18" charset="0"/>
              </a:rPr>
              <a:t>a Spółkami </a:t>
            </a:r>
            <a:r>
              <a:rPr lang="pl-PL" sz="3300" b="1" dirty="0" smtClean="0">
                <a:latin typeface="Times New Roman" pitchFamily="18" charset="0"/>
                <a:cs typeface="Times New Roman" pitchFamily="18" charset="0"/>
              </a:rPr>
              <a:t>Skarbu </a:t>
            </a:r>
            <a:r>
              <a:rPr lang="pl-PL" sz="3300" b="1" dirty="0">
                <a:latin typeface="Times New Roman" pitchFamily="18" charset="0"/>
                <a:cs typeface="Times New Roman" pitchFamily="18" charset="0"/>
              </a:rPr>
              <a:t>Państwa.</a:t>
            </a:r>
          </a:p>
        </p:txBody>
      </p:sp>
    </p:spTree>
    <p:extLst>
      <p:ext uri="{BB962C8B-B14F-4D97-AF65-F5344CB8AC3E}">
        <p14:creationId xmlns:p14="http://schemas.microsoft.com/office/powerpoint/2010/main" val="2831550963"/>
      </p:ext>
    </p:extLst>
  </p:cSld>
  <p:clrMapOvr>
    <a:masterClrMapping/>
  </p:clrMapOvr>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Motyw pakietu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946</TotalTime>
  <Words>2657</Words>
  <Application>Microsoft Office PowerPoint</Application>
  <PresentationFormat>Niestandardowy</PresentationFormat>
  <Paragraphs>223</Paragraphs>
  <Slides>40</Slides>
  <Notes>0</Notes>
  <HiddenSlides>0</HiddenSlides>
  <MMClips>0</MMClips>
  <ScaleCrop>false</ScaleCrop>
  <HeadingPairs>
    <vt:vector size="4" baseType="variant">
      <vt:variant>
        <vt:lpstr>Motyw</vt:lpstr>
      </vt:variant>
      <vt:variant>
        <vt:i4>1</vt:i4>
      </vt:variant>
      <vt:variant>
        <vt:lpstr>Tytuły slajdów</vt:lpstr>
      </vt:variant>
      <vt:variant>
        <vt:i4>40</vt:i4>
      </vt:variant>
    </vt:vector>
  </HeadingPairs>
  <TitlesOfParts>
    <vt:vector size="41" baseType="lpstr">
      <vt:lpstr>Office Theme</vt:lpstr>
      <vt:lpstr>Sytuacja w szkołach  i przedszkolach po 24.02. 2022 r.   aspekty prawne i organizacyjne.</vt:lpstr>
      <vt:lpstr>Prezentacja programu PowerPoint</vt:lpstr>
      <vt:lpstr>Prezentacja programu PowerPoint</vt:lpstr>
      <vt:lpstr>Dofinansowanie działań jednostek  samorządu terytorialnego</vt:lpstr>
      <vt:lpstr>Prezentacja programu PowerPoint</vt:lpstr>
      <vt:lpstr>Prezentacja programu PowerPoint</vt:lpstr>
      <vt:lpstr>Prezentacja programu PowerPoint</vt:lpstr>
      <vt:lpstr>Prezentacja programu PowerPoint</vt:lpstr>
      <vt:lpstr>„Inne lokalizacje prowadzenia  zajęć  w oddziałach przygotowawczych”</vt:lpstr>
      <vt:lpstr>Prezentacja programu PowerPoint</vt:lpstr>
      <vt:lpstr>Prezentacja programu PowerPoint</vt:lpstr>
      <vt:lpstr>Prezentacja programu PowerPoint</vt:lpstr>
      <vt:lpstr>- dostosowywanie treści nauczanych w oddziale przygotowawczym; -  dostosowanie realizowanych w szkole programów nauczania w tym zakresu treści nauczania – do możliwości i potrzeb uczniów; -  dostosowanie realizowanych w szkole programów nauczania przez    ograniczanie/zmniejszanie wymagań w stosunku do podstawy programowej kształcenia ogólnego;  -  nauka języka polskiego co najmniej 6 godzin tygodniowo; -  pozostałe godziny (19) swobodnie rozdysponowane przez dyrektora szkoły na realizację zajęć wspierających adaptację uczniów  i przygotowanie ich do dalszej nauki.</vt:lpstr>
      <vt:lpstr>   Ułatwienie zatrudniania kadry pedagogicznej w szkołach:   - w szkołach i w przedszkolach, w których utworzono dodatkowe oddziały  w roku szkolnym 2021/2022 dyrektor szkoły może przydzielić nauczycielowi, za jego zgodą, godziny ponadwymiarowe w wymiarze wyższym niż 1/2 tygodniowego obowiązkowego wymiaru godzin zajęć;  − dyrektor szkoły może zatrudnić nauczycieli korzystających z uprawnień do świadczenia kompensacyjnego bez zawieszenia prawa do tego świadczenia, co obecnie przewiduje art. 9 ust. 2 ustawy z dnia 22 maja 2009 r. o nauczycielskich świadczeniach kompensacyjnych (Dz. U. z 2020 r. poz. 301);  </vt:lpstr>
      <vt:lpstr>  Ułatwienie zatrudniania pomocy nauczyciela:  -  pracę na stanowisku pomocy nauczyciela, o którym mowa w art. 165 ust. 8 ustawy - Prawo oświatowe, może podjąć nauczyciel korzystający z uprawnienia do świadczenia kompensacyjnego, bez zawieszenia prawa do tego świadczenia; z tej możliwości mogą skorzystać nauczyciele znający język, którym posługują się dzieci i młodzież przybywająca z Ukrainy;  − w roku szkolnym 2021/2022 pracę na stanowisku pomocy nauczyciela, o którym mowa w art. 165 ust. 8 ustawy - Prawo oświatowe, mogą podjąć osoby niebędące obywatelami polskimi, które posiadają znajomość języka polskiego w mowie i piśmie w stopniu umożliwiającym pomoc uczniowi, który nie zna języka polskiego albo zna go na poziomie niewystarczającym do korzystania z nauki, bez konieczności potwierdzenia znajomości języka polskiego wymaganymi dokumentami .</vt:lpstr>
      <vt:lpstr> Zwolnienie z opłat za potwierdzenie wykształcenia :  Kurator oświaty zwalnia z opłaty osoby z Ukrainy ubiegające się  o potwierdzenie wykształcenia uzyskanego za granicą. </vt:lpstr>
      <vt:lpstr>Ministerstwo Edukacji i Nauki za najbardziej właściwe uznaje organizowanie nauki uczniów przybywających  z Ukrainy w formie oddziałów przygotowawczych. w tym celu: 1)  podniesiono z 15 do 25 maksymalną liczbę uczniów w oddziale przygotowawczym, 2)  podniesiono z 3 do 6 godzin minimalną liczbę godzin przeznaczonych na naukę języka polskiego w oddziale przygotowawczym,  3) przy przyjmowaniu do szkoły, oświadczenia o sumie lat nauki dziecka na Ukrainie mogą składać nie tylko rodzice i opiekunowie, ale także inne osoby sprawujące opiekę nad uczniem.</vt:lpstr>
      <vt:lpstr>Możliwość przystąpienia w bieżącym roku szkolnym do egzaminu ósmoklasisty i egzaminu maturalnego uczniom będącym obywatelami Ukrainy, którzy po 24 lutego 2022 r. przybyli do Polski.  1. Uczniowie będący obywatelami Ukrainy, realizujący obowiązek szkolny, składają deklarację wskazującą język obcy nowożytny, z którego uczeń przystąpi do egzaminu ósmoklasisty w terminie do dnia 11 kwietnia 2022 r.  2. Uczniowie realizujący obowiązek nauki, będący obywatelami Ukrainy, mogli złożyć deklarację przystąpienia do egzaminu maturalnego w terminie do dnia 31 marca 2022 r.</vt:lpstr>
      <vt:lpstr>3. Możliwość wprowadzenia przez CKE dodatkowych dostosowań (np. tłumaczenia na język ukraiński niektórych arkuszy egzaminacyjnych, możliwości korzystania ze słowników podczas egzaminu) na egzaminie ósmoklasisty, egzaminie maturalnym i egzaminie zawodowym dla uczniów i absolwentów, którzy przybyli do Polski z Ukrainy po 24 lutego 2022 r.; 4. Dyrektor CKE, w terminie do dnia 28 marca 2022 r., został zobowiązany do dostosowania informacji o sposobie organizacji i przeprowadzania egzaminu ósmoklasisty, egzaminu maturalnego oraz egzaminu zawodowego do zmian wprowadzonych  w rozporządzeniu; 5. Umożliwiono dyrektorom OKE, za zgodą dyrektora CKE powoływanie w skład zespołu egzaminatorów sprawdzających prace egzaminu ósmoklasisty lub egzaminu maturalnego uczniów, osób niewpisanych do ewidencji egzaminatorów prowadzonej przez daną okręgową komisję egzaminacyjną, z zastrzeżeniem, że powołane osoby muszą uczestniczyć w szkoleniu dla egzaminatorów wpisanych do ewidencji, sprawdzających prace egzaminacyjne. Dotyczy to osób znających język ukraiński, które będą mogły pomagać egzaminatorom</vt:lpstr>
      <vt:lpstr>Informacje CKE o egzaminie ósmoklasisty i egzaminie maturalnym dla zdających – obywateli Ukrainy</vt:lpstr>
      <vt:lpstr>   1. Dzieci i uczniowie, będący obywatelami Ukrainy, którzy przybyli po 24 lutego 2022 r. i uczą się w szkole lub przedszkolu działającym w systemie państwa ukraińskiego w formule kształcenia na odległość (nauka zdalna), nie będą podlegać obowiązkowi rocznego przygotowania przedszkolnego, obowiązkowi szkolnemu albo obowiązkowi nauki w rozumieniu prawa polskiego. 2. Pozostali uczniowie będą mogli na zasadach określonych w art. 165 i 166 Prawo oświatowe kształcić się w polskim systemie oświaty. 3. Wybór w najodpowiedniejszego rozwiązania dla dzieci ukraińskich uchodźców pozostanie w kompetencjach rodziców/tymczasowych opiekunów;  </vt:lpstr>
      <vt:lpstr>zwiększono liczebność oddziałów integracyjnych o nie więcej niż 2 uczniów niepełnosprawnych, będących obywatelami Ukrainy, wprowadzona zmiana umożliwi funkcjonowanie oddziału integracyjnego, w którym będzie nie więcej niż 7 uczniów  z niepełnosprawnością.</vt:lpstr>
      <vt:lpstr>zwiększono liczebność oddziałów specjalnych o nie więcej niż 2 uczniów niepełnosprawnych, będących obywatelami Ukrainy, wprowadzona zmiana umożliwi funkcjonowanie oddziałów specjalnych, w których będzie mogło się uczyć od 6 do 14 uczniów,  w zależności od rodzaju ich niepełnosprawności </vt:lpstr>
      <vt:lpstr>- zwiększono o nie więcej niż 4 uczniów będących obywatelami Ukrainy liczbę dzieci w świetlicach przebywających pod opieką jednego nauczyciela z 25 do 29 wychowanków;    - w przypadku przedszkoli specjalnych, szkół specjalnych, specjalnych ośrodków szkolno-wychowawczych lub specjalnych ośrodków wychowawczych można przyjąć do przedszkola, oddziału przedszkolnego, szkoły lub ww. ośrodka ucznia niepełnosprawnego, będącego obywatelem Ukrainy, na podstawie oświadczenia rodziców lub opiekuna tymczasowego o złożeniu do poradni psychologiczno-pedagogicznej wniosku o wydanie orzeczenia o potrzebie kształcenia specjalnego dzięki temu do czasu uzyskania orzeczenia, na ucznia będzie naliczany tzw. standard A, uwzględniony w algorytmie podziału części subwencji oświatowej ogólnej  </vt:lpstr>
      <vt:lpstr>w celu usprawnienia procesu rozpoznawania specjalnych potrzeb edukacyjnych dzieci i młodzieży, będących obywatelami Ukrainy, a także udzielaniem im pomocy psychologiczno-pedagogicznej umożliwiono zatrudnianie w publicznych poradniach psychologiczno- pedagogicznych, osób, które nie są nauczycielami, za zgodą kuratora oświaty; </vt:lpstr>
      <vt:lpstr> zwiększono liczbę dzieci w oddziale przedszkolnym i w oddziałach I-III szkoły podstawowej:  − w oddziale przedszkolnym do 28 dzieci (dodatkowo maksymalnie 3 dzieci będących obywatelami Ukrainy; rozwiązanie dotyczy także oddziału przedszkolnego w szkole podstawowej), − w klasach I-III szkoły podstawowej do 29 uczniów. </vt:lpstr>
      <vt:lpstr>Zatrudnianie obywateli Ukrainy na stanowisku nauczyciela  zatrudnienie na podstawie ustawy – Karta Nauczyciela:  obowiązujące przepisy ustawy z dnia 26 stycznia 1982 r. – Karta Nauczyciela (Dz. U. z 2021 r. poz. 1762) umożliwiają zatrudnianie obywateli Ukrainy w polskich jednostkach systemu oświaty i osoby takie pracują już obecnie na stanowisku nauczyciela w szkołach.  Zgodnie z art. 38 i art. 39 ustawy o pomocy obywatelom Ukrainy w związku z konfliktem zbrojnym na terytorium tego państwa, obywatelowi Ukrainy, którego pobyt na terytorium Rzeczypospolitej Polskiej jest lub był uznawany za legalny na podstawie art. 2 ust. 1, udziela się, na jego wniosek, zezwolenia na pobyt czasowy. Obywatel Ukrainy, któremu udzielono zezwolenia na pobyt czasowy, jest uprawniony do wykonywania pracy na terytorium Rzeczypospolitej Polskiej bez konieczności posiadania zezwolenia na pracę. </vt:lpstr>
      <vt:lpstr> Zatrudnianie obywateli Ukrainy na stanowisku nauczyciela  - osoba, która uzyskała kwalifikacje do wykonywania zawodu nauczyciela w Ukrainie, chcąc w Polsce podjąć pracę w tym zawodzie, musi dokonać uznania zagranicznego dyplomu, aby następnie móc się ubiegać o uzyskanie uprawnień zawodowych, zgodnie  z przepisami określającymi zasady wykonywania tego zawodu  w Polsce. - Obywateli Ukrainy można zatrudnić w publicznych szkołach lub placówkach w Polsce zgodnie z przepisami ustawy – Karta Nauczyciela na podstawie umowy o pracę na czas określony lub umowy o pracę na czas nieokreślony. Nie jest natomiast możliwe zatrudnienie takiej osoby na podstawie mianowania</vt:lpstr>
      <vt:lpstr>Zatrudnianie obywateli Ukrainy na stanowisku nauczyciela   zatrudnienie na podstawie ustawy – Prawo oświatowe  Obywatela Ukrainy można zatrudnić w szkole także na podstawie art. 15 ustawy – Prawo oświatowe. W tym przypadku nie jest wymagane spełnianie przez zatrudnianą osobę wymagań kwalifikacyjnych, a jedynie posiadanie odpowiedniego przygotowania, które ocenia dyrektor szkoły.  Dyrektor szkoły może uznać przygotowanie za właściwe nawet w przypadku braku nostryfikacji dyplomu.</vt:lpstr>
      <vt:lpstr>           Uznawanie kwalifikacji nauczycieli z Ukrainy  Wykonywanie zawodu nauczyciela w Polsce, wymaga spełnienia obowiązujących w Polsce wymagań kwalifikacyjnych do zajmowania stanowiska nauczyciela, określonych w przepisach rozporządzenia Ministra Edukacji Narodowej z dnia 1 sierpnia 2017 r. w sprawie szczegółowych kwalifikacji wymaganych od nauczycieli (Dz. U. z 2020 r. poz. 1289) . </vt:lpstr>
      <vt:lpstr>Decyzje w zakresie organizacji pracy szkoły lub placówki,  w tym o powierzeniu  nauczycielowi  prowadzenia określonych zajęć, podejmuje dyrektor, który stosownie do art. 68 ust. 5 ustawy z dnia 14 grudnia 2016 r. – Prawo oświatowe (Dz.U. 2021 r. poz. 1082) jest kierownikiem zakładu pracy dla zatrudnionych w szkole lub placówce nauczycieli   i pracowników niebędących nauczycielami. Do jego kompetencji należy podejmowanie określonych przepisami prawa decyzji w zakresie spraw pracowniczych.  . </vt:lpstr>
      <vt:lpstr>Osoba, która uzyskała kwalifikacje do wykonywania zawodu nauczyciela na Ukrainie i chce w Polsce podjąć pracę w tym zawodzie, musi dokonać uznania zagranicznego dyplomu, aby następnie móc się ubiegać  o uzyskanie uprawnień zawodowych, zgodnie z przepisami określającymi zasady wykonywania tego zawodu w Polsce.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Indywidualny Program Edukacyjno - Terapeutyczny</dc:title>
  <dc:creator>a.ziewiec</dc:creator>
  <cp:lastModifiedBy>Jola</cp:lastModifiedBy>
  <cp:revision>106</cp:revision>
  <dcterms:created xsi:type="dcterms:W3CDTF">2019-10-01T17:48:31Z</dcterms:created>
  <dcterms:modified xsi:type="dcterms:W3CDTF">2022-04-04T10:25:50Z</dcterms:modified>
</cp:coreProperties>
</file>