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29"/>
  </p:notesMasterIdLst>
  <p:sldIdLst>
    <p:sldId id="256" r:id="rId2"/>
    <p:sldId id="400" r:id="rId3"/>
    <p:sldId id="362" r:id="rId4"/>
    <p:sldId id="363" r:id="rId5"/>
    <p:sldId id="354" r:id="rId6"/>
    <p:sldId id="314" r:id="rId7"/>
    <p:sldId id="399" r:id="rId8"/>
    <p:sldId id="407" r:id="rId9"/>
    <p:sldId id="364" r:id="rId10"/>
    <p:sldId id="392" r:id="rId11"/>
    <p:sldId id="368" r:id="rId12"/>
    <p:sldId id="394" r:id="rId13"/>
    <p:sldId id="318" r:id="rId14"/>
    <p:sldId id="355" r:id="rId15"/>
    <p:sldId id="401" r:id="rId16"/>
    <p:sldId id="396" r:id="rId17"/>
    <p:sldId id="397" r:id="rId18"/>
    <p:sldId id="341" r:id="rId19"/>
    <p:sldId id="404" r:id="rId20"/>
    <p:sldId id="406" r:id="rId21"/>
    <p:sldId id="398" r:id="rId22"/>
    <p:sldId id="334" r:id="rId23"/>
    <p:sldId id="388" r:id="rId24"/>
    <p:sldId id="343" r:id="rId25"/>
    <p:sldId id="346" r:id="rId26"/>
    <p:sldId id="382" r:id="rId27"/>
    <p:sldId id="383" r:id="rId2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56" autoAdjust="0"/>
    <p:restoredTop sz="94629" autoAdjust="0"/>
  </p:normalViewPr>
  <p:slideViewPr>
    <p:cSldViewPr>
      <p:cViewPr varScale="1">
        <p:scale>
          <a:sx n="82" d="100"/>
          <a:sy n="82" d="100"/>
        </p:scale>
        <p:origin x="90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F76CB8-08E6-4F45-BB90-BC608F452627}" type="datetimeFigureOut">
              <a:rPr lang="pl-PL" smtClean="0"/>
              <a:pPr/>
              <a:t>2020-12-22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AE30E-0F45-46B5-B5CB-500AF6F0C10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5740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F9C8-2696-4776-A655-4F50F1ECD171}" type="datetimeFigureOut">
              <a:rPr lang="pl-PL" smtClean="0"/>
              <a:pPr/>
              <a:t>2020-12-22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6517-D361-4C97-9975-2D4F9EBE895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2850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F9C8-2696-4776-A655-4F50F1ECD171}" type="datetimeFigureOut">
              <a:rPr lang="pl-PL" smtClean="0"/>
              <a:pPr/>
              <a:t>2020-12-22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6517-D361-4C97-9975-2D4F9EBE895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9549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F9C8-2696-4776-A655-4F50F1ECD171}" type="datetimeFigureOut">
              <a:rPr lang="pl-PL" smtClean="0"/>
              <a:pPr/>
              <a:t>2020-12-22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6517-D361-4C97-9975-2D4F9EBE895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7175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F9C8-2696-4776-A655-4F50F1ECD171}" type="datetimeFigureOut">
              <a:rPr lang="pl-PL" smtClean="0"/>
              <a:pPr/>
              <a:t>2020-12-22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6517-D361-4C97-9975-2D4F9EBE895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5436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F9C8-2696-4776-A655-4F50F1ECD171}" type="datetimeFigureOut">
              <a:rPr lang="pl-PL" smtClean="0"/>
              <a:pPr/>
              <a:t>2020-12-22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6517-D361-4C97-9975-2D4F9EBE895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6699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F9C8-2696-4776-A655-4F50F1ECD171}" type="datetimeFigureOut">
              <a:rPr lang="pl-PL" smtClean="0"/>
              <a:pPr/>
              <a:t>2020-12-22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6517-D361-4C97-9975-2D4F9EBE895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4490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F9C8-2696-4776-A655-4F50F1ECD171}" type="datetimeFigureOut">
              <a:rPr lang="pl-PL" smtClean="0"/>
              <a:pPr/>
              <a:t>2020-12-22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6517-D361-4C97-9975-2D4F9EBE895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7845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F9C8-2696-4776-A655-4F50F1ECD171}" type="datetimeFigureOut">
              <a:rPr lang="pl-PL" smtClean="0"/>
              <a:pPr/>
              <a:t>2020-12-22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6517-D361-4C97-9975-2D4F9EBE895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23101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F9C8-2696-4776-A655-4F50F1ECD171}" type="datetimeFigureOut">
              <a:rPr lang="pl-PL" smtClean="0"/>
              <a:pPr/>
              <a:t>2020-12-22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6517-D361-4C97-9975-2D4F9EBE895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38202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45FE08-65A9-450E-85DB-9479AA8B6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DE6481B-3267-4135-AAEC-9D5168662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E2B718D-CB39-4CC4-B049-508BF9D99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F9C8-2696-4776-A655-4F50F1ECD171}" type="datetimeFigureOut">
              <a:rPr lang="pl-PL" smtClean="0"/>
              <a:pPr/>
              <a:t>2020-12-22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A2867C9-FAC1-44AB-8A1D-541ABA221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FAB922F-52DB-4EED-B3FA-BEFF3DC52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6517-D361-4C97-9975-2D4F9EBE895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15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F9C8-2696-4776-A655-4F50F1ECD171}" type="datetimeFigureOut">
              <a:rPr lang="pl-PL" smtClean="0"/>
              <a:pPr/>
              <a:t>2020-12-22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6517-D361-4C97-9975-2D4F9EBE895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8823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F9C8-2696-4776-A655-4F50F1ECD171}" type="datetimeFigureOut">
              <a:rPr lang="pl-PL" smtClean="0"/>
              <a:pPr/>
              <a:t>2020-12-22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6517-D361-4C97-9975-2D4F9EBE895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3613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F9C8-2696-4776-A655-4F50F1ECD171}" type="datetimeFigureOut">
              <a:rPr lang="pl-PL" smtClean="0"/>
              <a:pPr/>
              <a:t>2020-12-22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6517-D361-4C97-9975-2D4F9EBE895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542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F9C8-2696-4776-A655-4F50F1ECD171}" type="datetimeFigureOut">
              <a:rPr lang="pl-PL" smtClean="0"/>
              <a:pPr/>
              <a:t>2020-12-22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6517-D361-4C97-9975-2D4F9EBE895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195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F9C8-2696-4776-A655-4F50F1ECD171}" type="datetimeFigureOut">
              <a:rPr lang="pl-PL" smtClean="0"/>
              <a:pPr/>
              <a:t>2020-12-22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6517-D361-4C97-9975-2D4F9EBE895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9158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F9C8-2696-4776-A655-4F50F1ECD171}" type="datetimeFigureOut">
              <a:rPr lang="pl-PL" smtClean="0"/>
              <a:pPr/>
              <a:t>2020-12-22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6517-D361-4C97-9975-2D4F9EBE895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8146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F9C8-2696-4776-A655-4F50F1ECD171}" type="datetimeFigureOut">
              <a:rPr lang="pl-PL" smtClean="0"/>
              <a:pPr/>
              <a:t>2020-12-22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6517-D361-4C97-9975-2D4F9EBE895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7335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F9C8-2696-4776-A655-4F50F1ECD171}" type="datetimeFigureOut">
              <a:rPr lang="pl-PL" smtClean="0"/>
              <a:pPr/>
              <a:t>2020-12-22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6517-D361-4C97-9975-2D4F9EBE895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4142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AA9F9C8-2696-4776-A655-4F50F1ECD171}" type="datetimeFigureOut">
              <a:rPr lang="pl-PL" smtClean="0"/>
              <a:pPr/>
              <a:t>2020-12-22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D7F6517-D361-4C97-9975-2D4F9EBE895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9331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06687"/>
          </a:xfrm>
        </p:spPr>
        <p:txBody>
          <a:bodyPr>
            <a:normAutofit fontScale="90000"/>
          </a:bodyPr>
          <a:lstStyle/>
          <a:p>
            <a:br>
              <a:rPr lang="pl-PL" sz="2700" b="1" dirty="0"/>
            </a:br>
            <a:br>
              <a:rPr lang="pl-PL" sz="2700" b="1" dirty="0"/>
            </a:br>
            <a:br>
              <a:rPr lang="pl-PL" sz="3600" b="1" dirty="0"/>
            </a:br>
            <a:br>
              <a:rPr lang="pl-PL" sz="3600" b="1" dirty="0"/>
            </a:br>
            <a:br>
              <a:rPr lang="pl-PL" sz="3600" b="1" dirty="0"/>
            </a:br>
            <a:br>
              <a:rPr lang="pl-PL" sz="3600" b="1" dirty="0"/>
            </a:br>
            <a:br>
              <a:rPr lang="pl-PL" sz="3600" b="1" dirty="0"/>
            </a:br>
            <a:br>
              <a:rPr lang="pl-PL" sz="3600" b="1" dirty="0"/>
            </a:br>
            <a:r>
              <a:rPr lang="pl-PL" sz="3600" b="1" dirty="0"/>
              <a:t>Posiedzenie Wojewódzkiej Rady Dialogu Społecznego Województwa Dolnośląskiego</a:t>
            </a:r>
            <a:br>
              <a:rPr lang="pl-PL" sz="3600" b="1" dirty="0">
                <a:solidFill>
                  <a:srgbClr val="00B050"/>
                </a:solidFill>
              </a:rPr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pl-PL" sz="2400" b="1" dirty="0"/>
          </a:p>
          <a:p>
            <a:endParaRPr lang="pl-PL" sz="2400" b="1" dirty="0"/>
          </a:p>
          <a:p>
            <a:r>
              <a:rPr lang="pl-PL" sz="2400" b="1" dirty="0"/>
              <a:t>18 grudnia 2020 r., godz. 12.00</a:t>
            </a:r>
          </a:p>
          <a:p>
            <a:r>
              <a:rPr lang="pl-PL" sz="2400" b="1" dirty="0"/>
              <a:t>On-line</a:t>
            </a:r>
          </a:p>
          <a:p>
            <a:endParaRPr lang="pl-PL" dirty="0"/>
          </a:p>
        </p:txBody>
      </p:sp>
      <p:pic>
        <p:nvPicPr>
          <p:cNvPr id="7" name="Obraz 6" descr="C:\Users\aandrulewicz\Desktop\LOGO\Logo z biura Rady\WRDS logo kolor.jpg">
            <a:extLst>
              <a:ext uri="{FF2B5EF4-FFF2-40B4-BE49-F238E27FC236}">
                <a16:creationId xmlns:a16="http://schemas.microsoft.com/office/drawing/2014/main" id="{24259F1E-0388-42DA-B83E-488ED0D948D7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206" b="68290" l="6450" r="93700">
                        <a14:foregroundMark x1="9450" y1="33272" x2="12950" y2="59191"/>
                        <a14:foregroundMark x1="31450" y1="34559" x2="37000" y2="36765"/>
                        <a14:foregroundMark x1="34000" y1="44945" x2="37450" y2="44945"/>
                        <a14:foregroundMark x1="46700" y1="35478" x2="51800" y2="37592"/>
                        <a14:foregroundMark x1="56650" y1="40625" x2="59000" y2="34559"/>
                        <a14:foregroundMark x1="60350" y1="58732" x2="64300" y2="53125"/>
                        <a14:foregroundMark x1="69850" y1="38511" x2="90450" y2="38879"/>
                        <a14:foregroundMark x1="68700" y1="44485" x2="75650" y2="45404"/>
                        <a14:foregroundMark x1="69150" y1="53585" x2="81650" y2="53585"/>
                        <a14:foregroundMark x1="68250" y1="60938" x2="90900" y2="60478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15816" y="40703"/>
            <a:ext cx="403244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826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C7F603-4E2C-4D88-951D-5D4594D98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2000" dirty="0"/>
              <a:t>	Podczas posiedzenia Prezydium podziękowaliśmy za wieloletnią pracę na rzecz dialogu społecznego Panu </a:t>
            </a:r>
            <a:r>
              <a:rPr lang="pl-PL" sz="2000" b="1" dirty="0"/>
              <a:t>Andrzejowi Kaliszowi</a:t>
            </a:r>
          </a:p>
          <a:p>
            <a:pPr marL="0" indent="0" algn="just">
              <a:buNone/>
            </a:pPr>
            <a:r>
              <a:rPr lang="pl-PL" sz="2000" dirty="0">
                <a:effectLst/>
                <a:ea typeface="Times New Roman" panose="02020603050405020304" pitchFamily="18" charset="0"/>
              </a:rPr>
              <a:t>	od 2003 roku – w Wojewódzkiej Komisji Dialogu Społecznego we Wrocławiu, a od 2015 r. – w Wojewódzkiej Radzie Dialogu Społecznego Województwa Dolnośląskiego. Andrzej Kalisz reprezentował w obu gremiach Związek Pracodawców Dolnego Śląska, której to organizacji przez wiele lat był przewodniczącym, a także - po przekształceniach – ZIG – Pracodawcy i Przedsiębiorcy wchodzących w skład organizacji pracodawców Pracodawcy RP. </a:t>
            </a:r>
          </a:p>
          <a:p>
            <a:pPr marL="0" indent="0" algn="just">
              <a:buNone/>
            </a:pPr>
            <a:r>
              <a:rPr lang="pl-PL" sz="2000" dirty="0">
                <a:effectLst/>
                <a:ea typeface="Times New Roman" panose="02020603050405020304" pitchFamily="18" charset="0"/>
              </a:rPr>
              <a:t>	Miejsce Andrzeja Kalisza w Radzie zajął </a:t>
            </a:r>
            <a:r>
              <a:rPr lang="pl-PL" sz="2000" b="1" dirty="0">
                <a:effectLst/>
                <a:ea typeface="Times New Roman" panose="02020603050405020304" pitchFamily="18" charset="0"/>
              </a:rPr>
              <a:t>Marek Pasztetnik</a:t>
            </a:r>
            <a:r>
              <a:rPr lang="pl-PL" sz="2000" dirty="0">
                <a:effectLst/>
                <a:ea typeface="Times New Roman" panose="02020603050405020304" pitchFamily="18" charset="0"/>
              </a:rPr>
              <a:t>, prezes Zarządu ZIG – Pracodawcy i Przedsiębiorcy.</a:t>
            </a:r>
          </a:p>
        </p:txBody>
      </p:sp>
      <p:pic>
        <p:nvPicPr>
          <p:cNvPr id="4" name="Obraz 3" descr="C:\Users\aandrulewicz\Desktop\LOGO\Logo z biura Rady\WRDS logo kolor.jpg">
            <a:extLst>
              <a:ext uri="{FF2B5EF4-FFF2-40B4-BE49-F238E27FC236}">
                <a16:creationId xmlns:a16="http://schemas.microsoft.com/office/drawing/2014/main" id="{F5DC57F2-754C-4341-AB6C-371F2D615527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206" b="68290" l="6450" r="93700">
                        <a14:foregroundMark x1="9450" y1="33272" x2="12950" y2="59191"/>
                        <a14:foregroundMark x1="31450" y1="34559" x2="37000" y2="36765"/>
                        <a14:foregroundMark x1="34000" y1="44945" x2="37450" y2="44945"/>
                        <a14:foregroundMark x1="46700" y1="35478" x2="51800" y2="37592"/>
                        <a14:foregroundMark x1="56650" y1="40625" x2="59000" y2="34559"/>
                        <a14:foregroundMark x1="60350" y1="58732" x2="64300" y2="53125"/>
                        <a14:foregroundMark x1="69850" y1="38511" x2="90450" y2="38879"/>
                        <a14:foregroundMark x1="68700" y1="44485" x2="75650" y2="45404"/>
                        <a14:foregroundMark x1="69150" y1="53585" x2="81650" y2="53585"/>
                        <a14:foregroundMark x1="68250" y1="60938" x2="90900" y2="60478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55776" y="0"/>
            <a:ext cx="403244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364124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7F2F67-8CD0-4129-B52F-25A7BBCC0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/>
              <a:t> </a:t>
            </a:r>
            <a:endParaRPr lang="pl-PL" dirty="0"/>
          </a:p>
          <a:p>
            <a:pPr marL="0" indent="0" algn="ctr">
              <a:buNone/>
            </a:pPr>
            <a:endParaRPr lang="pl-PL" b="1" i="1" dirty="0"/>
          </a:p>
          <a:p>
            <a:pPr marL="0" indent="0" algn="ctr">
              <a:buNone/>
            </a:pPr>
            <a:r>
              <a:rPr lang="pl-PL" sz="2400" b="1" dirty="0"/>
              <a:t>W 2020 roku zaplanowaliśmy zorganizowanie konferencji „Dolnośląskiego Forum Rynku Pracy”</a:t>
            </a:r>
          </a:p>
          <a:p>
            <a:pPr marL="0" indent="0" algn="ctr">
              <a:buNone/>
            </a:pPr>
            <a:r>
              <a:rPr lang="pl-PL" dirty="0"/>
              <a:t>Głównym organizatorem przedsięwzięcia jest Wojewódzka Rada Dialogu Społecznego Województwa Dolnośląskiego </a:t>
            </a:r>
          </a:p>
          <a:p>
            <a:pPr marL="0" indent="0" algn="ctr">
              <a:buNone/>
            </a:pPr>
            <a:r>
              <a:rPr lang="pl-PL" dirty="0"/>
              <a:t>przy współudziale partnerów z Rady – Dolnośląskich Pracodawców, </a:t>
            </a:r>
          </a:p>
          <a:p>
            <a:pPr marL="0" indent="0" algn="ctr">
              <a:buNone/>
            </a:pPr>
            <a:r>
              <a:rPr lang="pl-PL" dirty="0"/>
              <a:t>a także Dolnośląskiego Wojewódzkiego Urzędu Pracy, Dolnośląskiej Agencji Rozwoju Regionalnego S.A. </a:t>
            </a:r>
          </a:p>
          <a:p>
            <a:pPr marL="0" indent="0" algn="ctr">
              <a:buNone/>
            </a:pPr>
            <a:r>
              <a:rPr lang="pl-PL" dirty="0"/>
              <a:t>Opiekę merytoryczną sprawuje Uniwersytet Ekonomiczny we Wrocławiu. </a:t>
            </a:r>
          </a:p>
          <a:p>
            <a:pPr marL="0" indent="0" algn="ctr">
              <a:buNone/>
            </a:pPr>
            <a:r>
              <a:rPr lang="pl-PL" b="1" dirty="0"/>
              <a:t>Odbyły się 3 posiedzenia grupy roboczej </a:t>
            </a:r>
          </a:p>
          <a:p>
            <a:pPr marL="0" indent="0" algn="ctr">
              <a:buNone/>
            </a:pPr>
            <a:r>
              <a:rPr lang="pl-PL" b="1" dirty="0"/>
              <a:t>Pracami grupy kierował Artur Sawrycz z Dolnośląskich Pracodawców</a:t>
            </a:r>
          </a:p>
        </p:txBody>
      </p:sp>
      <p:pic>
        <p:nvPicPr>
          <p:cNvPr id="5" name="Obraz 4" descr="C:\Users\aandrulewicz\Desktop\LOGO\Logo z biura Rady\WRDS logo kolor.jpg">
            <a:extLst>
              <a:ext uri="{FF2B5EF4-FFF2-40B4-BE49-F238E27FC236}">
                <a16:creationId xmlns:a16="http://schemas.microsoft.com/office/drawing/2014/main" id="{27ABBF7E-8765-43B9-8F68-D2B8ED969D18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206" b="68290" l="6450" r="93700">
                        <a14:foregroundMark x1="9450" y1="33272" x2="12950" y2="59191"/>
                        <a14:foregroundMark x1="31450" y1="34559" x2="37000" y2="36765"/>
                        <a14:foregroundMark x1="34000" y1="44945" x2="37450" y2="44945"/>
                        <a14:foregroundMark x1="46700" y1="35478" x2="51800" y2="37592"/>
                        <a14:foregroundMark x1="56650" y1="40625" x2="59000" y2="34559"/>
                        <a14:foregroundMark x1="60350" y1="58732" x2="64300" y2="53125"/>
                        <a14:foregroundMark x1="69850" y1="38511" x2="90450" y2="38879"/>
                        <a14:foregroundMark x1="68700" y1="44485" x2="75650" y2="45404"/>
                        <a14:foregroundMark x1="69150" y1="53585" x2="81650" y2="53585"/>
                        <a14:foregroundMark x1="68250" y1="60938" x2="90900" y2="60478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55776" y="0"/>
            <a:ext cx="403244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136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393F39-37A1-42A3-8517-76EF95192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pl-PL" sz="2800" b="1" dirty="0">
                <a:effectLst/>
                <a:ea typeface="Times New Roman" panose="02020603050405020304" pitchFamily="18" charset="0"/>
              </a:rPr>
              <a:t>Posiedzenie Prezydium WRDS WD</a:t>
            </a:r>
          </a:p>
          <a:p>
            <a:pPr marL="0" indent="0" algn="ctr">
              <a:buNone/>
            </a:pPr>
            <a:r>
              <a:rPr lang="pl-PL" b="1" dirty="0">
                <a:solidFill>
                  <a:srgbClr val="FF0000"/>
                </a:solidFill>
                <a:ea typeface="Arial Unicode MS" panose="020B0604020202020204" pitchFamily="34" charset="-128"/>
              </a:rPr>
              <a:t>18 lutego</a:t>
            </a:r>
            <a:endParaRPr lang="pl-PL" dirty="0">
              <a:solidFill>
                <a:srgbClr val="FF0000"/>
              </a:solidFill>
              <a:ea typeface="Arial Unicode MS" panose="020B0604020202020204" pitchFamily="34" charset="-128"/>
            </a:endParaRPr>
          </a:p>
          <a:p>
            <a:pPr marL="0" indent="0" algn="ctr">
              <a:buNone/>
            </a:pPr>
            <a:endParaRPr lang="pl-PL" sz="2000" dirty="0"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2300" dirty="0">
                <a:ea typeface="Times New Roman" panose="02020603050405020304" pitchFamily="18" charset="0"/>
              </a:rPr>
              <a:t>Ustaliliśmy, że zaproponujemy Radzie kandydaturę </a:t>
            </a:r>
            <a:r>
              <a:rPr lang="pl-PL" sz="2300" b="1" dirty="0">
                <a:ea typeface="Times New Roman" panose="02020603050405020304" pitchFamily="18" charset="0"/>
              </a:rPr>
              <a:t>Marka Moszczyńskiego </a:t>
            </a:r>
            <a:r>
              <a:rPr lang="pl-PL" sz="2300" dirty="0">
                <a:ea typeface="Times New Roman" panose="02020603050405020304" pitchFamily="18" charset="0"/>
              </a:rPr>
              <a:t>na przewodniczącego Zespołu ds. zdrowia i polityki społecznej </a:t>
            </a:r>
          </a:p>
          <a:p>
            <a:pPr marL="0" indent="0" algn="ctr">
              <a:buNone/>
            </a:pPr>
            <a:endParaRPr lang="pl-PL" sz="2300" dirty="0">
              <a:effectLst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2300" dirty="0">
                <a:effectLst/>
                <a:ea typeface="Times New Roman" panose="02020603050405020304" pitchFamily="18" charset="0"/>
              </a:rPr>
              <a:t>Omawialiśmy stanowiska, opinie i apele Rady z lat 2017-2019</a:t>
            </a:r>
          </a:p>
          <a:p>
            <a:pPr marL="0" indent="0" algn="ctr">
              <a:buNone/>
            </a:pP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l-PL" dirty="0"/>
          </a:p>
        </p:txBody>
      </p:sp>
      <p:pic>
        <p:nvPicPr>
          <p:cNvPr id="5" name="Obraz 4" descr="C:\Users\aandrulewicz\Desktop\LOGO\Logo z biura Rady\WRDS logo kolor.jpg">
            <a:extLst>
              <a:ext uri="{FF2B5EF4-FFF2-40B4-BE49-F238E27FC236}">
                <a16:creationId xmlns:a16="http://schemas.microsoft.com/office/drawing/2014/main" id="{D3F4B421-E2DC-4606-AD7D-67BC89ED67E9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206" b="68290" l="6450" r="93700">
                        <a14:foregroundMark x1="9450" y1="33272" x2="12950" y2="59191"/>
                        <a14:foregroundMark x1="31450" y1="34559" x2="37000" y2="36765"/>
                        <a14:foregroundMark x1="34000" y1="44945" x2="37450" y2="44945"/>
                        <a14:foregroundMark x1="46700" y1="35478" x2="51800" y2="37592"/>
                        <a14:foregroundMark x1="56650" y1="40625" x2="59000" y2="34559"/>
                        <a14:foregroundMark x1="60350" y1="58732" x2="64300" y2="53125"/>
                        <a14:foregroundMark x1="69850" y1="38511" x2="90450" y2="38879"/>
                        <a14:foregroundMark x1="68700" y1="44485" x2="75650" y2="45404"/>
                        <a14:foregroundMark x1="69150" y1="53585" x2="81650" y2="53585"/>
                        <a14:foregroundMark x1="68250" y1="60938" x2="90900" y2="60478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55776" y="0"/>
            <a:ext cx="403244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340743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sz="3600" b="1" dirty="0"/>
          </a:p>
          <a:p>
            <a:pPr marL="0" indent="0" algn="ctr">
              <a:buNone/>
            </a:pPr>
            <a:r>
              <a:rPr lang="pl-PL" sz="3400" b="1" dirty="0"/>
              <a:t>Spotkanie on-line partnerów społecznych WRDS WD </a:t>
            </a:r>
          </a:p>
          <a:p>
            <a:pPr marL="0" indent="0" algn="ctr">
              <a:buNone/>
            </a:pPr>
            <a:r>
              <a:rPr lang="pl-PL" sz="2900" b="1" dirty="0">
                <a:solidFill>
                  <a:srgbClr val="FF0000"/>
                </a:solidFill>
              </a:rPr>
              <a:t>3 kwietnia</a:t>
            </a:r>
          </a:p>
          <a:p>
            <a:pPr marL="0" indent="0" algn="just">
              <a:buNone/>
            </a:pPr>
            <a:r>
              <a:rPr lang="pl-PL" sz="2600" dirty="0"/>
              <a:t>W związku z Rozporządzeniem Ministra Zdrowia z dnia 20 marca 2020 r. w sprawie ogłoszenia na obszarze Rzeczypospolitej Polskiej stanu epidemii </a:t>
            </a:r>
          </a:p>
          <a:p>
            <a:pPr marL="0" indent="0" algn="just">
              <a:buNone/>
            </a:pPr>
            <a:r>
              <a:rPr lang="pl-PL" sz="2600" dirty="0"/>
              <a:t>w dniu 3 kwietnia 2020 r. zostało zorganizowane w trybie on-line posiedzenie partnerów społecznych z Wojewódzkiej Rady Dialogu Społecznego Województwa Dolnośląskiego poprzez komunikator internetowy ZOOM </a:t>
            </a:r>
            <a:r>
              <a:rPr lang="pl-PL" sz="2600" dirty="0" err="1"/>
              <a:t>Cloud</a:t>
            </a:r>
            <a:r>
              <a:rPr lang="pl-PL" sz="2600" dirty="0"/>
              <a:t> Meeting.</a:t>
            </a:r>
          </a:p>
          <a:p>
            <a:pPr marL="0" indent="0" algn="ctr">
              <a:buNone/>
            </a:pPr>
            <a:endParaRPr lang="pl-PL" sz="4400" b="1" dirty="0"/>
          </a:p>
        </p:txBody>
      </p:sp>
      <p:pic>
        <p:nvPicPr>
          <p:cNvPr id="5" name="Obraz 4" descr="C:\Users\aandrulewicz\Desktop\LOGO\Logo z biura Rady\WRDS logo kolor.jpg">
            <a:extLst>
              <a:ext uri="{FF2B5EF4-FFF2-40B4-BE49-F238E27FC236}">
                <a16:creationId xmlns:a16="http://schemas.microsoft.com/office/drawing/2014/main" id="{D2727C3E-A438-4E88-A5C3-C694F28FA996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206" b="68290" l="6450" r="93700">
                        <a14:foregroundMark x1="9450" y1="33272" x2="12950" y2="59191"/>
                        <a14:foregroundMark x1="31450" y1="34559" x2="37000" y2="36765"/>
                        <a14:foregroundMark x1="34000" y1="44945" x2="37450" y2="44945"/>
                        <a14:foregroundMark x1="46700" y1="35478" x2="51800" y2="37592"/>
                        <a14:foregroundMark x1="56650" y1="40625" x2="59000" y2="34559"/>
                        <a14:foregroundMark x1="60350" y1="58732" x2="64300" y2="53125"/>
                        <a14:foregroundMark x1="69850" y1="38511" x2="90450" y2="38879"/>
                        <a14:foregroundMark x1="68700" y1="44485" x2="75650" y2="45404"/>
                        <a14:foregroundMark x1="69150" y1="53585" x2="81650" y2="53585"/>
                        <a14:foregroundMark x1="68250" y1="60938" x2="90900" y2="60478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55776" y="0"/>
            <a:ext cx="403244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769C9F-2B74-4D8F-B59B-FE3999138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i="1" dirty="0"/>
          </a:p>
          <a:p>
            <a:pPr marL="0" indent="0">
              <a:buNone/>
            </a:pPr>
            <a:r>
              <a:rPr lang="pl-PL" sz="1800" dirty="0"/>
              <a:t>Spotkanie zorganizowano w trybie pilnym na wniosek Marka </a:t>
            </a:r>
            <a:r>
              <a:rPr lang="pl-PL" sz="1800" dirty="0" err="1"/>
              <a:t>Worona</a:t>
            </a:r>
            <a:r>
              <a:rPr lang="pl-PL" sz="1800" dirty="0"/>
              <a:t>, Kanclerza Loży Dolnośląskiej BCC, </a:t>
            </a:r>
          </a:p>
          <a:p>
            <a:pPr marL="0" indent="0">
              <a:buNone/>
            </a:pPr>
            <a:r>
              <a:rPr lang="pl-PL" sz="1800" dirty="0"/>
              <a:t>w związku z koniecznością wypracowania rekomendacji pilnych działań mających na celu zmniejszenie skutków kryzysu</a:t>
            </a:r>
          </a:p>
          <a:p>
            <a:pPr marL="0" indent="0">
              <a:buNone/>
            </a:pPr>
            <a:r>
              <a:rPr lang="pl-PL" sz="1800" dirty="0"/>
              <a:t>gospodarczo-społecznego spowodowanego ogólnoświatową pandemią wirusa SARS-CoV-2. </a:t>
            </a:r>
          </a:p>
        </p:txBody>
      </p:sp>
      <p:pic>
        <p:nvPicPr>
          <p:cNvPr id="4" name="Obraz 3" descr="C:\Users\aandrulewicz\Desktop\LOGO\Logo z biura Rady\WRDS logo kolor.jpg">
            <a:extLst>
              <a:ext uri="{FF2B5EF4-FFF2-40B4-BE49-F238E27FC236}">
                <a16:creationId xmlns:a16="http://schemas.microsoft.com/office/drawing/2014/main" id="{702B05C0-3804-483E-980C-23E658451CCA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206" b="68290" l="6450" r="93700">
                        <a14:foregroundMark x1="9450" y1="33272" x2="12950" y2="59191"/>
                        <a14:foregroundMark x1="31450" y1="34559" x2="37000" y2="36765"/>
                        <a14:foregroundMark x1="34000" y1="44945" x2="37450" y2="44945"/>
                        <a14:foregroundMark x1="46700" y1="35478" x2="51800" y2="37592"/>
                        <a14:foregroundMark x1="56650" y1="40625" x2="59000" y2="34559"/>
                        <a14:foregroundMark x1="60350" y1="58732" x2="64300" y2="53125"/>
                        <a14:foregroundMark x1="69850" y1="38511" x2="90450" y2="38879"/>
                        <a14:foregroundMark x1="68700" y1="44485" x2="75650" y2="45404"/>
                        <a14:foregroundMark x1="69150" y1="53585" x2="81650" y2="53585"/>
                        <a14:foregroundMark x1="68250" y1="60938" x2="90900" y2="60478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55776" y="0"/>
            <a:ext cx="403244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2470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62781F-2BCF-499A-B0E3-DB3B1CCE8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sz="2800" b="1" dirty="0"/>
              <a:t>Posiedzenie Prezydium</a:t>
            </a:r>
          </a:p>
          <a:p>
            <a:pPr marL="0" indent="0" algn="ctr">
              <a:buNone/>
            </a:pPr>
            <a:r>
              <a:rPr lang="pl-PL" b="1" dirty="0">
                <a:solidFill>
                  <a:srgbClr val="FF0000"/>
                </a:solidFill>
              </a:rPr>
              <a:t>9 kwietnia</a:t>
            </a:r>
          </a:p>
          <a:p>
            <a:pPr marL="0" indent="0" algn="ctr">
              <a:buNone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działania Samorządu Województwa Dolnośląskiego związane z pandemią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koronawirusa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Wśród nich najpilniejsze to zapewnienie ochrony osobistej personelowi medycznemu, zwiększenie liczby wykonywanych testów</a:t>
            </a:r>
            <a:r>
              <a:rPr lang="pl-PL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0" indent="0" algn="ctr">
              <a:buNone/>
            </a:pPr>
            <a:r>
              <a:rPr lang="pl-PL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Mówił o tym Cezary Przybylski, Marszałek Województwa Dolnośląskiego. </a:t>
            </a:r>
          </a:p>
          <a:p>
            <a:pPr marL="0" indent="0" algn="ctr">
              <a:buNone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Wicewojewoda Dolnośląski Jarosław Kresa uzupełnił informację o fakt, iż przygotowywany jest także duży transport środków ochrony osobistej dla domów opieki społecznej.</a:t>
            </a:r>
          </a:p>
          <a:p>
            <a:pPr marL="0" indent="0" algn="ctr">
              <a:buNone/>
            </a:pPr>
            <a:endParaRPr lang="pl-PL" b="1" dirty="0"/>
          </a:p>
          <a:p>
            <a:pPr algn="ctr"/>
            <a:endParaRPr lang="pl-PL" b="1" dirty="0">
              <a:solidFill>
                <a:srgbClr val="FF0000"/>
              </a:solidFill>
            </a:endParaRPr>
          </a:p>
        </p:txBody>
      </p:sp>
      <p:pic>
        <p:nvPicPr>
          <p:cNvPr id="5" name="Obraz 4" descr="C:\Users\aandrulewicz\Desktop\LOGO\Logo z biura Rady\WRDS logo kolor.jpg">
            <a:extLst>
              <a:ext uri="{FF2B5EF4-FFF2-40B4-BE49-F238E27FC236}">
                <a16:creationId xmlns:a16="http://schemas.microsoft.com/office/drawing/2014/main" id="{478B5A1C-89B5-4E3C-ABBC-47B7F74A4F18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206" b="68290" l="6450" r="93700">
                        <a14:foregroundMark x1="9450" y1="33272" x2="12950" y2="59191"/>
                        <a14:foregroundMark x1="31450" y1="34559" x2="37000" y2="36765"/>
                        <a14:foregroundMark x1="34000" y1="44945" x2="37450" y2="44945"/>
                        <a14:foregroundMark x1="46700" y1="35478" x2="51800" y2="37592"/>
                        <a14:foregroundMark x1="56650" y1="40625" x2="59000" y2="34559"/>
                        <a14:foregroundMark x1="60350" y1="58732" x2="64300" y2="53125"/>
                        <a14:foregroundMark x1="69850" y1="38511" x2="90450" y2="38879"/>
                        <a14:foregroundMark x1="68700" y1="44485" x2="75650" y2="45404"/>
                        <a14:foregroundMark x1="69150" y1="53585" x2="81650" y2="53585"/>
                        <a14:foregroundMark x1="68250" y1="60938" x2="90900" y2="60478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55776" y="0"/>
            <a:ext cx="403244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869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C5A98D-CEB7-42E7-8C1D-6095D8E52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5100" b="1" dirty="0"/>
              <a:t>Podczas posiedzenia Prezydium w dniu 9 kwietnia</a:t>
            </a:r>
          </a:p>
          <a:p>
            <a:pPr marL="0" indent="0" algn="ctr">
              <a:buNone/>
            </a:pPr>
            <a:r>
              <a:rPr lang="pl-PL" sz="5100" b="1" dirty="0"/>
              <a:t>Przyjęto projekt uchwały w sprawie powołania</a:t>
            </a:r>
          </a:p>
          <a:p>
            <a:pPr marL="0" indent="0" algn="ctr">
              <a:buNone/>
            </a:pPr>
            <a:r>
              <a:rPr lang="pl-PL" sz="2900" dirty="0"/>
              <a:t>Zespołu doraźny </a:t>
            </a:r>
            <a:r>
              <a:rPr lang="pl-PL" sz="2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ds. nadzwyczajnej sytuacji związanej </a:t>
            </a:r>
            <a:br>
              <a:rPr lang="pl-PL" sz="2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</a:br>
            <a:r>
              <a:rPr lang="pl-PL" sz="2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ze stanem epidemii w związku z zakażeniem wirusem SARS-CoV-2</a:t>
            </a:r>
          </a:p>
          <a:p>
            <a:pPr marL="0" indent="0" algn="ctr">
              <a:buNone/>
            </a:pPr>
            <a:endParaRPr lang="pl-PL" sz="2900" dirty="0"/>
          </a:p>
          <a:p>
            <a:pPr marL="0" indent="0" algn="ctr">
              <a:buNone/>
            </a:pPr>
            <a:r>
              <a:rPr lang="pl-PL" sz="2900" dirty="0"/>
              <a:t>pracami zespołu kierować mają</a:t>
            </a:r>
          </a:p>
          <a:p>
            <a:pPr marL="0" indent="0" algn="ctr">
              <a:buNone/>
            </a:pPr>
            <a:r>
              <a:rPr lang="pl-PL" sz="2900" dirty="0"/>
              <a:t> </a:t>
            </a:r>
            <a:r>
              <a:rPr lang="pl-PL" sz="2900" b="1" dirty="0"/>
              <a:t>Artur Mazurkiewicz</a:t>
            </a:r>
            <a:r>
              <a:rPr lang="pl-PL" sz="2900" dirty="0"/>
              <a:t>, </a:t>
            </a:r>
            <a:r>
              <a:rPr lang="pl-PL" sz="2900" b="1" dirty="0"/>
              <a:t>Marek Woron </a:t>
            </a:r>
            <a:r>
              <a:rPr lang="pl-PL" sz="2900" dirty="0"/>
              <a:t>i </a:t>
            </a:r>
            <a:r>
              <a:rPr lang="pl-PL" sz="2900" b="1" dirty="0"/>
              <a:t>Kazimierz Kimso </a:t>
            </a:r>
          </a:p>
          <a:p>
            <a:pPr marL="0" indent="0" algn="ctr">
              <a:buNone/>
            </a:pPr>
            <a:r>
              <a:rPr lang="pl-PL" sz="3200" dirty="0"/>
              <a:t>(Uchwałę przyjęto w trybie obiegowym przez Radę)</a:t>
            </a:r>
          </a:p>
          <a:p>
            <a:pPr marL="0" indent="0" algn="ctr">
              <a:buNone/>
            </a:pPr>
            <a:endParaRPr lang="pl-PL" sz="2900" dirty="0"/>
          </a:p>
        </p:txBody>
      </p:sp>
      <p:pic>
        <p:nvPicPr>
          <p:cNvPr id="5" name="Obraz 4" descr="C:\Users\aandrulewicz\Desktop\LOGO\Logo z biura Rady\WRDS logo kolor.jpg">
            <a:extLst>
              <a:ext uri="{FF2B5EF4-FFF2-40B4-BE49-F238E27FC236}">
                <a16:creationId xmlns:a16="http://schemas.microsoft.com/office/drawing/2014/main" id="{370AD9CA-A472-44BB-93F2-445F91D2E9DC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206" b="68290" l="6450" r="93700">
                        <a14:foregroundMark x1="9450" y1="33272" x2="12950" y2="59191"/>
                        <a14:foregroundMark x1="31450" y1="34559" x2="37000" y2="36765"/>
                        <a14:foregroundMark x1="34000" y1="44945" x2="37450" y2="44945"/>
                        <a14:foregroundMark x1="46700" y1="35478" x2="51800" y2="37592"/>
                        <a14:foregroundMark x1="56650" y1="40625" x2="59000" y2="34559"/>
                        <a14:foregroundMark x1="60350" y1="58732" x2="64300" y2="53125"/>
                        <a14:foregroundMark x1="69850" y1="38511" x2="90450" y2="38879"/>
                        <a14:foregroundMark x1="68700" y1="44485" x2="75650" y2="45404"/>
                        <a14:foregroundMark x1="69150" y1="53585" x2="81650" y2="53585"/>
                        <a14:foregroundMark x1="68250" y1="60938" x2="90900" y2="60478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55776" y="0"/>
            <a:ext cx="403244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03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084E2A-F23E-40AC-98B6-0B02FC554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pl-PL" dirty="0"/>
          </a:p>
          <a:p>
            <a:pPr marL="0" indent="0" algn="ctr">
              <a:buNone/>
            </a:pPr>
            <a:r>
              <a:rPr lang="pl-PL" sz="3600" b="1" dirty="0"/>
              <a:t>Zespół spotkał się </a:t>
            </a:r>
            <a:r>
              <a:rPr lang="pl-PL" sz="3600" b="1" dirty="0">
                <a:solidFill>
                  <a:srgbClr val="FF0000"/>
                </a:solidFill>
              </a:rPr>
              <a:t>5</a:t>
            </a:r>
            <a:r>
              <a:rPr lang="pl-PL" sz="3600" b="1" dirty="0"/>
              <a:t> razy i zajmował się:</a:t>
            </a:r>
          </a:p>
          <a:p>
            <a:pPr marL="0" indent="0" algn="ctr">
              <a:buNone/>
            </a:pPr>
            <a:endParaRPr lang="pl-PL" sz="2400" b="1" dirty="0"/>
          </a:p>
          <a:p>
            <a:pPr marL="0" indent="0" algn="ctr">
              <a:buNone/>
            </a:pPr>
            <a:r>
              <a:rPr lang="pl-PL" sz="2000" dirty="0">
                <a:effectLst/>
                <a:ea typeface="Times New Roman" panose="02020603050405020304" pitchFamily="18" charset="0"/>
              </a:rPr>
              <a:t>monitorowaniem bieżącej sytuacji społeczno-gospodarczej w okresie obowiązywania Rozporządzenia Ministra Zdrowia związanego z ogłoszeniem pandemii </a:t>
            </a:r>
            <a:r>
              <a:rPr lang="pl-PL" sz="2000" dirty="0" err="1">
                <a:effectLst/>
                <a:ea typeface="Times New Roman" panose="02020603050405020304" pitchFamily="18" charset="0"/>
              </a:rPr>
              <a:t>koronawirusa</a:t>
            </a:r>
            <a:r>
              <a:rPr lang="pl-PL" sz="2000" dirty="0">
                <a:effectLst/>
                <a:ea typeface="Times New Roman" panose="02020603050405020304" pitchFamily="18" charset="0"/>
              </a:rPr>
              <a:t>, a także po odwołaniu ww. Rozporządzenia; </a:t>
            </a:r>
          </a:p>
          <a:p>
            <a:pPr marL="0" indent="0" algn="ctr">
              <a:buNone/>
            </a:pPr>
            <a:endParaRPr lang="pl-PL" sz="2000" dirty="0"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2000" dirty="0">
                <a:effectLst/>
                <a:ea typeface="Times New Roman" panose="02020603050405020304" pitchFamily="18" charset="0"/>
              </a:rPr>
              <a:t>współpracą z lokalnymi samorządami przy wypracowywaniu rekomendacji, narzędzi mających na celu zminimalizowanie skutków kryzysu gospodarczego wynikającego z ograniczeń związanych z ogólnoświatową pandemią wirusa SARS-CoV-2, </a:t>
            </a:r>
          </a:p>
          <a:p>
            <a:pPr marL="0" indent="0" algn="ctr">
              <a:buNone/>
            </a:pPr>
            <a:r>
              <a:rPr lang="pl-PL" sz="2000" dirty="0">
                <a:effectLst/>
                <a:ea typeface="Times New Roman" panose="02020603050405020304" pitchFamily="18" charset="0"/>
              </a:rPr>
              <a:t>wsparciem przy opracowywaniu dokumentów – wniosków o środki unijne przeznaczone na wsparcie gospodarek państw dotkniętych skutkami pandemii.</a:t>
            </a:r>
          </a:p>
          <a:p>
            <a:pPr marL="0" indent="0" algn="ctr">
              <a:buNone/>
            </a:pPr>
            <a:endParaRPr lang="pl-PL" sz="2000" b="1" dirty="0"/>
          </a:p>
          <a:p>
            <a:pPr marL="0" indent="0" algn="ctr">
              <a:buNone/>
            </a:pPr>
            <a:endParaRPr lang="pl-PL" sz="2400" b="1" dirty="0"/>
          </a:p>
          <a:p>
            <a:pPr marL="0" indent="0" algn="ctr">
              <a:buNone/>
            </a:pPr>
            <a:endParaRPr lang="pl-PL" dirty="0"/>
          </a:p>
          <a:p>
            <a:endParaRPr lang="pl-PL" dirty="0"/>
          </a:p>
        </p:txBody>
      </p:sp>
      <p:pic>
        <p:nvPicPr>
          <p:cNvPr id="5" name="Obraz 4" descr="C:\Users\aandrulewicz\Desktop\LOGO\Logo z biura Rady\WRDS logo kolor.jpg">
            <a:extLst>
              <a:ext uri="{FF2B5EF4-FFF2-40B4-BE49-F238E27FC236}">
                <a16:creationId xmlns:a16="http://schemas.microsoft.com/office/drawing/2014/main" id="{5BFDB1DC-8939-4B35-AE88-723E3CFC31CE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206" b="68290" l="6450" r="93700">
                        <a14:foregroundMark x1="9450" y1="33272" x2="12950" y2="59191"/>
                        <a14:foregroundMark x1="31450" y1="34559" x2="37000" y2="36765"/>
                        <a14:foregroundMark x1="34000" y1="44945" x2="37450" y2="44945"/>
                        <a14:foregroundMark x1="46700" y1="35478" x2="51800" y2="37592"/>
                        <a14:foregroundMark x1="56650" y1="40625" x2="59000" y2="34559"/>
                        <a14:foregroundMark x1="60350" y1="58732" x2="64300" y2="53125"/>
                        <a14:foregroundMark x1="69850" y1="38511" x2="90450" y2="38879"/>
                        <a14:foregroundMark x1="68700" y1="44485" x2="75650" y2="45404"/>
                        <a14:foregroundMark x1="69150" y1="53585" x2="81650" y2="53585"/>
                        <a14:foregroundMark x1="68250" y1="60938" x2="90900" y2="60478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55776" y="0"/>
            <a:ext cx="403244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827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047ED8-1DE6-4854-A332-200F3AE69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l-PL" sz="2600" b="1" dirty="0"/>
              <a:t>Najważniejsze zagadnienia:</a:t>
            </a:r>
          </a:p>
          <a:p>
            <a:pPr marL="0" indent="0" algn="ctr">
              <a:buNone/>
            </a:pPr>
            <a:r>
              <a:rPr lang="pl-PL" sz="2200" dirty="0"/>
              <a:t>Dolnośląski Pakiet Gospodarczy</a:t>
            </a:r>
          </a:p>
          <a:p>
            <a:pPr marL="0" indent="0" algn="ctr">
              <a:buNone/>
            </a:pPr>
            <a:r>
              <a:rPr lang="pl-PL" sz="2200" dirty="0"/>
              <a:t>wsparcie dolnośląskich firm MŚP w obszarze transformacji cyfrowej</a:t>
            </a:r>
          </a:p>
          <a:p>
            <a:pPr marL="0" indent="0" algn="ctr">
              <a:buNone/>
            </a:pPr>
            <a:r>
              <a:rPr lang="pl-PL" sz="2200" dirty="0"/>
              <a:t>apel o otwarcie granic dla ruchu przygranicznego</a:t>
            </a:r>
          </a:p>
          <a:p>
            <a:pPr marL="0" indent="0" algn="ctr">
              <a:buNone/>
            </a:pPr>
            <a:r>
              <a:rPr lang="pl-PL" sz="2200" dirty="0"/>
              <a:t>wsparcie działań współpracy lokalnych samorządowców z lokalnymi przedsiębiorcami</a:t>
            </a:r>
          </a:p>
          <a:p>
            <a:pPr marL="0" indent="0" algn="ctr">
              <a:buNone/>
            </a:pPr>
            <a:r>
              <a:rPr lang="pl-PL" sz="2200" dirty="0"/>
              <a:t>wypracowanie projektu stanowiska w sprawie sytuacji finansów samorządów lokalnych oraz perspektywie rozwoju regionalnego w oparciu o wykorzystywanie lokalnych potencjałów w obliczu zmian związanych z ograniczeniami wynikającymi z pandemii </a:t>
            </a:r>
            <a:r>
              <a:rPr lang="pl-PL" sz="2200" dirty="0" err="1"/>
              <a:t>koronawirusa</a:t>
            </a:r>
            <a:r>
              <a:rPr lang="pl-PL" sz="2200" dirty="0"/>
              <a:t> </a:t>
            </a:r>
          </a:p>
          <a:p>
            <a:pPr marL="0" indent="0" algn="ctr">
              <a:buNone/>
            </a:pPr>
            <a:endParaRPr lang="pl-PL" sz="2400" b="1" dirty="0"/>
          </a:p>
        </p:txBody>
      </p:sp>
      <p:pic>
        <p:nvPicPr>
          <p:cNvPr id="4" name="Obraz 3" descr="C:\Users\aandrulewicz\Desktop\LOGO\Logo z biura Rady\WRDS logo kolor.jpg">
            <a:extLst>
              <a:ext uri="{FF2B5EF4-FFF2-40B4-BE49-F238E27FC236}">
                <a16:creationId xmlns:a16="http://schemas.microsoft.com/office/drawing/2014/main" id="{65B230C3-4225-45E9-8C44-1B6FC3A9EE0B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206" b="68290" l="6450" r="93700">
                        <a14:foregroundMark x1="9450" y1="33272" x2="12950" y2="59191"/>
                        <a14:foregroundMark x1="31450" y1="34559" x2="37000" y2="36765"/>
                        <a14:foregroundMark x1="34000" y1="44945" x2="37450" y2="44945"/>
                        <a14:foregroundMark x1="46700" y1="35478" x2="51800" y2="37592"/>
                        <a14:foregroundMark x1="56650" y1="40625" x2="59000" y2="34559"/>
                        <a14:foregroundMark x1="60350" y1="58732" x2="64300" y2="53125"/>
                        <a14:foregroundMark x1="69850" y1="38511" x2="90450" y2="38879"/>
                        <a14:foregroundMark x1="68700" y1="44485" x2="75650" y2="45404"/>
                        <a14:foregroundMark x1="69150" y1="53585" x2="81650" y2="53585"/>
                        <a14:foregroundMark x1="68250" y1="60938" x2="90900" y2="60478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55776" y="0"/>
            <a:ext cx="403244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7780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3B8E24-9ADE-49FC-8B5E-D6A0EFCB8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pl-PL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Posiedzenie WRDS WD</a:t>
            </a:r>
          </a:p>
          <a:p>
            <a:pPr marL="0" indent="0" algn="ctr">
              <a:buNone/>
            </a:pPr>
            <a:r>
              <a:rPr lang="pl-PL" sz="2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 maja</a:t>
            </a:r>
            <a:endParaRPr lang="pl-PL" sz="29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Wysłuchaliśmy informacji: na temat 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bieżących działań Wojewody Dolnośląskiego oraz Marszałka Województwa Dolnośląskiego związanych ze stanem epidemii </a:t>
            </a:r>
          </a:p>
          <a:p>
            <a:pPr marL="0" indent="0" algn="ctr">
              <a:buNone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Działaniach samorządu w ramach dolnośląskiego pakietu gospodarczego</a:t>
            </a:r>
          </a:p>
          <a:p>
            <a:pPr marL="0" indent="0" algn="ctr">
              <a:buNone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oraz</a:t>
            </a:r>
          </a:p>
          <a:p>
            <a:pPr marL="0" indent="0" algn="ctr">
              <a:buNone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rodzajach i sposobach użytkowania środków ochrony osobistej,</a:t>
            </a:r>
          </a:p>
          <a:p>
            <a:pPr marL="0" indent="0" algn="ctr">
              <a:buNone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Gościem specjalnym posiedzenia była dr inż.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Katarzyna Majchrzycka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Profesor Centralnego Instytutu Ochrony Pracy PIP, Kierownik Zakładu Ochron Osobistych. </a:t>
            </a:r>
            <a:endParaRPr lang="pl-PL" dirty="0"/>
          </a:p>
        </p:txBody>
      </p:sp>
      <p:pic>
        <p:nvPicPr>
          <p:cNvPr id="5" name="Obraz 4" descr="C:\Users\aandrulewicz\Desktop\LOGO\Logo z biura Rady\WRDS logo kolor.jpg">
            <a:extLst>
              <a:ext uri="{FF2B5EF4-FFF2-40B4-BE49-F238E27FC236}">
                <a16:creationId xmlns:a16="http://schemas.microsoft.com/office/drawing/2014/main" id="{C4227E2E-4F4E-49D4-824F-5EF890FA8C16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206" b="68290" l="6450" r="93700">
                        <a14:foregroundMark x1="9450" y1="33272" x2="12950" y2="59191"/>
                        <a14:foregroundMark x1="31450" y1="34559" x2="37000" y2="36765"/>
                        <a14:foregroundMark x1="34000" y1="44945" x2="37450" y2="44945"/>
                        <a14:foregroundMark x1="46700" y1="35478" x2="51800" y2="37592"/>
                        <a14:foregroundMark x1="56650" y1="40625" x2="59000" y2="34559"/>
                        <a14:foregroundMark x1="60350" y1="58732" x2="64300" y2="53125"/>
                        <a14:foregroundMark x1="69850" y1="38511" x2="90450" y2="38879"/>
                        <a14:foregroundMark x1="68700" y1="44485" x2="75650" y2="45404"/>
                        <a14:foregroundMark x1="69150" y1="53585" x2="81650" y2="53585"/>
                        <a14:foregroundMark x1="68250" y1="60938" x2="90900" y2="60478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55776" y="0"/>
            <a:ext cx="403244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6976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AD2D38-8F8C-47D3-A17F-F765FD58A38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3200" b="1" dirty="0"/>
          </a:p>
          <a:p>
            <a:pPr marL="0" indent="0" algn="ctr">
              <a:buNone/>
            </a:pPr>
            <a:r>
              <a:rPr lang="pl-PL" sz="3200" b="1" dirty="0"/>
              <a:t>Kalendarium prac WRDS WD </a:t>
            </a:r>
          </a:p>
          <a:p>
            <a:pPr marL="0" indent="0" algn="ctr">
              <a:buNone/>
            </a:pPr>
            <a:r>
              <a:rPr lang="pl-PL" sz="3200" b="1" dirty="0"/>
              <a:t>w 2020 roku</a:t>
            </a:r>
          </a:p>
        </p:txBody>
      </p:sp>
      <p:pic>
        <p:nvPicPr>
          <p:cNvPr id="5" name="Obraz 4" descr="C:\Users\aandrulewicz\Desktop\LOGO\Logo z biura Rady\WRDS logo kolor.jpg">
            <a:extLst>
              <a:ext uri="{FF2B5EF4-FFF2-40B4-BE49-F238E27FC236}">
                <a16:creationId xmlns:a16="http://schemas.microsoft.com/office/drawing/2014/main" id="{B7B69E07-DA19-4F4B-90D5-0DA49A01C0E5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206" b="68290" l="6450" r="93700">
                        <a14:foregroundMark x1="9450" y1="33272" x2="12950" y2="59191"/>
                        <a14:foregroundMark x1="31450" y1="34559" x2="37000" y2="36765"/>
                        <a14:foregroundMark x1="34000" y1="44945" x2="37450" y2="44945"/>
                        <a14:foregroundMark x1="46700" y1="35478" x2="51800" y2="37592"/>
                        <a14:foregroundMark x1="56650" y1="40625" x2="59000" y2="34559"/>
                        <a14:foregroundMark x1="60350" y1="58732" x2="64300" y2="53125"/>
                        <a14:foregroundMark x1="69850" y1="38511" x2="90450" y2="38879"/>
                        <a14:foregroundMark x1="68700" y1="44485" x2="75650" y2="45404"/>
                        <a14:foregroundMark x1="69150" y1="53585" x2="81650" y2="53585"/>
                        <a14:foregroundMark x1="68250" y1="60938" x2="90900" y2="60478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15816" y="40703"/>
            <a:ext cx="403244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6339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610485-165D-40CD-9529-1DED8A7ED0B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tabLst>
                <a:tab pos="457200" algn="l"/>
                <a:tab pos="449580" algn="l"/>
              </a:tabLst>
            </a:pPr>
            <a:endParaRPr lang="pl-PL" sz="1800" b="1" i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  <a:tabLst>
                <a:tab pos="457200" algn="l"/>
                <a:tab pos="449580" algn="l"/>
              </a:tabLst>
            </a:pPr>
            <a:r>
              <a:rPr lang="pl-PL" sz="28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Posiedzenie on-line Prezydium WRDS WD </a:t>
            </a:r>
          </a:p>
          <a:p>
            <a:pPr marL="0" indent="0" algn="ctr">
              <a:buNone/>
              <a:tabLst>
                <a:tab pos="457200" algn="l"/>
                <a:tab pos="449580" algn="l"/>
              </a:tabLst>
            </a:pPr>
            <a:r>
              <a:rPr lang="pl-PL" sz="23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26 maja</a:t>
            </a:r>
          </a:p>
          <a:p>
            <a:pPr marL="0" indent="0" algn="ctr">
              <a:buNone/>
            </a:pPr>
            <a:r>
              <a:rPr lang="pl-PL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Na wniosek Marcina Orzeszka, burmistrza Ząbkowic Śląskich i członka WRDS WD reprezentującego stronę samorządową w Radzie, Prezydium rozpatrywało projekt stanowiska w sprawie finansów samorządów lokalnych.</a:t>
            </a:r>
          </a:p>
          <a:p>
            <a:pPr marL="0" indent="0" algn="ctr">
              <a:buNone/>
            </a:pP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Przyjęto je w trybie obiegowym </a:t>
            </a:r>
          </a:p>
          <a:p>
            <a:pPr marL="0" indent="0" algn="just">
              <a:buNone/>
            </a:pPr>
            <a:b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l-PL" dirty="0"/>
          </a:p>
        </p:txBody>
      </p:sp>
      <p:pic>
        <p:nvPicPr>
          <p:cNvPr id="5" name="Obraz 4" descr="C:\Users\aandrulewicz\Desktop\LOGO\Logo z biura Rady\WRDS logo kolor.jpg">
            <a:extLst>
              <a:ext uri="{FF2B5EF4-FFF2-40B4-BE49-F238E27FC236}">
                <a16:creationId xmlns:a16="http://schemas.microsoft.com/office/drawing/2014/main" id="{C91C1CCF-A7C0-426C-A89E-EEC1DC1B6F4B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206" b="68290" l="6450" r="93700">
                        <a14:foregroundMark x1="9450" y1="33272" x2="12950" y2="59191"/>
                        <a14:foregroundMark x1="31450" y1="34559" x2="37000" y2="36765"/>
                        <a14:foregroundMark x1="34000" y1="44945" x2="37450" y2="44945"/>
                        <a14:foregroundMark x1="46700" y1="35478" x2="51800" y2="37592"/>
                        <a14:foregroundMark x1="56650" y1="40625" x2="59000" y2="34559"/>
                        <a14:foregroundMark x1="60350" y1="58732" x2="64300" y2="53125"/>
                        <a14:foregroundMark x1="69850" y1="38511" x2="90450" y2="38879"/>
                        <a14:foregroundMark x1="68700" y1="44485" x2="75650" y2="45404"/>
                        <a14:foregroundMark x1="69150" y1="53585" x2="81650" y2="53585"/>
                        <a14:foregroundMark x1="68250" y1="60938" x2="90900" y2="60478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55776" y="0"/>
            <a:ext cx="403244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6915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B73349-53F0-4B13-B152-0909A3AFD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sz="2800" b="1" dirty="0">
                <a:latin typeface="Calibri" panose="020F0502020204030204" pitchFamily="34" charset="0"/>
                <a:cs typeface="Calibri" panose="020F0502020204030204" pitchFamily="34" charset="0"/>
              </a:rPr>
              <a:t>Zespół ds. ochrony zdrowia i polityki społecznej</a:t>
            </a:r>
          </a:p>
          <a:p>
            <a:pPr marL="0" indent="0" algn="ctr">
              <a:buNone/>
            </a:pP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Spotkał się </a:t>
            </a:r>
            <a:r>
              <a:rPr lang="pl-PL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 razy</a:t>
            </a:r>
          </a:p>
          <a:p>
            <a:pPr marL="0" indent="0" algn="ctr">
              <a:buNone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Omawiano:</a:t>
            </a:r>
          </a:p>
          <a:p>
            <a:pPr marL="0" indent="0" algn="ctr">
              <a:buNone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Bieżącą sytuację epidemiologiczną</a:t>
            </a:r>
          </a:p>
          <a:p>
            <a:pPr marL="0" indent="0" algn="ctr">
              <a:buNone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Stan finansów szpitali wojewódzkich</a:t>
            </a:r>
          </a:p>
          <a:p>
            <a:pPr marL="0" indent="0" algn="ctr">
              <a:buNone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Stan finansów szpitali psychiatrycznych</a:t>
            </a:r>
          </a:p>
          <a:p>
            <a:pPr marL="0" indent="0" algn="ctr">
              <a:buNone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Stan finansów szpitali powiatowych</a:t>
            </a:r>
          </a:p>
        </p:txBody>
      </p:sp>
      <p:pic>
        <p:nvPicPr>
          <p:cNvPr id="4" name="Obraz 3" descr="C:\Users\aandrulewicz\Desktop\LOGO\Logo z biura Rady\WRDS logo kolor.jpg">
            <a:extLst>
              <a:ext uri="{FF2B5EF4-FFF2-40B4-BE49-F238E27FC236}">
                <a16:creationId xmlns:a16="http://schemas.microsoft.com/office/drawing/2014/main" id="{3F593C05-66E8-47DA-9305-BCBACCF9ED28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206" b="68290" l="6450" r="93700">
                        <a14:foregroundMark x1="9450" y1="33272" x2="12950" y2="59191"/>
                        <a14:foregroundMark x1="31450" y1="34559" x2="37000" y2="36765"/>
                        <a14:foregroundMark x1="34000" y1="44945" x2="37450" y2="44945"/>
                        <a14:foregroundMark x1="46700" y1="35478" x2="51800" y2="37592"/>
                        <a14:foregroundMark x1="56650" y1="40625" x2="59000" y2="34559"/>
                        <a14:foregroundMark x1="60350" y1="58732" x2="64300" y2="53125"/>
                        <a14:foregroundMark x1="69850" y1="38511" x2="90450" y2="38879"/>
                        <a14:foregroundMark x1="68700" y1="44485" x2="75650" y2="45404"/>
                        <a14:foregroundMark x1="69150" y1="53585" x2="81650" y2="53585"/>
                        <a14:foregroundMark x1="68250" y1="60938" x2="90900" y2="60478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55776" y="0"/>
            <a:ext cx="403244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920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400" b="1" dirty="0"/>
              <a:t>Posiedzenie Prezydium WRDS WD</a:t>
            </a:r>
          </a:p>
          <a:p>
            <a:pPr marL="0" indent="0" algn="ctr">
              <a:buNone/>
            </a:pPr>
            <a:r>
              <a:rPr lang="pl-PL" sz="1800" b="1" dirty="0">
                <a:solidFill>
                  <a:srgbClr val="FF0000"/>
                </a:solidFill>
              </a:rPr>
              <a:t>15 lipca</a:t>
            </a:r>
          </a:p>
          <a:p>
            <a:pPr marL="0" indent="0" algn="ctr">
              <a:buNone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Ustalenia w sprawie wniosków, odpowiedzi na stanowiska, </a:t>
            </a:r>
          </a:p>
          <a:p>
            <a:pPr marL="0" indent="0" algn="ctr">
              <a:buNone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sprawozdanie z działalności zespołów roboczych: ds. ochrony zdrowia i polityki społecznej </a:t>
            </a:r>
          </a:p>
          <a:p>
            <a:pPr marL="0" indent="0" algn="ctr">
              <a:buNone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oraz doraźnego ds. COVID-19</a:t>
            </a:r>
          </a:p>
          <a:p>
            <a:pPr marL="0" indent="0" algn="ctr">
              <a:buNone/>
            </a:pPr>
            <a:endParaRPr lang="pl-PL" b="1" dirty="0">
              <a:solidFill>
                <a:srgbClr val="FF0000"/>
              </a:solidFill>
            </a:endParaRPr>
          </a:p>
        </p:txBody>
      </p:sp>
      <p:pic>
        <p:nvPicPr>
          <p:cNvPr id="5" name="Obraz 4" descr="C:\Users\aandrulewicz\Desktop\LOGO\Logo z biura Rady\WRDS logo kolor.jpg">
            <a:extLst>
              <a:ext uri="{FF2B5EF4-FFF2-40B4-BE49-F238E27FC236}">
                <a16:creationId xmlns:a16="http://schemas.microsoft.com/office/drawing/2014/main" id="{7F7ACE3E-B324-48DD-A65D-16D555064F43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206" b="68290" l="6450" r="93700">
                        <a14:foregroundMark x1="9450" y1="33272" x2="12950" y2="59191"/>
                        <a14:foregroundMark x1="31450" y1="34559" x2="37000" y2="36765"/>
                        <a14:foregroundMark x1="34000" y1="44945" x2="37450" y2="44945"/>
                        <a14:foregroundMark x1="46700" y1="35478" x2="51800" y2="37592"/>
                        <a14:foregroundMark x1="56650" y1="40625" x2="59000" y2="34559"/>
                        <a14:foregroundMark x1="60350" y1="58732" x2="64300" y2="53125"/>
                        <a14:foregroundMark x1="69850" y1="38511" x2="90450" y2="38879"/>
                        <a14:foregroundMark x1="68700" y1="44485" x2="75650" y2="45404"/>
                        <a14:foregroundMark x1="69150" y1="53585" x2="81650" y2="53585"/>
                        <a14:foregroundMark x1="68250" y1="60938" x2="90900" y2="60478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55776" y="0"/>
            <a:ext cx="403244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885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93696C-A8E3-4B5C-86A3-EAE7290AC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endParaRPr lang="pl-PL" b="1" i="1" dirty="0"/>
          </a:p>
          <a:p>
            <a:pPr marL="0" indent="0" algn="ctr">
              <a:buNone/>
            </a:pPr>
            <a:r>
              <a:rPr lang="pl-PL" sz="3200" b="1" dirty="0"/>
              <a:t>Posiedzenia prezydium</a:t>
            </a:r>
          </a:p>
          <a:p>
            <a:pPr marL="0" lvl="0" indent="0" algn="ctr">
              <a:buNone/>
            </a:pPr>
            <a:r>
              <a:rPr lang="pl-PL" sz="2100" b="1" dirty="0">
                <a:solidFill>
                  <a:srgbClr val="FF0000"/>
                </a:solidFill>
              </a:rPr>
              <a:t>2 września, 11 września</a:t>
            </a:r>
            <a:endParaRPr lang="pl-PL" sz="21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dirty="0"/>
              <a:t>Rozmawialiśmy o Procesie restrukturyzacyjnym spółki PKS Kłodzko oraz problematyce połączeń autobusowych w powiecie kłodzkim</a:t>
            </a:r>
          </a:p>
          <a:p>
            <a:pPr marL="0" indent="0">
              <a:buNone/>
            </a:pPr>
            <a:br>
              <a:rPr lang="pl-PL" dirty="0"/>
            </a:br>
            <a:r>
              <a:rPr lang="pl-PL" dirty="0"/>
              <a:t>W spotkaniach poza członkami Prezydium uczestniczyli Maciej </a:t>
            </a:r>
            <a:r>
              <a:rPr lang="pl-PL" dirty="0" err="1"/>
              <a:t>Awiżeń</a:t>
            </a:r>
            <a:r>
              <a:rPr lang="pl-PL" dirty="0"/>
              <a:t>, Starosta Kłodzki, Małgorzata Anisimowicz, prezes PMR Restrukturyzacje zajmującej się procesem restrukturyzacji firmy, Elżbieta </a:t>
            </a:r>
            <a:r>
              <a:rPr lang="pl-PL" dirty="0" err="1"/>
              <a:t>Żytyńska</a:t>
            </a:r>
            <a:r>
              <a:rPr lang="pl-PL" dirty="0"/>
              <a:t>, prezes PKS Kłodzko oraz Kazimierz Kałucki, prezes INTERTRANS PKS S.A. jako ekspert BCC.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Obraz 4" descr="C:\Users\aandrulewicz\Desktop\LOGO\Logo z biura Rady\WRDS logo kolor.jpg">
            <a:extLst>
              <a:ext uri="{FF2B5EF4-FFF2-40B4-BE49-F238E27FC236}">
                <a16:creationId xmlns:a16="http://schemas.microsoft.com/office/drawing/2014/main" id="{C6A440DD-F8A1-42BE-AAF9-83FBEBA2E8A6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206" b="68290" l="6450" r="93700">
                        <a14:foregroundMark x1="9450" y1="33272" x2="12950" y2="59191"/>
                        <a14:foregroundMark x1="31450" y1="34559" x2="37000" y2="36765"/>
                        <a14:foregroundMark x1="34000" y1="44945" x2="37450" y2="44945"/>
                        <a14:foregroundMark x1="46700" y1="35478" x2="51800" y2="37592"/>
                        <a14:foregroundMark x1="56650" y1="40625" x2="59000" y2="34559"/>
                        <a14:foregroundMark x1="60350" y1="58732" x2="64300" y2="53125"/>
                        <a14:foregroundMark x1="69850" y1="38511" x2="90450" y2="38879"/>
                        <a14:foregroundMark x1="68700" y1="44485" x2="75650" y2="45404"/>
                        <a14:foregroundMark x1="69150" y1="53585" x2="81650" y2="53585"/>
                        <a14:foregroundMark x1="68250" y1="60938" x2="90900" y2="60478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55776" y="0"/>
            <a:ext cx="403244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494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D9DC2A-804A-4480-981C-917D5EA0E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469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2600" b="1" dirty="0"/>
              <a:t>Posiedzenie Zespołu ds. rynku pracy, edukacji, kształcenia ustawicznego WRDS WD on-line</a:t>
            </a:r>
          </a:p>
          <a:p>
            <a:pPr marL="0" indent="0" algn="ctr">
              <a:buNone/>
            </a:pPr>
            <a:r>
              <a:rPr lang="pl-PL" sz="1700" b="1" dirty="0">
                <a:solidFill>
                  <a:srgbClr val="FF0000"/>
                </a:solidFill>
              </a:rPr>
              <a:t>19 października</a:t>
            </a:r>
            <a:endParaRPr lang="pl-PL" sz="17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l-PL" b="1" dirty="0"/>
              <a:t> </a:t>
            </a:r>
          </a:p>
          <a:p>
            <a:pPr marL="0" indent="0">
              <a:buNone/>
            </a:pPr>
            <a:r>
              <a:rPr lang="pl-PL" sz="1800" dirty="0"/>
              <a:t>problematyka dolnośląskiego rynku pracy w kontekście między innymi uwzględnienia w nim sytuacji związanej z pandemią COVID – 19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sz="2800" dirty="0"/>
          </a:p>
        </p:txBody>
      </p:sp>
      <p:pic>
        <p:nvPicPr>
          <p:cNvPr id="7" name="Obraz 6" descr="C:\Users\aandrulewicz\Desktop\LOGO\Logo z biura Rady\WRDS logo kolor.jpg">
            <a:extLst>
              <a:ext uri="{FF2B5EF4-FFF2-40B4-BE49-F238E27FC236}">
                <a16:creationId xmlns:a16="http://schemas.microsoft.com/office/drawing/2014/main" id="{EE2C47D8-E688-404A-8004-FC5994944F3F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206" b="68290" l="6450" r="93700">
                        <a14:foregroundMark x1="9450" y1="33272" x2="12950" y2="59191"/>
                        <a14:foregroundMark x1="31450" y1="34559" x2="37000" y2="36765"/>
                        <a14:foregroundMark x1="34000" y1="44945" x2="37450" y2="44945"/>
                        <a14:foregroundMark x1="46700" y1="35478" x2="51800" y2="37592"/>
                        <a14:foregroundMark x1="56650" y1="40625" x2="59000" y2="34559"/>
                        <a14:foregroundMark x1="60350" y1="58732" x2="64300" y2="53125"/>
                        <a14:foregroundMark x1="69850" y1="38511" x2="90450" y2="38879"/>
                        <a14:foregroundMark x1="68700" y1="44485" x2="75650" y2="45404"/>
                        <a14:foregroundMark x1="69150" y1="53585" x2="81650" y2="53585"/>
                        <a14:foregroundMark x1="68250" y1="60938" x2="90900" y2="60478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55776" y="0"/>
            <a:ext cx="403244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1814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13A854FE-BE87-49D5-B631-41C829865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b="1" i="1" dirty="0"/>
          </a:p>
          <a:p>
            <a:pPr marL="0" indent="0" algn="ctr">
              <a:buNone/>
            </a:pPr>
            <a:r>
              <a:rPr lang="pl-PL" sz="2400" b="1" dirty="0"/>
              <a:t>Szkolenie dla członków WRDS WD</a:t>
            </a:r>
          </a:p>
          <a:p>
            <a:pPr marL="0" indent="0" algn="ctr">
              <a:buNone/>
            </a:pPr>
            <a:r>
              <a:rPr lang="pl-PL" sz="2400" b="1" dirty="0"/>
              <a:t>Świeradów zdrój</a:t>
            </a:r>
          </a:p>
          <a:p>
            <a:pPr marL="0" indent="0" algn="ctr">
              <a:buNone/>
            </a:pPr>
            <a:r>
              <a:rPr lang="pl-PL" dirty="0"/>
              <a:t>„Zarządzanie sytuacją kryzysową”</a:t>
            </a:r>
          </a:p>
          <a:p>
            <a:pPr marL="0" indent="0" algn="ctr">
              <a:buNone/>
            </a:pPr>
            <a:r>
              <a:rPr lang="pl-PL" dirty="0"/>
              <a:t>Zajęcia prowadzili Tomasz Kras i Marcin </a:t>
            </a:r>
            <a:r>
              <a:rPr lang="pl-PL" dirty="0" err="1"/>
              <a:t>Supranowicz</a:t>
            </a:r>
            <a:r>
              <a:rPr lang="pl-PL" dirty="0"/>
              <a:t> z firmy ProOptima</a:t>
            </a:r>
            <a:endParaRPr lang="pl-PL" sz="2400" dirty="0"/>
          </a:p>
        </p:txBody>
      </p:sp>
      <p:pic>
        <p:nvPicPr>
          <p:cNvPr id="6" name="Obraz 5" descr="C:\Users\aandrulewicz\Desktop\LOGO\Logo z biura Rady\WRDS logo kolor.jpg">
            <a:extLst>
              <a:ext uri="{FF2B5EF4-FFF2-40B4-BE49-F238E27FC236}">
                <a16:creationId xmlns:a16="http://schemas.microsoft.com/office/drawing/2014/main" id="{79087B19-A4AF-4521-BADC-07FE56C62231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206" b="68290" l="6450" r="93700">
                        <a14:foregroundMark x1="9450" y1="33272" x2="12950" y2="59191"/>
                        <a14:foregroundMark x1="31450" y1="34559" x2="37000" y2="36765"/>
                        <a14:foregroundMark x1="34000" y1="44945" x2="37450" y2="44945"/>
                        <a14:foregroundMark x1="46700" y1="35478" x2="51800" y2="37592"/>
                        <a14:foregroundMark x1="56650" y1="40625" x2="59000" y2="34559"/>
                        <a14:foregroundMark x1="60350" y1="58732" x2="64300" y2="53125"/>
                        <a14:foregroundMark x1="69850" y1="38511" x2="90450" y2="38879"/>
                        <a14:foregroundMark x1="68700" y1="44485" x2="75650" y2="45404"/>
                        <a14:foregroundMark x1="69150" y1="53585" x2="81650" y2="53585"/>
                        <a14:foregroundMark x1="68250" y1="60938" x2="90900" y2="60478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55776" y="0"/>
            <a:ext cx="403244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652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D8714FE2-B6D1-4FF4-8611-3E4A6580E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sz="3800" b="1" dirty="0"/>
              <a:t>Posiedzenie Prezydium WRDS WD</a:t>
            </a:r>
          </a:p>
          <a:p>
            <a:pPr marL="0" indent="0" algn="ctr">
              <a:buNone/>
            </a:pPr>
            <a:r>
              <a:rPr lang="pl-PL" sz="2900" b="1" dirty="0">
                <a:solidFill>
                  <a:srgbClr val="FF0000"/>
                </a:solidFill>
              </a:rPr>
              <a:t>27 listopada</a:t>
            </a:r>
          </a:p>
          <a:p>
            <a:pPr marL="0" indent="0">
              <a:buNone/>
            </a:pPr>
            <a:r>
              <a:rPr lang="pl-PL" dirty="0"/>
              <a:t>Członkowie prezydium dyskutowali o Apelu Rady Przedsiębiorczości do liderów Zjednoczonej Prawicy Jarosława Kaczyńskiego, Zbigniewa Ziobry i Jarosława Gowina dotyczącego nieblokowania przyjęcia nowego budżetu UE </a:t>
            </a:r>
          </a:p>
          <a:p>
            <a:pPr marL="0" indent="0">
              <a:buNone/>
            </a:pPr>
            <a:r>
              <a:rPr lang="pl-PL" dirty="0"/>
              <a:t>dyskutowaliśmy na temat propozycji opracowania stanowiska w sprawie wsparcia dolnośląskich firm nieobjętych pomocą rządową, a wyłączonych </a:t>
            </a:r>
            <a:br>
              <a:rPr lang="pl-PL" dirty="0"/>
            </a:br>
            <a:r>
              <a:rPr lang="pl-PL" dirty="0"/>
              <a:t>z działalności lub których działalność została mocno ograniczona na mocy ostatnich dokumentów dotyczących pandemii COVID-19.</a:t>
            </a:r>
          </a:p>
          <a:p>
            <a:pPr marL="0" indent="0">
              <a:buNone/>
            </a:pPr>
            <a:r>
              <a:rPr lang="pl-PL" dirty="0"/>
              <a:t>Sprawą zajął się zespół doraźny, ostatecznie stanowisko przyjęto obiegowo.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pPr marL="0" indent="0" algn="ctr">
              <a:buNone/>
            </a:pPr>
            <a:endParaRPr lang="pl-PL" sz="3800" b="1" i="1" dirty="0"/>
          </a:p>
        </p:txBody>
      </p:sp>
      <p:pic>
        <p:nvPicPr>
          <p:cNvPr id="5" name="Obraz 4" descr="C:\Users\aandrulewicz\Desktop\LOGO\Logo z biura Rady\WRDS logo kolor.jpg">
            <a:extLst>
              <a:ext uri="{FF2B5EF4-FFF2-40B4-BE49-F238E27FC236}">
                <a16:creationId xmlns:a16="http://schemas.microsoft.com/office/drawing/2014/main" id="{DBB2237D-B93F-453C-898E-D2856506418E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206" b="68290" l="6450" r="93700">
                        <a14:foregroundMark x1="9450" y1="33272" x2="12950" y2="59191"/>
                        <a14:foregroundMark x1="31450" y1="34559" x2="37000" y2="36765"/>
                        <a14:foregroundMark x1="34000" y1="44945" x2="37450" y2="44945"/>
                        <a14:foregroundMark x1="46700" y1="35478" x2="51800" y2="37592"/>
                        <a14:foregroundMark x1="56650" y1="40625" x2="59000" y2="34559"/>
                        <a14:foregroundMark x1="60350" y1="58732" x2="64300" y2="53125"/>
                        <a14:foregroundMark x1="69850" y1="38511" x2="90450" y2="38879"/>
                        <a14:foregroundMark x1="68700" y1="44485" x2="75650" y2="45404"/>
                        <a14:foregroundMark x1="69150" y1="53585" x2="81650" y2="53585"/>
                        <a14:foregroundMark x1="68250" y1="60938" x2="90900" y2="60478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55776" y="0"/>
            <a:ext cx="403244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56578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25F689F-B191-4B96-8304-493AE02E704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b="1" dirty="0"/>
              <a:t>Nowy Przewodniczący WRDS WD </a:t>
            </a:r>
          </a:p>
          <a:p>
            <a:pPr marL="0" indent="0" algn="ctr">
              <a:buNone/>
            </a:pPr>
            <a:r>
              <a:rPr lang="pl-PL" sz="3600" b="1" dirty="0"/>
              <a:t>Cezary Przybylski</a:t>
            </a:r>
          </a:p>
          <a:p>
            <a:pPr marL="0" indent="0" algn="ctr">
              <a:buNone/>
            </a:pPr>
            <a:r>
              <a:rPr lang="pl-PL" b="1" dirty="0"/>
              <a:t>Marszałek Województwa dolnośląskiego</a:t>
            </a:r>
          </a:p>
        </p:txBody>
      </p:sp>
      <p:pic>
        <p:nvPicPr>
          <p:cNvPr id="4" name="Obraz 3" descr="C:\Users\aandrulewicz\Desktop\LOGO\Logo z biura Rady\WRDS logo kolor.jpg">
            <a:extLst>
              <a:ext uri="{FF2B5EF4-FFF2-40B4-BE49-F238E27FC236}">
                <a16:creationId xmlns:a16="http://schemas.microsoft.com/office/drawing/2014/main" id="{AFEF6F74-5E15-483C-B6F7-34528B722B05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206" b="68290" l="6450" r="93700">
                        <a14:foregroundMark x1="9450" y1="33272" x2="12950" y2="59191"/>
                        <a14:foregroundMark x1="31450" y1="34559" x2="37000" y2="36765"/>
                        <a14:foregroundMark x1="34000" y1="44945" x2="37450" y2="44945"/>
                        <a14:foregroundMark x1="46700" y1="35478" x2="51800" y2="37592"/>
                        <a14:foregroundMark x1="56650" y1="40625" x2="59000" y2="34559"/>
                        <a14:foregroundMark x1="60350" y1="58732" x2="64300" y2="53125"/>
                        <a14:foregroundMark x1="69850" y1="38511" x2="90450" y2="38879"/>
                        <a14:foregroundMark x1="68700" y1="44485" x2="75650" y2="45404"/>
                        <a14:foregroundMark x1="69150" y1="53585" x2="81650" y2="53585"/>
                        <a14:foregroundMark x1="68250" y1="60938" x2="90900" y2="60478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55776" y="0"/>
            <a:ext cx="403244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2230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BD210DB-1EEA-4A90-9EB7-81229BE70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844824"/>
            <a:ext cx="8075240" cy="4281339"/>
          </a:xfrm>
        </p:spPr>
        <p:txBody>
          <a:bodyPr/>
          <a:lstStyle/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b="1" dirty="0"/>
              <a:t>1 stycznia 2020 roku </a:t>
            </a:r>
          </a:p>
          <a:p>
            <a:pPr marL="0" indent="0" algn="ctr">
              <a:buNone/>
            </a:pPr>
            <a:r>
              <a:rPr lang="pl-PL" b="1" dirty="0"/>
              <a:t>przewodniczącym WRDS WD został </a:t>
            </a:r>
          </a:p>
          <a:p>
            <a:pPr marL="0" indent="0" algn="ctr">
              <a:buNone/>
            </a:pPr>
            <a:r>
              <a:rPr lang="pl-PL" sz="4400" b="1" dirty="0"/>
              <a:t>Artur Mazurkiewicz</a:t>
            </a:r>
          </a:p>
          <a:p>
            <a:pPr marL="0" indent="0" algn="ctr">
              <a:buNone/>
            </a:pPr>
            <a:r>
              <a:rPr lang="pl-PL" b="1" dirty="0"/>
              <a:t>jako przedstawiciel strony pracodawców</a:t>
            </a:r>
          </a:p>
          <a:p>
            <a:pPr marL="0" indent="0" algn="ctr">
              <a:buNone/>
            </a:pPr>
            <a:r>
              <a:rPr lang="pl-PL" b="1" dirty="0"/>
              <a:t>reprezentujący Dolnośląskich Pracodawców zrzeszonych w Konfederacji Lewiatan</a:t>
            </a:r>
          </a:p>
        </p:txBody>
      </p:sp>
      <p:pic>
        <p:nvPicPr>
          <p:cNvPr id="5" name="Obraz 4" descr="C:\Users\aandrulewicz\Desktop\LOGO\Logo z biura Rady\WRDS logo kolor.jpg">
            <a:extLst>
              <a:ext uri="{FF2B5EF4-FFF2-40B4-BE49-F238E27FC236}">
                <a16:creationId xmlns:a16="http://schemas.microsoft.com/office/drawing/2014/main" id="{C1337E49-01C1-4F49-8538-2233D6357013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206" b="68290" l="6450" r="93700">
                        <a14:foregroundMark x1="9450" y1="33272" x2="12950" y2="59191"/>
                        <a14:foregroundMark x1="31450" y1="34559" x2="37000" y2="36765"/>
                        <a14:foregroundMark x1="34000" y1="44945" x2="37450" y2="44945"/>
                        <a14:foregroundMark x1="46700" y1="35478" x2="51800" y2="37592"/>
                        <a14:foregroundMark x1="56650" y1="40625" x2="59000" y2="34559"/>
                        <a14:foregroundMark x1="60350" y1="58732" x2="64300" y2="53125"/>
                        <a14:foregroundMark x1="69850" y1="38511" x2="90450" y2="38879"/>
                        <a14:foregroundMark x1="68700" y1="44485" x2="75650" y2="45404"/>
                        <a14:foregroundMark x1="69150" y1="53585" x2="81650" y2="53585"/>
                        <a14:foregroundMark x1="68250" y1="60938" x2="90900" y2="60478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632956" y="0"/>
            <a:ext cx="403244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9335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D041A3-9637-4294-AD6D-F20252645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endParaRPr lang="pl-PL" sz="3600" b="1" dirty="0"/>
          </a:p>
          <a:p>
            <a:pPr marL="0" indent="0" algn="ctr">
              <a:buNone/>
            </a:pPr>
            <a:r>
              <a:rPr lang="pl-PL" sz="3600" b="1" dirty="0"/>
              <a:t>Przewodniczący kierował </a:t>
            </a:r>
          </a:p>
          <a:p>
            <a:pPr marL="0" indent="0" algn="ctr">
              <a:buNone/>
            </a:pPr>
            <a:r>
              <a:rPr lang="pl-PL" sz="3600" b="1" dirty="0"/>
              <a:t>pracami Rady wraz z członkami </a:t>
            </a:r>
          </a:p>
          <a:p>
            <a:pPr marL="0" indent="0" algn="ctr">
              <a:buNone/>
            </a:pPr>
            <a:r>
              <a:rPr lang="pl-PL" sz="3600" b="1" dirty="0"/>
              <a:t>Prezydium WRDS WD</a:t>
            </a:r>
          </a:p>
        </p:txBody>
      </p:sp>
      <p:pic>
        <p:nvPicPr>
          <p:cNvPr id="5" name="Obraz 4" descr="C:\Users\aandrulewicz\Desktop\LOGO\Logo z biura Rady\WRDS logo kolor.jpg">
            <a:extLst>
              <a:ext uri="{FF2B5EF4-FFF2-40B4-BE49-F238E27FC236}">
                <a16:creationId xmlns:a16="http://schemas.microsoft.com/office/drawing/2014/main" id="{FB795804-492D-43C4-873C-7577707AB9F0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206" b="68290" l="6450" r="93700">
                        <a14:foregroundMark x1="9450" y1="33272" x2="12950" y2="59191"/>
                        <a14:foregroundMark x1="31450" y1="34559" x2="37000" y2="36765"/>
                        <a14:foregroundMark x1="34000" y1="44945" x2="37450" y2="44945"/>
                        <a14:foregroundMark x1="46700" y1="35478" x2="51800" y2="37592"/>
                        <a14:foregroundMark x1="56650" y1="40625" x2="59000" y2="34559"/>
                        <a14:foregroundMark x1="60350" y1="58732" x2="64300" y2="53125"/>
                        <a14:foregroundMark x1="69850" y1="38511" x2="90450" y2="38879"/>
                        <a14:foregroundMark x1="68700" y1="44485" x2="75650" y2="45404"/>
                        <a14:foregroundMark x1="69150" y1="53585" x2="81650" y2="53585"/>
                        <a14:foregroundMark x1="68250" y1="60938" x2="90900" y2="60478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55776" y="22312"/>
            <a:ext cx="403244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301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3D37CB-AFD6-48A3-A87B-E6F0488AE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3600" b="1" dirty="0"/>
              <a:t>Czym zajmowała się </a:t>
            </a:r>
          </a:p>
          <a:p>
            <a:pPr marL="0" indent="0" algn="ctr">
              <a:buNone/>
            </a:pPr>
            <a:r>
              <a:rPr lang="pl-PL" sz="3600" b="1" dirty="0"/>
              <a:t>WRDS WD</a:t>
            </a:r>
          </a:p>
          <a:p>
            <a:pPr marL="0" indent="0" algn="ctr">
              <a:buNone/>
            </a:pPr>
            <a:r>
              <a:rPr lang="pl-PL" sz="3600" b="1" dirty="0"/>
              <a:t>w 2020 roku</a:t>
            </a:r>
          </a:p>
        </p:txBody>
      </p:sp>
      <p:pic>
        <p:nvPicPr>
          <p:cNvPr id="5" name="Obraz 4" descr="C:\Users\aandrulewicz\Desktop\LOGO\Logo z biura Rady\WRDS logo kolor.jpg">
            <a:extLst>
              <a:ext uri="{FF2B5EF4-FFF2-40B4-BE49-F238E27FC236}">
                <a16:creationId xmlns:a16="http://schemas.microsoft.com/office/drawing/2014/main" id="{2979A422-DC51-4B77-B860-925B0FE8D0FC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206" b="68290" l="6450" r="93700">
                        <a14:foregroundMark x1="9450" y1="33272" x2="12950" y2="59191"/>
                        <a14:foregroundMark x1="31450" y1="34559" x2="37000" y2="36765"/>
                        <a14:foregroundMark x1="34000" y1="44945" x2="37450" y2="44945"/>
                        <a14:foregroundMark x1="46700" y1="35478" x2="51800" y2="37592"/>
                        <a14:foregroundMark x1="56650" y1="40625" x2="59000" y2="34559"/>
                        <a14:foregroundMark x1="60350" y1="58732" x2="64300" y2="53125"/>
                        <a14:foregroundMark x1="69850" y1="38511" x2="90450" y2="38879"/>
                        <a14:foregroundMark x1="68700" y1="44485" x2="75650" y2="45404"/>
                        <a14:foregroundMark x1="69150" y1="53585" x2="81650" y2="53585"/>
                        <a14:foregroundMark x1="68250" y1="60938" x2="90900" y2="60478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55776" y="27789"/>
            <a:ext cx="403244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4793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pl-PL" dirty="0"/>
          </a:p>
          <a:p>
            <a:pPr marL="0" indent="0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sz="9600" b="1" dirty="0"/>
              <a:t>28 posiedzeń Rady i Jej zespołów roboczych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lvl="0" indent="0">
              <a:buNone/>
            </a:pPr>
            <a:r>
              <a:rPr lang="pl-PL" sz="7200" b="1" dirty="0">
                <a:solidFill>
                  <a:srgbClr val="FF0000"/>
                </a:solidFill>
              </a:rPr>
              <a:t>12</a:t>
            </a:r>
            <a:r>
              <a:rPr lang="pl-PL" sz="7200" dirty="0"/>
              <a:t> posiedzeń Prezydium</a:t>
            </a:r>
          </a:p>
          <a:p>
            <a:pPr marL="0" lvl="0" indent="0">
              <a:buNone/>
            </a:pPr>
            <a:r>
              <a:rPr lang="pl-PL" sz="7200" b="1" dirty="0">
                <a:solidFill>
                  <a:srgbClr val="FF0000"/>
                </a:solidFill>
              </a:rPr>
              <a:t>2</a:t>
            </a:r>
            <a:r>
              <a:rPr lang="pl-PL" sz="7200" dirty="0"/>
              <a:t> posiedzenia WRDS</a:t>
            </a:r>
          </a:p>
          <a:p>
            <a:pPr marL="0" lvl="0" indent="0">
              <a:buNone/>
            </a:pPr>
            <a:r>
              <a:rPr lang="pl-PL" sz="7200" b="1" dirty="0">
                <a:solidFill>
                  <a:srgbClr val="FF0000"/>
                </a:solidFill>
              </a:rPr>
              <a:t>4</a:t>
            </a:r>
            <a:r>
              <a:rPr lang="pl-PL" sz="7200" dirty="0"/>
              <a:t> posiedzenia Zespołu doraźnego ds. nadzwyczajnej sytuacji związanej ze stanem epidemii w związku z zakażeniem wirusem SARS-CoV-2 </a:t>
            </a:r>
          </a:p>
          <a:p>
            <a:pPr marL="0" lvl="0" indent="0">
              <a:buNone/>
            </a:pPr>
            <a:endParaRPr lang="pl-PL" sz="7200" dirty="0"/>
          </a:p>
          <a:p>
            <a:pPr marL="0" lvl="0" indent="0" algn="ctr">
              <a:buNone/>
            </a:pPr>
            <a:endParaRPr lang="pl-PL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Obraz 4" descr="C:\Users\aandrulewicz\Desktop\LOGO\Logo z biura Rady\WRDS logo kolor.jpg">
            <a:extLst>
              <a:ext uri="{FF2B5EF4-FFF2-40B4-BE49-F238E27FC236}">
                <a16:creationId xmlns:a16="http://schemas.microsoft.com/office/drawing/2014/main" id="{99BCFF35-8B95-4E33-A47E-DEEE7A34E14A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206" b="68290" l="6450" r="93700">
                        <a14:foregroundMark x1="9450" y1="33272" x2="12950" y2="59191"/>
                        <a14:foregroundMark x1="31450" y1="34559" x2="37000" y2="36765"/>
                        <a14:foregroundMark x1="34000" y1="44945" x2="37450" y2="44945"/>
                        <a14:foregroundMark x1="46700" y1="35478" x2="51800" y2="37592"/>
                        <a14:foregroundMark x1="56650" y1="40625" x2="59000" y2="34559"/>
                        <a14:foregroundMark x1="60350" y1="58732" x2="64300" y2="53125"/>
                        <a14:foregroundMark x1="69850" y1="38511" x2="90450" y2="38879"/>
                        <a14:foregroundMark x1="68700" y1="44485" x2="75650" y2="45404"/>
                        <a14:foregroundMark x1="69150" y1="53585" x2="81650" y2="53585"/>
                        <a14:foregroundMark x1="68250" y1="60938" x2="90900" y2="60478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55776" y="0"/>
            <a:ext cx="403244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4770707-7755-452A-9917-744B46E95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2200" b="1" dirty="0">
                <a:solidFill>
                  <a:srgbClr val="FF0000"/>
                </a:solidFill>
              </a:rPr>
              <a:t>4</a:t>
            </a:r>
            <a:r>
              <a:rPr lang="pl-PL" sz="2200" dirty="0"/>
              <a:t> posiedzenia Zespołu ds. ochrony zdrowia i polityki społecznej</a:t>
            </a:r>
            <a:r>
              <a:rPr lang="pl-PL" sz="2200" b="1" dirty="0"/>
              <a:t> </a:t>
            </a:r>
            <a:endParaRPr lang="pl-PL" sz="2200" dirty="0"/>
          </a:p>
          <a:p>
            <a:pPr marL="0" lvl="0" indent="0">
              <a:buNone/>
            </a:pPr>
            <a:r>
              <a:rPr lang="pl-PL" sz="2200" b="1" dirty="0">
                <a:solidFill>
                  <a:srgbClr val="FF0000"/>
                </a:solidFill>
              </a:rPr>
              <a:t>1</a:t>
            </a:r>
            <a:r>
              <a:rPr lang="pl-PL" sz="2200" dirty="0"/>
              <a:t> posiedzenie Zespołu ds. rynku pracy, edukacji, kształcenia ustawicznego</a:t>
            </a:r>
            <a:r>
              <a:rPr lang="pl-PL" sz="2200" b="1" dirty="0"/>
              <a:t> </a:t>
            </a:r>
            <a:endParaRPr lang="pl-PL" sz="2200" dirty="0"/>
          </a:p>
          <a:p>
            <a:pPr marL="0" lvl="0" indent="0">
              <a:buNone/>
            </a:pPr>
            <a:r>
              <a:rPr lang="pl-PL" sz="2200" b="1" dirty="0">
                <a:solidFill>
                  <a:srgbClr val="FF0000"/>
                </a:solidFill>
              </a:rPr>
              <a:t>1</a:t>
            </a:r>
            <a:r>
              <a:rPr lang="pl-PL" sz="2200" dirty="0"/>
              <a:t> posiedzenie Zespołu doraźnego z udziałem członków pozostałych zespołów roboczych (ds. zdrowia, ds. rynku pracy, ds. rozwoju regionalnego) </a:t>
            </a:r>
          </a:p>
          <a:p>
            <a:endParaRPr lang="pl-PL" dirty="0"/>
          </a:p>
        </p:txBody>
      </p:sp>
      <p:pic>
        <p:nvPicPr>
          <p:cNvPr id="5" name="Obraz 4" descr="C:\Users\aandrulewicz\Desktop\LOGO\Logo z biura Rady\WRDS logo kolor.jpg">
            <a:extLst>
              <a:ext uri="{FF2B5EF4-FFF2-40B4-BE49-F238E27FC236}">
                <a16:creationId xmlns:a16="http://schemas.microsoft.com/office/drawing/2014/main" id="{6DF26B13-7C86-45D3-8658-D0B34DEDE102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206" b="68290" l="6450" r="93700">
                        <a14:foregroundMark x1="9450" y1="33272" x2="12950" y2="59191"/>
                        <a14:foregroundMark x1="31450" y1="34559" x2="37000" y2="36765"/>
                        <a14:foregroundMark x1="34000" y1="44945" x2="37450" y2="44945"/>
                        <a14:foregroundMark x1="46700" y1="35478" x2="51800" y2="37592"/>
                        <a14:foregroundMark x1="56650" y1="40625" x2="59000" y2="34559"/>
                        <a14:foregroundMark x1="60350" y1="58732" x2="64300" y2="53125"/>
                        <a14:foregroundMark x1="69850" y1="38511" x2="90450" y2="38879"/>
                        <a14:foregroundMark x1="68700" y1="44485" x2="75650" y2="45404"/>
                        <a14:foregroundMark x1="69150" y1="53585" x2="81650" y2="53585"/>
                        <a14:foregroundMark x1="68250" y1="60938" x2="90900" y2="60478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55776" y="0"/>
            <a:ext cx="403244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820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03E776-5454-40C0-B370-105CB6BBC71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endParaRPr lang="pl-PL" sz="2000" b="1" dirty="0"/>
          </a:p>
          <a:p>
            <a:pPr marL="0" lvl="0" indent="0">
              <a:buNone/>
            </a:pPr>
            <a:r>
              <a:rPr lang="pl-PL" sz="3200" b="1" dirty="0">
                <a:solidFill>
                  <a:srgbClr val="FF0000"/>
                </a:solidFill>
              </a:rPr>
              <a:t>1</a:t>
            </a:r>
            <a:r>
              <a:rPr lang="pl-PL" sz="3200" dirty="0"/>
              <a:t> Szkolenie wyjazdowe dla członków WRDS WD (2 dni)</a:t>
            </a:r>
            <a:r>
              <a:rPr lang="pl-PL" sz="3200" b="1" dirty="0"/>
              <a:t> </a:t>
            </a:r>
            <a:endParaRPr lang="pl-PL" sz="3200" dirty="0"/>
          </a:p>
          <a:p>
            <a:pPr marL="0" lvl="0" indent="0">
              <a:buNone/>
            </a:pPr>
            <a:r>
              <a:rPr lang="pl-PL" sz="3200" b="1" dirty="0">
                <a:solidFill>
                  <a:srgbClr val="FF0000"/>
                </a:solidFill>
              </a:rPr>
              <a:t>3</a:t>
            </a:r>
            <a:r>
              <a:rPr lang="pl-PL" sz="3200" dirty="0"/>
              <a:t> Posiedzenia grupy roboczej ds. konferencji „Dolnośląskie Forum Rynku Pracy”</a:t>
            </a:r>
            <a:r>
              <a:rPr lang="pl-PL" sz="3200" b="1" dirty="0"/>
              <a:t> – 3 (zaplanowana na 30 .04.2020 r. – nie odbyła się)</a:t>
            </a:r>
            <a:endParaRPr lang="pl-PL" sz="3200" dirty="0"/>
          </a:p>
          <a:p>
            <a:pPr marL="0" indent="0">
              <a:buNone/>
            </a:pPr>
            <a:r>
              <a:rPr lang="pl-PL" sz="2900" b="1" dirty="0"/>
              <a:t> </a:t>
            </a:r>
            <a:r>
              <a:rPr lang="pl-PL" sz="2900" b="1" dirty="0">
                <a:solidFill>
                  <a:schemeClr val="accent1">
                    <a:lumMod val="75000"/>
                  </a:schemeClr>
                </a:solidFill>
              </a:rPr>
              <a:t>Z tej liczby 16 spotkań odbyło się on-line</a:t>
            </a:r>
            <a:endParaRPr lang="pl-PL" sz="29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l-PL" sz="3200" b="1" dirty="0"/>
              <a:t>Przyjęto:</a:t>
            </a:r>
          </a:p>
          <a:p>
            <a:pPr marL="0" indent="0">
              <a:buNone/>
            </a:pPr>
            <a:r>
              <a:rPr lang="pl-PL" sz="3200" b="1" dirty="0">
                <a:solidFill>
                  <a:srgbClr val="FF0000"/>
                </a:solidFill>
              </a:rPr>
              <a:t>6 stanowisk</a:t>
            </a:r>
          </a:p>
          <a:p>
            <a:pPr marL="0" indent="0">
              <a:buNone/>
            </a:pPr>
            <a:r>
              <a:rPr lang="pl-PL" sz="3200" b="1" dirty="0"/>
              <a:t>5 uchwał</a:t>
            </a:r>
          </a:p>
        </p:txBody>
      </p:sp>
      <p:pic>
        <p:nvPicPr>
          <p:cNvPr id="5" name="Obraz 4" descr="C:\Users\aandrulewicz\Desktop\LOGO\Logo z biura Rady\WRDS logo kolor.jpg">
            <a:extLst>
              <a:ext uri="{FF2B5EF4-FFF2-40B4-BE49-F238E27FC236}">
                <a16:creationId xmlns:a16="http://schemas.microsoft.com/office/drawing/2014/main" id="{61BF5A26-A1CF-4EA6-8D95-64F53D5F64D2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206" b="68290" l="6450" r="93700">
                        <a14:foregroundMark x1="9450" y1="33272" x2="12950" y2="59191"/>
                        <a14:foregroundMark x1="31450" y1="34559" x2="37000" y2="36765"/>
                        <a14:foregroundMark x1="34000" y1="44945" x2="37450" y2="44945"/>
                        <a14:foregroundMark x1="46700" y1="35478" x2="51800" y2="37592"/>
                        <a14:foregroundMark x1="56650" y1="40625" x2="59000" y2="34559"/>
                        <a14:foregroundMark x1="60350" y1="58732" x2="64300" y2="53125"/>
                        <a14:foregroundMark x1="69850" y1="38511" x2="90450" y2="38879"/>
                        <a14:foregroundMark x1="68700" y1="44485" x2="75650" y2="45404"/>
                        <a14:foregroundMark x1="69150" y1="53585" x2="81650" y2="53585"/>
                        <a14:foregroundMark x1="68250" y1="60938" x2="90900" y2="60478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55776" y="0"/>
            <a:ext cx="403244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1171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5306A0-5FFD-49BB-91C7-60EB8CF24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sz="2800" b="1" dirty="0"/>
              <a:t>Inauguracyjne posiedzenie </a:t>
            </a:r>
          </a:p>
          <a:p>
            <a:pPr marL="0" indent="0" algn="ctr">
              <a:buNone/>
            </a:pPr>
            <a:r>
              <a:rPr lang="pl-PL" sz="2800" b="1" dirty="0"/>
              <a:t>Prezydium WRDS WD</a:t>
            </a:r>
          </a:p>
          <a:p>
            <a:pPr marL="0" indent="0" algn="ctr">
              <a:buNone/>
            </a:pPr>
            <a:r>
              <a:rPr lang="pl-PL" sz="2400" b="1" dirty="0">
                <a:solidFill>
                  <a:srgbClr val="FF0000"/>
                </a:solidFill>
              </a:rPr>
              <a:t>20 stycznia</a:t>
            </a:r>
          </a:p>
          <a:p>
            <a:pPr marL="0" indent="0" algn="ctr">
              <a:buNone/>
            </a:pPr>
            <a:r>
              <a:rPr lang="pl-PL" dirty="0"/>
              <a:t>Sprawy organizacyjne</a:t>
            </a:r>
          </a:p>
          <a:p>
            <a:pPr marL="0" indent="0" algn="ctr">
              <a:buNone/>
            </a:pPr>
            <a:r>
              <a:rPr lang="pl-PL" dirty="0"/>
              <a:t>Przedstawienie bieżących prac nad kształtem konferencji </a:t>
            </a:r>
          </a:p>
          <a:p>
            <a:pPr marL="0" indent="0" algn="ctr">
              <a:buNone/>
            </a:pPr>
            <a:r>
              <a:rPr lang="pl-PL" dirty="0"/>
              <a:t>„Dolnośląskie Forum Rynku Pracy”</a:t>
            </a:r>
          </a:p>
          <a:p>
            <a:pPr marL="0" indent="0" algn="ctr">
              <a:buNone/>
            </a:pPr>
            <a:endParaRPr lang="pl-PL" dirty="0"/>
          </a:p>
        </p:txBody>
      </p:sp>
      <p:pic>
        <p:nvPicPr>
          <p:cNvPr id="7" name="Obraz 6" descr="C:\Users\aandrulewicz\Desktop\LOGO\Logo z biura Rady\WRDS logo kolor.jpg">
            <a:extLst>
              <a:ext uri="{FF2B5EF4-FFF2-40B4-BE49-F238E27FC236}">
                <a16:creationId xmlns:a16="http://schemas.microsoft.com/office/drawing/2014/main" id="{06EABE65-15EA-4189-B136-2F87816D5572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206" b="68290" l="6450" r="93700">
                        <a14:foregroundMark x1="9450" y1="33272" x2="12950" y2="59191"/>
                        <a14:foregroundMark x1="31450" y1="34559" x2="37000" y2="36765"/>
                        <a14:foregroundMark x1="34000" y1="44945" x2="37450" y2="44945"/>
                        <a14:foregroundMark x1="46700" y1="35478" x2="51800" y2="37592"/>
                        <a14:foregroundMark x1="56650" y1="40625" x2="59000" y2="34559"/>
                        <a14:foregroundMark x1="60350" y1="58732" x2="64300" y2="53125"/>
                        <a14:foregroundMark x1="69850" y1="38511" x2="90450" y2="38879"/>
                        <a14:foregroundMark x1="68700" y1="44485" x2="75650" y2="45404"/>
                        <a14:foregroundMark x1="69150" y1="53585" x2="81650" y2="53585"/>
                        <a14:foregroundMark x1="68250" y1="60938" x2="90900" y2="60478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55776" y="0"/>
            <a:ext cx="403244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0281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Kropla">
  <a:themeElements>
    <a:clrScheme name="Kropl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rop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op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TM04033925[[fn=Kropla]]</Template>
  <TotalTime>1986</TotalTime>
  <Words>1141</Words>
  <Application>Microsoft Office PowerPoint</Application>
  <PresentationFormat>Pokaz na ekranie (4:3)</PresentationFormat>
  <Paragraphs>160</Paragraphs>
  <Slides>27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2" baseType="lpstr">
      <vt:lpstr>Arial</vt:lpstr>
      <vt:lpstr>Calibri</vt:lpstr>
      <vt:lpstr>Times New Roman</vt:lpstr>
      <vt:lpstr>Tw Cen MT</vt:lpstr>
      <vt:lpstr>Kropla</vt:lpstr>
      <vt:lpstr>        Posiedzenie Wojewódzkiej Rady Dialogu Społecznego Województwa Dolnośląskiego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Szkolenie</dc:title>
  <dc:creator>Aldona Andrulewicz</dc:creator>
  <cp:lastModifiedBy>Aldona Andrulewicz</cp:lastModifiedBy>
  <cp:revision>239</cp:revision>
  <cp:lastPrinted>2018-12-11T15:04:33Z</cp:lastPrinted>
  <dcterms:created xsi:type="dcterms:W3CDTF">2014-05-06T11:15:39Z</dcterms:created>
  <dcterms:modified xsi:type="dcterms:W3CDTF">2020-12-22T10:09:06Z</dcterms:modified>
</cp:coreProperties>
</file>