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257" r:id="rId2"/>
    <p:sldId id="839" r:id="rId3"/>
    <p:sldId id="840" r:id="rId4"/>
    <p:sldId id="841" r:id="rId5"/>
    <p:sldId id="265" r:id="rId6"/>
    <p:sldId id="843" r:id="rId7"/>
    <p:sldId id="844" r:id="rId8"/>
    <p:sldId id="845" r:id="rId9"/>
    <p:sldId id="549" r:id="rId10"/>
    <p:sldId id="847" r:id="rId11"/>
    <p:sldId id="848" r:id="rId12"/>
    <p:sldId id="786" r:id="rId13"/>
    <p:sldId id="797" r:id="rId14"/>
    <p:sldId id="849" r:id="rId15"/>
    <p:sldId id="850" r:id="rId16"/>
    <p:sldId id="835" r:id="rId17"/>
    <p:sldId id="851" r:id="rId18"/>
    <p:sldId id="852" r:id="rId19"/>
    <p:sldId id="853" r:id="rId20"/>
    <p:sldId id="854" r:id="rId21"/>
    <p:sldId id="785" r:id="rId22"/>
    <p:sldId id="458" r:id="rId23"/>
    <p:sldId id="789" r:id="rId24"/>
    <p:sldId id="822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DEDE"/>
    <a:srgbClr val="DCDDDC"/>
    <a:srgbClr val="361E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843"/>
    <p:restoredTop sz="95833"/>
  </p:normalViewPr>
  <p:slideViewPr>
    <p:cSldViewPr snapToGrid="0" snapToObjects="1">
      <p:cViewPr varScale="1">
        <p:scale>
          <a:sx n="112" d="100"/>
          <a:sy n="112" d="100"/>
        </p:scale>
        <p:origin x="5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B68152-15C8-D64F-9CB4-3C3E3EAA613E}" type="datetimeFigureOut">
              <a:rPr lang="pl-PL" smtClean="0"/>
              <a:t>07.12.2019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12C1E-AD67-3646-8D99-48FFB1CE3D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9840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12C1E-AD67-3646-8D99-48FFB1CE3D47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7763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94667-3757-7946-BD83-3C11C5F7B2FD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7163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94667-3757-7946-BD83-3C11C5F7B2FD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4172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A7E1A-3F22-8E42-913D-84A656D20300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5288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C018F-557C-FA40-92FB-261EDF511F3D}" type="datetimeFigureOut">
              <a:rPr lang="pl-PL" smtClean="0"/>
              <a:t>07.12.2019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7C54-E497-C742-A3E6-FEA7619162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9298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C018F-557C-FA40-92FB-261EDF511F3D}" type="datetimeFigureOut">
              <a:rPr lang="pl-PL" smtClean="0"/>
              <a:t>07.12.2019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7C54-E497-C742-A3E6-FEA7619162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2632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C018F-557C-FA40-92FB-261EDF511F3D}" type="datetimeFigureOut">
              <a:rPr lang="pl-PL" smtClean="0"/>
              <a:t>07.12.2019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7C54-E497-C742-A3E6-FEA7619162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9528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C018F-557C-FA40-92FB-261EDF511F3D}" type="datetimeFigureOut">
              <a:rPr lang="pl-PL" smtClean="0"/>
              <a:t>07.12.2019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7C54-E497-C742-A3E6-FEA7619162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4973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C018F-557C-FA40-92FB-261EDF511F3D}" type="datetimeFigureOut">
              <a:rPr lang="pl-PL" smtClean="0"/>
              <a:t>07.12.2019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7C54-E497-C742-A3E6-FEA7619162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2747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C018F-557C-FA40-92FB-261EDF511F3D}" type="datetimeFigureOut">
              <a:rPr lang="pl-PL" smtClean="0"/>
              <a:t>07.12.2019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7C54-E497-C742-A3E6-FEA7619162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1696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C018F-557C-FA40-92FB-261EDF511F3D}" type="datetimeFigureOut">
              <a:rPr lang="pl-PL" smtClean="0"/>
              <a:t>07.12.2019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7C54-E497-C742-A3E6-FEA7619162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264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C018F-557C-FA40-92FB-261EDF511F3D}" type="datetimeFigureOut">
              <a:rPr lang="pl-PL" smtClean="0"/>
              <a:t>07.12.2019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7C54-E497-C742-A3E6-FEA7619162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9805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C018F-557C-FA40-92FB-261EDF511F3D}" type="datetimeFigureOut">
              <a:rPr lang="pl-PL" smtClean="0"/>
              <a:t>07.12.2019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7C54-E497-C742-A3E6-FEA7619162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8553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C018F-557C-FA40-92FB-261EDF511F3D}" type="datetimeFigureOut">
              <a:rPr lang="pl-PL" smtClean="0"/>
              <a:t>07.12.2019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7C54-E497-C742-A3E6-FEA7619162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8521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C018F-557C-FA40-92FB-261EDF511F3D}" type="datetimeFigureOut">
              <a:rPr lang="pl-PL" smtClean="0"/>
              <a:t>07.12.2019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7C54-E497-C742-A3E6-FEA7619162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8206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C018F-557C-FA40-92FB-261EDF511F3D}" type="datetimeFigureOut">
              <a:rPr lang="pl-PL" smtClean="0"/>
              <a:t>07.12.2019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57C54-E497-C742-A3E6-FEA7619162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2087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sv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az 20">
            <a:extLst>
              <a:ext uri="{FF2B5EF4-FFF2-40B4-BE49-F238E27FC236}">
                <a16:creationId xmlns:a16="http://schemas.microsoft.com/office/drawing/2014/main" id="{AB5F437B-5EFA-C14F-8275-9F7DD5F36F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7EA67DFD-BCC6-024E-9341-DE1F5F6BBDE1}"/>
              </a:ext>
            </a:extLst>
          </p:cNvPr>
          <p:cNvSpPr/>
          <p:nvPr/>
        </p:nvSpPr>
        <p:spPr>
          <a:xfrm>
            <a:off x="1" y="0"/>
            <a:ext cx="9143999" cy="6857999"/>
          </a:xfrm>
          <a:prstGeom prst="rect">
            <a:avLst/>
          </a:prstGeom>
          <a:solidFill>
            <a:schemeClr val="tx1">
              <a:lumMod val="75000"/>
              <a:lumOff val="2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Ramka 4">
            <a:extLst>
              <a:ext uri="{FF2B5EF4-FFF2-40B4-BE49-F238E27FC236}">
                <a16:creationId xmlns:a16="http://schemas.microsoft.com/office/drawing/2014/main" id="{5C7AD8DB-7102-1240-A9D6-FD294851AB49}"/>
              </a:ext>
            </a:extLst>
          </p:cNvPr>
          <p:cNvSpPr/>
          <p:nvPr/>
        </p:nvSpPr>
        <p:spPr>
          <a:xfrm>
            <a:off x="415636" y="424543"/>
            <a:ext cx="8312727" cy="6008914"/>
          </a:xfrm>
          <a:prstGeom prst="frame">
            <a:avLst>
              <a:gd name="adj1" fmla="val 84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6" name="Prostokąt ze ściętym rogiem 5">
            <a:extLst>
              <a:ext uri="{FF2B5EF4-FFF2-40B4-BE49-F238E27FC236}">
                <a16:creationId xmlns:a16="http://schemas.microsoft.com/office/drawing/2014/main" id="{76921340-1554-F24F-9D5A-C5E13283DE93}"/>
              </a:ext>
            </a:extLst>
          </p:cNvPr>
          <p:cNvSpPr/>
          <p:nvPr/>
        </p:nvSpPr>
        <p:spPr>
          <a:xfrm>
            <a:off x="0" y="2291939"/>
            <a:ext cx="1033153" cy="1897080"/>
          </a:xfrm>
          <a:prstGeom prst="snip1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Grafika 11" descr="Narzędzia">
            <a:extLst>
              <a:ext uri="{FF2B5EF4-FFF2-40B4-BE49-F238E27FC236}">
                <a16:creationId xmlns:a16="http://schemas.microsoft.com/office/drawing/2014/main" id="{6DEEA2E3-880F-9945-B0F0-85B238E388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1095" y="2925779"/>
            <a:ext cx="540328" cy="540328"/>
          </a:xfrm>
          <a:prstGeom prst="rect">
            <a:avLst/>
          </a:prstGeom>
        </p:spPr>
      </p:pic>
      <p:pic>
        <p:nvPicPr>
          <p:cNvPr id="14" name="Grafika 13" descr="Programista">
            <a:extLst>
              <a:ext uri="{FF2B5EF4-FFF2-40B4-BE49-F238E27FC236}">
                <a16:creationId xmlns:a16="http://schemas.microsoft.com/office/drawing/2014/main" id="{DABEFDE5-8463-0947-8FF2-8557AED1A7A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9998" y="2320138"/>
            <a:ext cx="540328" cy="540328"/>
          </a:xfrm>
          <a:prstGeom prst="rect">
            <a:avLst/>
          </a:prstGeom>
        </p:spPr>
      </p:pic>
      <p:pic>
        <p:nvPicPr>
          <p:cNvPr id="16" name="Grafika 15" descr="Spawacz">
            <a:extLst>
              <a:ext uri="{FF2B5EF4-FFF2-40B4-BE49-F238E27FC236}">
                <a16:creationId xmlns:a16="http://schemas.microsoft.com/office/drawing/2014/main" id="{B1FBDF72-C2B4-6943-BD94-A38BE19A46E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1095" y="3524000"/>
            <a:ext cx="540328" cy="540328"/>
          </a:xfrm>
          <a:prstGeom prst="rect">
            <a:avLst/>
          </a:prstGeom>
        </p:spPr>
      </p:pic>
      <p:sp>
        <p:nvSpPr>
          <p:cNvPr id="17" name="Tytuł 1">
            <a:extLst>
              <a:ext uri="{FF2B5EF4-FFF2-40B4-BE49-F238E27FC236}">
                <a16:creationId xmlns:a16="http://schemas.microsoft.com/office/drawing/2014/main" id="{D870E31F-F04C-E648-A514-6E007EB2F6A6}"/>
              </a:ext>
            </a:extLst>
          </p:cNvPr>
          <p:cNvSpPr txBox="1">
            <a:spLocks/>
          </p:cNvSpPr>
          <p:nvPr/>
        </p:nvSpPr>
        <p:spPr>
          <a:xfrm>
            <a:off x="469161" y="2330200"/>
            <a:ext cx="7772400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3200" b="1" dirty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DOLNOŚLĄSKI</a:t>
            </a:r>
          </a:p>
          <a:p>
            <a:pPr algn="r"/>
            <a:r>
              <a:rPr lang="pl-PL" sz="3200" b="1" dirty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REGIONALNY PLAN DZIAŁAŃ</a:t>
            </a:r>
          </a:p>
          <a:p>
            <a:pPr algn="r"/>
            <a:r>
              <a:rPr lang="pl-PL" sz="3200" b="1" dirty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NA RZECZ ZATRUDNIENIA</a:t>
            </a:r>
          </a:p>
          <a:p>
            <a:pPr algn="r"/>
            <a:r>
              <a:rPr lang="pl-PL" sz="3200" b="1" dirty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NA ROK 2019</a:t>
            </a:r>
          </a:p>
        </p:txBody>
      </p:sp>
      <p:sp>
        <p:nvSpPr>
          <p:cNvPr id="26" name="Podtytuł 2">
            <a:extLst>
              <a:ext uri="{FF2B5EF4-FFF2-40B4-BE49-F238E27FC236}">
                <a16:creationId xmlns:a16="http://schemas.microsoft.com/office/drawing/2014/main" id="{8027A822-5591-E549-9BFE-7E818A394C8F}"/>
              </a:ext>
            </a:extLst>
          </p:cNvPr>
          <p:cNvSpPr txBox="1">
            <a:spLocks/>
          </p:cNvSpPr>
          <p:nvPr/>
        </p:nvSpPr>
        <p:spPr>
          <a:xfrm>
            <a:off x="4355361" y="4408211"/>
            <a:ext cx="3785260" cy="3761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l-PL" sz="1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Wrocław, 9 grudnia 2019 r.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E32AEC12-E232-7F4B-B4BE-6A968AFD65C8}"/>
              </a:ext>
            </a:extLst>
          </p:cNvPr>
          <p:cNvSpPr/>
          <p:nvPr/>
        </p:nvSpPr>
        <p:spPr>
          <a:xfrm>
            <a:off x="3142099" y="467644"/>
            <a:ext cx="3225560" cy="636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5DB7AE4E-9263-B046-8F45-35E4185668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258" y="558445"/>
            <a:ext cx="1158463" cy="43958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F8CC897-17DD-774C-AB58-3185301057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379" y="493049"/>
            <a:ext cx="1051053" cy="58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052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BB0B2D58-31DB-1C4A-A796-542B34C84F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862E25C2-5893-4A49-91DB-4C7BE4BE222C}"/>
              </a:ext>
            </a:extLst>
          </p:cNvPr>
          <p:cNvSpPr/>
          <p:nvPr/>
        </p:nvSpPr>
        <p:spPr>
          <a:xfrm>
            <a:off x="598770" y="-1"/>
            <a:ext cx="8106819" cy="6680631"/>
          </a:xfrm>
          <a:prstGeom prst="rect">
            <a:avLst/>
          </a:prstGeom>
          <a:solidFill>
            <a:srgbClr val="36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11" name="Prostokąt">
            <a:extLst>
              <a:ext uri="{FF2B5EF4-FFF2-40B4-BE49-F238E27FC236}">
                <a16:creationId xmlns:a16="http://schemas.microsoft.com/office/drawing/2014/main" id="{7EC26DBE-F895-1845-A063-BB104C79E62F}"/>
              </a:ext>
            </a:extLst>
          </p:cNvPr>
          <p:cNvSpPr/>
          <p:nvPr/>
        </p:nvSpPr>
        <p:spPr>
          <a:xfrm>
            <a:off x="1926073" y="-15785"/>
            <a:ext cx="5291847" cy="952270"/>
          </a:xfrm>
          <a:prstGeom prst="rect">
            <a:avLst/>
          </a:prstGeom>
          <a:solidFill>
            <a:schemeClr val="accent4">
              <a:alpha val="8600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dirty="0"/>
          </a:p>
        </p:txBody>
      </p:sp>
      <p:sp>
        <p:nvSpPr>
          <p:cNvPr id="12" name="pole tekstowe 1">
            <a:extLst>
              <a:ext uri="{FF2B5EF4-FFF2-40B4-BE49-F238E27FC236}">
                <a16:creationId xmlns:a16="http://schemas.microsoft.com/office/drawing/2014/main" id="{674C18EA-51ED-6F40-B3C2-D5ECC2D27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6073" y="87551"/>
            <a:ext cx="52918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  <a:t>Oferty pracy</a:t>
            </a:r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F53AA9B5-F063-3249-A18D-2E9DDCBF7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918" y="1140374"/>
            <a:ext cx="7744312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l-PL" altLang="pl-PL" sz="1900" b="1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Do powiatowych urzędów pracy województwa dolnośląskiego </a:t>
            </a:r>
            <a:r>
              <a:rPr lang="pl-PL" altLang="pl-PL" sz="1900" b="1" dirty="0">
                <a:solidFill>
                  <a:schemeClr val="accent4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wpłynęło w 2018 roku 161 235 ofert pracy.</a:t>
            </a:r>
          </a:p>
          <a:p>
            <a:pPr>
              <a:spcBef>
                <a:spcPct val="0"/>
              </a:spcBef>
              <a:buNone/>
            </a:pPr>
            <a:endParaRPr lang="pl-PL" altLang="pl-PL" sz="1900" b="1" dirty="0">
              <a:solidFill>
                <a:schemeClr val="accent4"/>
              </a:solidFill>
              <a:latin typeface="Arial" panose="020B0604020202020204" pitchFamily="34" charset="0"/>
              <a:ea typeface="Century Gothic" charset="0"/>
              <a:cs typeface="Arial" panose="020B0604020202020204" pitchFamily="34" charset="0"/>
            </a:endParaRPr>
          </a:p>
        </p:txBody>
      </p:sp>
      <p:sp>
        <p:nvSpPr>
          <p:cNvPr id="15" name="Ramka 14">
            <a:extLst>
              <a:ext uri="{FF2B5EF4-FFF2-40B4-BE49-F238E27FC236}">
                <a16:creationId xmlns:a16="http://schemas.microsoft.com/office/drawing/2014/main" id="{8E4D6F25-818E-2441-A975-0A0EC3B49FA4}"/>
              </a:ext>
            </a:extLst>
          </p:cNvPr>
          <p:cNvSpPr/>
          <p:nvPr/>
        </p:nvSpPr>
        <p:spPr>
          <a:xfrm>
            <a:off x="434279" y="-579663"/>
            <a:ext cx="8459199" cy="7353282"/>
          </a:xfrm>
          <a:prstGeom prst="frame">
            <a:avLst>
              <a:gd name="adj1" fmla="val 44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937E89F0-8491-A547-9FF9-F4473EBB5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114" y="2076859"/>
            <a:ext cx="7285968" cy="434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88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BB0B2D58-31DB-1C4A-A796-542B34C84F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862E25C2-5893-4A49-91DB-4C7BE4BE222C}"/>
              </a:ext>
            </a:extLst>
          </p:cNvPr>
          <p:cNvSpPr/>
          <p:nvPr/>
        </p:nvSpPr>
        <p:spPr>
          <a:xfrm>
            <a:off x="533455" y="-1"/>
            <a:ext cx="8106819" cy="6680631"/>
          </a:xfrm>
          <a:prstGeom prst="rect">
            <a:avLst/>
          </a:prstGeom>
          <a:solidFill>
            <a:srgbClr val="36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11" name="Prostokąt">
            <a:extLst>
              <a:ext uri="{FF2B5EF4-FFF2-40B4-BE49-F238E27FC236}">
                <a16:creationId xmlns:a16="http://schemas.microsoft.com/office/drawing/2014/main" id="{7EC26DBE-F895-1845-A063-BB104C79E62F}"/>
              </a:ext>
            </a:extLst>
          </p:cNvPr>
          <p:cNvSpPr/>
          <p:nvPr/>
        </p:nvSpPr>
        <p:spPr>
          <a:xfrm>
            <a:off x="1860758" y="-15785"/>
            <a:ext cx="5291847" cy="952270"/>
          </a:xfrm>
          <a:prstGeom prst="rect">
            <a:avLst/>
          </a:prstGeom>
          <a:solidFill>
            <a:schemeClr val="accent4">
              <a:alpha val="8600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dirty="0"/>
          </a:p>
        </p:txBody>
      </p:sp>
      <p:sp>
        <p:nvSpPr>
          <p:cNvPr id="12" name="pole tekstowe 1">
            <a:extLst>
              <a:ext uri="{FF2B5EF4-FFF2-40B4-BE49-F238E27FC236}">
                <a16:creationId xmlns:a16="http://schemas.microsoft.com/office/drawing/2014/main" id="{674C18EA-51ED-6F40-B3C2-D5ECC2D27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0758" y="87551"/>
            <a:ext cx="52918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  <a:t>Subsydiowane programy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  <a:t>rynku pracy</a:t>
            </a:r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F53AA9B5-F063-3249-A18D-2E9DDCBF7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55" y="1140374"/>
            <a:ext cx="661915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 W roku 2018 roku </a:t>
            </a:r>
            <a:r>
              <a:rPr lang="pl-PL" altLang="pl-PL" sz="1600" b="1" dirty="0">
                <a:solidFill>
                  <a:schemeClr val="accent4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subsydiowaną aktywizacją zawodową </a:t>
            </a: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objęto </a:t>
            </a:r>
          </a:p>
          <a:p>
            <a:pPr>
              <a:spcBef>
                <a:spcPct val="0"/>
              </a:spcBef>
              <a:buNone/>
            </a:pPr>
            <a:r>
              <a:rPr lang="pl-PL" altLang="pl-PL" sz="1600" b="1" dirty="0">
                <a:solidFill>
                  <a:schemeClr val="accent4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 20.291</a:t>
            </a: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 bezrobotnych, w tym:</a:t>
            </a:r>
          </a:p>
          <a:p>
            <a:pPr>
              <a:spcBef>
                <a:spcPct val="0"/>
              </a:spcBef>
              <a:buNone/>
            </a:pPr>
            <a:endParaRPr lang="pl-PL" altLang="pl-PL" sz="1600" b="1" dirty="0">
              <a:solidFill>
                <a:schemeClr val="bg1"/>
              </a:solidFill>
              <a:latin typeface="Arial" panose="020B0604020202020204" pitchFamily="34" charset="0"/>
              <a:ea typeface="Century Gothic" charset="0"/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</a:pP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bezrobotni </a:t>
            </a:r>
            <a:r>
              <a:rPr lang="pl-PL" altLang="pl-PL" sz="1600" b="1" dirty="0">
                <a:solidFill>
                  <a:schemeClr val="accent4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do 30 roku życia </a:t>
            </a: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(8 952 os.) – </a:t>
            </a:r>
            <a:r>
              <a:rPr lang="pl-PL" altLang="pl-PL" sz="1600" b="1" dirty="0">
                <a:solidFill>
                  <a:schemeClr val="accent4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44,1%</a:t>
            </a: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 ogółu bezrobotnych objętych subsydiowana aktywizacją zawodową;</a:t>
            </a:r>
          </a:p>
          <a:p>
            <a:pPr marL="285750" indent="-285750">
              <a:spcBef>
                <a:spcPct val="0"/>
              </a:spcBef>
            </a:pP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osoby </a:t>
            </a:r>
            <a:r>
              <a:rPr lang="pl-PL" altLang="pl-PL" sz="1600" b="1" dirty="0">
                <a:solidFill>
                  <a:schemeClr val="accent4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do</a:t>
            </a: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 </a:t>
            </a:r>
            <a:r>
              <a:rPr lang="pl-PL" altLang="pl-PL" sz="1600" b="1" dirty="0">
                <a:solidFill>
                  <a:schemeClr val="accent4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25 roku życia </a:t>
            </a: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(5 050 os.) – </a:t>
            </a:r>
            <a:r>
              <a:rPr lang="pl-PL" altLang="pl-PL" sz="1600" b="1" dirty="0">
                <a:solidFill>
                  <a:schemeClr val="accent4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24,9%</a:t>
            </a: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 ogółu bezrobotnych objętych wsparciem;</a:t>
            </a:r>
          </a:p>
          <a:p>
            <a:pPr marL="285750" indent="-285750">
              <a:spcBef>
                <a:spcPct val="0"/>
              </a:spcBef>
            </a:pP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bezrobotni </a:t>
            </a:r>
            <a:r>
              <a:rPr lang="pl-PL" altLang="pl-PL" sz="1600" b="1" dirty="0">
                <a:solidFill>
                  <a:schemeClr val="accent4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powyżej </a:t>
            </a:r>
            <a:br>
              <a:rPr lang="pl-PL" altLang="pl-PL" sz="1600" b="1" dirty="0">
                <a:solidFill>
                  <a:schemeClr val="accent4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</a:br>
            <a:r>
              <a:rPr lang="pl-PL" altLang="pl-PL" sz="1600" b="1" dirty="0">
                <a:solidFill>
                  <a:schemeClr val="accent4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50 roku życia </a:t>
            </a:r>
            <a:br>
              <a:rPr lang="pl-PL" altLang="pl-PL" sz="1600" b="1" dirty="0">
                <a:solidFill>
                  <a:schemeClr val="accent4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</a:b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(3 382 os.) – </a:t>
            </a:r>
            <a:r>
              <a:rPr lang="pl-PL" altLang="pl-PL" sz="1600" b="1" dirty="0">
                <a:solidFill>
                  <a:schemeClr val="accent4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16,7% </a:t>
            </a:r>
            <a:br>
              <a:rPr lang="pl-PL" altLang="pl-PL" sz="1600" b="1" dirty="0">
                <a:solidFill>
                  <a:schemeClr val="accent4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</a:b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ogólnej liczby</a:t>
            </a:r>
            <a:b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</a:b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 bezrobotnych </a:t>
            </a:r>
            <a:b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</a:b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objętych </a:t>
            </a:r>
            <a:b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</a:b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subsydiowaną </a:t>
            </a:r>
            <a:b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</a:b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aktywizacją zawodową;</a:t>
            </a:r>
          </a:p>
          <a:p>
            <a:pPr marL="285750" indent="-285750">
              <a:spcBef>
                <a:spcPct val="0"/>
              </a:spcBef>
            </a:pPr>
            <a:r>
              <a:rPr lang="pl-PL" altLang="pl-PL" sz="1600" b="1" dirty="0">
                <a:solidFill>
                  <a:schemeClr val="accent4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długotrwale </a:t>
            </a:r>
            <a:br>
              <a:rPr lang="pl-PL" altLang="pl-PL" sz="1600" b="1" dirty="0">
                <a:solidFill>
                  <a:schemeClr val="accent4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</a:br>
            <a:r>
              <a:rPr lang="pl-PL" altLang="pl-PL" sz="1600" b="1" dirty="0">
                <a:solidFill>
                  <a:schemeClr val="accent4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bezrobotni </a:t>
            </a: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(4 869 os.) </a:t>
            </a:r>
            <a:b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</a:b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– </a:t>
            </a:r>
            <a:r>
              <a:rPr lang="pl-PL" altLang="pl-PL" sz="1600" b="1" dirty="0">
                <a:solidFill>
                  <a:schemeClr val="accent4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24,0% </a:t>
            </a: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ogółu </a:t>
            </a:r>
            <a:b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</a:b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bezrobotnych </a:t>
            </a:r>
            <a:b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</a:b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objętych </a:t>
            </a:r>
            <a:b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</a:br>
            <a:r>
              <a:rPr lang="pl-PL" altLang="pl-PL" sz="1600" b="1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wsparciem;</a:t>
            </a:r>
            <a:endParaRPr lang="pl-PL" altLang="pl-PL" sz="1600" b="1" dirty="0">
              <a:solidFill>
                <a:schemeClr val="accent4"/>
              </a:solidFill>
              <a:latin typeface="Arial" panose="020B0604020202020204" pitchFamily="34" charset="0"/>
              <a:ea typeface="Century Gothic" charset="0"/>
              <a:cs typeface="Arial" panose="020B0604020202020204" pitchFamily="34" charset="0"/>
            </a:endParaRPr>
          </a:p>
        </p:txBody>
      </p:sp>
      <p:sp>
        <p:nvSpPr>
          <p:cNvPr id="15" name="Ramka 14">
            <a:extLst>
              <a:ext uri="{FF2B5EF4-FFF2-40B4-BE49-F238E27FC236}">
                <a16:creationId xmlns:a16="http://schemas.microsoft.com/office/drawing/2014/main" id="{8E4D6F25-818E-2441-A975-0A0EC3B49FA4}"/>
              </a:ext>
            </a:extLst>
          </p:cNvPr>
          <p:cNvSpPr/>
          <p:nvPr/>
        </p:nvSpPr>
        <p:spPr>
          <a:xfrm>
            <a:off x="355901" y="-579663"/>
            <a:ext cx="8459199" cy="7353282"/>
          </a:xfrm>
          <a:prstGeom prst="frame">
            <a:avLst>
              <a:gd name="adj1" fmla="val 44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E3272E0-8271-2C47-AD22-1B5505A4A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8153" y="2777534"/>
            <a:ext cx="5290496" cy="362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44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EE657145-E0A4-B849-BFAD-699556F8AD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862E25C2-5893-4A49-91DB-4C7BE4BE222C}"/>
              </a:ext>
            </a:extLst>
          </p:cNvPr>
          <p:cNvSpPr/>
          <p:nvPr/>
        </p:nvSpPr>
        <p:spPr>
          <a:xfrm>
            <a:off x="520392" y="0"/>
            <a:ext cx="8106819" cy="6492240"/>
          </a:xfrm>
          <a:prstGeom prst="rect">
            <a:avLst/>
          </a:prstGeom>
          <a:solidFill>
            <a:srgbClr val="36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11" name="Prostokąt">
            <a:extLst>
              <a:ext uri="{FF2B5EF4-FFF2-40B4-BE49-F238E27FC236}">
                <a16:creationId xmlns:a16="http://schemas.microsoft.com/office/drawing/2014/main" id="{7EC26DBE-F895-1845-A063-BB104C79E62F}"/>
              </a:ext>
            </a:extLst>
          </p:cNvPr>
          <p:cNvSpPr/>
          <p:nvPr/>
        </p:nvSpPr>
        <p:spPr>
          <a:xfrm>
            <a:off x="1847695" y="-15785"/>
            <a:ext cx="5291847" cy="867556"/>
          </a:xfrm>
          <a:prstGeom prst="rect">
            <a:avLst/>
          </a:prstGeom>
          <a:solidFill>
            <a:schemeClr val="accent4">
              <a:alpha val="8600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dirty="0"/>
          </a:p>
        </p:txBody>
      </p:sp>
      <p:sp>
        <p:nvSpPr>
          <p:cNvPr id="12" name="pole tekstowe 1">
            <a:extLst>
              <a:ext uri="{FF2B5EF4-FFF2-40B4-BE49-F238E27FC236}">
                <a16:creationId xmlns:a16="http://schemas.microsoft.com/office/drawing/2014/main" id="{674C18EA-51ED-6F40-B3C2-D5ECC2D27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3884" y="87551"/>
            <a:ext cx="53750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  <a:t>Barometr zawodów</a:t>
            </a:r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F53AA9B5-F063-3249-A18D-2E9DDCBF7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437" y="1153642"/>
            <a:ext cx="7868773" cy="518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l-PL" altLang="pl-PL" sz="1600" b="1" dirty="0">
                <a:solidFill>
                  <a:schemeClr val="accent4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Największe deficyty nadal występują w branży budowlanej i dotyczy to wszystkich powiatów</a:t>
            </a:r>
            <a:r>
              <a:rPr lang="pl-PL" altLang="pl-PL" sz="1600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. Podobna sytuacja jest w </a:t>
            </a:r>
            <a:r>
              <a:rPr lang="pl-PL" altLang="pl-PL" sz="1600" b="1" dirty="0">
                <a:solidFill>
                  <a:schemeClr val="accent4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branży gastronomicznej</a:t>
            </a:r>
            <a:r>
              <a:rPr lang="pl-PL" altLang="pl-PL" sz="1600" dirty="0">
                <a:solidFill>
                  <a:schemeClr val="accent4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 </a:t>
            </a:r>
            <a:r>
              <a:rPr lang="pl-PL" altLang="pl-PL" sz="1600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– </a:t>
            </a:r>
            <a:br>
              <a:rPr lang="pl-PL" altLang="pl-PL" sz="1600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</a:br>
            <a:r>
              <a:rPr lang="pl-PL" altLang="pl-PL" sz="1600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w większości powiatów, tak jak we wcześniejszych edycjach, wskazywano na brak kucharzy, szefów kuchni, masarzy i wędliniarzy. W mniejszym stopniu niż w roku poprzednim dotyczyło to barmanów, piekarzy i cukierników. Uczestnicy badania wskazywali, iż w tych zawodach zatrudnienie znalazło wielu obcokrajowców. Ponadto do zawodów, które ocenione zostały jako deficytowe w większości powiatów należą;</a:t>
            </a:r>
          </a:p>
          <a:p>
            <a:pPr>
              <a:spcBef>
                <a:spcPct val="0"/>
              </a:spcBef>
              <a:buNone/>
            </a:pPr>
            <a:endParaRPr lang="pl-PL" altLang="pl-PL" sz="900" dirty="0">
              <a:solidFill>
                <a:schemeClr val="bg1"/>
              </a:solidFill>
              <a:latin typeface="Arial" panose="020B0604020202020204" pitchFamily="34" charset="0"/>
              <a:ea typeface="Century Gothic" charset="0"/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</a:pPr>
            <a:r>
              <a:rPr lang="pl-PL" altLang="pl-PL" sz="1400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elektrycy, elektromechanicy i elektromonterzy,</a:t>
            </a:r>
          </a:p>
          <a:p>
            <a:pPr marL="285750" indent="-285750">
              <a:spcBef>
                <a:spcPct val="0"/>
              </a:spcBef>
            </a:pPr>
            <a:r>
              <a:rPr lang="pl-PL" altLang="pl-PL" sz="1400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fizjoterapeuci i masażyści,</a:t>
            </a:r>
          </a:p>
          <a:p>
            <a:pPr marL="285750" indent="-285750">
              <a:spcBef>
                <a:spcPct val="0"/>
              </a:spcBef>
            </a:pPr>
            <a:r>
              <a:rPr lang="pl-PL" altLang="pl-PL" sz="1400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fryzjerzy,</a:t>
            </a:r>
          </a:p>
          <a:p>
            <a:pPr marL="285750" indent="-285750">
              <a:spcBef>
                <a:spcPct val="0"/>
              </a:spcBef>
            </a:pPr>
            <a:r>
              <a:rPr lang="pl-PL" altLang="pl-PL" sz="1400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krawcy i pracownicy produkcji odzieży,</a:t>
            </a:r>
          </a:p>
          <a:p>
            <a:pPr marL="285750" indent="-285750">
              <a:spcBef>
                <a:spcPct val="0"/>
              </a:spcBef>
            </a:pPr>
            <a:r>
              <a:rPr lang="pl-PL" altLang="pl-PL" sz="1400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lekarze,</a:t>
            </a:r>
          </a:p>
          <a:p>
            <a:pPr marL="285750" indent="-285750">
              <a:spcBef>
                <a:spcPct val="0"/>
              </a:spcBef>
            </a:pPr>
            <a:r>
              <a:rPr lang="pl-PL" altLang="pl-PL" sz="1400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magazynierzy,</a:t>
            </a:r>
          </a:p>
          <a:p>
            <a:pPr marL="285750" indent="-285750">
              <a:spcBef>
                <a:spcPct val="0"/>
              </a:spcBef>
            </a:pPr>
            <a:r>
              <a:rPr lang="pl-PL" altLang="pl-PL" sz="1400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mechanicy pojazdów samochodowych,</a:t>
            </a:r>
          </a:p>
          <a:p>
            <a:pPr marL="285750" indent="-285750">
              <a:spcBef>
                <a:spcPct val="0"/>
              </a:spcBef>
            </a:pPr>
            <a:r>
              <a:rPr lang="pl-PL" altLang="pl-PL" sz="1400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monterzy maszyn i urządzeń,</a:t>
            </a:r>
          </a:p>
          <a:p>
            <a:pPr marL="285750" indent="-285750">
              <a:spcBef>
                <a:spcPct val="0"/>
              </a:spcBef>
            </a:pPr>
            <a:r>
              <a:rPr lang="pl-PL" altLang="pl-PL" sz="1400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operatorzy obrabiarek skrawających,</a:t>
            </a:r>
          </a:p>
          <a:p>
            <a:pPr marL="285750" indent="-285750">
              <a:spcBef>
                <a:spcPct val="0"/>
              </a:spcBef>
            </a:pPr>
            <a:r>
              <a:rPr lang="pl-PL" altLang="pl-PL" sz="1400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pielęgniarki i położne,</a:t>
            </a:r>
          </a:p>
          <a:p>
            <a:pPr marL="285750" indent="-285750">
              <a:spcBef>
                <a:spcPct val="0"/>
              </a:spcBef>
            </a:pPr>
            <a:r>
              <a:rPr lang="pl-PL" altLang="pl-PL" sz="1400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pracownicy fizyczni w produkcji i pracach prostych,</a:t>
            </a:r>
          </a:p>
          <a:p>
            <a:pPr marL="285750" indent="-285750">
              <a:spcBef>
                <a:spcPct val="0"/>
              </a:spcBef>
            </a:pPr>
            <a:r>
              <a:rPr lang="pl-PL" altLang="pl-PL" sz="1400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samodzielni księgowi,</a:t>
            </a:r>
          </a:p>
          <a:p>
            <a:pPr marL="285750" indent="-285750">
              <a:spcBef>
                <a:spcPct val="0"/>
              </a:spcBef>
            </a:pPr>
            <a:r>
              <a:rPr lang="pl-PL" altLang="pl-PL" sz="1400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spawacze,</a:t>
            </a:r>
          </a:p>
          <a:p>
            <a:pPr marL="285750" indent="-285750">
              <a:spcBef>
                <a:spcPct val="0"/>
              </a:spcBef>
            </a:pPr>
            <a:r>
              <a:rPr lang="pl-PL" altLang="pl-PL" sz="1400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sprzedawcy i kasjerzy,</a:t>
            </a:r>
          </a:p>
          <a:p>
            <a:pPr marL="285750" indent="-285750">
              <a:spcBef>
                <a:spcPct val="0"/>
              </a:spcBef>
            </a:pPr>
            <a:r>
              <a:rPr lang="pl-PL" altLang="pl-PL" sz="1400" dirty="0">
                <a:solidFill>
                  <a:schemeClr val="bg1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ślusarze.</a:t>
            </a:r>
          </a:p>
        </p:txBody>
      </p:sp>
      <p:sp>
        <p:nvSpPr>
          <p:cNvPr id="15" name="Ramka 14">
            <a:extLst>
              <a:ext uri="{FF2B5EF4-FFF2-40B4-BE49-F238E27FC236}">
                <a16:creationId xmlns:a16="http://schemas.microsoft.com/office/drawing/2014/main" id="{8E4D6F25-818E-2441-A975-0A0EC3B49FA4}"/>
              </a:ext>
            </a:extLst>
          </p:cNvPr>
          <p:cNvSpPr/>
          <p:nvPr/>
        </p:nvSpPr>
        <p:spPr>
          <a:xfrm>
            <a:off x="355901" y="-672651"/>
            <a:ext cx="8459199" cy="7353282"/>
          </a:xfrm>
          <a:prstGeom prst="frame">
            <a:avLst>
              <a:gd name="adj1" fmla="val 44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332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az 18">
            <a:extLst>
              <a:ext uri="{FF2B5EF4-FFF2-40B4-BE49-F238E27FC236}">
                <a16:creationId xmlns:a16="http://schemas.microsoft.com/office/drawing/2014/main" id="{E4164648-B31B-104A-97D1-4F88530BF2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862E25C2-5893-4A49-91DB-4C7BE4BE222C}"/>
              </a:ext>
            </a:extLst>
          </p:cNvPr>
          <p:cNvSpPr/>
          <p:nvPr/>
        </p:nvSpPr>
        <p:spPr>
          <a:xfrm>
            <a:off x="507329" y="0"/>
            <a:ext cx="8106819" cy="6858000"/>
          </a:xfrm>
          <a:prstGeom prst="rect">
            <a:avLst/>
          </a:prstGeom>
          <a:solidFill>
            <a:srgbClr val="36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11" name="Prostokąt">
            <a:extLst>
              <a:ext uri="{FF2B5EF4-FFF2-40B4-BE49-F238E27FC236}">
                <a16:creationId xmlns:a16="http://schemas.microsoft.com/office/drawing/2014/main" id="{7EC26DBE-F895-1845-A063-BB104C79E62F}"/>
              </a:ext>
            </a:extLst>
          </p:cNvPr>
          <p:cNvSpPr/>
          <p:nvPr/>
        </p:nvSpPr>
        <p:spPr>
          <a:xfrm>
            <a:off x="1834632" y="-15785"/>
            <a:ext cx="5291847" cy="892552"/>
          </a:xfrm>
          <a:prstGeom prst="rect">
            <a:avLst/>
          </a:prstGeom>
          <a:solidFill>
            <a:schemeClr val="accent4">
              <a:alpha val="8600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dirty="0"/>
          </a:p>
        </p:txBody>
      </p:sp>
      <p:sp>
        <p:nvSpPr>
          <p:cNvPr id="12" name="pole tekstowe 1">
            <a:extLst>
              <a:ext uri="{FF2B5EF4-FFF2-40B4-BE49-F238E27FC236}">
                <a16:creationId xmlns:a16="http://schemas.microsoft.com/office/drawing/2014/main" id="{674C18EA-51ED-6F40-B3C2-D5ECC2D27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3302" y="87551"/>
            <a:ext cx="52918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  <a:t>Diagnoza</a:t>
            </a:r>
          </a:p>
        </p:txBody>
      </p:sp>
      <p:sp>
        <p:nvSpPr>
          <p:cNvPr id="15" name="Ramka 14">
            <a:extLst>
              <a:ext uri="{FF2B5EF4-FFF2-40B4-BE49-F238E27FC236}">
                <a16:creationId xmlns:a16="http://schemas.microsoft.com/office/drawing/2014/main" id="{8E4D6F25-818E-2441-A975-0A0EC3B49FA4}"/>
              </a:ext>
            </a:extLst>
          </p:cNvPr>
          <p:cNvSpPr/>
          <p:nvPr/>
        </p:nvSpPr>
        <p:spPr>
          <a:xfrm>
            <a:off x="342838" y="-325180"/>
            <a:ext cx="8459199" cy="7059053"/>
          </a:xfrm>
          <a:prstGeom prst="frame">
            <a:avLst>
              <a:gd name="adj1" fmla="val 44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F53AA9B5-F063-3249-A18D-2E9DDCBF7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17" y="1113108"/>
            <a:ext cx="782465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l-PL" altLang="pl-PL" sz="1600" b="1" dirty="0">
                <a:solidFill>
                  <a:schemeClr val="accent4"/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  <a:t>Główne problemy </a:t>
            </a:r>
            <a:r>
              <a:rPr lang="pl-PL" altLang="pl-PL" sz="1600" b="1" dirty="0">
                <a:solidFill>
                  <a:schemeClr val="bg1"/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  <a:t>występujące w procesach rekrutacji prowadzonych przez dolnośląskie agencje zatrudnienia </a:t>
            </a:r>
            <a:r>
              <a:rPr lang="pl-PL" altLang="pl-PL" sz="1600" b="1" dirty="0">
                <a:solidFill>
                  <a:schemeClr val="accent4"/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  <a:t>w 2018 roku</a:t>
            </a:r>
          </a:p>
          <a:p>
            <a:pPr marL="342900" indent="-342900">
              <a:spcBef>
                <a:spcPct val="0"/>
              </a:spcBef>
            </a:pPr>
            <a:endParaRPr lang="pl-PL" altLang="pl-PL" sz="1600" b="1" dirty="0">
              <a:solidFill>
                <a:schemeClr val="accent4"/>
              </a:solidFill>
              <a:latin typeface="Arial Black" panose="020B0604020202020204" pitchFamily="34" charset="0"/>
              <a:ea typeface="Century Gothic" charset="0"/>
              <a:cs typeface="Arial Black" panose="020B0604020202020204" pitchFamily="34" charset="0"/>
            </a:endParaRP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5C8F5F55-5158-9B4E-9A4C-463E4D490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6825" y="2098945"/>
            <a:ext cx="5031224" cy="435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63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9">
            <a:extLst>
              <a:ext uri="{FF2B5EF4-FFF2-40B4-BE49-F238E27FC236}">
                <a16:creationId xmlns:a16="http://schemas.microsoft.com/office/drawing/2014/main" id="{DBAD2DC0-CEFE-AC41-966C-6134EC4AAC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862E25C2-5893-4A49-91DB-4C7BE4BE222C}"/>
              </a:ext>
            </a:extLst>
          </p:cNvPr>
          <p:cNvSpPr/>
          <p:nvPr/>
        </p:nvSpPr>
        <p:spPr>
          <a:xfrm>
            <a:off x="518590" y="-254878"/>
            <a:ext cx="8106819" cy="6858000"/>
          </a:xfrm>
          <a:prstGeom prst="rect">
            <a:avLst/>
          </a:prstGeom>
          <a:solidFill>
            <a:srgbClr val="36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11" name="Prostokąt">
            <a:extLst>
              <a:ext uri="{FF2B5EF4-FFF2-40B4-BE49-F238E27FC236}">
                <a16:creationId xmlns:a16="http://schemas.microsoft.com/office/drawing/2014/main" id="{7EC26DBE-F895-1845-A063-BB104C79E62F}"/>
              </a:ext>
            </a:extLst>
          </p:cNvPr>
          <p:cNvSpPr/>
          <p:nvPr/>
        </p:nvSpPr>
        <p:spPr>
          <a:xfrm>
            <a:off x="1597694" y="-15786"/>
            <a:ext cx="6406199" cy="773023"/>
          </a:xfrm>
          <a:prstGeom prst="rect">
            <a:avLst/>
          </a:prstGeom>
          <a:solidFill>
            <a:schemeClr val="accent4">
              <a:alpha val="8600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dirty="0"/>
          </a:p>
        </p:txBody>
      </p:sp>
      <p:sp>
        <p:nvSpPr>
          <p:cNvPr id="12" name="pole tekstowe 1">
            <a:extLst>
              <a:ext uri="{FF2B5EF4-FFF2-40B4-BE49-F238E27FC236}">
                <a16:creationId xmlns:a16="http://schemas.microsoft.com/office/drawing/2014/main" id="{674C18EA-51ED-6F40-B3C2-D5ECC2D27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750" y="70897"/>
            <a:ext cx="67898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  <a:t>Cudzoziemcy na Dolnym Śląsku</a:t>
            </a:r>
          </a:p>
        </p:txBody>
      </p:sp>
      <p:sp>
        <p:nvSpPr>
          <p:cNvPr id="15" name="Ramka 14">
            <a:extLst>
              <a:ext uri="{FF2B5EF4-FFF2-40B4-BE49-F238E27FC236}">
                <a16:creationId xmlns:a16="http://schemas.microsoft.com/office/drawing/2014/main" id="{8E4D6F25-818E-2441-A975-0A0EC3B49FA4}"/>
              </a:ext>
            </a:extLst>
          </p:cNvPr>
          <p:cNvSpPr/>
          <p:nvPr/>
        </p:nvSpPr>
        <p:spPr>
          <a:xfrm>
            <a:off x="348781" y="-325181"/>
            <a:ext cx="8459199" cy="7059053"/>
          </a:xfrm>
          <a:prstGeom prst="frame">
            <a:avLst>
              <a:gd name="adj1" fmla="val 44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F53AA9B5-F063-3249-A18D-2E9DDCBF7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869" y="1012113"/>
            <a:ext cx="810681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pl-PL" altLang="pl-PL" sz="1600" b="1" dirty="0">
                <a:solidFill>
                  <a:schemeClr val="accent4"/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  <a:t>ponad  90 %  </a:t>
            </a:r>
            <a:r>
              <a:rPr lang="pl-PL" altLang="pl-PL" sz="1600" b="1" dirty="0">
                <a:solidFill>
                  <a:schemeClr val="bg1"/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  <a:t>dotyczą one obywateli </a:t>
            </a:r>
            <a:r>
              <a:rPr lang="pl-PL" altLang="pl-PL" sz="1600" b="1" dirty="0">
                <a:solidFill>
                  <a:schemeClr val="accent4"/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  <a:t>Ukrainy</a:t>
            </a:r>
            <a:r>
              <a:rPr lang="pl-PL" altLang="pl-PL" sz="1600" b="1" dirty="0">
                <a:solidFill>
                  <a:schemeClr val="bg1"/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  <a:t>,</a:t>
            </a:r>
          </a:p>
          <a:p>
            <a:pPr marL="342900" indent="-342900">
              <a:spcBef>
                <a:spcPct val="0"/>
              </a:spcBef>
            </a:pPr>
            <a:endParaRPr lang="pl-PL" altLang="pl-PL" sz="400" b="1" dirty="0">
              <a:solidFill>
                <a:schemeClr val="bg1"/>
              </a:solidFill>
              <a:latin typeface="Arial Black" panose="020B0604020202020204" pitchFamily="34" charset="0"/>
              <a:ea typeface="Century Gothic" charset="0"/>
              <a:cs typeface="Arial Black" panose="020B0604020202020204" pitchFamily="34" charset="0"/>
            </a:endParaRPr>
          </a:p>
          <a:p>
            <a:pPr marL="342900" indent="-342900">
              <a:spcBef>
                <a:spcPct val="0"/>
              </a:spcBef>
            </a:pPr>
            <a:r>
              <a:rPr lang="pl-PL" altLang="pl-PL" sz="1600" b="1" dirty="0">
                <a:solidFill>
                  <a:schemeClr val="accent4"/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  <a:t>ponad 50 % </a:t>
            </a:r>
            <a:r>
              <a:rPr lang="pl-PL" altLang="pl-PL" sz="1600" b="1" dirty="0">
                <a:solidFill>
                  <a:schemeClr val="bg1"/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  <a:t>wszystkich oświadczeń rejestrowanych jest w PUP </a:t>
            </a:r>
            <a:br>
              <a:rPr lang="pl-PL" altLang="pl-PL" sz="1600" b="1" dirty="0">
                <a:solidFill>
                  <a:schemeClr val="bg1"/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</a:br>
            <a:r>
              <a:rPr lang="pl-PL" altLang="pl-PL" sz="1600" b="1" dirty="0">
                <a:solidFill>
                  <a:schemeClr val="bg1"/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  <a:t>we </a:t>
            </a:r>
            <a:r>
              <a:rPr lang="pl-PL" altLang="pl-PL" sz="1600" b="1" dirty="0">
                <a:solidFill>
                  <a:schemeClr val="accent4"/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  <a:t>Wrocławiu</a:t>
            </a:r>
            <a:r>
              <a:rPr lang="pl-PL" altLang="pl-PL" sz="1600" b="1" dirty="0">
                <a:solidFill>
                  <a:schemeClr val="bg1"/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  <a:t>.</a:t>
            </a:r>
          </a:p>
          <a:p>
            <a:pPr marL="342900" indent="-342900">
              <a:spcBef>
                <a:spcPct val="0"/>
              </a:spcBef>
            </a:pPr>
            <a:r>
              <a:rPr lang="pl-PL" altLang="pl-PL" sz="1600" b="1" dirty="0">
                <a:solidFill>
                  <a:schemeClr val="bg1"/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  <a:t>Liczba oświadczeń </a:t>
            </a:r>
            <a:r>
              <a:rPr lang="pl-PL" altLang="pl-PL" sz="1600" b="1" dirty="0">
                <a:solidFill>
                  <a:schemeClr val="accent4"/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  <a:t>170 748</a:t>
            </a:r>
          </a:p>
          <a:p>
            <a:pPr>
              <a:spcBef>
                <a:spcPct val="0"/>
              </a:spcBef>
              <a:buNone/>
            </a:pPr>
            <a:endParaRPr lang="pl-PL" altLang="pl-PL" sz="1600" b="1" dirty="0">
              <a:solidFill>
                <a:schemeClr val="bg1"/>
              </a:solidFill>
              <a:latin typeface="Arial Black" panose="020B0604020202020204" pitchFamily="34" charset="0"/>
              <a:ea typeface="Century Gothic" charset="0"/>
              <a:cs typeface="Arial Black" panose="020B0604020202020204" pitchFamily="34" charset="0"/>
            </a:endParaRPr>
          </a:p>
          <a:p>
            <a:pPr marL="342900" indent="-342900">
              <a:spcBef>
                <a:spcPct val="0"/>
              </a:spcBef>
            </a:pPr>
            <a:endParaRPr lang="pl-PL" altLang="pl-PL" sz="1600" b="1" dirty="0">
              <a:solidFill>
                <a:schemeClr val="bg1"/>
              </a:solidFill>
              <a:latin typeface="Arial Black" panose="020B0604020202020204" pitchFamily="34" charset="0"/>
              <a:ea typeface="Century Gothic" charset="0"/>
              <a:cs typeface="Arial Black" panose="020B0604020202020204" pitchFamily="34" charset="0"/>
            </a:endParaRP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37ED3141-0ADE-5B49-8062-AC941148C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084" y="2247618"/>
            <a:ext cx="5831229" cy="393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05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az 18">
            <a:extLst>
              <a:ext uri="{FF2B5EF4-FFF2-40B4-BE49-F238E27FC236}">
                <a16:creationId xmlns:a16="http://schemas.microsoft.com/office/drawing/2014/main" id="{F92488DE-86A1-5C4F-BFB0-CA23E820A4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862E25C2-5893-4A49-91DB-4C7BE4BE222C}"/>
              </a:ext>
            </a:extLst>
          </p:cNvPr>
          <p:cNvSpPr/>
          <p:nvPr/>
        </p:nvSpPr>
        <p:spPr>
          <a:xfrm>
            <a:off x="520398" y="-254877"/>
            <a:ext cx="8106819" cy="6858000"/>
          </a:xfrm>
          <a:prstGeom prst="rect">
            <a:avLst/>
          </a:prstGeom>
          <a:solidFill>
            <a:srgbClr val="36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11" name="Prostokąt">
            <a:extLst>
              <a:ext uri="{FF2B5EF4-FFF2-40B4-BE49-F238E27FC236}">
                <a16:creationId xmlns:a16="http://schemas.microsoft.com/office/drawing/2014/main" id="{7EC26DBE-F895-1845-A063-BB104C79E62F}"/>
              </a:ext>
            </a:extLst>
          </p:cNvPr>
          <p:cNvSpPr/>
          <p:nvPr/>
        </p:nvSpPr>
        <p:spPr>
          <a:xfrm>
            <a:off x="1599502" y="-15785"/>
            <a:ext cx="6406199" cy="773023"/>
          </a:xfrm>
          <a:prstGeom prst="rect">
            <a:avLst/>
          </a:prstGeom>
          <a:solidFill>
            <a:schemeClr val="accent4">
              <a:alpha val="8600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dirty="0"/>
          </a:p>
        </p:txBody>
      </p:sp>
      <p:sp>
        <p:nvSpPr>
          <p:cNvPr id="12" name="pole tekstowe 1">
            <a:extLst>
              <a:ext uri="{FF2B5EF4-FFF2-40B4-BE49-F238E27FC236}">
                <a16:creationId xmlns:a16="http://schemas.microsoft.com/office/drawing/2014/main" id="{674C18EA-51ED-6F40-B3C2-D5ECC2D27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9558" y="70898"/>
            <a:ext cx="67898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  <a:t>Cudzoziemcy na Dolnym Śląsku</a:t>
            </a:r>
          </a:p>
        </p:txBody>
      </p:sp>
      <p:sp>
        <p:nvSpPr>
          <p:cNvPr id="15" name="Ramka 14">
            <a:extLst>
              <a:ext uri="{FF2B5EF4-FFF2-40B4-BE49-F238E27FC236}">
                <a16:creationId xmlns:a16="http://schemas.microsoft.com/office/drawing/2014/main" id="{8E4D6F25-818E-2441-A975-0A0EC3B49FA4}"/>
              </a:ext>
            </a:extLst>
          </p:cNvPr>
          <p:cNvSpPr/>
          <p:nvPr/>
        </p:nvSpPr>
        <p:spPr>
          <a:xfrm>
            <a:off x="329775" y="-325180"/>
            <a:ext cx="8459199" cy="7059053"/>
          </a:xfrm>
          <a:prstGeom prst="frame">
            <a:avLst>
              <a:gd name="adj1" fmla="val 44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F53AA9B5-F063-3249-A18D-2E9DDCBF7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043" y="933736"/>
            <a:ext cx="7611367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pl-PL" altLang="pl-PL" sz="1600" b="1" dirty="0">
                <a:solidFill>
                  <a:schemeClr val="bg1"/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  <a:t>W I półroczu 2018 roku </a:t>
            </a:r>
            <a:r>
              <a:rPr lang="pl-PL" altLang="pl-PL" sz="1600" b="1" dirty="0">
                <a:solidFill>
                  <a:schemeClr val="accent4"/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  <a:t>Wojewoda Dolnośląski wydał 11 088 zezwoleń na pracę</a:t>
            </a:r>
            <a:r>
              <a:rPr lang="pl-PL" altLang="pl-PL" sz="1600" b="1" dirty="0">
                <a:solidFill>
                  <a:schemeClr val="bg1"/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  <a:t> dla obywateli innych państw na podstawie wniosków pracodawców.</a:t>
            </a:r>
          </a:p>
          <a:p>
            <a:pPr marL="342900" indent="-342900">
              <a:spcBef>
                <a:spcPct val="0"/>
              </a:spcBef>
            </a:pPr>
            <a:endParaRPr lang="pl-PL" altLang="pl-PL" sz="500" b="1" dirty="0">
              <a:solidFill>
                <a:schemeClr val="bg1"/>
              </a:solidFill>
              <a:latin typeface="Arial Black" panose="020B0604020202020204" pitchFamily="34" charset="0"/>
              <a:ea typeface="Century Gothic" charset="0"/>
              <a:cs typeface="Arial Black" panose="020B0604020202020204" pitchFamily="34" charset="0"/>
            </a:endParaRPr>
          </a:p>
          <a:p>
            <a:pPr marL="342900" indent="-342900">
              <a:spcBef>
                <a:spcPct val="0"/>
              </a:spcBef>
            </a:pPr>
            <a:r>
              <a:rPr lang="pl-PL" altLang="pl-PL" sz="1600" b="1" dirty="0">
                <a:solidFill>
                  <a:schemeClr val="bg1"/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  <a:t>Dodatkowo </a:t>
            </a:r>
            <a:r>
              <a:rPr lang="pl-PL" altLang="pl-PL" sz="1600" b="1" dirty="0">
                <a:solidFill>
                  <a:schemeClr val="accent4"/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  <a:t>w PUP: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2C569347-5AF6-D249-9709-4B1CC4467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457" y="2134254"/>
            <a:ext cx="6858000" cy="4277539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7FC2A72A-D929-AF48-AD71-786F44FAE35E}"/>
              </a:ext>
            </a:extLst>
          </p:cNvPr>
          <p:cNvSpPr/>
          <p:nvPr/>
        </p:nvSpPr>
        <p:spPr>
          <a:xfrm>
            <a:off x="5671892" y="3632456"/>
            <a:ext cx="1840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Sezonowe: 6 897 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2581528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>
            <a:extLst>
              <a:ext uri="{FF2B5EF4-FFF2-40B4-BE49-F238E27FC236}">
                <a16:creationId xmlns:a16="http://schemas.microsoft.com/office/drawing/2014/main" id="{23B325C4-C73D-8A4D-B794-0E657DE2FF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862E25C2-5893-4A49-91DB-4C7BE4BE222C}"/>
              </a:ext>
            </a:extLst>
          </p:cNvPr>
          <p:cNvSpPr/>
          <p:nvPr/>
        </p:nvSpPr>
        <p:spPr>
          <a:xfrm>
            <a:off x="598770" y="0"/>
            <a:ext cx="8106819" cy="6385302"/>
          </a:xfrm>
          <a:prstGeom prst="rect">
            <a:avLst/>
          </a:prstGeom>
          <a:solidFill>
            <a:srgbClr val="36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15" name="Ramka 14">
            <a:extLst>
              <a:ext uri="{FF2B5EF4-FFF2-40B4-BE49-F238E27FC236}">
                <a16:creationId xmlns:a16="http://schemas.microsoft.com/office/drawing/2014/main" id="{8E4D6F25-818E-2441-A975-0A0EC3B49FA4}"/>
              </a:ext>
            </a:extLst>
          </p:cNvPr>
          <p:cNvSpPr/>
          <p:nvPr/>
        </p:nvSpPr>
        <p:spPr>
          <a:xfrm>
            <a:off x="434279" y="-325180"/>
            <a:ext cx="8459199" cy="7059053"/>
          </a:xfrm>
          <a:prstGeom prst="frame">
            <a:avLst>
              <a:gd name="adj1" fmla="val 44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4A843DDE-4EFD-C748-A99F-65F25B106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300" y="1608918"/>
            <a:ext cx="7443763" cy="4320395"/>
          </a:xfrm>
          <a:prstGeom prst="rect">
            <a:avLst/>
          </a:prstGeom>
        </p:spPr>
      </p:pic>
      <p:sp>
        <p:nvSpPr>
          <p:cNvPr id="17" name="Prostokąt">
            <a:extLst>
              <a:ext uri="{FF2B5EF4-FFF2-40B4-BE49-F238E27FC236}">
                <a16:creationId xmlns:a16="http://schemas.microsoft.com/office/drawing/2014/main" id="{231FC5A3-3431-634F-8708-1792709DF78F}"/>
              </a:ext>
            </a:extLst>
          </p:cNvPr>
          <p:cNvSpPr/>
          <p:nvPr/>
        </p:nvSpPr>
        <p:spPr>
          <a:xfrm>
            <a:off x="1599502" y="-15785"/>
            <a:ext cx="6406199" cy="773023"/>
          </a:xfrm>
          <a:prstGeom prst="rect">
            <a:avLst/>
          </a:prstGeom>
          <a:solidFill>
            <a:schemeClr val="accent4">
              <a:alpha val="8600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dirty="0"/>
          </a:p>
        </p:txBody>
      </p:sp>
      <p:sp>
        <p:nvSpPr>
          <p:cNvPr id="19" name="pole tekstowe 1">
            <a:extLst>
              <a:ext uri="{FF2B5EF4-FFF2-40B4-BE49-F238E27FC236}">
                <a16:creationId xmlns:a16="http://schemas.microsoft.com/office/drawing/2014/main" id="{68B19B07-74ED-F047-A97E-16DB42409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9558" y="70898"/>
            <a:ext cx="67898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  <a:t>Cudzoziemcy na Dolnym Śląsku</a:t>
            </a:r>
          </a:p>
        </p:txBody>
      </p:sp>
    </p:spTree>
    <p:extLst>
      <p:ext uri="{BB962C8B-B14F-4D97-AF65-F5344CB8AC3E}">
        <p14:creationId xmlns:p14="http://schemas.microsoft.com/office/powerpoint/2010/main" val="778911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45638EA-6DC8-C846-9E11-C327CA72F0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amka 4">
            <a:extLst>
              <a:ext uri="{FF2B5EF4-FFF2-40B4-BE49-F238E27FC236}">
                <a16:creationId xmlns:a16="http://schemas.microsoft.com/office/drawing/2014/main" id="{640B6B64-996C-E342-A1CD-512A4362D39D}"/>
              </a:ext>
            </a:extLst>
          </p:cNvPr>
          <p:cNvSpPr/>
          <p:nvPr/>
        </p:nvSpPr>
        <p:spPr>
          <a:xfrm>
            <a:off x="297657" y="368299"/>
            <a:ext cx="5086530" cy="2688410"/>
          </a:xfrm>
          <a:prstGeom prst="frame">
            <a:avLst>
              <a:gd name="adj1" fmla="val 84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6" name="Prostokąt">
            <a:extLst>
              <a:ext uri="{FF2B5EF4-FFF2-40B4-BE49-F238E27FC236}">
                <a16:creationId xmlns:a16="http://schemas.microsoft.com/office/drawing/2014/main" id="{4452C2F9-A48C-7B44-8206-AB963FEC020B}"/>
              </a:ext>
            </a:extLst>
          </p:cNvPr>
          <p:cNvSpPr/>
          <p:nvPr/>
        </p:nvSpPr>
        <p:spPr>
          <a:xfrm>
            <a:off x="433840" y="521511"/>
            <a:ext cx="4803423" cy="2378443"/>
          </a:xfrm>
          <a:prstGeom prst="rect">
            <a:avLst/>
          </a:prstGeom>
          <a:solidFill>
            <a:schemeClr val="accent4">
              <a:alpha val="8600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dirty="0"/>
          </a:p>
        </p:txBody>
      </p:sp>
      <p:sp>
        <p:nvSpPr>
          <p:cNvPr id="8" name="PRACOWNICY O REKRUTACJI">
            <a:extLst>
              <a:ext uri="{FF2B5EF4-FFF2-40B4-BE49-F238E27FC236}">
                <a16:creationId xmlns:a16="http://schemas.microsoft.com/office/drawing/2014/main" id="{1565B563-C916-7844-9BA7-E989F49062F2}"/>
              </a:ext>
            </a:extLst>
          </p:cNvPr>
          <p:cNvSpPr txBox="1"/>
          <p:nvPr/>
        </p:nvSpPr>
        <p:spPr>
          <a:xfrm>
            <a:off x="726607" y="1433481"/>
            <a:ext cx="4212691" cy="856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lnSpc>
                <a:spcPct val="80000"/>
              </a:lnSpc>
              <a:defRPr sz="5900" b="0">
                <a:solidFill>
                  <a:srgbClr val="F9DC4E"/>
                </a:solidFill>
                <a:latin typeface="Avenir Next Heavy"/>
                <a:ea typeface="Avenir Next Heavy"/>
                <a:cs typeface="Avenir Next Heavy"/>
                <a:sym typeface="Avenir Next Heavy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lang="pl-PL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Priorytety</a:t>
            </a:r>
            <a:endParaRPr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8DAB2EB2-867B-6E42-B490-A59B5499A3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1332" y="502056"/>
            <a:ext cx="595932" cy="79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83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3E4DE5BE-B473-EA41-9348-1B30330C54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0579" y="-9912"/>
            <a:ext cx="1853421" cy="6867912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CFCF0B27-C0FA-EF47-9D34-F3B88F7EC7A9}"/>
              </a:ext>
            </a:extLst>
          </p:cNvPr>
          <p:cNvSpPr/>
          <p:nvPr/>
        </p:nvSpPr>
        <p:spPr>
          <a:xfrm>
            <a:off x="-152400" y="-9912"/>
            <a:ext cx="7560557" cy="6870582"/>
          </a:xfrm>
          <a:prstGeom prst="rect">
            <a:avLst/>
          </a:prstGeom>
          <a:solidFill>
            <a:srgbClr val="36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3" name="Prostokąt">
            <a:extLst>
              <a:ext uri="{FF2B5EF4-FFF2-40B4-BE49-F238E27FC236}">
                <a16:creationId xmlns:a16="http://schemas.microsoft.com/office/drawing/2014/main" id="{42CB096A-FF2C-2E42-A844-D6D596A1A52B}"/>
              </a:ext>
            </a:extLst>
          </p:cNvPr>
          <p:cNvSpPr/>
          <p:nvPr/>
        </p:nvSpPr>
        <p:spPr>
          <a:xfrm>
            <a:off x="646439" y="-678"/>
            <a:ext cx="6138909" cy="849086"/>
          </a:xfrm>
          <a:prstGeom prst="rect">
            <a:avLst/>
          </a:prstGeom>
          <a:solidFill>
            <a:schemeClr val="accent4">
              <a:alpha val="8600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dirty="0"/>
          </a:p>
        </p:txBody>
      </p:sp>
      <p:sp>
        <p:nvSpPr>
          <p:cNvPr id="4" name="pole tekstowe 1">
            <a:extLst>
              <a:ext uri="{FF2B5EF4-FFF2-40B4-BE49-F238E27FC236}">
                <a16:creationId xmlns:a16="http://schemas.microsoft.com/office/drawing/2014/main" id="{D729E577-FDCB-0048-AB7F-89CB5E6AC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439" y="98251"/>
            <a:ext cx="61389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  <a:t>Priorytety dolnośląskiej polityki rynku pracy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  <a:t>w roku 2019</a:t>
            </a:r>
          </a:p>
        </p:txBody>
      </p:sp>
      <p:sp>
        <p:nvSpPr>
          <p:cNvPr id="9" name="Ramka 8">
            <a:extLst>
              <a:ext uri="{FF2B5EF4-FFF2-40B4-BE49-F238E27FC236}">
                <a16:creationId xmlns:a16="http://schemas.microsoft.com/office/drawing/2014/main" id="{8D5BFCE1-4E68-374C-86F2-C90FD0F96272}"/>
              </a:ext>
            </a:extLst>
          </p:cNvPr>
          <p:cNvSpPr/>
          <p:nvPr/>
        </p:nvSpPr>
        <p:spPr>
          <a:xfrm>
            <a:off x="-2485" y="1022598"/>
            <a:ext cx="7660973" cy="5587207"/>
          </a:xfrm>
          <a:prstGeom prst="frame">
            <a:avLst>
              <a:gd name="adj1" fmla="val 44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020E8F7D-A433-3145-82DB-424A8CB5DB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2491" y="0"/>
            <a:ext cx="752464" cy="1007189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E499F7F4-B752-A044-8403-188DC1159B81}"/>
              </a:ext>
            </a:extLst>
          </p:cNvPr>
          <p:cNvSpPr/>
          <p:nvPr/>
        </p:nvSpPr>
        <p:spPr>
          <a:xfrm>
            <a:off x="-1" y="1100298"/>
            <a:ext cx="7408157" cy="5840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1400" b="1" dirty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Priorytet 1 </a:t>
            </a: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wzrost aktywności zawodowej oraz edukacyjnej mieszkańców regionu jako czynnik zwiększający  adaptacyjność mieszkańców Dolnego Śląska na regionalnym rynku pracy,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pl-PL" sz="5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1400" b="1" dirty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Priorytet 2 </a:t>
            </a: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doskonalenie aktywnej polityki rynku pracy i zwiększenie efektywności zarządzania dolnośląskim rynkiem pracy w celu wzrostu zatrudnienia w regionie.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pl-PL" sz="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1400" b="1" dirty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Główne kierunki działań na dolnośląskim rynku pracy w roku 2019:</a:t>
            </a:r>
            <a:endParaRPr lang="pl-PL" sz="14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wspieranie i aktywizacja osób znajdujących się w szczególnej sytuacji na rynku pracy </a:t>
            </a:r>
            <a:b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tym szczególnie grup </a:t>
            </a:r>
            <a:r>
              <a:rPr lang="pl-PL" sz="1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najbardziej narażonych na wykluczenie społeczne</a:t>
            </a:r>
            <a:br>
              <a:rPr lang="pl-PL" sz="1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 bezrobocie długoterminowe</a:t>
            </a: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aktywizacja osób z </a:t>
            </a:r>
            <a:r>
              <a:rPr lang="pl-PL" sz="1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terenów wiejskich</a:t>
            </a: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podnoszenie kwalifikacji i kompetencji zawodowych osób bezrobotnych, </a:t>
            </a:r>
            <a:b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w szczególności bezrobotnych </a:t>
            </a:r>
            <a:r>
              <a:rPr lang="pl-PL" sz="1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nie posiadających jakiegokolwiek doświadczenia zawodowego</a:t>
            </a: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umożliwianie osobom bezrobotnym zdobywania </a:t>
            </a:r>
            <a:r>
              <a:rPr lang="pl-PL" sz="1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pierwszego doświadczenia zawodowego</a:t>
            </a: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wspieranie i aktywizacja osób </a:t>
            </a:r>
            <a:r>
              <a:rPr lang="pl-PL" sz="1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starszych grupach wiekowych</a:t>
            </a: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wspieranie </a:t>
            </a:r>
            <a:r>
              <a:rPr lang="pl-PL" sz="1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osób młodych </a:t>
            </a: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(do 30 roku życia) w wejściu i utrzymaniu się na rynku pracy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wspieranie zatrudnienia i utrzymania się na rynku pracy </a:t>
            </a:r>
            <a:r>
              <a:rPr lang="pl-PL" sz="1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osób niepełnosprawnych</a:t>
            </a: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popularyzowanie elastycznych form zatrudnienia </a:t>
            </a:r>
            <a:r>
              <a:rPr lang="pl-PL" sz="1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członków rodzin z osobami zależnymi </a:t>
            </a: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oraz rozwój usług wspierających te osoby w ich powrocie na rynek pracy</a:t>
            </a:r>
            <a:b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 utrzymaniu się na nim.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pl-PL" sz="14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892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3E4DE5BE-B473-EA41-9348-1B30330C54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7007" y="-9912"/>
            <a:ext cx="2076993" cy="6867912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CFCF0B27-C0FA-EF47-9D34-F3B88F7EC7A9}"/>
              </a:ext>
            </a:extLst>
          </p:cNvPr>
          <p:cNvSpPr/>
          <p:nvPr/>
        </p:nvSpPr>
        <p:spPr>
          <a:xfrm>
            <a:off x="-152399" y="-9912"/>
            <a:ext cx="7219406" cy="6870582"/>
          </a:xfrm>
          <a:prstGeom prst="rect">
            <a:avLst/>
          </a:prstGeom>
          <a:solidFill>
            <a:srgbClr val="36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3" name="Prostokąt">
            <a:extLst>
              <a:ext uri="{FF2B5EF4-FFF2-40B4-BE49-F238E27FC236}">
                <a16:creationId xmlns:a16="http://schemas.microsoft.com/office/drawing/2014/main" id="{42CB096A-FF2C-2E42-A844-D6D596A1A52B}"/>
              </a:ext>
            </a:extLst>
          </p:cNvPr>
          <p:cNvSpPr/>
          <p:nvPr/>
        </p:nvSpPr>
        <p:spPr>
          <a:xfrm>
            <a:off x="436681" y="-4267"/>
            <a:ext cx="6138909" cy="849086"/>
          </a:xfrm>
          <a:prstGeom prst="rect">
            <a:avLst/>
          </a:prstGeom>
          <a:solidFill>
            <a:schemeClr val="accent4">
              <a:alpha val="8600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dirty="0"/>
          </a:p>
        </p:txBody>
      </p:sp>
      <p:sp>
        <p:nvSpPr>
          <p:cNvPr id="4" name="pole tekstowe 1">
            <a:extLst>
              <a:ext uri="{FF2B5EF4-FFF2-40B4-BE49-F238E27FC236}">
                <a16:creationId xmlns:a16="http://schemas.microsoft.com/office/drawing/2014/main" id="{D729E577-FDCB-0048-AB7F-89CB5E6AC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681" y="94662"/>
            <a:ext cx="61389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  <a:t>Grupy wymagające szczególnego wsparcia na rynku pracy Dolnego Śląska w roku 2019</a:t>
            </a:r>
          </a:p>
        </p:txBody>
      </p:sp>
      <p:sp>
        <p:nvSpPr>
          <p:cNvPr id="9" name="Ramka 8">
            <a:extLst>
              <a:ext uri="{FF2B5EF4-FFF2-40B4-BE49-F238E27FC236}">
                <a16:creationId xmlns:a16="http://schemas.microsoft.com/office/drawing/2014/main" id="{8D5BFCE1-4E68-374C-86F2-C90FD0F96272}"/>
              </a:ext>
            </a:extLst>
          </p:cNvPr>
          <p:cNvSpPr/>
          <p:nvPr/>
        </p:nvSpPr>
        <p:spPr>
          <a:xfrm>
            <a:off x="88956" y="1332410"/>
            <a:ext cx="7660973" cy="5107576"/>
          </a:xfrm>
          <a:prstGeom prst="frame">
            <a:avLst>
              <a:gd name="adj1" fmla="val 44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020E8F7D-A433-3145-82DB-424A8CB5DB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2491" y="0"/>
            <a:ext cx="752464" cy="1007189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E499F7F4-B752-A044-8403-188DC1159B81}"/>
              </a:ext>
            </a:extLst>
          </p:cNvPr>
          <p:cNvSpPr/>
          <p:nvPr/>
        </p:nvSpPr>
        <p:spPr>
          <a:xfrm>
            <a:off x="342062" y="1773503"/>
            <a:ext cx="6380399" cy="4315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1600" b="1" dirty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Grupy priorytetowe: 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długotrwale bezrobotni, 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bezrobotni bez kwalifikacji zawodowych,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bezrobotne osoby w starszych grupach wiekowych </a:t>
            </a:r>
            <a:br>
              <a:rPr lang="pl-PL"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tj. powyżej 50 lat, 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bezrobotni do 30 roku życia, w tym z grupy NEET, 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pl-PL" sz="16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pl-PL" sz="16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1600" b="1" dirty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Ponadto szczególnym wsparciem objęte będą grupy:</a:t>
            </a:r>
            <a:endParaRPr lang="pl-PL" sz="16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bezrobotni bez doświadczenia zawodowego, 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bezrobotni posiadający co najmniej jedno dziecko do </a:t>
            </a:r>
            <a:br>
              <a:rPr lang="pl-PL"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roku życia,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bezrobotne osoby niepełnosprawne, 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bezrobotni posiadający co najmniej jedno dziecko niepełnosprawne do 18 roku życia.</a:t>
            </a:r>
            <a:endParaRPr lang="pl-PL" sz="1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793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ED63F711-A0E0-C04A-BA66-EFAD5FA2FA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6099" y="-12582"/>
            <a:ext cx="2697902" cy="6870582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CFCF0B27-C0FA-EF47-9D34-F3B88F7EC7A9}"/>
              </a:ext>
            </a:extLst>
          </p:cNvPr>
          <p:cNvSpPr/>
          <p:nvPr/>
        </p:nvSpPr>
        <p:spPr>
          <a:xfrm>
            <a:off x="0" y="-12582"/>
            <a:ext cx="6446099" cy="6870582"/>
          </a:xfrm>
          <a:prstGeom prst="rect">
            <a:avLst/>
          </a:prstGeom>
          <a:solidFill>
            <a:srgbClr val="36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3" name="Prostokąt">
            <a:extLst>
              <a:ext uri="{FF2B5EF4-FFF2-40B4-BE49-F238E27FC236}">
                <a16:creationId xmlns:a16="http://schemas.microsoft.com/office/drawing/2014/main" id="{42CB096A-FF2C-2E42-A844-D6D596A1A52B}"/>
              </a:ext>
            </a:extLst>
          </p:cNvPr>
          <p:cNvSpPr/>
          <p:nvPr/>
        </p:nvSpPr>
        <p:spPr>
          <a:xfrm>
            <a:off x="615320" y="0"/>
            <a:ext cx="5291847" cy="796414"/>
          </a:xfrm>
          <a:prstGeom prst="rect">
            <a:avLst/>
          </a:prstGeom>
          <a:solidFill>
            <a:schemeClr val="accent4">
              <a:alpha val="8600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dirty="0"/>
          </a:p>
        </p:txBody>
      </p:sp>
      <p:sp>
        <p:nvSpPr>
          <p:cNvPr id="4" name="pole tekstowe 1">
            <a:extLst>
              <a:ext uri="{FF2B5EF4-FFF2-40B4-BE49-F238E27FC236}">
                <a16:creationId xmlns:a16="http://schemas.microsoft.com/office/drawing/2014/main" id="{D729E577-FDCB-0048-AB7F-89CB5E6AC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09" y="115862"/>
            <a:ext cx="53750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  <a:t>Podstawowe dokumenty</a:t>
            </a:r>
          </a:p>
        </p:txBody>
      </p:sp>
      <p:sp>
        <p:nvSpPr>
          <p:cNvPr id="9" name="Ramka 8">
            <a:extLst>
              <a:ext uri="{FF2B5EF4-FFF2-40B4-BE49-F238E27FC236}">
                <a16:creationId xmlns:a16="http://schemas.microsoft.com/office/drawing/2014/main" id="{8D5BFCE1-4E68-374C-86F2-C90FD0F96272}"/>
              </a:ext>
            </a:extLst>
          </p:cNvPr>
          <p:cNvSpPr/>
          <p:nvPr/>
        </p:nvSpPr>
        <p:spPr>
          <a:xfrm>
            <a:off x="141208" y="1303697"/>
            <a:ext cx="6814159" cy="5368964"/>
          </a:xfrm>
          <a:prstGeom prst="frame">
            <a:avLst>
              <a:gd name="adj1" fmla="val 44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020E8F7D-A433-3145-82DB-424A8CB5DB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2491" y="0"/>
            <a:ext cx="752464" cy="1007189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E499F7F4-B752-A044-8403-188DC1159B81}"/>
              </a:ext>
            </a:extLst>
          </p:cNvPr>
          <p:cNvSpPr/>
          <p:nvPr/>
        </p:nvSpPr>
        <p:spPr>
          <a:xfrm>
            <a:off x="222251" y="1427163"/>
            <a:ext cx="6026150" cy="5327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pl-PL" sz="1400" b="1" dirty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„Założenia programowo-organizacyjne do Krajowego</a:t>
            </a:r>
            <a:br>
              <a:rPr lang="pl-PL" sz="1400" b="1" dirty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400" b="1" dirty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Planu Działań na rzecz Zatrudnienia na rok 2019 (KPDZ/2019)”</a:t>
            </a:r>
          </a:p>
          <a:p>
            <a:pPr marL="285750" lvl="0" indent="-28575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Strategia Rozwoju Województwa Dolnośląskiego 2030,</a:t>
            </a:r>
          </a:p>
          <a:p>
            <a:pPr marL="285750" lvl="0" indent="-28575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Dolnośląska Strategię Integracji Społecznej na lata 2014-2020,</a:t>
            </a:r>
          </a:p>
          <a:p>
            <a:pPr marL="285750" lvl="0" indent="-28575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Regionalny Program Operacyjny dla Województwa Dolnośląskiego 2014-2020,</a:t>
            </a:r>
          </a:p>
          <a:p>
            <a:pPr marL="285750" lvl="0" indent="-285750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Program Operacyjny Wiedza Edukacja Rozwój.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pl-PL" sz="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pl-PL" sz="1400" b="1" dirty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uwzględniono również: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pl-PL" sz="3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wyniki 4 edycji badania „Barometr zawodów” – prognoza zapotrzebowania na zawody na Dolnym Śląsku (na lata 2016, 2017, 2018 i 2019),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pl-PL" sz="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pl-PL" sz="1400" b="1" dirty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Wyniki prowadzonych przez DWUP badań: 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pl-PL" sz="7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Raport „Działalność Agencji Zatrudnienia w województwie dolnośląskim”,</a:t>
            </a:r>
          </a:p>
          <a:p>
            <a:pPr marL="285750" lvl="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„Badanie przedsiębiorców z obszaru województwa dolnośląskiego dotyczące zapotrzebowania na pracowników w perspektywie średniookresowej”,</a:t>
            </a:r>
          </a:p>
          <a:p>
            <a:pPr marL="285750" lvl="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„Badanie gotowości do podjęcia pracy przez osoby długotrwale bezrobotne w największych miastach Dolnego Śląska”.</a:t>
            </a:r>
          </a:p>
        </p:txBody>
      </p:sp>
    </p:spTree>
    <p:extLst>
      <p:ext uri="{BB962C8B-B14F-4D97-AF65-F5344CB8AC3E}">
        <p14:creationId xmlns:p14="http://schemas.microsoft.com/office/powerpoint/2010/main" val="435397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F7FD57A-1A32-334D-AA80-5429CD3C97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7D4D8578-0AA3-CD41-9CC2-A65022A8B6F2}"/>
              </a:ext>
            </a:extLst>
          </p:cNvPr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bg2">
              <a:lumMod val="2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98FE3E2-E1DC-CC41-B424-4A7F6FAE1C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722778" y="1168978"/>
            <a:ext cx="819400" cy="4135580"/>
          </a:xfrm>
          <a:prstGeom prst="rect">
            <a:avLst/>
          </a:prstGeom>
          <a:ln>
            <a:noFill/>
          </a:ln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34AC617F-B71F-C44C-A323-B950A3A9272B}"/>
              </a:ext>
            </a:extLst>
          </p:cNvPr>
          <p:cNvSpPr/>
          <p:nvPr/>
        </p:nvSpPr>
        <p:spPr>
          <a:xfrm>
            <a:off x="1722776" y="3071210"/>
            <a:ext cx="819401" cy="223334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1D8FCB8-91B5-734F-A649-D447B8E1DEBA}"/>
              </a:ext>
            </a:extLst>
          </p:cNvPr>
          <p:cNvSpPr txBox="1"/>
          <p:nvPr/>
        </p:nvSpPr>
        <p:spPr>
          <a:xfrm>
            <a:off x="179885" y="1658047"/>
            <a:ext cx="1100918" cy="1131079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700" b="1" dirty="0">
                <a:solidFill>
                  <a:schemeClr val="accent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148,46</a:t>
            </a:r>
          </a:p>
          <a:p>
            <a:pPr algn="ctr"/>
            <a:r>
              <a:rPr lang="pl-PL" sz="1350" b="1" dirty="0">
                <a:solidFill>
                  <a:schemeClr val="accent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MLN PLN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AA36CDF-EFD5-7F4A-BB04-89E1D22E85D7}"/>
              </a:ext>
            </a:extLst>
          </p:cNvPr>
          <p:cNvSpPr txBox="1"/>
          <p:nvPr/>
        </p:nvSpPr>
        <p:spPr>
          <a:xfrm>
            <a:off x="2846884" y="2060751"/>
            <a:ext cx="1648776" cy="92333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700" b="1" dirty="0">
                <a:solidFill>
                  <a:schemeClr val="accent2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56,7 </a:t>
            </a:r>
          </a:p>
          <a:p>
            <a:pPr algn="ctr"/>
            <a:r>
              <a:rPr lang="pl-PL" sz="1350" b="1" dirty="0">
                <a:solidFill>
                  <a:schemeClr val="accent2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MLN PLN</a:t>
            </a:r>
          </a:p>
          <a:p>
            <a:pPr algn="ctr"/>
            <a:r>
              <a:rPr lang="pl-PL" sz="135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PO WER w PUP</a:t>
            </a:r>
          </a:p>
        </p:txBody>
      </p:sp>
      <p:sp>
        <p:nvSpPr>
          <p:cNvPr id="13" name="Nawias otwierający 12">
            <a:extLst>
              <a:ext uri="{FF2B5EF4-FFF2-40B4-BE49-F238E27FC236}">
                <a16:creationId xmlns:a16="http://schemas.microsoft.com/office/drawing/2014/main" id="{FFA0624D-0D39-5542-995F-20A2D891B5C4}"/>
              </a:ext>
            </a:extLst>
          </p:cNvPr>
          <p:cNvSpPr/>
          <p:nvPr/>
        </p:nvSpPr>
        <p:spPr>
          <a:xfrm>
            <a:off x="1389157" y="1168978"/>
            <a:ext cx="225266" cy="4135580"/>
          </a:xfrm>
          <a:prstGeom prst="leftBracket">
            <a:avLst>
              <a:gd name="adj" fmla="val 94918"/>
            </a:avLst>
          </a:prstGeom>
          <a:ln>
            <a:solidFill>
              <a:schemeClr val="accent5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4" name="Nawias otwierający 13">
            <a:extLst>
              <a:ext uri="{FF2B5EF4-FFF2-40B4-BE49-F238E27FC236}">
                <a16:creationId xmlns:a16="http://schemas.microsoft.com/office/drawing/2014/main" id="{DC82BC2C-D952-5F49-A197-C3C54ADE4123}"/>
              </a:ext>
            </a:extLst>
          </p:cNvPr>
          <p:cNvSpPr/>
          <p:nvPr/>
        </p:nvSpPr>
        <p:spPr>
          <a:xfrm rot="10800000">
            <a:off x="2649414" y="3071209"/>
            <a:ext cx="165904" cy="2233348"/>
          </a:xfrm>
          <a:prstGeom prst="leftBracket">
            <a:avLst>
              <a:gd name="adj" fmla="val 94918"/>
            </a:avLst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BF4B5CA5-90C7-DD43-9548-923A20BF93ED}"/>
              </a:ext>
            </a:extLst>
          </p:cNvPr>
          <p:cNvSpPr txBox="1"/>
          <p:nvPr/>
        </p:nvSpPr>
        <p:spPr>
          <a:xfrm>
            <a:off x="0" y="5412023"/>
            <a:ext cx="4244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5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Fundusz pracy</a:t>
            </a:r>
          </a:p>
          <a:p>
            <a:pPr algn="ctr"/>
            <a:r>
              <a:rPr lang="pl-PL" sz="15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na 2019 r.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42299776-9DAC-FA45-A22B-C356BF3B70A3}"/>
              </a:ext>
            </a:extLst>
          </p:cNvPr>
          <p:cNvSpPr/>
          <p:nvPr/>
        </p:nvSpPr>
        <p:spPr>
          <a:xfrm>
            <a:off x="6024748" y="3782401"/>
            <a:ext cx="819401" cy="1522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CA00DE1A-C957-DF48-9BE9-7F9C286D313F}"/>
              </a:ext>
            </a:extLst>
          </p:cNvPr>
          <p:cNvSpPr txBox="1"/>
          <p:nvPr/>
        </p:nvSpPr>
        <p:spPr>
          <a:xfrm>
            <a:off x="5132913" y="5512194"/>
            <a:ext cx="28565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5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Krajowy Fundusz Szkoleniowy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07810C98-0CDA-E74A-BA3F-C3CE402D8939}"/>
              </a:ext>
            </a:extLst>
          </p:cNvPr>
          <p:cNvSpPr txBox="1"/>
          <p:nvPr/>
        </p:nvSpPr>
        <p:spPr>
          <a:xfrm>
            <a:off x="7533542" y="4171951"/>
            <a:ext cx="1185035" cy="71558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700" b="1" dirty="0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13,5</a:t>
            </a:r>
          </a:p>
          <a:p>
            <a:pPr algn="ctr"/>
            <a:r>
              <a:rPr lang="pl-PL" sz="1350" b="1" dirty="0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MLN PLN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B92661B1-2CE6-2948-860A-D37068B879AE}"/>
              </a:ext>
            </a:extLst>
          </p:cNvPr>
          <p:cNvSpPr txBox="1"/>
          <p:nvPr/>
        </p:nvSpPr>
        <p:spPr>
          <a:xfrm>
            <a:off x="3241351" y="3414395"/>
            <a:ext cx="1278672" cy="92333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700" b="1" dirty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52,6</a:t>
            </a:r>
          </a:p>
          <a:p>
            <a:pPr algn="ctr"/>
            <a:r>
              <a:rPr lang="pl-PL" sz="1350" b="1" dirty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MLN PLN</a:t>
            </a:r>
          </a:p>
          <a:p>
            <a:pPr algn="ctr"/>
            <a:r>
              <a:rPr lang="pl-PL" sz="135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RPO w PUP</a:t>
            </a:r>
          </a:p>
        </p:txBody>
      </p:sp>
      <p:sp>
        <p:nvSpPr>
          <p:cNvPr id="24" name="Nawias otwierający 23">
            <a:extLst>
              <a:ext uri="{FF2B5EF4-FFF2-40B4-BE49-F238E27FC236}">
                <a16:creationId xmlns:a16="http://schemas.microsoft.com/office/drawing/2014/main" id="{0A3FE9A4-B167-024F-9856-C665FCCC830E}"/>
              </a:ext>
            </a:extLst>
          </p:cNvPr>
          <p:cNvSpPr/>
          <p:nvPr/>
        </p:nvSpPr>
        <p:spPr>
          <a:xfrm rot="10800000">
            <a:off x="6984967" y="3809574"/>
            <a:ext cx="160502" cy="1494984"/>
          </a:xfrm>
          <a:prstGeom prst="leftBracket">
            <a:avLst>
              <a:gd name="adj" fmla="val 94918"/>
            </a:avLst>
          </a:prstGeom>
          <a:noFill/>
          <a:ln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25" name="Nawias otwierający 24">
            <a:extLst>
              <a:ext uri="{FF2B5EF4-FFF2-40B4-BE49-F238E27FC236}">
                <a16:creationId xmlns:a16="http://schemas.microsoft.com/office/drawing/2014/main" id="{4F90DEFA-E958-024A-A94C-0494E4E0E845}"/>
              </a:ext>
            </a:extLst>
          </p:cNvPr>
          <p:cNvSpPr/>
          <p:nvPr/>
        </p:nvSpPr>
        <p:spPr>
          <a:xfrm rot="10800000">
            <a:off x="2981349" y="3350654"/>
            <a:ext cx="152764" cy="1961359"/>
          </a:xfrm>
          <a:prstGeom prst="leftBracket">
            <a:avLst>
              <a:gd name="adj" fmla="val 94918"/>
            </a:avLst>
          </a:prstGeom>
          <a:noFill/>
          <a:ln>
            <a:solidFill>
              <a:schemeClr val="accent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22" name="Prostokąt">
            <a:extLst>
              <a:ext uri="{FF2B5EF4-FFF2-40B4-BE49-F238E27FC236}">
                <a16:creationId xmlns:a16="http://schemas.microsoft.com/office/drawing/2014/main" id="{FDE1BAEE-CA2C-214A-AAA0-4AA17060C194}"/>
              </a:ext>
            </a:extLst>
          </p:cNvPr>
          <p:cNvSpPr/>
          <p:nvPr/>
        </p:nvSpPr>
        <p:spPr>
          <a:xfrm>
            <a:off x="1468872" y="-15785"/>
            <a:ext cx="6406199" cy="773023"/>
          </a:xfrm>
          <a:prstGeom prst="rect">
            <a:avLst/>
          </a:prstGeom>
          <a:solidFill>
            <a:schemeClr val="accent4">
              <a:alpha val="8600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dirty="0"/>
          </a:p>
        </p:txBody>
      </p:sp>
      <p:sp>
        <p:nvSpPr>
          <p:cNvPr id="29" name="pole tekstowe 1">
            <a:extLst>
              <a:ext uri="{FF2B5EF4-FFF2-40B4-BE49-F238E27FC236}">
                <a16:creationId xmlns:a16="http://schemas.microsoft.com/office/drawing/2014/main" id="{07F2B980-BC84-AC4B-B30C-89F486402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8928" y="70898"/>
            <a:ext cx="67898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  <a:t>Źródła finansowania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17CFC207-1421-8A41-8427-5FF6BCBA820A}"/>
              </a:ext>
            </a:extLst>
          </p:cNvPr>
          <p:cNvSpPr/>
          <p:nvPr/>
        </p:nvSpPr>
        <p:spPr>
          <a:xfrm>
            <a:off x="1724110" y="3343200"/>
            <a:ext cx="818067" cy="196135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4144A4BB-D087-1344-8D1F-7D0B70D62F17}"/>
              </a:ext>
            </a:extLst>
          </p:cNvPr>
          <p:cNvSpPr txBox="1"/>
          <p:nvPr/>
        </p:nvSpPr>
        <p:spPr>
          <a:xfrm>
            <a:off x="4742541" y="1765996"/>
            <a:ext cx="181864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>
                <a:solidFill>
                  <a:schemeClr val="bg1"/>
                </a:solidFill>
                <a:latin typeface="Avenir Next" panose="020B0503020202020204" pitchFamily="34" charset="0"/>
              </a:rPr>
              <a:t>DODATKOWO</a:t>
            </a:r>
            <a:endParaRPr lang="pl-PL" sz="800" b="1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35" name="Ramka 34">
            <a:extLst>
              <a:ext uri="{FF2B5EF4-FFF2-40B4-BE49-F238E27FC236}">
                <a16:creationId xmlns:a16="http://schemas.microsoft.com/office/drawing/2014/main" id="{EDC1FE82-6598-344F-8D33-776BE8BAF1EE}"/>
              </a:ext>
            </a:extLst>
          </p:cNvPr>
          <p:cNvSpPr/>
          <p:nvPr/>
        </p:nvSpPr>
        <p:spPr>
          <a:xfrm>
            <a:off x="4794029" y="1342711"/>
            <a:ext cx="4170085" cy="1199541"/>
          </a:xfrm>
          <a:prstGeom prst="frame">
            <a:avLst>
              <a:gd name="adj1" fmla="val 219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solidFill>
                <a:schemeClr val="tx1"/>
              </a:solidFill>
            </a:endParaRPr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19FEC3F3-66FF-E74E-9C39-CAAC199FAD07}"/>
              </a:ext>
            </a:extLst>
          </p:cNvPr>
          <p:cNvSpPr txBox="1"/>
          <p:nvPr/>
        </p:nvSpPr>
        <p:spPr>
          <a:xfrm>
            <a:off x="6475571" y="1420868"/>
            <a:ext cx="24885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bg1"/>
                </a:solidFill>
                <a:latin typeface="Avenir Next" panose="020B0503020202020204" pitchFamily="34" charset="0"/>
              </a:rPr>
              <a:t>Rezerwa Funduszu Pracy </a:t>
            </a:r>
            <a:r>
              <a:rPr lang="pl-PL" sz="1200" b="1" dirty="0">
                <a:solidFill>
                  <a:schemeClr val="accent5"/>
                </a:solidFill>
                <a:latin typeface="Avenir Next" panose="020B0503020202020204" pitchFamily="34" charset="0"/>
              </a:rPr>
              <a:t>(22,32 MLN PLN w 2018)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bg1"/>
                </a:solidFill>
                <a:latin typeface="Avenir Next" panose="020B0503020202020204" pitchFamily="34" charset="0"/>
              </a:rPr>
              <a:t>Rezerwa KFS</a:t>
            </a:r>
          </a:p>
        </p:txBody>
      </p:sp>
    </p:spTree>
    <p:extLst>
      <p:ext uri="{BB962C8B-B14F-4D97-AF65-F5344CB8AC3E}">
        <p14:creationId xmlns:p14="http://schemas.microsoft.com/office/powerpoint/2010/main" val="140085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  <p:bldP spid="15" grpId="0"/>
      <p:bldP spid="18" grpId="0" animBg="1"/>
      <p:bldP spid="20" grpId="0"/>
      <p:bldP spid="21" grpId="0" animBg="1"/>
      <p:bldP spid="23" grpId="0" animBg="1"/>
      <p:bldP spid="24" grpId="0" animBg="1"/>
      <p:bldP spid="25" grpId="0" animBg="1"/>
      <p:bldP spid="30" grpId="0" animBg="1"/>
      <p:bldP spid="34" grpId="0"/>
      <p:bldP spid="35" grpId="0" animBg="1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7F51BF4-25EF-0540-8273-732F9E48A2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0513" y="189164"/>
            <a:ext cx="7432004" cy="6668836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16FB7820-2048-6E43-BDEC-43E5C772400D}"/>
              </a:ext>
            </a:extLst>
          </p:cNvPr>
          <p:cNvSpPr/>
          <p:nvPr/>
        </p:nvSpPr>
        <p:spPr>
          <a:xfrm>
            <a:off x="0" y="-8107"/>
            <a:ext cx="9182517" cy="6874214"/>
          </a:xfrm>
          <a:prstGeom prst="rect">
            <a:avLst/>
          </a:prstGeom>
          <a:solidFill>
            <a:schemeClr val="tx1">
              <a:lumMod val="75000"/>
              <a:lumOff val="2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">
            <a:extLst>
              <a:ext uri="{FF2B5EF4-FFF2-40B4-BE49-F238E27FC236}">
                <a16:creationId xmlns:a16="http://schemas.microsoft.com/office/drawing/2014/main" id="{4452C2F9-A48C-7B44-8206-AB963FEC020B}"/>
              </a:ext>
            </a:extLst>
          </p:cNvPr>
          <p:cNvSpPr/>
          <p:nvPr/>
        </p:nvSpPr>
        <p:spPr>
          <a:xfrm>
            <a:off x="759686" y="3905518"/>
            <a:ext cx="4803423" cy="2344366"/>
          </a:xfrm>
          <a:prstGeom prst="rect">
            <a:avLst/>
          </a:prstGeom>
          <a:solidFill>
            <a:schemeClr val="accent4">
              <a:alpha val="8600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dirty="0"/>
          </a:p>
        </p:txBody>
      </p:sp>
      <p:sp>
        <p:nvSpPr>
          <p:cNvPr id="5" name="Ramka 4">
            <a:extLst>
              <a:ext uri="{FF2B5EF4-FFF2-40B4-BE49-F238E27FC236}">
                <a16:creationId xmlns:a16="http://schemas.microsoft.com/office/drawing/2014/main" id="{640B6B64-996C-E342-A1CD-512A4362D39D}"/>
              </a:ext>
            </a:extLst>
          </p:cNvPr>
          <p:cNvSpPr/>
          <p:nvPr/>
        </p:nvSpPr>
        <p:spPr>
          <a:xfrm>
            <a:off x="623503" y="3752305"/>
            <a:ext cx="5086530" cy="2635432"/>
          </a:xfrm>
          <a:prstGeom prst="frame">
            <a:avLst>
              <a:gd name="adj1" fmla="val 84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8" name="PRACOWNICY O REKRUTACJI">
            <a:extLst>
              <a:ext uri="{FF2B5EF4-FFF2-40B4-BE49-F238E27FC236}">
                <a16:creationId xmlns:a16="http://schemas.microsoft.com/office/drawing/2014/main" id="{1565B563-C916-7844-9BA7-E989F49062F2}"/>
              </a:ext>
            </a:extLst>
          </p:cNvPr>
          <p:cNvSpPr txBox="1"/>
          <p:nvPr/>
        </p:nvSpPr>
        <p:spPr>
          <a:xfrm>
            <a:off x="1070757" y="4535483"/>
            <a:ext cx="4269386" cy="1069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lnSpc>
                <a:spcPct val="80000"/>
              </a:lnSpc>
              <a:defRPr sz="5900" b="0">
                <a:solidFill>
                  <a:srgbClr val="F9DC4E"/>
                </a:solidFill>
                <a:latin typeface="Avenir Next Heavy"/>
                <a:ea typeface="Avenir Next Heavy"/>
                <a:cs typeface="Avenir Next Heavy"/>
                <a:sym typeface="Avenir Next Heavy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lang="pl-PL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Wskaźniki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rPr lang="pl-PL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monitorowania</a:t>
            </a:r>
            <a:endParaRPr lang="pl-PL" sz="16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8DAB2EB2-867B-6E42-B490-A59B5499A3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7178" y="3886062"/>
            <a:ext cx="595932" cy="79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64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1FECA66-4A23-784E-98AF-63399A330C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2370" y="-5706"/>
            <a:ext cx="3041512" cy="6863706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CAA7F927-4A9C-B645-807D-E755E9E795FA}"/>
              </a:ext>
            </a:extLst>
          </p:cNvPr>
          <p:cNvSpPr/>
          <p:nvPr/>
        </p:nvSpPr>
        <p:spPr>
          <a:xfrm>
            <a:off x="2842754" y="0"/>
            <a:ext cx="6446099" cy="6858000"/>
          </a:xfrm>
          <a:prstGeom prst="rect">
            <a:avLst/>
          </a:prstGeom>
          <a:solidFill>
            <a:srgbClr val="36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1A153C-7766-3540-A80F-939F7A268A72}"/>
              </a:ext>
            </a:extLst>
          </p:cNvPr>
          <p:cNvSpPr txBox="1"/>
          <p:nvPr/>
        </p:nvSpPr>
        <p:spPr>
          <a:xfrm>
            <a:off x="3002563" y="1166581"/>
            <a:ext cx="612648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stopa bezrobocia,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udział poszczególnych grup priorytetowych w strukturze bezrobotnych,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liczba bezrobotnych objętych subsydiowanymi programami rynku pracy,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efektywność zatrudnieniowa i kosztowa programów rynku pracy,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liczba osób, które uczestniczyły w projektach pozakonkursowych realizowanych przez powiatowe urzędy pracy, współfinansowanych ze środków EFS,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liczba osób bezrobotnych, wyłączonych z ewidencji z tytułu podjęcia pracy,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liczba osób, które uzyskały zatrudnienie za pośrednictwem agencji zatrudnienia,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liczba przeszkolonych pracowników publicznych służb zatrudnienia w 2019 roku,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liczba osób uczestniczących w kształceniu ustawicznym </a:t>
            </a:r>
            <a:br>
              <a:rPr lang="pl-PL" sz="16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pl-PL" sz="16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 ramach KFS.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pl-PL" sz="1200" i="1" dirty="0">
                <a:solidFill>
                  <a:schemeClr val="accent4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Sprawozdanie z realizacji Dolnośląskiego Regionalnego Planu Działań na rzecz Zatrudnienia na rok 2019 zostanie przedłożone do zaopiniowania członkom Wojewódzkiej Rady Rynku Pracy.</a:t>
            </a:r>
          </a:p>
        </p:txBody>
      </p:sp>
      <p:sp>
        <p:nvSpPr>
          <p:cNvPr id="15" name="Prostokąt">
            <a:extLst>
              <a:ext uri="{FF2B5EF4-FFF2-40B4-BE49-F238E27FC236}">
                <a16:creationId xmlns:a16="http://schemas.microsoft.com/office/drawing/2014/main" id="{B4E587FE-0E61-0F4A-B3FE-B204947D3DFB}"/>
              </a:ext>
            </a:extLst>
          </p:cNvPr>
          <p:cNvSpPr/>
          <p:nvPr/>
        </p:nvSpPr>
        <p:spPr>
          <a:xfrm>
            <a:off x="3458074" y="-5706"/>
            <a:ext cx="5291847" cy="814522"/>
          </a:xfrm>
          <a:prstGeom prst="rect">
            <a:avLst/>
          </a:prstGeom>
          <a:solidFill>
            <a:schemeClr val="accent4">
              <a:alpha val="8600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dirty="0"/>
          </a:p>
        </p:txBody>
      </p:sp>
      <p:sp>
        <p:nvSpPr>
          <p:cNvPr id="16" name="pole tekstowe 1">
            <a:extLst>
              <a:ext uri="{FF2B5EF4-FFF2-40B4-BE49-F238E27FC236}">
                <a16:creationId xmlns:a16="http://schemas.microsoft.com/office/drawing/2014/main" id="{EEDC0676-C700-2E44-A00E-17A442AEE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4263" y="110156"/>
            <a:ext cx="537505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  <a:t>Wskaźniki monitorowania</a:t>
            </a:r>
          </a:p>
        </p:txBody>
      </p:sp>
      <p:sp>
        <p:nvSpPr>
          <p:cNvPr id="17" name="Ramka 16">
            <a:extLst>
              <a:ext uri="{FF2B5EF4-FFF2-40B4-BE49-F238E27FC236}">
                <a16:creationId xmlns:a16="http://schemas.microsoft.com/office/drawing/2014/main" id="{98476C2E-F6C3-C145-991F-781B99EE9E02}"/>
              </a:ext>
            </a:extLst>
          </p:cNvPr>
          <p:cNvSpPr/>
          <p:nvPr/>
        </p:nvSpPr>
        <p:spPr>
          <a:xfrm>
            <a:off x="2329841" y="1018903"/>
            <a:ext cx="6814159" cy="5619892"/>
          </a:xfrm>
          <a:prstGeom prst="frame">
            <a:avLst>
              <a:gd name="adj1" fmla="val 44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6849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>
            <a:extLst>
              <a:ext uri="{FF2B5EF4-FFF2-40B4-BE49-F238E27FC236}">
                <a16:creationId xmlns:a16="http://schemas.microsoft.com/office/drawing/2014/main" id="{876607C4-F3F8-724E-B0B0-B1336F7DD0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9677" y="0"/>
            <a:ext cx="2900976" cy="6858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CFCF0B27-C0FA-EF47-9D34-F3B88F7EC7A9}"/>
              </a:ext>
            </a:extLst>
          </p:cNvPr>
          <p:cNvSpPr/>
          <p:nvPr/>
        </p:nvSpPr>
        <p:spPr>
          <a:xfrm>
            <a:off x="0" y="-12582"/>
            <a:ext cx="6446099" cy="6870582"/>
          </a:xfrm>
          <a:prstGeom prst="rect">
            <a:avLst/>
          </a:prstGeom>
          <a:solidFill>
            <a:srgbClr val="36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3" name="Prostokąt">
            <a:extLst>
              <a:ext uri="{FF2B5EF4-FFF2-40B4-BE49-F238E27FC236}">
                <a16:creationId xmlns:a16="http://schemas.microsoft.com/office/drawing/2014/main" id="{42CB096A-FF2C-2E42-A844-D6D596A1A52B}"/>
              </a:ext>
            </a:extLst>
          </p:cNvPr>
          <p:cNvSpPr/>
          <p:nvPr/>
        </p:nvSpPr>
        <p:spPr>
          <a:xfrm>
            <a:off x="615320" y="0"/>
            <a:ext cx="5291847" cy="841248"/>
          </a:xfrm>
          <a:prstGeom prst="rect">
            <a:avLst/>
          </a:prstGeom>
          <a:solidFill>
            <a:schemeClr val="accent4">
              <a:alpha val="8600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dirty="0"/>
          </a:p>
        </p:txBody>
      </p:sp>
      <p:sp>
        <p:nvSpPr>
          <p:cNvPr id="4" name="pole tekstowe 1">
            <a:extLst>
              <a:ext uri="{FF2B5EF4-FFF2-40B4-BE49-F238E27FC236}">
                <a16:creationId xmlns:a16="http://schemas.microsoft.com/office/drawing/2014/main" id="{D729E577-FDCB-0048-AB7F-89CB5E6AC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321" y="115862"/>
            <a:ext cx="5291846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3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  <a:t>Plan z akceptacją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9B3CB0E3-06CE-E04E-BF66-A950614687E5}"/>
              </a:ext>
            </a:extLst>
          </p:cNvPr>
          <p:cNvSpPr txBox="1"/>
          <p:nvPr/>
        </p:nvSpPr>
        <p:spPr>
          <a:xfrm>
            <a:off x="382504" y="1654372"/>
            <a:ext cx="597686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pl-PL" sz="1400" b="1" i="1" dirty="0">
                <a:solidFill>
                  <a:schemeClr val="accent4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"Konwent Dyrektorów Powiatowych Urzędów Pracy Województwa Dolnośląskiego, który obradował w Zagórzu Śląskim w dn. </a:t>
            </a:r>
            <a:br>
              <a:rPr lang="pl-PL" sz="1400" b="1" i="1" dirty="0">
                <a:solidFill>
                  <a:schemeClr val="accent4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pl-PL" sz="1400" b="1" i="1" dirty="0">
                <a:solidFill>
                  <a:schemeClr val="accent4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21-22.02.2019 r. Zapoznał się z projektem Dolnośląskiego Regionalnego Planu Działań na rzecz Zatrudnienia na 2019 rok. Dyrektorzy powiatowych urzędów pracy akceptują cele, priorytety, kierunki działań oraz grupy bezrobotnych wymagających szczególnego wsparcia określone w tym Planie (...)”</a:t>
            </a:r>
            <a:br>
              <a:rPr lang="pl-PL" sz="1400" b="1" i="1" dirty="0">
                <a:solidFill>
                  <a:schemeClr val="accent4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pl-PL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– Tadeusz Kotlarski, </a:t>
            </a: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przewodniczący Konwentu Dyrektorów PUP Województwa Dolnośląskiego</a:t>
            </a:r>
            <a:b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pl-PL" sz="1400" dirty="0">
                <a:solidFill>
                  <a:schemeClr val="accent4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(22.02.2019 r.)</a:t>
            </a:r>
            <a:endParaRPr lang="pl-PL" sz="14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pl-PL" sz="14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pl-PL" sz="14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pl-PL" sz="1400" b="1" i="1" dirty="0">
                <a:solidFill>
                  <a:schemeClr val="accent4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"(...) Wojewódzka Rada Rynku Pracy we Wrocławiu opiniuje pozytywnie projekt Dolnośląskiego Regionalnego Planu Działań na rzecz Zatrudnienia na rok 2019, który stanowi załącznik do niniejszej uchwały (...)”</a:t>
            </a:r>
            <a:br>
              <a:rPr lang="pl-PL" sz="1400" b="1" i="1" dirty="0">
                <a:solidFill>
                  <a:schemeClr val="accent4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pl-PL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–  Andrzej Otręba</a:t>
            </a: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przewodniczący Wojewódzkiej Rady Rynku Pracy</a:t>
            </a:r>
            <a:b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pl-PL" sz="1400" dirty="0">
                <a:solidFill>
                  <a:schemeClr val="accent4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(20.03.2019 r.)</a:t>
            </a:r>
          </a:p>
        </p:txBody>
      </p:sp>
      <p:sp>
        <p:nvSpPr>
          <p:cNvPr id="10" name="Ramka 9">
            <a:extLst>
              <a:ext uri="{FF2B5EF4-FFF2-40B4-BE49-F238E27FC236}">
                <a16:creationId xmlns:a16="http://schemas.microsoft.com/office/drawing/2014/main" id="{FC43F90E-F8C0-5343-96B7-EDAB7CE36821}"/>
              </a:ext>
            </a:extLst>
          </p:cNvPr>
          <p:cNvSpPr/>
          <p:nvPr/>
        </p:nvSpPr>
        <p:spPr>
          <a:xfrm>
            <a:off x="170842" y="1384663"/>
            <a:ext cx="6617768" cy="5203331"/>
          </a:xfrm>
          <a:prstGeom prst="frame">
            <a:avLst>
              <a:gd name="adj1" fmla="val 44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B3B90976-35A8-A643-8094-F09CEA9ECB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2491" y="0"/>
            <a:ext cx="752464" cy="100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295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6AD4C76-B7AE-FB49-B03F-3ABFBDA305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7EA67DFD-BCC6-024E-9341-DE1F5F6BBDE1}"/>
              </a:ext>
            </a:extLst>
          </p:cNvPr>
          <p:cNvSpPr/>
          <p:nvPr/>
        </p:nvSpPr>
        <p:spPr>
          <a:xfrm>
            <a:off x="-1" y="-1"/>
            <a:ext cx="9143999" cy="6857999"/>
          </a:xfrm>
          <a:prstGeom prst="rect">
            <a:avLst/>
          </a:prstGeom>
          <a:solidFill>
            <a:schemeClr val="tx1">
              <a:lumMod val="75000"/>
              <a:lumOff val="2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Ramka 4">
            <a:extLst>
              <a:ext uri="{FF2B5EF4-FFF2-40B4-BE49-F238E27FC236}">
                <a16:creationId xmlns:a16="http://schemas.microsoft.com/office/drawing/2014/main" id="{5C7AD8DB-7102-1240-A9D6-FD294851AB49}"/>
              </a:ext>
            </a:extLst>
          </p:cNvPr>
          <p:cNvSpPr/>
          <p:nvPr/>
        </p:nvSpPr>
        <p:spPr>
          <a:xfrm>
            <a:off x="415636" y="424543"/>
            <a:ext cx="8312727" cy="6008914"/>
          </a:xfrm>
          <a:prstGeom prst="frame">
            <a:avLst>
              <a:gd name="adj1" fmla="val 84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6" name="Prostokąt ze ściętym rogiem 5">
            <a:extLst>
              <a:ext uri="{FF2B5EF4-FFF2-40B4-BE49-F238E27FC236}">
                <a16:creationId xmlns:a16="http://schemas.microsoft.com/office/drawing/2014/main" id="{76921340-1554-F24F-9D5A-C5E13283DE93}"/>
              </a:ext>
            </a:extLst>
          </p:cNvPr>
          <p:cNvSpPr/>
          <p:nvPr/>
        </p:nvSpPr>
        <p:spPr>
          <a:xfrm>
            <a:off x="0" y="2291939"/>
            <a:ext cx="1033153" cy="1897080"/>
          </a:xfrm>
          <a:prstGeom prst="snip1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Grafika 11" descr="Narzędzia">
            <a:extLst>
              <a:ext uri="{FF2B5EF4-FFF2-40B4-BE49-F238E27FC236}">
                <a16:creationId xmlns:a16="http://schemas.microsoft.com/office/drawing/2014/main" id="{6DEEA2E3-880F-9945-B0F0-85B238E388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1095" y="2925779"/>
            <a:ext cx="540328" cy="540328"/>
          </a:xfrm>
          <a:prstGeom prst="rect">
            <a:avLst/>
          </a:prstGeom>
        </p:spPr>
      </p:pic>
      <p:pic>
        <p:nvPicPr>
          <p:cNvPr id="14" name="Grafika 13" descr="Programista">
            <a:extLst>
              <a:ext uri="{FF2B5EF4-FFF2-40B4-BE49-F238E27FC236}">
                <a16:creationId xmlns:a16="http://schemas.microsoft.com/office/drawing/2014/main" id="{DABEFDE5-8463-0947-8FF2-8557AED1A7A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9998" y="2320138"/>
            <a:ext cx="540328" cy="540328"/>
          </a:xfrm>
          <a:prstGeom prst="rect">
            <a:avLst/>
          </a:prstGeom>
        </p:spPr>
      </p:pic>
      <p:pic>
        <p:nvPicPr>
          <p:cNvPr id="16" name="Grafika 15" descr="Spawacz">
            <a:extLst>
              <a:ext uri="{FF2B5EF4-FFF2-40B4-BE49-F238E27FC236}">
                <a16:creationId xmlns:a16="http://schemas.microsoft.com/office/drawing/2014/main" id="{B1FBDF72-C2B4-6943-BD94-A38BE19A46E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1095" y="3524000"/>
            <a:ext cx="540328" cy="540328"/>
          </a:xfrm>
          <a:prstGeom prst="rect">
            <a:avLst/>
          </a:prstGeom>
        </p:spPr>
      </p:pic>
      <p:sp>
        <p:nvSpPr>
          <p:cNvPr id="17" name="Tytuł 1">
            <a:extLst>
              <a:ext uri="{FF2B5EF4-FFF2-40B4-BE49-F238E27FC236}">
                <a16:creationId xmlns:a16="http://schemas.microsoft.com/office/drawing/2014/main" id="{D870E31F-F04C-E648-A514-6E007EB2F6A6}"/>
              </a:ext>
            </a:extLst>
          </p:cNvPr>
          <p:cNvSpPr txBox="1">
            <a:spLocks/>
          </p:cNvSpPr>
          <p:nvPr/>
        </p:nvSpPr>
        <p:spPr>
          <a:xfrm>
            <a:off x="605641" y="2330200"/>
            <a:ext cx="7772400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6600" b="1" dirty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Dziękuję</a:t>
            </a:r>
          </a:p>
          <a:p>
            <a:pPr algn="r"/>
            <a:r>
              <a:rPr lang="pl-PL" sz="6600" b="1" dirty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za uwagę!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00B546D-49DE-C341-885C-E22A7152A3FB}"/>
              </a:ext>
            </a:extLst>
          </p:cNvPr>
          <p:cNvSpPr/>
          <p:nvPr/>
        </p:nvSpPr>
        <p:spPr>
          <a:xfrm>
            <a:off x="3142099" y="467644"/>
            <a:ext cx="3225560" cy="636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20163C53-861B-724A-B095-72BB39317AE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258" y="558445"/>
            <a:ext cx="1158463" cy="439589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AE0E73AD-BC24-F748-869E-7BB1C162BC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379" y="493049"/>
            <a:ext cx="1051053" cy="58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33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CFCF0B27-C0FA-EF47-9D34-F3B88F7EC7A9}"/>
              </a:ext>
            </a:extLst>
          </p:cNvPr>
          <p:cNvSpPr/>
          <p:nvPr/>
        </p:nvSpPr>
        <p:spPr>
          <a:xfrm>
            <a:off x="-152400" y="-9912"/>
            <a:ext cx="7560557" cy="6870582"/>
          </a:xfrm>
          <a:prstGeom prst="rect">
            <a:avLst/>
          </a:prstGeom>
          <a:solidFill>
            <a:srgbClr val="36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D63F711-A0E0-C04A-BA66-EFAD5FA2FA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9111" y="-12582"/>
            <a:ext cx="1734890" cy="6870582"/>
          </a:xfrm>
          <a:prstGeom prst="rect">
            <a:avLst/>
          </a:prstGeom>
        </p:spPr>
      </p:pic>
      <p:sp>
        <p:nvSpPr>
          <p:cNvPr id="3" name="Prostokąt">
            <a:extLst>
              <a:ext uri="{FF2B5EF4-FFF2-40B4-BE49-F238E27FC236}">
                <a16:creationId xmlns:a16="http://schemas.microsoft.com/office/drawing/2014/main" id="{42CB096A-FF2C-2E42-A844-D6D596A1A52B}"/>
              </a:ext>
            </a:extLst>
          </p:cNvPr>
          <p:cNvSpPr/>
          <p:nvPr/>
        </p:nvSpPr>
        <p:spPr>
          <a:xfrm>
            <a:off x="406403" y="0"/>
            <a:ext cx="6756399" cy="1118358"/>
          </a:xfrm>
          <a:prstGeom prst="rect">
            <a:avLst/>
          </a:prstGeom>
          <a:solidFill>
            <a:schemeClr val="accent4">
              <a:alpha val="8600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dirty="0"/>
          </a:p>
        </p:txBody>
      </p:sp>
      <p:sp>
        <p:nvSpPr>
          <p:cNvPr id="4" name="pole tekstowe 1">
            <a:extLst>
              <a:ext uri="{FF2B5EF4-FFF2-40B4-BE49-F238E27FC236}">
                <a16:creationId xmlns:a16="http://schemas.microsoft.com/office/drawing/2014/main" id="{D729E577-FDCB-0048-AB7F-89CB5E6AC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069" y="98929"/>
            <a:ext cx="705351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  <a:t>„Założenia programowo-organizacyjne </a:t>
            </a:r>
            <a:br>
              <a:rPr lang="pl-PL" altLang="pl-PL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</a:br>
            <a:r>
              <a:rPr lang="pl-PL" altLang="pl-PL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  <a:t>do Krajowego Planu Działań na rzecz Zatrudnienia na rok 2019 (KPDZ/2019)”</a:t>
            </a:r>
          </a:p>
        </p:txBody>
      </p:sp>
      <p:sp>
        <p:nvSpPr>
          <p:cNvPr id="9" name="Ramka 8">
            <a:extLst>
              <a:ext uri="{FF2B5EF4-FFF2-40B4-BE49-F238E27FC236}">
                <a16:creationId xmlns:a16="http://schemas.microsoft.com/office/drawing/2014/main" id="{8D5BFCE1-4E68-374C-86F2-C90FD0F96272}"/>
              </a:ext>
            </a:extLst>
          </p:cNvPr>
          <p:cNvSpPr/>
          <p:nvPr/>
        </p:nvSpPr>
        <p:spPr>
          <a:xfrm>
            <a:off x="141208" y="1388362"/>
            <a:ext cx="7660973" cy="5368964"/>
          </a:xfrm>
          <a:prstGeom prst="frame">
            <a:avLst>
              <a:gd name="adj1" fmla="val 44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020E8F7D-A433-3145-82DB-424A8CB5DB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2491" y="0"/>
            <a:ext cx="752464" cy="1007189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E499F7F4-B752-A044-8403-188DC1159B81}"/>
              </a:ext>
            </a:extLst>
          </p:cNvPr>
          <p:cNvSpPr/>
          <p:nvPr/>
        </p:nvSpPr>
        <p:spPr>
          <a:xfrm>
            <a:off x="222251" y="1427163"/>
            <a:ext cx="7059082" cy="5327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1400" b="1" u="sng" dirty="0">
                <a:solidFill>
                  <a:schemeClr val="accent4"/>
                </a:solidFill>
                <a:latin typeface="Arial Black" panose="020B0604020202020204" pitchFamily="34" charset="0"/>
                <a:ea typeface="Calibri" panose="020F0502020204030204" pitchFamily="34" charset="0"/>
                <a:cs typeface="Arial Black" panose="020B0604020202020204" pitchFamily="34" charset="0"/>
              </a:rPr>
              <a:t>Główne wyzwania na polskim rynku pracy: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pl-PL" sz="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Niekorzystna sytuacja demograficzna</a:t>
            </a:r>
            <a:r>
              <a:rPr lang="pl-PL" sz="1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prognozowany spadek liczby ludności</a:t>
            </a:r>
            <a:b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 wieku produkcyjnym,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pl-PL" sz="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Niska aktywność zawodowa </a:t>
            </a: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wg BAEL w II kwartale 2018 roku aktywni zawodowo stanowili 56,5% ludności w wieku 15 lat i więcej. Współczynnik aktywności zawodowej mężczyzn (64,9%) był znacznie wyższy niż kobiet (48,8%). 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pl-PL" sz="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Niewykorzystane zasoby w rolnictwie </a:t>
            </a: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konieczność aktywizacji zawodowej rezerw zasobów pracy z grup szczególnie zagrożonych bezrobociem </a:t>
            </a:r>
            <a:b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dezaktywizacją, w tym w sektorach, gdzie występuje bezrobocie ukryte,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pl-PL" sz="7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Niedopasowanie kwalifikacji pracowników do wymagań rynku pracy </a:t>
            </a: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zachodzące zmiany technologiczne, posiadane kwalifikacje w szybkim tempie ulegają dezaktualizacji,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pl-PL" sz="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Segmentacja rynku pracy </a:t>
            </a: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obok stabilnych form zatrudnienia występują mniej trwałe formy zatrudnienia, które nie dają pewności osobom pracującym, 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pl-PL" sz="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Poprawa stanu bezpieczeństwa i higieny pracy</a:t>
            </a: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wzrost zapotrzebowania na pracowników, a także intensyfikacja pracy w sektorach o dużej wypadkowości oraz napływ do pracy cudzoziemców sprawia, że niezbędne jest kontynuowanie działań służących podniesieniu stanu bezpieczeństwa miejsc pracy . </a:t>
            </a:r>
          </a:p>
        </p:txBody>
      </p:sp>
    </p:spTree>
    <p:extLst>
      <p:ext uri="{BB962C8B-B14F-4D97-AF65-F5344CB8AC3E}">
        <p14:creationId xmlns:p14="http://schemas.microsoft.com/office/powerpoint/2010/main" val="3665208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CFCF0B27-C0FA-EF47-9D34-F3B88F7EC7A9}"/>
              </a:ext>
            </a:extLst>
          </p:cNvPr>
          <p:cNvSpPr/>
          <p:nvPr/>
        </p:nvSpPr>
        <p:spPr>
          <a:xfrm>
            <a:off x="-152400" y="-9912"/>
            <a:ext cx="7560557" cy="6870582"/>
          </a:xfrm>
          <a:prstGeom prst="rect">
            <a:avLst/>
          </a:prstGeom>
          <a:solidFill>
            <a:srgbClr val="36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D63F711-A0E0-C04A-BA66-EFAD5FA2FA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9111" y="-12582"/>
            <a:ext cx="1734890" cy="6870582"/>
          </a:xfrm>
          <a:prstGeom prst="rect">
            <a:avLst/>
          </a:prstGeom>
        </p:spPr>
      </p:pic>
      <p:sp>
        <p:nvSpPr>
          <p:cNvPr id="3" name="Prostokąt">
            <a:extLst>
              <a:ext uri="{FF2B5EF4-FFF2-40B4-BE49-F238E27FC236}">
                <a16:creationId xmlns:a16="http://schemas.microsoft.com/office/drawing/2014/main" id="{42CB096A-FF2C-2E42-A844-D6D596A1A52B}"/>
              </a:ext>
            </a:extLst>
          </p:cNvPr>
          <p:cNvSpPr/>
          <p:nvPr/>
        </p:nvSpPr>
        <p:spPr>
          <a:xfrm>
            <a:off x="406403" y="0"/>
            <a:ext cx="6756399" cy="1118358"/>
          </a:xfrm>
          <a:prstGeom prst="rect">
            <a:avLst/>
          </a:prstGeom>
          <a:solidFill>
            <a:schemeClr val="accent4">
              <a:alpha val="8600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dirty="0"/>
          </a:p>
        </p:txBody>
      </p:sp>
      <p:sp>
        <p:nvSpPr>
          <p:cNvPr id="4" name="pole tekstowe 1">
            <a:extLst>
              <a:ext uri="{FF2B5EF4-FFF2-40B4-BE49-F238E27FC236}">
                <a16:creationId xmlns:a16="http://schemas.microsoft.com/office/drawing/2014/main" id="{D729E577-FDCB-0048-AB7F-89CB5E6AC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069" y="98929"/>
            <a:ext cx="705351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  <a:t>„Założenia programowo-organizacyjne </a:t>
            </a:r>
            <a:br>
              <a:rPr lang="pl-PL" altLang="pl-PL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</a:br>
            <a:r>
              <a:rPr lang="pl-PL" altLang="pl-PL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  <a:t>do Krajowego Planu Działań na rzecz Zatrudnienia na rok 2019 (KPDZ/2019)”</a:t>
            </a:r>
          </a:p>
        </p:txBody>
      </p:sp>
      <p:sp>
        <p:nvSpPr>
          <p:cNvPr id="9" name="Ramka 8">
            <a:extLst>
              <a:ext uri="{FF2B5EF4-FFF2-40B4-BE49-F238E27FC236}">
                <a16:creationId xmlns:a16="http://schemas.microsoft.com/office/drawing/2014/main" id="{8D5BFCE1-4E68-374C-86F2-C90FD0F96272}"/>
              </a:ext>
            </a:extLst>
          </p:cNvPr>
          <p:cNvSpPr/>
          <p:nvPr/>
        </p:nvSpPr>
        <p:spPr>
          <a:xfrm>
            <a:off x="141208" y="1388362"/>
            <a:ext cx="7660973" cy="5368964"/>
          </a:xfrm>
          <a:prstGeom prst="frame">
            <a:avLst>
              <a:gd name="adj1" fmla="val 44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020E8F7D-A433-3145-82DB-424A8CB5DB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2491" y="0"/>
            <a:ext cx="752464" cy="1007189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E499F7F4-B752-A044-8403-188DC1159B81}"/>
              </a:ext>
            </a:extLst>
          </p:cNvPr>
          <p:cNvSpPr/>
          <p:nvPr/>
        </p:nvSpPr>
        <p:spPr>
          <a:xfrm>
            <a:off x="222251" y="1427163"/>
            <a:ext cx="7059082" cy="5309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pl-PL" sz="1400" u="sng" dirty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Cel główny KPDZ/2019: 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pl-PL" sz="1400" b="1" dirty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Zwiększenie wskaźnika zatrudnienia ogółem, skrajnych grup wiekowych, długotrwale bezrobotnych, kobiet i osób z niepełnosprawnościami, przy jednoczesnym zagwarantowaniu wysokiego bezpieczeństwa zatrudnienia.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pl-PL" sz="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pl-PL" sz="1400" u="sng" dirty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Cele szczegółowe KPDZ/2019: </a:t>
            </a:r>
          </a:p>
          <a:p>
            <a:pPr marL="285750" lvl="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Dostosowanie działań urzędów pracy do zmieniającego się rynku pracy,</a:t>
            </a:r>
          </a:p>
          <a:p>
            <a:pPr marL="285750" lvl="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Zwiększenie adaptacyjności bezrobotnych, pracujących i osób z grupy NEET </a:t>
            </a:r>
            <a:b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 rynku pracy,</a:t>
            </a:r>
          </a:p>
          <a:p>
            <a:pPr marL="285750" lvl="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Zwiększenie aktywności zawodowej osób związanych z rolnictwem w kierunku pozarolniczego rynku pracy,</a:t>
            </a:r>
          </a:p>
          <a:p>
            <a:pPr marL="285750" lvl="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Rozwój kształcenia zawodowego i uczenia się przez całe życie,</a:t>
            </a:r>
          </a:p>
          <a:p>
            <a:pPr marL="285750" lvl="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Zwiększenie bezpieczeństwa miejsc pracy.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pl-PL" sz="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pl-PL" sz="1400" u="sng" dirty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Propozycja działań kierunkowych przewidzianych w KPDZ/2019:  </a:t>
            </a:r>
          </a:p>
          <a:p>
            <a:pPr marL="285750" lvl="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Ograniczenie negatywnych skutków zjawisk związanych z demografią i zmianami technologicznymi,</a:t>
            </a:r>
          </a:p>
          <a:p>
            <a:pPr marL="285750" lvl="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Doskonalenie funkcjonowania instytucji rynku pracy,</a:t>
            </a:r>
          </a:p>
          <a:p>
            <a:pPr marL="285750" lvl="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Rynek pracy dobrej jakości,</a:t>
            </a:r>
          </a:p>
          <a:p>
            <a:pPr marL="285750" lvl="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Zwiększanie szans na rynku pracy poprzez dostosowanie kwalifikacji do potrzeb rynku pracy,</a:t>
            </a:r>
          </a:p>
          <a:p>
            <a:pPr marL="285750" lvl="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Wspieranie grup w trudnej sytuacji na rynku pracy.</a:t>
            </a:r>
          </a:p>
        </p:txBody>
      </p:sp>
    </p:spTree>
    <p:extLst>
      <p:ext uri="{BB962C8B-B14F-4D97-AF65-F5344CB8AC3E}">
        <p14:creationId xmlns:p14="http://schemas.microsoft.com/office/powerpoint/2010/main" val="595109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E3E022C-A33E-174C-825C-C468335939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amka 4">
            <a:extLst>
              <a:ext uri="{FF2B5EF4-FFF2-40B4-BE49-F238E27FC236}">
                <a16:creationId xmlns:a16="http://schemas.microsoft.com/office/drawing/2014/main" id="{640B6B64-996C-E342-A1CD-512A4362D39D}"/>
              </a:ext>
            </a:extLst>
          </p:cNvPr>
          <p:cNvSpPr/>
          <p:nvPr/>
        </p:nvSpPr>
        <p:spPr>
          <a:xfrm>
            <a:off x="297657" y="368299"/>
            <a:ext cx="5086530" cy="2714535"/>
          </a:xfrm>
          <a:prstGeom prst="frame">
            <a:avLst>
              <a:gd name="adj1" fmla="val 84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6" name="Prostokąt">
            <a:extLst>
              <a:ext uri="{FF2B5EF4-FFF2-40B4-BE49-F238E27FC236}">
                <a16:creationId xmlns:a16="http://schemas.microsoft.com/office/drawing/2014/main" id="{4452C2F9-A48C-7B44-8206-AB963FEC020B}"/>
              </a:ext>
            </a:extLst>
          </p:cNvPr>
          <p:cNvSpPr/>
          <p:nvPr/>
        </p:nvSpPr>
        <p:spPr>
          <a:xfrm>
            <a:off x="433840" y="521511"/>
            <a:ext cx="4803423" cy="2404569"/>
          </a:xfrm>
          <a:prstGeom prst="rect">
            <a:avLst/>
          </a:prstGeom>
          <a:solidFill>
            <a:schemeClr val="accent4">
              <a:alpha val="8600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dirty="0"/>
          </a:p>
        </p:txBody>
      </p:sp>
      <p:sp>
        <p:nvSpPr>
          <p:cNvPr id="8" name="PRACOWNICY O REKRUTACJI">
            <a:extLst>
              <a:ext uri="{FF2B5EF4-FFF2-40B4-BE49-F238E27FC236}">
                <a16:creationId xmlns:a16="http://schemas.microsoft.com/office/drawing/2014/main" id="{1565B563-C916-7844-9BA7-E989F49062F2}"/>
              </a:ext>
            </a:extLst>
          </p:cNvPr>
          <p:cNvSpPr txBox="1"/>
          <p:nvPr/>
        </p:nvSpPr>
        <p:spPr>
          <a:xfrm>
            <a:off x="859830" y="1324354"/>
            <a:ext cx="3951441" cy="856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lnSpc>
                <a:spcPct val="80000"/>
              </a:lnSpc>
              <a:defRPr sz="5900" b="0">
                <a:solidFill>
                  <a:srgbClr val="F9DC4E"/>
                </a:solidFill>
                <a:latin typeface="Avenir Next Heavy"/>
                <a:ea typeface="Avenir Next Heavy"/>
                <a:cs typeface="Avenir Next Heavy"/>
                <a:sym typeface="Avenir Next Heavy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lang="pl-PL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Diagnoza</a:t>
            </a:r>
            <a:endParaRPr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8DAB2EB2-867B-6E42-B490-A59B5499A3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1332" y="502056"/>
            <a:ext cx="595932" cy="79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73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E3E022C-A33E-174C-825C-C468335939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67E5381D-CB9B-B64D-ADBB-0DD7CBD07FD7}"/>
              </a:ext>
            </a:extLst>
          </p:cNvPr>
          <p:cNvSpPr/>
          <p:nvPr/>
        </p:nvSpPr>
        <p:spPr>
          <a:xfrm>
            <a:off x="887269" y="-1"/>
            <a:ext cx="7369461" cy="64958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>
              <a:solidFill>
                <a:schemeClr val="bg1"/>
              </a:solidFill>
            </a:endParaRPr>
          </a:p>
        </p:txBody>
      </p:sp>
      <p:sp>
        <p:nvSpPr>
          <p:cNvPr id="12" name="Ramka 11">
            <a:extLst>
              <a:ext uri="{FF2B5EF4-FFF2-40B4-BE49-F238E27FC236}">
                <a16:creationId xmlns:a16="http://schemas.microsoft.com/office/drawing/2014/main" id="{E071FD5E-E582-8944-A42B-94D894D1159C}"/>
              </a:ext>
            </a:extLst>
          </p:cNvPr>
          <p:cNvSpPr/>
          <p:nvPr/>
        </p:nvSpPr>
        <p:spPr>
          <a:xfrm>
            <a:off x="653901" y="-260370"/>
            <a:ext cx="7821038" cy="6991906"/>
          </a:xfrm>
          <a:prstGeom prst="frame">
            <a:avLst>
              <a:gd name="adj1" fmla="val 84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CC773731-89C1-294D-8F09-6D72CD6CD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0" y="1209221"/>
            <a:ext cx="4318000" cy="4439557"/>
          </a:xfrm>
          <a:prstGeom prst="rect">
            <a:avLst/>
          </a:prstGeom>
        </p:spPr>
      </p:pic>
      <p:sp>
        <p:nvSpPr>
          <p:cNvPr id="14" name="Prostokąt">
            <a:extLst>
              <a:ext uri="{FF2B5EF4-FFF2-40B4-BE49-F238E27FC236}">
                <a16:creationId xmlns:a16="http://schemas.microsoft.com/office/drawing/2014/main" id="{92563E3E-69C5-A44B-B1F0-06EC9C743C01}"/>
              </a:ext>
            </a:extLst>
          </p:cNvPr>
          <p:cNvSpPr/>
          <p:nvPr/>
        </p:nvSpPr>
        <p:spPr>
          <a:xfrm>
            <a:off x="1926073" y="-15785"/>
            <a:ext cx="5291847" cy="952270"/>
          </a:xfrm>
          <a:prstGeom prst="rect">
            <a:avLst/>
          </a:prstGeom>
          <a:solidFill>
            <a:schemeClr val="accent4">
              <a:alpha val="8600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dirty="0"/>
          </a:p>
        </p:txBody>
      </p:sp>
      <p:sp>
        <p:nvSpPr>
          <p:cNvPr id="15" name="pole tekstowe 1">
            <a:extLst>
              <a:ext uri="{FF2B5EF4-FFF2-40B4-BE49-F238E27FC236}">
                <a16:creationId xmlns:a16="http://schemas.microsoft.com/office/drawing/2014/main" id="{40DE1DF3-D836-D340-BF17-7F583C310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0785" y="147419"/>
            <a:ext cx="53750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  <a:t>Demografia</a:t>
            </a:r>
          </a:p>
        </p:txBody>
      </p:sp>
    </p:spTree>
    <p:extLst>
      <p:ext uri="{BB962C8B-B14F-4D97-AF65-F5344CB8AC3E}">
        <p14:creationId xmlns:p14="http://schemas.microsoft.com/office/powerpoint/2010/main" val="1309910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E3E022C-A33E-174C-825C-C468335939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67E5381D-CB9B-B64D-ADBB-0DD7CBD07FD7}"/>
              </a:ext>
            </a:extLst>
          </p:cNvPr>
          <p:cNvSpPr/>
          <p:nvPr/>
        </p:nvSpPr>
        <p:spPr>
          <a:xfrm>
            <a:off x="435692" y="-1"/>
            <a:ext cx="8394061" cy="58223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>
              <a:solidFill>
                <a:schemeClr val="bg1"/>
              </a:solidFill>
            </a:endParaRPr>
          </a:p>
        </p:txBody>
      </p:sp>
      <p:sp>
        <p:nvSpPr>
          <p:cNvPr id="12" name="Ramka 11">
            <a:extLst>
              <a:ext uri="{FF2B5EF4-FFF2-40B4-BE49-F238E27FC236}">
                <a16:creationId xmlns:a16="http://schemas.microsoft.com/office/drawing/2014/main" id="{E071FD5E-E582-8944-A42B-94D894D1159C}"/>
              </a:ext>
            </a:extLst>
          </p:cNvPr>
          <p:cNvSpPr/>
          <p:nvPr/>
        </p:nvSpPr>
        <p:spPr>
          <a:xfrm>
            <a:off x="265280" y="-969493"/>
            <a:ext cx="8733753" cy="6991906"/>
          </a:xfrm>
          <a:prstGeom prst="frame">
            <a:avLst>
              <a:gd name="adj1" fmla="val 84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4" name="Prostokąt">
            <a:extLst>
              <a:ext uri="{FF2B5EF4-FFF2-40B4-BE49-F238E27FC236}">
                <a16:creationId xmlns:a16="http://schemas.microsoft.com/office/drawing/2014/main" id="{92563E3E-69C5-A44B-B1F0-06EC9C743C01}"/>
              </a:ext>
            </a:extLst>
          </p:cNvPr>
          <p:cNvSpPr/>
          <p:nvPr/>
        </p:nvSpPr>
        <p:spPr>
          <a:xfrm>
            <a:off x="1926073" y="-15785"/>
            <a:ext cx="5291847" cy="952270"/>
          </a:xfrm>
          <a:prstGeom prst="rect">
            <a:avLst/>
          </a:prstGeom>
          <a:solidFill>
            <a:schemeClr val="accent4">
              <a:alpha val="8600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dirty="0"/>
          </a:p>
        </p:txBody>
      </p:sp>
      <p:sp>
        <p:nvSpPr>
          <p:cNvPr id="15" name="pole tekstowe 1">
            <a:extLst>
              <a:ext uri="{FF2B5EF4-FFF2-40B4-BE49-F238E27FC236}">
                <a16:creationId xmlns:a16="http://schemas.microsoft.com/office/drawing/2014/main" id="{40DE1DF3-D836-D340-BF17-7F583C310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6073" y="20419"/>
            <a:ext cx="529184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  <a:t>Liczba bezrobotnych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  <a:t>i stopa bezrobocia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1A1779E-6C84-3747-9C54-0C6692B26A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6" t="878" r="3209" b="2221"/>
          <a:stretch/>
        </p:blipFill>
        <p:spPr>
          <a:xfrm>
            <a:off x="4711340" y="1569156"/>
            <a:ext cx="3996968" cy="366888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7F50511-8D4D-2148-9757-68B2D8DE91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4" t="477" r="3876" b="2358"/>
          <a:stretch/>
        </p:blipFill>
        <p:spPr>
          <a:xfrm>
            <a:off x="672410" y="1594556"/>
            <a:ext cx="4000317" cy="366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24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1493031D-FB85-0747-BD0A-023DDFFE1E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7945C148-219A-0147-A172-8C2FBC5393A1}"/>
              </a:ext>
            </a:extLst>
          </p:cNvPr>
          <p:cNvSpPr/>
          <p:nvPr/>
        </p:nvSpPr>
        <p:spPr>
          <a:xfrm>
            <a:off x="887269" y="0"/>
            <a:ext cx="7369461" cy="5810210"/>
          </a:xfrm>
          <a:prstGeom prst="rect">
            <a:avLst/>
          </a:prstGeom>
          <a:solidFill>
            <a:srgbClr val="DCD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6" name="Ramka 5">
            <a:extLst>
              <a:ext uri="{FF2B5EF4-FFF2-40B4-BE49-F238E27FC236}">
                <a16:creationId xmlns:a16="http://schemas.microsoft.com/office/drawing/2014/main" id="{32C3DE42-C43F-F94C-8849-C22198B384A1}"/>
              </a:ext>
            </a:extLst>
          </p:cNvPr>
          <p:cNvSpPr/>
          <p:nvPr/>
        </p:nvSpPr>
        <p:spPr>
          <a:xfrm>
            <a:off x="653901" y="-894849"/>
            <a:ext cx="7821038" cy="6991906"/>
          </a:xfrm>
          <a:prstGeom prst="frame">
            <a:avLst>
              <a:gd name="adj1" fmla="val 84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0" name="Prostokąt">
            <a:extLst>
              <a:ext uri="{FF2B5EF4-FFF2-40B4-BE49-F238E27FC236}">
                <a16:creationId xmlns:a16="http://schemas.microsoft.com/office/drawing/2014/main" id="{DDD6ABA4-7906-8C41-B0EB-27F6C35A5F8F}"/>
              </a:ext>
            </a:extLst>
          </p:cNvPr>
          <p:cNvSpPr/>
          <p:nvPr/>
        </p:nvSpPr>
        <p:spPr>
          <a:xfrm>
            <a:off x="1523999" y="-15786"/>
            <a:ext cx="6039756" cy="707887"/>
          </a:xfrm>
          <a:prstGeom prst="rect">
            <a:avLst/>
          </a:prstGeom>
          <a:solidFill>
            <a:schemeClr val="accent4">
              <a:alpha val="8600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dirty="0"/>
          </a:p>
        </p:txBody>
      </p:sp>
      <p:sp>
        <p:nvSpPr>
          <p:cNvPr id="13" name="pole tekstowe 1">
            <a:extLst>
              <a:ext uri="{FF2B5EF4-FFF2-40B4-BE49-F238E27FC236}">
                <a16:creationId xmlns:a16="http://schemas.microsoft.com/office/drawing/2014/main" id="{01698D38-2820-794A-8B75-F3E2504B2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9273" y="82718"/>
            <a:ext cx="58981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  <a:t>Diagnoza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63C04E8E-C7E4-CA44-B74C-04930B163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027" y="1047791"/>
            <a:ext cx="6845699" cy="450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53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CADFCFFE-B36A-5B48-8F68-2E4E8BDF83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77412F13-EAE2-0742-8959-D3B15B65B34A}"/>
              </a:ext>
            </a:extLst>
          </p:cNvPr>
          <p:cNvSpPr/>
          <p:nvPr/>
        </p:nvSpPr>
        <p:spPr>
          <a:xfrm>
            <a:off x="0" y="-15786"/>
            <a:ext cx="9144000" cy="6878443"/>
          </a:xfrm>
          <a:prstGeom prst="rect">
            <a:avLst/>
          </a:prstGeom>
          <a:solidFill>
            <a:schemeClr val="bg2">
              <a:lumMod val="2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2BCCEFBA-C3C5-B044-87C1-C77402F704F4}"/>
              </a:ext>
            </a:extLst>
          </p:cNvPr>
          <p:cNvCxnSpPr>
            <a:cxnSpLocks/>
          </p:cNvCxnSpPr>
          <p:nvPr/>
        </p:nvCxnSpPr>
        <p:spPr>
          <a:xfrm>
            <a:off x="2811541" y="1610739"/>
            <a:ext cx="0" cy="473223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" name="Łącznik 16">
            <a:extLst>
              <a:ext uri="{FF2B5EF4-FFF2-40B4-BE49-F238E27FC236}">
                <a16:creationId xmlns:a16="http://schemas.microsoft.com/office/drawing/2014/main" id="{5391775B-E138-F54F-8DC2-B74CF37E0CC2}"/>
              </a:ext>
            </a:extLst>
          </p:cNvPr>
          <p:cNvSpPr/>
          <p:nvPr/>
        </p:nvSpPr>
        <p:spPr>
          <a:xfrm>
            <a:off x="2744006" y="2521156"/>
            <a:ext cx="135070" cy="124691"/>
          </a:xfrm>
          <a:prstGeom prst="flowChartConnector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pic>
        <p:nvPicPr>
          <p:cNvPr id="10" name="Grafika 9" descr="Kobieta">
            <a:extLst>
              <a:ext uri="{FF2B5EF4-FFF2-40B4-BE49-F238E27FC236}">
                <a16:creationId xmlns:a16="http://schemas.microsoft.com/office/drawing/2014/main" id="{9AE1F426-DB67-CC46-9D86-45A9D43C2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44806" y="1776907"/>
            <a:ext cx="2623720" cy="2623720"/>
          </a:xfrm>
          <a:prstGeom prst="rect">
            <a:avLst/>
          </a:prstGeom>
        </p:spPr>
      </p:pic>
      <p:pic>
        <p:nvPicPr>
          <p:cNvPr id="12" name="Grafika 11" descr="Mężczyzna">
            <a:extLst>
              <a:ext uri="{FF2B5EF4-FFF2-40B4-BE49-F238E27FC236}">
                <a16:creationId xmlns:a16="http://schemas.microsoft.com/office/drawing/2014/main" id="{3D349C7A-1156-EC48-9230-C6FEC31504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56666" y="1728708"/>
            <a:ext cx="2623719" cy="2623719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F84FD8E8-ED28-5D44-AC6A-F0F88F7BD665}"/>
              </a:ext>
            </a:extLst>
          </p:cNvPr>
          <p:cNvSpPr txBox="1"/>
          <p:nvPr/>
        </p:nvSpPr>
        <p:spPr>
          <a:xfrm>
            <a:off x="659981" y="1572437"/>
            <a:ext cx="211274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bg1"/>
                </a:solidFill>
                <a:latin typeface="Corbel" panose="020B0503020204020204" pitchFamily="34" charset="0"/>
              </a:rPr>
              <a:t>długotrwale </a:t>
            </a:r>
            <a:br>
              <a:rPr lang="pl-PL" sz="1600" b="1" dirty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pl-PL" sz="1600" b="1" dirty="0">
                <a:solidFill>
                  <a:schemeClr val="bg1"/>
                </a:solidFill>
                <a:latin typeface="Corbel" panose="020B0503020204020204" pitchFamily="34" charset="0"/>
              </a:rPr>
              <a:t>bezrobotny</a:t>
            </a:r>
          </a:p>
          <a:p>
            <a:endParaRPr lang="pl-PL" sz="16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r>
              <a:rPr lang="pl-PL" sz="1600" b="1" dirty="0">
                <a:solidFill>
                  <a:schemeClr val="bg1"/>
                </a:solidFill>
                <a:latin typeface="Corbel" panose="020B0503020204020204" pitchFamily="34" charset="0"/>
              </a:rPr>
              <a:t>po 50.</a:t>
            </a:r>
          </a:p>
          <a:p>
            <a:r>
              <a:rPr lang="pl-PL" sz="1600" b="1" dirty="0">
                <a:solidFill>
                  <a:schemeClr val="bg1"/>
                </a:solidFill>
                <a:latin typeface="Corbel" panose="020B0503020204020204" pitchFamily="34" charset="0"/>
              </a:rPr>
              <a:t>roku życia</a:t>
            </a:r>
          </a:p>
          <a:p>
            <a:endParaRPr lang="pl-PL" sz="16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r>
              <a:rPr lang="pl-PL" sz="1600" b="1" dirty="0">
                <a:solidFill>
                  <a:schemeClr val="bg1"/>
                </a:solidFill>
                <a:latin typeface="Corbel" panose="020B0503020204020204" pitchFamily="34" charset="0"/>
              </a:rPr>
              <a:t>do 30 .roku życia</a:t>
            </a:r>
          </a:p>
          <a:p>
            <a:endParaRPr lang="pl-PL" sz="16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r>
              <a:rPr lang="pl-PL" sz="1600" b="1" dirty="0">
                <a:solidFill>
                  <a:schemeClr val="bg1"/>
                </a:solidFill>
                <a:latin typeface="Corbel" panose="020B0503020204020204" pitchFamily="34" charset="0"/>
              </a:rPr>
              <a:t>z min. 1 dzieckiem </a:t>
            </a:r>
          </a:p>
          <a:p>
            <a:r>
              <a:rPr lang="pl-PL" sz="1600" b="1" dirty="0">
                <a:solidFill>
                  <a:schemeClr val="bg1"/>
                </a:solidFill>
                <a:latin typeface="Corbel" panose="020B0503020204020204" pitchFamily="34" charset="0"/>
              </a:rPr>
              <a:t>do  6. roku życia</a:t>
            </a:r>
          </a:p>
          <a:p>
            <a:endParaRPr lang="pl-PL" sz="16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r>
              <a:rPr lang="pl-PL" sz="1600" b="1" dirty="0">
                <a:solidFill>
                  <a:schemeClr val="bg1"/>
                </a:solidFill>
                <a:latin typeface="Corbel" panose="020B0503020204020204" pitchFamily="34" charset="0"/>
              </a:rPr>
              <a:t>Niepełnosprawni</a:t>
            </a:r>
          </a:p>
          <a:p>
            <a:endParaRPr lang="pl-PL" sz="16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r>
              <a:rPr lang="pl-PL" sz="1600" b="1" dirty="0">
                <a:solidFill>
                  <a:schemeClr val="bg1"/>
                </a:solidFill>
                <a:latin typeface="Corbel" panose="020B0503020204020204" pitchFamily="34" charset="0"/>
              </a:rPr>
              <a:t>Korzystający </a:t>
            </a:r>
          </a:p>
          <a:p>
            <a:r>
              <a:rPr lang="pl-PL" sz="1600" b="1" dirty="0">
                <a:solidFill>
                  <a:schemeClr val="bg1"/>
                </a:solidFill>
                <a:latin typeface="Corbel" panose="020B0503020204020204" pitchFamily="34" charset="0"/>
              </a:rPr>
              <a:t>z pomocy społecznej</a:t>
            </a:r>
          </a:p>
          <a:p>
            <a:endParaRPr lang="pl-PL" sz="16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r>
              <a:rPr lang="pl-PL" sz="1600" b="1" dirty="0">
                <a:solidFill>
                  <a:schemeClr val="bg1"/>
                </a:solidFill>
                <a:latin typeface="Corbel" panose="020B0503020204020204" pitchFamily="34" charset="0"/>
              </a:rPr>
              <a:t>z min. 1 dzieckiem niepełnosprawnym</a:t>
            </a:r>
          </a:p>
          <a:p>
            <a:r>
              <a:rPr lang="pl-PL" sz="1600" b="1" dirty="0">
                <a:solidFill>
                  <a:schemeClr val="bg1"/>
                </a:solidFill>
                <a:latin typeface="Corbel" panose="020B0503020204020204" pitchFamily="34" charset="0"/>
              </a:rPr>
              <a:t> do 18. roku życia </a:t>
            </a:r>
          </a:p>
        </p:txBody>
      </p:sp>
      <p:sp>
        <p:nvSpPr>
          <p:cNvPr id="23" name="Łącznik 22">
            <a:extLst>
              <a:ext uri="{FF2B5EF4-FFF2-40B4-BE49-F238E27FC236}">
                <a16:creationId xmlns:a16="http://schemas.microsoft.com/office/drawing/2014/main" id="{198FB48C-6A46-8144-AF30-807065672199}"/>
              </a:ext>
            </a:extLst>
          </p:cNvPr>
          <p:cNvSpPr/>
          <p:nvPr/>
        </p:nvSpPr>
        <p:spPr>
          <a:xfrm>
            <a:off x="2744006" y="1773293"/>
            <a:ext cx="135070" cy="124691"/>
          </a:xfrm>
          <a:prstGeom prst="flowChartConnector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24" name="Łącznik 23">
            <a:extLst>
              <a:ext uri="{FF2B5EF4-FFF2-40B4-BE49-F238E27FC236}">
                <a16:creationId xmlns:a16="http://schemas.microsoft.com/office/drawing/2014/main" id="{1E2693F1-6F80-6E46-90D2-4E5A0B4670A2}"/>
              </a:ext>
            </a:extLst>
          </p:cNvPr>
          <p:cNvSpPr/>
          <p:nvPr/>
        </p:nvSpPr>
        <p:spPr>
          <a:xfrm>
            <a:off x="2744006" y="3160319"/>
            <a:ext cx="135070" cy="124691"/>
          </a:xfrm>
          <a:prstGeom prst="flowChartConnector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3B9B1B2B-C2C9-FC45-8DC4-5744ECCAF3EA}"/>
              </a:ext>
            </a:extLst>
          </p:cNvPr>
          <p:cNvSpPr/>
          <p:nvPr/>
        </p:nvSpPr>
        <p:spPr>
          <a:xfrm>
            <a:off x="2586987" y="1548308"/>
            <a:ext cx="207163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accent4"/>
                </a:solidFill>
                <a:latin typeface="Corbel" panose="020B0503020204020204" pitchFamily="34" charset="0"/>
              </a:rPr>
              <a:t>31.297</a:t>
            </a:r>
          </a:p>
          <a:p>
            <a:pPr algn="ctr"/>
            <a:endParaRPr lang="pl-PL" sz="2400" b="1" dirty="0">
              <a:solidFill>
                <a:schemeClr val="accent4"/>
              </a:solidFill>
              <a:latin typeface="Corbel" panose="020B0503020204020204" pitchFamily="34" charset="0"/>
            </a:endParaRPr>
          </a:p>
          <a:p>
            <a:pPr algn="ctr"/>
            <a:r>
              <a:rPr lang="pl-PL" sz="2400" b="1" dirty="0">
                <a:solidFill>
                  <a:schemeClr val="accent4"/>
                </a:solidFill>
                <a:latin typeface="Corbel" panose="020B0503020204020204" pitchFamily="34" charset="0"/>
              </a:rPr>
              <a:t>19.237</a:t>
            </a:r>
          </a:p>
          <a:p>
            <a:pPr algn="ctr"/>
            <a:endParaRPr lang="pl-PL" sz="2000" b="1" dirty="0">
              <a:solidFill>
                <a:schemeClr val="accent4"/>
              </a:solidFill>
              <a:latin typeface="Corbel" panose="020B0503020204020204" pitchFamily="34" charset="0"/>
            </a:endParaRPr>
          </a:p>
          <a:p>
            <a:pPr algn="ctr"/>
            <a:r>
              <a:rPr lang="pl-PL" sz="2400" b="1" dirty="0">
                <a:solidFill>
                  <a:schemeClr val="accent4"/>
                </a:solidFill>
                <a:latin typeface="Corbel" panose="020B0503020204020204" pitchFamily="34" charset="0"/>
              </a:rPr>
              <a:t>13.825</a:t>
            </a:r>
          </a:p>
          <a:p>
            <a:pPr algn="ctr"/>
            <a:endParaRPr lang="pl-PL" sz="1600" b="1" dirty="0">
              <a:solidFill>
                <a:schemeClr val="accent4"/>
              </a:solidFill>
              <a:latin typeface="Corbel" panose="020B0503020204020204" pitchFamily="34" charset="0"/>
            </a:endParaRPr>
          </a:p>
          <a:p>
            <a:pPr algn="ctr"/>
            <a:r>
              <a:rPr lang="pl-PL" sz="2400" b="1" dirty="0">
                <a:solidFill>
                  <a:schemeClr val="accent4"/>
                </a:solidFill>
                <a:latin typeface="Corbel" panose="020B0503020204020204" pitchFamily="34" charset="0"/>
              </a:rPr>
              <a:t>13.255</a:t>
            </a:r>
          </a:p>
          <a:p>
            <a:pPr algn="ctr"/>
            <a:endParaRPr lang="pl-PL" sz="1400" b="1" dirty="0">
              <a:solidFill>
                <a:schemeClr val="accent4"/>
              </a:solidFill>
              <a:latin typeface="Corbel" panose="020B0503020204020204" pitchFamily="34" charset="0"/>
            </a:endParaRPr>
          </a:p>
          <a:p>
            <a:pPr algn="ctr"/>
            <a:r>
              <a:rPr lang="pl-PL" sz="2400" b="1" dirty="0">
                <a:solidFill>
                  <a:schemeClr val="accent4"/>
                </a:solidFill>
                <a:latin typeface="Corbel" panose="020B0503020204020204" pitchFamily="34" charset="0"/>
              </a:rPr>
              <a:t>5.094</a:t>
            </a:r>
          </a:p>
          <a:p>
            <a:pPr algn="ctr"/>
            <a:endParaRPr lang="pl-PL" sz="2000" b="1" dirty="0">
              <a:solidFill>
                <a:schemeClr val="accent4"/>
              </a:solidFill>
              <a:latin typeface="Corbel" panose="020B0503020204020204" pitchFamily="34" charset="0"/>
            </a:endParaRPr>
          </a:p>
          <a:p>
            <a:pPr algn="ctr"/>
            <a:r>
              <a:rPr lang="pl-PL" sz="2400" b="1" dirty="0">
                <a:solidFill>
                  <a:schemeClr val="accent4"/>
                </a:solidFill>
                <a:latin typeface="Corbel" panose="020B0503020204020204" pitchFamily="34" charset="0"/>
              </a:rPr>
              <a:t>3.107</a:t>
            </a:r>
          </a:p>
          <a:p>
            <a:pPr algn="ctr"/>
            <a:endParaRPr lang="pl-PL" sz="1100" b="1" dirty="0">
              <a:solidFill>
                <a:schemeClr val="accent4"/>
              </a:solidFill>
              <a:latin typeface="Corbel" panose="020B0503020204020204" pitchFamily="34" charset="0"/>
            </a:endParaRPr>
          </a:p>
          <a:p>
            <a:pPr algn="ctr"/>
            <a:endParaRPr lang="pl-PL" sz="2000" b="1" dirty="0">
              <a:solidFill>
                <a:schemeClr val="accent4"/>
              </a:solidFill>
              <a:latin typeface="Corbel" panose="020B0503020204020204" pitchFamily="34" charset="0"/>
            </a:endParaRPr>
          </a:p>
          <a:p>
            <a:pPr algn="ctr"/>
            <a:r>
              <a:rPr lang="pl-PL" sz="2400" b="1" dirty="0">
                <a:solidFill>
                  <a:schemeClr val="accent4"/>
                </a:solidFill>
                <a:latin typeface="Corbel" panose="020B0503020204020204" pitchFamily="34" charset="0"/>
              </a:rPr>
              <a:t>196</a:t>
            </a:r>
          </a:p>
          <a:p>
            <a:pPr algn="ctr"/>
            <a:endParaRPr lang="pl-PL" sz="2400" b="1" dirty="0">
              <a:solidFill>
                <a:schemeClr val="accent4"/>
              </a:solidFill>
              <a:latin typeface="Corbel" panose="020B0503020204020204" pitchFamily="34" charset="0"/>
            </a:endParaRPr>
          </a:p>
        </p:txBody>
      </p:sp>
      <p:sp>
        <p:nvSpPr>
          <p:cNvPr id="18" name="Prostokąt">
            <a:extLst>
              <a:ext uri="{FF2B5EF4-FFF2-40B4-BE49-F238E27FC236}">
                <a16:creationId xmlns:a16="http://schemas.microsoft.com/office/drawing/2014/main" id="{DD46E031-E808-8941-ACCC-91AFBE231206}"/>
              </a:ext>
            </a:extLst>
          </p:cNvPr>
          <p:cNvSpPr/>
          <p:nvPr/>
        </p:nvSpPr>
        <p:spPr>
          <a:xfrm>
            <a:off x="1926073" y="-15786"/>
            <a:ext cx="5291847" cy="1329019"/>
          </a:xfrm>
          <a:prstGeom prst="rect">
            <a:avLst/>
          </a:prstGeom>
          <a:solidFill>
            <a:schemeClr val="accent4">
              <a:alpha val="86000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dirty="0"/>
          </a:p>
        </p:txBody>
      </p:sp>
      <p:sp>
        <p:nvSpPr>
          <p:cNvPr id="20" name="pole tekstowe 1">
            <a:extLst>
              <a:ext uri="{FF2B5EF4-FFF2-40B4-BE49-F238E27FC236}">
                <a16:creationId xmlns:a16="http://schemas.microsoft.com/office/drawing/2014/main" id="{CCB40DAD-91A7-5C42-B6D6-8ABBF260B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2262" y="87551"/>
            <a:ext cx="507784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604020202020204" pitchFamily="34" charset="0"/>
                <a:ea typeface="Century Gothic" charset="0"/>
                <a:cs typeface="Arial Black" panose="020B0604020202020204" pitchFamily="34" charset="0"/>
              </a:rPr>
              <a:t>Osoby w szczególnej sytuacji na rynku pracy</a:t>
            </a:r>
          </a:p>
        </p:txBody>
      </p:sp>
      <p:sp>
        <p:nvSpPr>
          <p:cNvPr id="16" name="pole tekstowe 1">
            <a:extLst>
              <a:ext uri="{FF2B5EF4-FFF2-40B4-BE49-F238E27FC236}">
                <a16:creationId xmlns:a16="http://schemas.microsoft.com/office/drawing/2014/main" id="{9564E121-0738-1845-B83C-8452B3012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19" y="4622168"/>
            <a:ext cx="375884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buNone/>
            </a:pPr>
            <a:r>
              <a:rPr lang="pl-PL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koniec 2018 roku </a:t>
            </a:r>
            <a:br>
              <a:rPr lang="pl-PL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osoby w szczególnej sytuacji </a:t>
            </a:r>
            <a:br>
              <a:rPr lang="pl-PL" sz="18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rynku pracy </a:t>
            </a:r>
            <a:r>
              <a:rPr lang="pl-PL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stanowiły </a:t>
            </a:r>
            <a:br>
              <a:rPr lang="pl-PL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 </a:t>
            </a:r>
            <a:r>
              <a:rPr lang="pl-PL" sz="18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83 %  </a:t>
            </a:r>
            <a:r>
              <a:rPr lang="pl-PL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ogółu zarejestrowanych bezrobotnych (</a:t>
            </a:r>
            <a:r>
              <a:rPr lang="pl-PL" sz="18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62.842</a:t>
            </a:r>
            <a:r>
              <a:rPr lang="pl-PL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</p:txBody>
      </p:sp>
      <p:sp>
        <p:nvSpPr>
          <p:cNvPr id="22" name="Łącznik 21">
            <a:extLst>
              <a:ext uri="{FF2B5EF4-FFF2-40B4-BE49-F238E27FC236}">
                <a16:creationId xmlns:a16="http://schemas.microsoft.com/office/drawing/2014/main" id="{5626C62F-B9B1-E943-A7CA-D4911092C704}"/>
              </a:ext>
            </a:extLst>
          </p:cNvPr>
          <p:cNvSpPr/>
          <p:nvPr/>
        </p:nvSpPr>
        <p:spPr>
          <a:xfrm>
            <a:off x="2744006" y="3731941"/>
            <a:ext cx="135070" cy="124691"/>
          </a:xfrm>
          <a:prstGeom prst="flowChartConnector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25" name="Łącznik 24">
            <a:extLst>
              <a:ext uri="{FF2B5EF4-FFF2-40B4-BE49-F238E27FC236}">
                <a16:creationId xmlns:a16="http://schemas.microsoft.com/office/drawing/2014/main" id="{6CDAEA06-9C7A-5D4A-B830-8D72D8518890}"/>
              </a:ext>
            </a:extLst>
          </p:cNvPr>
          <p:cNvSpPr/>
          <p:nvPr/>
        </p:nvSpPr>
        <p:spPr>
          <a:xfrm>
            <a:off x="2753529" y="4341547"/>
            <a:ext cx="135070" cy="124691"/>
          </a:xfrm>
          <a:prstGeom prst="flowChartConnector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27" name="Łącznik 26">
            <a:extLst>
              <a:ext uri="{FF2B5EF4-FFF2-40B4-BE49-F238E27FC236}">
                <a16:creationId xmlns:a16="http://schemas.microsoft.com/office/drawing/2014/main" id="{7FD1766B-F6C2-5344-87C6-5EF332CB7894}"/>
              </a:ext>
            </a:extLst>
          </p:cNvPr>
          <p:cNvSpPr/>
          <p:nvPr/>
        </p:nvSpPr>
        <p:spPr>
          <a:xfrm>
            <a:off x="2748761" y="4994017"/>
            <a:ext cx="135070" cy="124691"/>
          </a:xfrm>
          <a:prstGeom prst="flowChartConnector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28" name="Łącznik 27">
            <a:extLst>
              <a:ext uri="{FF2B5EF4-FFF2-40B4-BE49-F238E27FC236}">
                <a16:creationId xmlns:a16="http://schemas.microsoft.com/office/drawing/2014/main" id="{D2AD7951-BD43-7E48-9DE0-85D40CEC62FA}"/>
              </a:ext>
            </a:extLst>
          </p:cNvPr>
          <p:cNvSpPr/>
          <p:nvPr/>
        </p:nvSpPr>
        <p:spPr>
          <a:xfrm>
            <a:off x="2743996" y="5817939"/>
            <a:ext cx="135070" cy="124691"/>
          </a:xfrm>
          <a:prstGeom prst="flowChartConnector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</p:spTree>
    <p:extLst>
      <p:ext uri="{BB962C8B-B14F-4D97-AF65-F5344CB8AC3E}">
        <p14:creationId xmlns:p14="http://schemas.microsoft.com/office/powerpoint/2010/main" val="330602318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9711</TotalTime>
  <Words>1500</Words>
  <Application>Microsoft Macintosh PowerPoint</Application>
  <PresentationFormat>Pokaz na ekranie (4:3)</PresentationFormat>
  <Paragraphs>204</Paragraphs>
  <Slides>24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33" baseType="lpstr">
      <vt:lpstr>Arial</vt:lpstr>
      <vt:lpstr>Arial Black</vt:lpstr>
      <vt:lpstr>Avenir Next</vt:lpstr>
      <vt:lpstr>Avenir Next Heavy</vt:lpstr>
      <vt:lpstr>Calibri</vt:lpstr>
      <vt:lpstr>Calibri Light</vt:lpstr>
      <vt:lpstr>Corbel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sdsd</dc:title>
  <dc:creator>Stefan Augustyn</dc:creator>
  <cp:lastModifiedBy>Stefan Augustyn</cp:lastModifiedBy>
  <cp:revision>102</cp:revision>
  <cp:lastPrinted>2019-12-06T08:52:40Z</cp:lastPrinted>
  <dcterms:created xsi:type="dcterms:W3CDTF">2019-11-15T11:00:57Z</dcterms:created>
  <dcterms:modified xsi:type="dcterms:W3CDTF">2019-12-07T22:00:03Z</dcterms:modified>
</cp:coreProperties>
</file>