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6"/>
  </p:notesMasterIdLst>
  <p:handoutMasterIdLst>
    <p:handoutMasterId r:id="rId27"/>
  </p:handoutMasterIdLst>
  <p:sldIdLst>
    <p:sldId id="386" r:id="rId4"/>
    <p:sldId id="388" r:id="rId5"/>
    <p:sldId id="389" r:id="rId6"/>
    <p:sldId id="400" r:id="rId7"/>
    <p:sldId id="401" r:id="rId8"/>
    <p:sldId id="406" r:id="rId9"/>
    <p:sldId id="392" r:id="rId10"/>
    <p:sldId id="403" r:id="rId11"/>
    <p:sldId id="376" r:id="rId12"/>
    <p:sldId id="395" r:id="rId13"/>
    <p:sldId id="394" r:id="rId14"/>
    <p:sldId id="396" r:id="rId15"/>
    <p:sldId id="397" r:id="rId16"/>
    <p:sldId id="398" r:id="rId17"/>
    <p:sldId id="356" r:id="rId18"/>
    <p:sldId id="375" r:id="rId19"/>
    <p:sldId id="361" r:id="rId20"/>
    <p:sldId id="362" r:id="rId21"/>
    <p:sldId id="360" r:id="rId22"/>
    <p:sldId id="383" r:id="rId23"/>
    <p:sldId id="407" r:id="rId24"/>
    <p:sldId id="399" r:id="rId25"/>
  </p:sldIdLst>
  <p:sldSz cx="12192000" cy="6858000"/>
  <p:notesSz cx="6669088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óźwik Dominika" initials="JD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Styl ciemny 2 - Akcent 3/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Styl ciemny 1 — Ak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1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3528" y="-5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0370361874997761"/>
          <c:y val="0.18706671194686422"/>
          <c:w val="0.89074794057209361"/>
          <c:h val="0.732052143482064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PF!$A$3</c:f>
              <c:strCache>
                <c:ptCount val="1"/>
                <c:pt idx="0">
                  <c:v>ŚRODKI PODLEGAJĄCE KONTRAKTACJI - opieka psychiatryczna i leczenie uzależnień wraz z pilotażem na CZP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2540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PF!$B$1:$F$1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PF!$B$3:$F$3</c:f>
              <c:numCache>
                <c:formatCode>#,##0</c:formatCode>
                <c:ptCount val="5"/>
                <c:pt idx="0">
                  <c:v>186062190</c:v>
                </c:pt>
                <c:pt idx="1">
                  <c:v>190559359.49000001</c:v>
                </c:pt>
                <c:pt idx="2">
                  <c:v>203930248.16</c:v>
                </c:pt>
                <c:pt idx="3">
                  <c:v>218890047.11199996</c:v>
                </c:pt>
                <c:pt idx="4">
                  <c:v>239397739.68000001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64-40F4-88B8-70134EE45A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378304"/>
        <c:axId val="270403832"/>
      </c:barChart>
      <c:catAx>
        <c:axId val="27737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70403832"/>
        <c:crosses val="autoZero"/>
        <c:auto val="1"/>
        <c:lblAlgn val="ctr"/>
        <c:lblOffset val="100"/>
        <c:noMultiLvlLbl val="0"/>
      </c:catAx>
      <c:valAx>
        <c:axId val="270403832"/>
        <c:scaling>
          <c:orientation val="minMax"/>
          <c:min val="1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7737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3D0F6-770E-48F8-80F6-60DB563660F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E24528B5-26CC-40F9-96AA-CCA0E287264A}">
      <dgm:prSet phldrT="[Tekst]" custT="1"/>
      <dgm:spPr/>
      <dgm:t>
        <a:bodyPr/>
        <a:lstStyle/>
        <a:p>
          <a:r>
            <a:rPr lang="pl-PL" sz="1600" b="1" dirty="0" smtClean="0"/>
            <a:t>III poziom referencyjności </a:t>
          </a:r>
          <a:r>
            <a:rPr lang="pl-PL" sz="1600" dirty="0" smtClean="0"/>
            <a:t>– Ośrodek wysokospecjalistycznej całodobowej opieki psychiatrycznej:</a:t>
          </a:r>
        </a:p>
        <a:p>
          <a:r>
            <a:rPr lang="pl-PL" sz="1600" dirty="0" smtClean="0"/>
            <a:t>psychiatra dzieci i młodzieży/psychiatryczna izba przyjęć/oddział całodobowy </a:t>
          </a:r>
        </a:p>
        <a:p>
          <a:r>
            <a:rPr lang="pl-PL" sz="1600" dirty="0" smtClean="0"/>
            <a:t>(planowe przyjęcia oraz przyjęcia w sytuacji zagrożenia życia) </a:t>
          </a:r>
          <a:endParaRPr lang="pl-PL" sz="1600" dirty="0"/>
        </a:p>
      </dgm:t>
    </dgm:pt>
    <dgm:pt modelId="{88CD1FFF-B48C-4DCD-9663-8470A39EFFC5}" type="parTrans" cxnId="{280AE062-B960-4F8A-9629-23EB2345032A}">
      <dgm:prSet/>
      <dgm:spPr/>
      <dgm:t>
        <a:bodyPr/>
        <a:lstStyle/>
        <a:p>
          <a:endParaRPr lang="pl-PL"/>
        </a:p>
      </dgm:t>
    </dgm:pt>
    <dgm:pt modelId="{60D4A9C4-DE36-47CD-844E-4E3A896B7D03}" type="sibTrans" cxnId="{280AE062-B960-4F8A-9629-23EB2345032A}">
      <dgm:prSet/>
      <dgm:spPr/>
      <dgm:t>
        <a:bodyPr/>
        <a:lstStyle/>
        <a:p>
          <a:endParaRPr lang="pl-PL"/>
        </a:p>
      </dgm:t>
    </dgm:pt>
    <dgm:pt modelId="{45FB8773-0D6D-4054-8C12-672E73E953BA}">
      <dgm:prSet phldrT="[Tekst]" custT="1"/>
      <dgm:spPr/>
      <dgm:t>
        <a:bodyPr/>
        <a:lstStyle/>
        <a:p>
          <a:r>
            <a:rPr lang="pl-PL" sz="1600" b="1" dirty="0" smtClean="0"/>
            <a:t>II poziom referencyjności </a:t>
          </a:r>
          <a:r>
            <a:rPr lang="pl-PL" sz="1600" dirty="0" smtClean="0"/>
            <a:t>– Środowiskowe centrum zdrowia psychicznego dla dzieci i młodzieży:</a:t>
          </a:r>
        </a:p>
        <a:p>
          <a:r>
            <a:rPr lang="pl-PL" sz="1600" dirty="0" smtClean="0"/>
            <a:t>psychiatra dzieci i młodzieży/psycholog kliniczny/oddziały dzienne</a:t>
          </a:r>
          <a:endParaRPr lang="pl-PL" sz="1600" dirty="0"/>
        </a:p>
      </dgm:t>
    </dgm:pt>
    <dgm:pt modelId="{023D587D-7D9B-4FE8-BA08-319A8175676C}" type="parTrans" cxnId="{AD5270B5-10DE-4879-B46A-45FA0F18F1B2}">
      <dgm:prSet/>
      <dgm:spPr/>
      <dgm:t>
        <a:bodyPr/>
        <a:lstStyle/>
        <a:p>
          <a:endParaRPr lang="pl-PL"/>
        </a:p>
      </dgm:t>
    </dgm:pt>
    <dgm:pt modelId="{538417D0-0FC9-4B95-BCD1-0119C0951034}" type="sibTrans" cxnId="{AD5270B5-10DE-4879-B46A-45FA0F18F1B2}">
      <dgm:prSet/>
      <dgm:spPr/>
      <dgm:t>
        <a:bodyPr/>
        <a:lstStyle/>
        <a:p>
          <a:endParaRPr lang="pl-PL"/>
        </a:p>
      </dgm:t>
    </dgm:pt>
    <dgm:pt modelId="{200955E0-7191-4553-931F-38DF731DA6E4}">
      <dgm:prSet phldrT="[Tekst]" custT="1"/>
      <dgm:spPr/>
      <dgm:t>
        <a:bodyPr/>
        <a:lstStyle/>
        <a:p>
          <a:r>
            <a:rPr lang="pl-PL" sz="1600" b="1" dirty="0" smtClean="0"/>
            <a:t>I poziom referencyjności </a:t>
          </a:r>
          <a:r>
            <a:rPr lang="pl-PL" sz="1600" dirty="0" smtClean="0"/>
            <a:t>– Ośrodek środowiskowej opieki psychologicznej dla dzieci i młodzieży:</a:t>
          </a:r>
        </a:p>
        <a:p>
          <a:r>
            <a:rPr lang="pl-PL" sz="1600" dirty="0" smtClean="0"/>
            <a:t>psycholog/ psychoterapeuta/ terapeuta środowiskowy</a:t>
          </a:r>
        </a:p>
      </dgm:t>
    </dgm:pt>
    <dgm:pt modelId="{9E380869-AF61-4A76-BB35-3B6E55C15A02}" type="parTrans" cxnId="{53247B6B-498C-40BD-84D7-9F504DF4E69C}">
      <dgm:prSet/>
      <dgm:spPr/>
      <dgm:t>
        <a:bodyPr/>
        <a:lstStyle/>
        <a:p>
          <a:endParaRPr lang="pl-PL"/>
        </a:p>
      </dgm:t>
    </dgm:pt>
    <dgm:pt modelId="{4BFD08C0-CED5-48F0-B7A6-4499233B8B57}" type="sibTrans" cxnId="{53247B6B-498C-40BD-84D7-9F504DF4E69C}">
      <dgm:prSet/>
      <dgm:spPr/>
      <dgm:t>
        <a:bodyPr/>
        <a:lstStyle/>
        <a:p>
          <a:endParaRPr lang="pl-PL"/>
        </a:p>
      </dgm:t>
    </dgm:pt>
    <dgm:pt modelId="{28408ED8-C6C7-449A-A5E1-B2E677E59ABD}" type="pres">
      <dgm:prSet presAssocID="{6CD3D0F6-770E-48F8-80F6-60DB563660F1}" presName="compositeShape" presStyleCnt="0">
        <dgm:presLayoutVars>
          <dgm:dir/>
          <dgm:resizeHandles/>
        </dgm:presLayoutVars>
      </dgm:prSet>
      <dgm:spPr/>
    </dgm:pt>
    <dgm:pt modelId="{C5ADF6C0-A506-44FF-A698-557D72DCEFE6}" type="pres">
      <dgm:prSet presAssocID="{6CD3D0F6-770E-48F8-80F6-60DB563660F1}" presName="pyramid" presStyleLbl="node1" presStyleIdx="0" presStyleCnt="1" custLinFactNeighborX="3407" custLinFactNeighborY="-5551"/>
      <dgm:spPr/>
      <dgm:t>
        <a:bodyPr/>
        <a:lstStyle/>
        <a:p>
          <a:endParaRPr lang="pl-PL"/>
        </a:p>
      </dgm:t>
    </dgm:pt>
    <dgm:pt modelId="{1B37D46E-C326-4863-AFCD-4AAA5F1C8232}" type="pres">
      <dgm:prSet presAssocID="{6CD3D0F6-770E-48F8-80F6-60DB563660F1}" presName="theList" presStyleCnt="0"/>
      <dgm:spPr/>
    </dgm:pt>
    <dgm:pt modelId="{F2EF8A2D-2DA7-425A-AF01-246E9D2E7631}" type="pres">
      <dgm:prSet presAssocID="{E24528B5-26CC-40F9-96AA-CCA0E287264A}" presName="aNode" presStyleLbl="fgAcc1" presStyleIdx="0" presStyleCnt="3" custScaleX="283920" custLinFactNeighborX="-68866" custLinFactNeighborY="600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D0CC8C-0D13-42EA-BF9E-51BF626D6D10}" type="pres">
      <dgm:prSet presAssocID="{E24528B5-26CC-40F9-96AA-CCA0E287264A}" presName="aSpace" presStyleCnt="0"/>
      <dgm:spPr/>
    </dgm:pt>
    <dgm:pt modelId="{EBD3B1D4-98B4-4965-BB7C-BD33AE4597D5}" type="pres">
      <dgm:prSet presAssocID="{45FB8773-0D6D-4054-8C12-672E73E953BA}" presName="aNode" presStyleLbl="fgAcc1" presStyleIdx="1" presStyleCnt="3" custScaleX="283644" custLinFactNeighborX="-45669" custLinFactNeighborY="1796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0D1A63-2BA9-44A6-AE0C-B5676623BDAF}" type="pres">
      <dgm:prSet presAssocID="{45FB8773-0D6D-4054-8C12-672E73E953BA}" presName="aSpace" presStyleCnt="0"/>
      <dgm:spPr/>
    </dgm:pt>
    <dgm:pt modelId="{B362588D-1663-4F7A-9ABA-785462D190BE}" type="pres">
      <dgm:prSet presAssocID="{200955E0-7191-4553-931F-38DF731DA6E4}" presName="aNode" presStyleLbl="fgAcc1" presStyleIdx="2" presStyleCnt="3" custScaleX="283613" custLinFactNeighborX="-50283" custLinFactNeighborY="-179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11B3961-B39C-4E7A-9F17-7AED33E5F10E}" type="pres">
      <dgm:prSet presAssocID="{200955E0-7191-4553-931F-38DF731DA6E4}" presName="aSpace" presStyleCnt="0"/>
      <dgm:spPr/>
    </dgm:pt>
  </dgm:ptLst>
  <dgm:cxnLst>
    <dgm:cxn modelId="{566694EC-FC4B-4E7A-86A8-4EC3BF5E25EB}" type="presOf" srcId="{6CD3D0F6-770E-48F8-80F6-60DB563660F1}" destId="{28408ED8-C6C7-449A-A5E1-B2E677E59ABD}" srcOrd="0" destOrd="0" presId="urn:microsoft.com/office/officeart/2005/8/layout/pyramid2"/>
    <dgm:cxn modelId="{713E5260-35DA-4EBF-8D58-2BB49A8C2E96}" type="presOf" srcId="{45FB8773-0D6D-4054-8C12-672E73E953BA}" destId="{EBD3B1D4-98B4-4965-BB7C-BD33AE4597D5}" srcOrd="0" destOrd="0" presId="urn:microsoft.com/office/officeart/2005/8/layout/pyramid2"/>
    <dgm:cxn modelId="{280AE062-B960-4F8A-9629-23EB2345032A}" srcId="{6CD3D0F6-770E-48F8-80F6-60DB563660F1}" destId="{E24528B5-26CC-40F9-96AA-CCA0E287264A}" srcOrd="0" destOrd="0" parTransId="{88CD1FFF-B48C-4DCD-9663-8470A39EFFC5}" sibTransId="{60D4A9C4-DE36-47CD-844E-4E3A896B7D03}"/>
    <dgm:cxn modelId="{1B95F884-C97D-4CE0-849D-D337B801C070}" type="presOf" srcId="{E24528B5-26CC-40F9-96AA-CCA0E287264A}" destId="{F2EF8A2D-2DA7-425A-AF01-246E9D2E7631}" srcOrd="0" destOrd="0" presId="urn:microsoft.com/office/officeart/2005/8/layout/pyramid2"/>
    <dgm:cxn modelId="{AD5270B5-10DE-4879-B46A-45FA0F18F1B2}" srcId="{6CD3D0F6-770E-48F8-80F6-60DB563660F1}" destId="{45FB8773-0D6D-4054-8C12-672E73E953BA}" srcOrd="1" destOrd="0" parTransId="{023D587D-7D9B-4FE8-BA08-319A8175676C}" sibTransId="{538417D0-0FC9-4B95-BCD1-0119C0951034}"/>
    <dgm:cxn modelId="{53247B6B-498C-40BD-84D7-9F504DF4E69C}" srcId="{6CD3D0F6-770E-48F8-80F6-60DB563660F1}" destId="{200955E0-7191-4553-931F-38DF731DA6E4}" srcOrd="2" destOrd="0" parTransId="{9E380869-AF61-4A76-BB35-3B6E55C15A02}" sibTransId="{4BFD08C0-CED5-48F0-B7A6-4499233B8B57}"/>
    <dgm:cxn modelId="{72144034-10AA-4FD5-9235-19253BF23FF9}" type="presOf" srcId="{200955E0-7191-4553-931F-38DF731DA6E4}" destId="{B362588D-1663-4F7A-9ABA-785462D190BE}" srcOrd="0" destOrd="0" presId="urn:microsoft.com/office/officeart/2005/8/layout/pyramid2"/>
    <dgm:cxn modelId="{42A2378B-00A1-4A97-8257-069A1FDF4B31}" type="presParOf" srcId="{28408ED8-C6C7-449A-A5E1-B2E677E59ABD}" destId="{C5ADF6C0-A506-44FF-A698-557D72DCEFE6}" srcOrd="0" destOrd="0" presId="urn:microsoft.com/office/officeart/2005/8/layout/pyramid2"/>
    <dgm:cxn modelId="{E66F4D3D-82D4-466C-9467-580736841BAD}" type="presParOf" srcId="{28408ED8-C6C7-449A-A5E1-B2E677E59ABD}" destId="{1B37D46E-C326-4863-AFCD-4AAA5F1C8232}" srcOrd="1" destOrd="0" presId="urn:microsoft.com/office/officeart/2005/8/layout/pyramid2"/>
    <dgm:cxn modelId="{D5AF5295-9C1D-4657-A55E-6FA3F656E279}" type="presParOf" srcId="{1B37D46E-C326-4863-AFCD-4AAA5F1C8232}" destId="{F2EF8A2D-2DA7-425A-AF01-246E9D2E7631}" srcOrd="0" destOrd="0" presId="urn:microsoft.com/office/officeart/2005/8/layout/pyramid2"/>
    <dgm:cxn modelId="{9CBC599C-192A-4C1B-80D8-3A34CEA2FD96}" type="presParOf" srcId="{1B37D46E-C326-4863-AFCD-4AAA5F1C8232}" destId="{1DD0CC8C-0D13-42EA-BF9E-51BF626D6D10}" srcOrd="1" destOrd="0" presId="urn:microsoft.com/office/officeart/2005/8/layout/pyramid2"/>
    <dgm:cxn modelId="{17DB3EAD-1B58-44FB-B9FD-029F373A8219}" type="presParOf" srcId="{1B37D46E-C326-4863-AFCD-4AAA5F1C8232}" destId="{EBD3B1D4-98B4-4965-BB7C-BD33AE4597D5}" srcOrd="2" destOrd="0" presId="urn:microsoft.com/office/officeart/2005/8/layout/pyramid2"/>
    <dgm:cxn modelId="{18A9DE08-EA3B-4AA0-B3FD-929C984684C7}" type="presParOf" srcId="{1B37D46E-C326-4863-AFCD-4AAA5F1C8232}" destId="{5A0D1A63-2BA9-44A6-AE0C-B5676623BDAF}" srcOrd="3" destOrd="0" presId="urn:microsoft.com/office/officeart/2005/8/layout/pyramid2"/>
    <dgm:cxn modelId="{F864044E-40CE-4061-A126-D78A58785E6F}" type="presParOf" srcId="{1B37D46E-C326-4863-AFCD-4AAA5F1C8232}" destId="{B362588D-1663-4F7A-9ABA-785462D190BE}" srcOrd="4" destOrd="0" presId="urn:microsoft.com/office/officeart/2005/8/layout/pyramid2"/>
    <dgm:cxn modelId="{BC3F794B-6CF2-4709-A148-5F5168F566F6}" type="presParOf" srcId="{1B37D46E-C326-4863-AFCD-4AAA5F1C8232}" destId="{911B3961-B39C-4E7A-9F17-7AED33E5F10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DF6C0-A506-44FF-A698-557D72DCEFE6}">
      <dsp:nvSpPr>
        <dsp:cNvPr id="0" name=""/>
        <dsp:cNvSpPr/>
      </dsp:nvSpPr>
      <dsp:spPr>
        <a:xfrm>
          <a:off x="1025377" y="0"/>
          <a:ext cx="4728072" cy="472807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F8A2D-2DA7-425A-AF01-246E9D2E7631}">
      <dsp:nvSpPr>
        <dsp:cNvPr id="0" name=""/>
        <dsp:cNvSpPr/>
      </dsp:nvSpPr>
      <dsp:spPr>
        <a:xfrm>
          <a:off x="0" y="483745"/>
          <a:ext cx="8725562" cy="11192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III poziom referencyjności </a:t>
          </a:r>
          <a:r>
            <a:rPr lang="pl-PL" sz="1600" kern="1200" dirty="0" smtClean="0"/>
            <a:t>– Ośrodek wysokospecjalistycznej całodobowej opieki psychiatrycznej: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psychiatra dzieci i młodzieży/psychiatryczna izba przyjęć/oddział całodobowy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(planowe przyjęcia oraz przyjęcia w sytuacji zagrożenia życia) </a:t>
          </a:r>
          <a:endParaRPr lang="pl-PL" sz="1600" kern="1200" dirty="0"/>
        </a:p>
      </dsp:txBody>
      <dsp:txXfrm>
        <a:off x="54636" y="538381"/>
        <a:ext cx="8616290" cy="1009951"/>
      </dsp:txXfrm>
    </dsp:sp>
    <dsp:sp modelId="{EBD3B1D4-98B4-4965-BB7C-BD33AE4597D5}">
      <dsp:nvSpPr>
        <dsp:cNvPr id="0" name=""/>
        <dsp:cNvSpPr/>
      </dsp:nvSpPr>
      <dsp:spPr>
        <a:xfrm>
          <a:off x="0" y="1759607"/>
          <a:ext cx="8717080" cy="11192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II poziom referencyjności </a:t>
          </a:r>
          <a:r>
            <a:rPr lang="pl-PL" sz="1600" kern="1200" dirty="0" smtClean="0"/>
            <a:t>– Środowiskowe centrum zdrowia psychicznego dla dzieci i młodzieży: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psychiatra dzieci i młodzieży/psycholog kliniczny/oddziały dzienne</a:t>
          </a:r>
          <a:endParaRPr lang="pl-PL" sz="1600" kern="1200" dirty="0"/>
        </a:p>
      </dsp:txBody>
      <dsp:txXfrm>
        <a:off x="54636" y="1814243"/>
        <a:ext cx="8607808" cy="1009951"/>
      </dsp:txXfrm>
    </dsp:sp>
    <dsp:sp modelId="{B362588D-1663-4F7A-9ABA-785462D190BE}">
      <dsp:nvSpPr>
        <dsp:cNvPr id="0" name=""/>
        <dsp:cNvSpPr/>
      </dsp:nvSpPr>
      <dsp:spPr>
        <a:xfrm>
          <a:off x="0" y="2991087"/>
          <a:ext cx="8716127" cy="11192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I poziom referencyjności </a:t>
          </a:r>
          <a:r>
            <a:rPr lang="pl-PL" sz="1600" kern="1200" dirty="0" smtClean="0"/>
            <a:t>– Ośrodek środowiskowej opieki psychologicznej dla dzieci i młodzieży: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psycholog/ psychoterapeuta/ terapeuta środowiskowy</a:t>
          </a:r>
        </a:p>
      </dsp:txBody>
      <dsp:txXfrm>
        <a:off x="54636" y="3045723"/>
        <a:ext cx="8606855" cy="1009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B8C63-CCBA-4722-9969-C6E34D6643C6}" type="datetimeFigureOut">
              <a:rPr lang="pl-PL" smtClean="0"/>
              <a:t>25.04.2019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8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7607" y="9428588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44C15-A5E5-4284-9CC0-902EC84C9B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8566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62A08-BAC0-43D0-9A38-A7CC74F83887}" type="datetimeFigureOut">
              <a:rPr lang="pl-PL" smtClean="0"/>
              <a:t>25.04.2019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909" y="4777197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8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7607" y="9428588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83941-75B1-452A-B720-FFC3772BDC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6687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83941-75B1-452A-B720-FFC3772BDC3A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755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4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9098" y="3886647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B97E1-11FF-407C-A0AB-678B0907D9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9725846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B97E1-11FF-407C-A0AB-678B0907D9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76947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58250" y="875110"/>
            <a:ext cx="2424411" cy="486556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1583531" y="875110"/>
            <a:ext cx="7131844" cy="486556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B97E1-11FF-407C-A0AB-678B0907D9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2419359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49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9098" y="3886647"/>
            <a:ext cx="8533805" cy="175245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AFF0E-FA29-4E97-AD55-E8D77701AB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494798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0196" y="1600647"/>
            <a:ext cx="10971609" cy="452511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AFF0E-FA29-4E97-AD55-E8D77701AB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3961016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2918" y="4406801"/>
            <a:ext cx="10362902" cy="1361777"/>
          </a:xfrm>
          <a:prstGeom prst="rect">
            <a:avLst/>
          </a:prstGeom>
        </p:spPr>
        <p:txBody>
          <a:bodyPr vert="horz" anchor="t"/>
          <a:lstStyle>
            <a:lvl1pPr algn="l">
              <a:defRPr sz="2812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2918" y="2906613"/>
            <a:ext cx="10362902" cy="15001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406"/>
            </a:lvl1pPr>
            <a:lvl2pPr marL="321457" indent="0">
              <a:buNone/>
              <a:defRPr sz="1266"/>
            </a:lvl2pPr>
            <a:lvl3pPr marL="642915" indent="0">
              <a:buNone/>
              <a:defRPr sz="1125"/>
            </a:lvl3pPr>
            <a:lvl4pPr marL="964372" indent="0">
              <a:buNone/>
              <a:defRPr sz="984"/>
            </a:lvl4pPr>
            <a:lvl5pPr marL="1285829" indent="0">
              <a:buNone/>
              <a:defRPr sz="984"/>
            </a:lvl5pPr>
            <a:lvl6pPr marL="1607287" indent="0">
              <a:buNone/>
              <a:defRPr sz="984"/>
            </a:lvl6pPr>
            <a:lvl7pPr marL="1928744" indent="0">
              <a:buNone/>
              <a:defRPr sz="984"/>
            </a:lvl7pPr>
            <a:lvl8pPr marL="2250201" indent="0">
              <a:buNone/>
              <a:defRPr sz="984"/>
            </a:lvl8pPr>
            <a:lvl9pPr marL="2571659" indent="0">
              <a:buNone/>
              <a:defRPr sz="984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AFF0E-FA29-4E97-AD55-E8D77701AB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2967839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10196" y="1600647"/>
            <a:ext cx="5414367" cy="4525119"/>
          </a:xfrm>
          <a:prstGeom prst="rect">
            <a:avLst/>
          </a:prstGeom>
        </p:spPr>
        <p:txBody>
          <a:bodyPr vert="horz"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67438" y="1600647"/>
            <a:ext cx="5414367" cy="4525119"/>
          </a:xfrm>
          <a:prstGeom prst="rect">
            <a:avLst/>
          </a:prstGeom>
        </p:spPr>
        <p:txBody>
          <a:bodyPr vert="horz"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AFF0E-FA29-4E97-AD55-E8D77701AB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0280080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0" cy="639589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0196" y="2174379"/>
            <a:ext cx="5386090" cy="3951387"/>
          </a:xfrm>
          <a:prstGeom prst="rect">
            <a:avLst/>
          </a:prstGeom>
        </p:spPr>
        <p:txBody>
          <a:bodyPr vert="horz"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2739" y="1534791"/>
            <a:ext cx="5389066" cy="639589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2739" y="2174379"/>
            <a:ext cx="5389066" cy="3951387"/>
          </a:xfrm>
          <a:prstGeom prst="rect">
            <a:avLst/>
          </a:prstGeom>
        </p:spPr>
        <p:txBody>
          <a:bodyPr vert="horz"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AFF0E-FA29-4E97-AD55-E8D77701AB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4725024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AFF0E-FA29-4E97-AD55-E8D77701AB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2709185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AFF0E-FA29-4E97-AD55-E8D77701AB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8635681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0196" y="273473"/>
            <a:ext cx="4010918" cy="1161975"/>
          </a:xfrm>
          <a:prstGeom prst="rect">
            <a:avLst/>
          </a:prstGeom>
        </p:spPr>
        <p:txBody>
          <a:bodyPr vert="horz" anchor="b"/>
          <a:lstStyle>
            <a:lvl1pPr algn="l">
              <a:defRPr sz="1406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965" y="273472"/>
            <a:ext cx="6814839" cy="5852294"/>
          </a:xfrm>
          <a:prstGeom prst="rect">
            <a:avLst/>
          </a:prstGeom>
        </p:spPr>
        <p:txBody>
          <a:bodyPr vert="horz"/>
          <a:lstStyle>
            <a:lvl1pPr>
              <a:defRPr sz="225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10196" y="1435448"/>
            <a:ext cx="4010918" cy="46903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AFF0E-FA29-4E97-AD55-E8D77701AB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58677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B97E1-11FF-407C-A0AB-678B0907D9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1618434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90180" y="4800824"/>
            <a:ext cx="7314903" cy="567035"/>
          </a:xfrm>
          <a:prstGeom prst="rect">
            <a:avLst/>
          </a:prstGeom>
        </p:spPr>
        <p:txBody>
          <a:bodyPr vert="horz" anchor="b"/>
          <a:lstStyle>
            <a:lvl1pPr algn="l">
              <a:defRPr sz="1406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90180" y="612800"/>
            <a:ext cx="7314903" cy="41143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50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r>
              <a:rPr lang="pl-PL" noProof="0" smtClean="0">
                <a:sym typeface="Helvetica Light" charset="0"/>
              </a:rPr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90180" y="5367859"/>
            <a:ext cx="7314903" cy="804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AFF0E-FA29-4E97-AD55-E8D77701AB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4004076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10196" y="1600647"/>
            <a:ext cx="10971609" cy="45251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AFF0E-FA29-4E97-AD55-E8D77701AB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317626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8903" y="274588"/>
            <a:ext cx="2742902" cy="5851178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10195" y="274588"/>
            <a:ext cx="8085833" cy="585117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AFF0E-FA29-4E97-AD55-E8D77701AB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2630750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4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9098" y="3886647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C88DF-A8F7-4AEE-90BB-5D1C0AD2A8B7}" type="slidenum">
              <a:rPr lang="pl-PL"/>
              <a:pPr/>
              <a:t>‹#›</a:t>
            </a:fld>
            <a:endParaRPr lang="pl-PL" sz="1055">
              <a:solidFill>
                <a:srgbClr val="1DB0EB"/>
              </a:solidFill>
              <a:latin typeface="Abel" charset="0"/>
              <a:sym typeface="A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315921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B7119-B6B5-41B4-99A4-FD496BC18515}" type="slidenum">
              <a:rPr lang="pl-PL"/>
              <a:pPr/>
              <a:t>‹#›</a:t>
            </a:fld>
            <a:endParaRPr lang="pl-PL" sz="1055">
              <a:solidFill>
                <a:srgbClr val="1DB0EB"/>
              </a:solidFill>
              <a:latin typeface="Abel" charset="0"/>
              <a:sym typeface="A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00669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2918" y="4406801"/>
            <a:ext cx="10362902" cy="1361777"/>
          </a:xfrm>
        </p:spPr>
        <p:txBody>
          <a:bodyPr/>
          <a:lstStyle>
            <a:lvl1pPr algn="l">
              <a:defRPr sz="2812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2918" y="2906613"/>
            <a:ext cx="10362902" cy="1500188"/>
          </a:xfrm>
        </p:spPr>
        <p:txBody>
          <a:bodyPr anchor="b"/>
          <a:lstStyle>
            <a:lvl1pPr marL="0" indent="0">
              <a:buNone/>
              <a:defRPr sz="1406"/>
            </a:lvl1pPr>
            <a:lvl2pPr marL="321457" indent="0">
              <a:buNone/>
              <a:defRPr sz="1266"/>
            </a:lvl2pPr>
            <a:lvl3pPr marL="642915" indent="0">
              <a:buNone/>
              <a:defRPr sz="1125"/>
            </a:lvl3pPr>
            <a:lvl4pPr marL="964372" indent="0">
              <a:buNone/>
              <a:defRPr sz="984"/>
            </a:lvl4pPr>
            <a:lvl5pPr marL="1285829" indent="0">
              <a:buNone/>
              <a:defRPr sz="984"/>
            </a:lvl5pPr>
            <a:lvl6pPr marL="1607287" indent="0">
              <a:buNone/>
              <a:defRPr sz="984"/>
            </a:lvl6pPr>
            <a:lvl7pPr marL="1928744" indent="0">
              <a:buNone/>
              <a:defRPr sz="984"/>
            </a:lvl7pPr>
            <a:lvl8pPr marL="2250201" indent="0">
              <a:buNone/>
              <a:defRPr sz="984"/>
            </a:lvl8pPr>
            <a:lvl9pPr marL="2571659" indent="0">
              <a:buNone/>
              <a:defRPr sz="984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B6B86-49D5-4226-9E40-4A7BD7752265}" type="slidenum">
              <a:rPr lang="pl-PL"/>
              <a:pPr/>
              <a:t>‹#›</a:t>
            </a:fld>
            <a:endParaRPr lang="pl-PL" sz="1055">
              <a:solidFill>
                <a:srgbClr val="1DB0EB"/>
              </a:solidFill>
              <a:latin typeface="Abel" charset="0"/>
              <a:sym typeface="A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88909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155282" y="5221635"/>
            <a:ext cx="3510856" cy="1735708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7809012" y="5221635"/>
            <a:ext cx="3510855" cy="1735708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8436A8-54D0-4B1E-BCD8-38F981375337}" type="slidenum">
              <a:rPr lang="pl-PL"/>
              <a:pPr/>
              <a:t>‹#›</a:t>
            </a:fld>
            <a:endParaRPr lang="pl-PL" sz="1055">
              <a:solidFill>
                <a:srgbClr val="1DB0EB"/>
              </a:solidFill>
              <a:latin typeface="Abel" charset="0"/>
              <a:sym typeface="A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330127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0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0196" y="2174379"/>
            <a:ext cx="5386090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2739" y="1534791"/>
            <a:ext cx="5389066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2739" y="2174379"/>
            <a:ext cx="5389066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B8EE1-E3FA-468A-98FD-881E48ABABB4}" type="slidenum">
              <a:rPr lang="pl-PL"/>
              <a:pPr/>
              <a:t>‹#›</a:t>
            </a:fld>
            <a:endParaRPr lang="pl-PL" sz="1055">
              <a:solidFill>
                <a:srgbClr val="1DB0EB"/>
              </a:solidFill>
              <a:latin typeface="Abel" charset="0"/>
              <a:sym typeface="A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63203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3A55F-CAAF-4050-A9BC-E5E46268208A}" type="slidenum">
              <a:rPr lang="pl-PL"/>
              <a:pPr/>
              <a:t>‹#›</a:t>
            </a:fld>
            <a:endParaRPr lang="pl-PL" sz="1055">
              <a:solidFill>
                <a:srgbClr val="1DB0EB"/>
              </a:solidFill>
              <a:latin typeface="Abel" charset="0"/>
              <a:sym typeface="A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943225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A1CFD9-4A35-46D5-AB40-105DDBB6C420}" type="slidenum">
              <a:rPr lang="pl-PL"/>
              <a:pPr/>
              <a:t>‹#›</a:t>
            </a:fld>
            <a:endParaRPr lang="pl-PL" sz="1055">
              <a:solidFill>
                <a:srgbClr val="1DB0EB"/>
              </a:solidFill>
              <a:latin typeface="Abel" charset="0"/>
              <a:sym typeface="A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507650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2918" y="4406801"/>
            <a:ext cx="10362902" cy="1361777"/>
          </a:xfrm>
        </p:spPr>
        <p:txBody>
          <a:bodyPr anchor="t"/>
          <a:lstStyle>
            <a:lvl1pPr algn="l">
              <a:defRPr sz="2812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2918" y="2906613"/>
            <a:ext cx="10362902" cy="1500188"/>
          </a:xfrm>
        </p:spPr>
        <p:txBody>
          <a:bodyPr anchor="b"/>
          <a:lstStyle>
            <a:lvl1pPr marL="0" indent="0">
              <a:buNone/>
              <a:defRPr sz="1406"/>
            </a:lvl1pPr>
            <a:lvl2pPr marL="321457" indent="0">
              <a:buNone/>
              <a:defRPr sz="1266"/>
            </a:lvl2pPr>
            <a:lvl3pPr marL="642915" indent="0">
              <a:buNone/>
              <a:defRPr sz="1125"/>
            </a:lvl3pPr>
            <a:lvl4pPr marL="964372" indent="0">
              <a:buNone/>
              <a:defRPr sz="984"/>
            </a:lvl4pPr>
            <a:lvl5pPr marL="1285829" indent="0">
              <a:buNone/>
              <a:defRPr sz="984"/>
            </a:lvl5pPr>
            <a:lvl6pPr marL="1607287" indent="0">
              <a:buNone/>
              <a:defRPr sz="984"/>
            </a:lvl6pPr>
            <a:lvl7pPr marL="1928744" indent="0">
              <a:buNone/>
              <a:defRPr sz="984"/>
            </a:lvl7pPr>
            <a:lvl8pPr marL="2250201" indent="0">
              <a:buNone/>
              <a:defRPr sz="984"/>
            </a:lvl8pPr>
            <a:lvl9pPr marL="2571659" indent="0">
              <a:buNone/>
              <a:defRPr sz="984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B97E1-11FF-407C-A0AB-678B0907D9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1689067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0196" y="273473"/>
            <a:ext cx="4010918" cy="116197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965" y="273472"/>
            <a:ext cx="6814839" cy="5852294"/>
          </a:xfrm>
        </p:spPr>
        <p:txBody>
          <a:bodyPr/>
          <a:lstStyle>
            <a:lvl1pPr>
              <a:defRPr sz="225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10196" y="1435448"/>
            <a:ext cx="4010918" cy="4690318"/>
          </a:xfrm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FBBA56-8745-4B8A-9D02-54CE2CB08B4C}" type="slidenum">
              <a:rPr lang="pl-PL"/>
              <a:pPr/>
              <a:t>‹#›</a:t>
            </a:fld>
            <a:endParaRPr lang="pl-PL" sz="1055">
              <a:solidFill>
                <a:srgbClr val="1DB0EB"/>
              </a:solidFill>
              <a:latin typeface="Abel" charset="0"/>
              <a:sym typeface="A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264039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90180" y="4800824"/>
            <a:ext cx="7314903" cy="56703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90180" y="612800"/>
            <a:ext cx="7314903" cy="4114354"/>
          </a:xfrm>
        </p:spPr>
        <p:txBody>
          <a:bodyPr/>
          <a:lstStyle>
            <a:lvl1pPr marL="0" indent="0">
              <a:buNone/>
              <a:defRPr sz="2250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r>
              <a:rPr lang="pl-PL" noProof="0" smtClean="0">
                <a:sym typeface="Helvetica Light" charset="0"/>
              </a:rPr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90180" y="5367859"/>
            <a:ext cx="7314903" cy="804788"/>
          </a:xfrm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EA29D-CF35-430A-A301-657B4C97B1EA}" type="slidenum">
              <a:rPr lang="pl-PL"/>
              <a:pPr/>
              <a:t>‹#›</a:t>
            </a:fld>
            <a:endParaRPr lang="pl-PL" sz="1055">
              <a:solidFill>
                <a:srgbClr val="1DB0EB"/>
              </a:solidFill>
              <a:latin typeface="Abel" charset="0"/>
              <a:sym typeface="A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12031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277E0-CA82-47AA-9D18-722998AB4BD1}" type="slidenum">
              <a:rPr lang="pl-PL"/>
              <a:pPr/>
              <a:t>‹#›</a:t>
            </a:fld>
            <a:endParaRPr lang="pl-PL" sz="1055">
              <a:solidFill>
                <a:srgbClr val="1DB0EB"/>
              </a:solidFill>
              <a:latin typeface="Abel" charset="0"/>
              <a:sym typeface="A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44715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639599" y="4529584"/>
            <a:ext cx="1829097" cy="2427759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150817" y="4529584"/>
            <a:ext cx="5345906" cy="242775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17EC1-E22E-4DC0-AA58-9704C1B09BF2}" type="slidenum">
              <a:rPr lang="pl-PL"/>
              <a:pPr/>
              <a:t>‹#›</a:t>
            </a:fld>
            <a:endParaRPr lang="pl-PL" sz="1055">
              <a:solidFill>
                <a:srgbClr val="1DB0EB"/>
              </a:solidFill>
              <a:latin typeface="Abel" charset="0"/>
              <a:sym typeface="A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68134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83532" y="1638598"/>
            <a:ext cx="4403825" cy="4102076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30231" y="1638598"/>
            <a:ext cx="4405313" cy="4102076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B97E1-11FF-407C-A0AB-678B0907D9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9347268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0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0196" y="2174379"/>
            <a:ext cx="5386090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2739" y="1534791"/>
            <a:ext cx="5389066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2739" y="2174379"/>
            <a:ext cx="5389066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B97E1-11FF-407C-A0AB-678B0907D9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4226809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6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B97E1-11FF-407C-A0AB-678B0907D9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6672324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B97E1-11FF-407C-A0AB-678B0907D9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8841721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0196" y="273473"/>
            <a:ext cx="4010918" cy="116197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965" y="273472"/>
            <a:ext cx="6814839" cy="5852294"/>
          </a:xfrm>
        </p:spPr>
        <p:txBody>
          <a:bodyPr/>
          <a:lstStyle>
            <a:lvl1pPr>
              <a:defRPr sz="225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10196" y="1435448"/>
            <a:ext cx="4010918" cy="4690318"/>
          </a:xfrm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B97E1-11FF-407C-A0AB-678B0907D9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8885116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90180" y="4800824"/>
            <a:ext cx="7314903" cy="56703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90180" y="612800"/>
            <a:ext cx="7314903" cy="4114354"/>
          </a:xfrm>
        </p:spPr>
        <p:txBody>
          <a:bodyPr/>
          <a:lstStyle>
            <a:lvl1pPr marL="0" indent="0">
              <a:buNone/>
              <a:defRPr sz="2250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r>
              <a:rPr lang="pl-PL" noProof="0" smtClean="0">
                <a:sym typeface="Helvetica Light" charset="0"/>
              </a:rPr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90180" y="5367859"/>
            <a:ext cx="7314903" cy="804788"/>
          </a:xfrm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B97E1-11FF-407C-A0AB-678B0907D9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868166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/>
          </p:cNvSpPr>
          <p:nvPr>
            <p:ph type="title"/>
          </p:nvPr>
        </p:nvSpPr>
        <p:spPr bwMode="auto">
          <a:xfrm>
            <a:off x="1583531" y="875110"/>
            <a:ext cx="9699129" cy="73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>
                <a:sym typeface="Helvetica Light" charset="0"/>
              </a:rPr>
              <a:t>Kliknij, aby edytować styl</a:t>
            </a:r>
          </a:p>
        </p:txBody>
      </p:sp>
      <p:sp>
        <p:nvSpPr>
          <p:cNvPr id="3075" name="Rectangle 2"/>
          <p:cNvSpPr>
            <a:spLocks noGrp="1"/>
          </p:cNvSpPr>
          <p:nvPr>
            <p:ph type="body" idx="1"/>
          </p:nvPr>
        </p:nvSpPr>
        <p:spPr bwMode="auto">
          <a:xfrm>
            <a:off x="1583532" y="1638598"/>
            <a:ext cx="8952012" cy="410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>
                <a:sym typeface="Helvetica Light" charset="0"/>
              </a:rPr>
              <a:t>Kliknij, aby edytować style wzorca tekstu</a:t>
            </a:r>
          </a:p>
          <a:p>
            <a:pPr lvl="1"/>
            <a:r>
              <a:rPr lang="pl-PL" smtClean="0">
                <a:sym typeface="Helvetica Light" charset="0"/>
              </a:rPr>
              <a:t>Drugi poziom</a:t>
            </a:r>
          </a:p>
          <a:p>
            <a:pPr lvl="2"/>
            <a:r>
              <a:rPr lang="pl-PL" smtClean="0">
                <a:sym typeface="Helvetica Light" charset="0"/>
              </a:rPr>
              <a:t>Trzeci poziom</a:t>
            </a:r>
          </a:p>
          <a:p>
            <a:pPr lvl="3"/>
            <a:r>
              <a:rPr lang="pl-PL" smtClean="0">
                <a:sym typeface="Helvetica Light" charset="0"/>
              </a:rPr>
              <a:t>Czwarty poziom</a:t>
            </a:r>
          </a:p>
          <a:p>
            <a:pPr lvl="4"/>
            <a:r>
              <a:rPr lang="pl-PL" smtClean="0">
                <a:sym typeface="Helvetica Light" charset="0"/>
              </a:rPr>
              <a:t>Piąty poziom</a:t>
            </a:r>
          </a:p>
        </p:txBody>
      </p:sp>
      <p:pic>
        <p:nvPicPr>
          <p:cNvPr id="3076" name="Picture 3" descr="pasted-image.pdf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5595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 descr="pasted-image.pdf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155657" y="6076653"/>
            <a:ext cx="4237137" cy="9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 descr="pasted-image.pdf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9310688" y="414115"/>
            <a:ext cx="2052340" cy="42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6"/>
          <p:cNvSpPr>
            <a:spLocks noGrp="1"/>
          </p:cNvSpPr>
          <p:nvPr>
            <p:ph type="sldNum" sz="quarter" idx="2"/>
          </p:nvPr>
        </p:nvSpPr>
        <p:spPr bwMode="auto">
          <a:xfrm>
            <a:off x="113109" y="35719"/>
            <a:ext cx="291703" cy="24110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defRPr>
                <a:latin typeface="Helvetica Light" charset="0"/>
              </a:defRPr>
            </a:lvl1pPr>
          </a:lstStyle>
          <a:p>
            <a:fld id="{B50B97E1-11FF-407C-A0AB-678B0907D9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933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defTabSz="410751" rtl="0" eaLnBrk="1" fontAlgn="base" hangingPunct="1">
        <a:spcBef>
          <a:spcPct val="0"/>
        </a:spcBef>
        <a:spcAft>
          <a:spcPct val="0"/>
        </a:spcAft>
        <a:defRPr kumimoji="1" sz="5625">
          <a:solidFill>
            <a:srgbClr val="000000"/>
          </a:solidFill>
          <a:latin typeface="+mj-lt"/>
          <a:ea typeface="+mj-ea"/>
          <a:cs typeface="Arial" panose="020B0604020202020204" pitchFamily="34" charset="0"/>
          <a:sym typeface="Helvetica Light" charset="0"/>
        </a:defRPr>
      </a:lvl1pPr>
      <a:lvl2pPr algn="ctr" defTabSz="410751" rtl="0" eaLnBrk="1" fontAlgn="base" hangingPunct="1">
        <a:spcBef>
          <a:spcPct val="0"/>
        </a:spcBef>
        <a:spcAft>
          <a:spcPct val="0"/>
        </a:spcAft>
        <a:defRPr kumimoji="1" sz="5625">
          <a:solidFill>
            <a:srgbClr val="000000"/>
          </a:solidFill>
          <a:latin typeface="Helvetica Light" charset="0"/>
          <a:ea typeface="Arial" charset="0"/>
          <a:cs typeface="Arial" panose="020B0604020202020204" pitchFamily="34" charset="0"/>
          <a:sym typeface="Helvetica Light" charset="0"/>
        </a:defRPr>
      </a:lvl2pPr>
      <a:lvl3pPr algn="ctr" defTabSz="410751" rtl="0" eaLnBrk="1" fontAlgn="base" hangingPunct="1">
        <a:spcBef>
          <a:spcPct val="0"/>
        </a:spcBef>
        <a:spcAft>
          <a:spcPct val="0"/>
        </a:spcAft>
        <a:defRPr kumimoji="1" sz="5625">
          <a:solidFill>
            <a:srgbClr val="000000"/>
          </a:solidFill>
          <a:latin typeface="Helvetica Light" charset="0"/>
          <a:ea typeface="Arial" charset="0"/>
          <a:cs typeface="Arial" panose="020B0604020202020204" pitchFamily="34" charset="0"/>
          <a:sym typeface="Helvetica Light" charset="0"/>
        </a:defRPr>
      </a:lvl3pPr>
      <a:lvl4pPr algn="ctr" defTabSz="410751" rtl="0" eaLnBrk="1" fontAlgn="base" hangingPunct="1">
        <a:spcBef>
          <a:spcPct val="0"/>
        </a:spcBef>
        <a:spcAft>
          <a:spcPct val="0"/>
        </a:spcAft>
        <a:defRPr kumimoji="1" sz="5625">
          <a:solidFill>
            <a:srgbClr val="000000"/>
          </a:solidFill>
          <a:latin typeface="Helvetica Light" charset="0"/>
          <a:ea typeface="Arial" charset="0"/>
          <a:cs typeface="Arial" panose="020B0604020202020204" pitchFamily="34" charset="0"/>
          <a:sym typeface="Helvetica Light" charset="0"/>
        </a:defRPr>
      </a:lvl4pPr>
      <a:lvl5pPr algn="ctr" defTabSz="410751" rtl="0" eaLnBrk="1" fontAlgn="base" hangingPunct="1">
        <a:spcBef>
          <a:spcPct val="0"/>
        </a:spcBef>
        <a:spcAft>
          <a:spcPct val="0"/>
        </a:spcAft>
        <a:defRPr kumimoji="1" sz="5625">
          <a:solidFill>
            <a:srgbClr val="000000"/>
          </a:solidFill>
          <a:latin typeface="Helvetica Light" charset="0"/>
          <a:ea typeface="Arial" charset="0"/>
          <a:cs typeface="Arial" panose="020B0604020202020204" pitchFamily="34" charset="0"/>
          <a:sym typeface="Helvetica Light" charset="0"/>
        </a:defRPr>
      </a:lvl5pPr>
      <a:lvl6pPr marL="321457" algn="ctr" defTabSz="410751" rtl="0" eaLnBrk="1" fontAlgn="base" hangingPunct="1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Arial" charset="0"/>
          <a:cs typeface="Helvetica Light" charset="0"/>
          <a:sym typeface="Helvetica Light" charset="0"/>
        </a:defRPr>
      </a:lvl6pPr>
      <a:lvl7pPr marL="642915" algn="ctr" defTabSz="410751" rtl="0" eaLnBrk="1" fontAlgn="base" hangingPunct="1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Arial" charset="0"/>
          <a:cs typeface="Helvetica Light" charset="0"/>
          <a:sym typeface="Helvetica Light" charset="0"/>
        </a:defRPr>
      </a:lvl7pPr>
      <a:lvl8pPr marL="964372" algn="ctr" defTabSz="410751" rtl="0" eaLnBrk="1" fontAlgn="base" hangingPunct="1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Arial" charset="0"/>
          <a:cs typeface="Helvetica Light" charset="0"/>
          <a:sym typeface="Helvetica Light" charset="0"/>
        </a:defRPr>
      </a:lvl8pPr>
      <a:lvl9pPr marL="1285829" algn="ctr" defTabSz="410751" rtl="0" eaLnBrk="1" fontAlgn="base" hangingPunct="1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Arial" charset="0"/>
          <a:cs typeface="Helvetica Light" charset="0"/>
          <a:sym typeface="Helvetica Light" charset="0"/>
        </a:defRPr>
      </a:lvl9pPr>
    </p:titleStyle>
    <p:bodyStyle>
      <a:lvl1pPr marL="241093" indent="-241093" algn="l" defTabSz="410751" rtl="0" eaLnBrk="1" fontAlgn="base" hangingPunct="1">
        <a:spcBef>
          <a:spcPts val="2953"/>
        </a:spcBef>
        <a:spcAft>
          <a:spcPct val="0"/>
        </a:spcAft>
        <a:defRPr kumimoji="1" sz="2531">
          <a:solidFill>
            <a:srgbClr val="000000"/>
          </a:solidFill>
          <a:latin typeface="+mn-lt"/>
          <a:ea typeface="+mn-ea"/>
          <a:cs typeface="Arial" panose="020B0604020202020204" pitchFamily="34" charset="0"/>
          <a:sym typeface="Helvetica Light" charset="0"/>
        </a:defRPr>
      </a:lvl1pPr>
      <a:lvl2pPr marL="160729" indent="160729" algn="l" defTabSz="410751" rtl="0" eaLnBrk="1" fontAlgn="base" hangingPunct="1">
        <a:spcBef>
          <a:spcPts val="2953"/>
        </a:spcBef>
        <a:spcAft>
          <a:spcPct val="0"/>
        </a:spcAft>
        <a:defRPr kumimoji="1" sz="2531">
          <a:solidFill>
            <a:srgbClr val="000000"/>
          </a:solidFill>
          <a:latin typeface="+mn-lt"/>
          <a:ea typeface="Helvetica Light" charset="0"/>
          <a:cs typeface="Arial" panose="020B0604020202020204" pitchFamily="34" charset="0"/>
          <a:sym typeface="Helvetica Light" charset="0"/>
        </a:defRPr>
      </a:lvl2pPr>
      <a:lvl3pPr marL="321457" indent="321457" algn="l" defTabSz="410751" rtl="0" eaLnBrk="1" fontAlgn="base" hangingPunct="1">
        <a:spcBef>
          <a:spcPts val="2953"/>
        </a:spcBef>
        <a:spcAft>
          <a:spcPct val="0"/>
        </a:spcAft>
        <a:defRPr kumimoji="1" sz="2531">
          <a:solidFill>
            <a:srgbClr val="000000"/>
          </a:solidFill>
          <a:latin typeface="+mn-lt"/>
          <a:ea typeface="Helvetica Light" charset="0"/>
          <a:cs typeface="Arial" panose="020B0604020202020204" pitchFamily="34" charset="0"/>
          <a:sym typeface="Helvetica Light" charset="0"/>
        </a:defRPr>
      </a:lvl3pPr>
      <a:lvl4pPr marL="482186" indent="482186" algn="l" defTabSz="410751" rtl="0" eaLnBrk="1" fontAlgn="base" hangingPunct="1">
        <a:spcBef>
          <a:spcPts val="2953"/>
        </a:spcBef>
        <a:spcAft>
          <a:spcPct val="0"/>
        </a:spcAft>
        <a:defRPr kumimoji="1" sz="2531">
          <a:solidFill>
            <a:srgbClr val="000000"/>
          </a:solidFill>
          <a:latin typeface="+mn-lt"/>
          <a:ea typeface="Helvetica Light" charset="0"/>
          <a:cs typeface="Arial" panose="020B0604020202020204" pitchFamily="34" charset="0"/>
          <a:sym typeface="Helvetica Light" charset="0"/>
        </a:defRPr>
      </a:lvl4pPr>
      <a:lvl5pPr marL="642915" indent="642915" algn="l" defTabSz="410751" rtl="0" eaLnBrk="1" fontAlgn="base" hangingPunct="1">
        <a:spcBef>
          <a:spcPts val="2953"/>
        </a:spcBef>
        <a:spcAft>
          <a:spcPct val="0"/>
        </a:spcAft>
        <a:defRPr kumimoji="1" sz="2531">
          <a:solidFill>
            <a:srgbClr val="000000"/>
          </a:solidFill>
          <a:latin typeface="+mn-lt"/>
          <a:ea typeface="Helvetica Light" charset="0"/>
          <a:cs typeface="Arial" panose="020B0604020202020204" pitchFamily="34" charset="0"/>
          <a:sym typeface="Helvetica Light" charset="0"/>
        </a:defRPr>
      </a:lvl5pPr>
      <a:lvl6pPr marL="964372" algn="l" defTabSz="410751" rtl="0" eaLnBrk="1" fontAlgn="base" hangingPunct="1">
        <a:spcBef>
          <a:spcPts val="2953"/>
        </a:spcBef>
        <a:spcAft>
          <a:spcPct val="0"/>
        </a:spcAft>
        <a:defRPr sz="2531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285829" algn="l" defTabSz="410751" rtl="0" eaLnBrk="1" fontAlgn="base" hangingPunct="1">
        <a:spcBef>
          <a:spcPts val="2953"/>
        </a:spcBef>
        <a:spcAft>
          <a:spcPct val="0"/>
        </a:spcAft>
        <a:defRPr sz="2531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1607287" algn="l" defTabSz="410751" rtl="0" eaLnBrk="1" fontAlgn="base" hangingPunct="1">
        <a:spcBef>
          <a:spcPts val="2953"/>
        </a:spcBef>
        <a:spcAft>
          <a:spcPct val="0"/>
        </a:spcAft>
        <a:defRPr sz="2531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1928744" algn="l" defTabSz="410751" rtl="0" eaLnBrk="1" fontAlgn="base" hangingPunct="1">
        <a:spcBef>
          <a:spcPts val="2953"/>
        </a:spcBef>
        <a:spcAft>
          <a:spcPct val="0"/>
        </a:spcAft>
        <a:defRPr sz="2531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pl-PL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pasted-image.pdf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5595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 descr="pasted-image.pdf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604492" y="1169789"/>
            <a:ext cx="7567911" cy="568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133946" y="40183"/>
            <a:ext cx="290215" cy="24110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defRPr>
                <a:latin typeface="Helvetica Light" charset="0"/>
              </a:defRPr>
            </a:lvl1pPr>
          </a:lstStyle>
          <a:p>
            <a:fld id="{EE2AFF0E-FA29-4E97-AD55-E8D77701AB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933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xStyles>
    <p:titleStyle>
      <a:lvl1pPr algn="ctr" defTabSz="410751" rtl="0" eaLnBrk="1" fontAlgn="base" hangingPunct="1">
        <a:spcBef>
          <a:spcPct val="0"/>
        </a:spcBef>
        <a:spcAft>
          <a:spcPct val="0"/>
        </a:spcAft>
        <a:defRPr kumimoji="1" sz="5625">
          <a:solidFill>
            <a:srgbClr val="000000"/>
          </a:solidFill>
          <a:latin typeface="+mj-lt"/>
          <a:ea typeface="+mj-ea"/>
          <a:cs typeface="Arial" panose="020B0604020202020204" pitchFamily="34" charset="0"/>
          <a:sym typeface="Helvetica Light" charset="0"/>
        </a:defRPr>
      </a:lvl1pPr>
      <a:lvl2pPr algn="ctr" defTabSz="410751" rtl="0" eaLnBrk="1" fontAlgn="base" hangingPunct="1">
        <a:spcBef>
          <a:spcPct val="0"/>
        </a:spcBef>
        <a:spcAft>
          <a:spcPct val="0"/>
        </a:spcAft>
        <a:defRPr kumimoji="1" sz="5625">
          <a:solidFill>
            <a:srgbClr val="000000"/>
          </a:solidFill>
          <a:latin typeface="Helvetica Light" charset="0"/>
          <a:ea typeface="Arial" charset="0"/>
          <a:cs typeface="Arial" panose="020B0604020202020204" pitchFamily="34" charset="0"/>
          <a:sym typeface="Helvetica Light" charset="0"/>
        </a:defRPr>
      </a:lvl2pPr>
      <a:lvl3pPr algn="ctr" defTabSz="410751" rtl="0" eaLnBrk="1" fontAlgn="base" hangingPunct="1">
        <a:spcBef>
          <a:spcPct val="0"/>
        </a:spcBef>
        <a:spcAft>
          <a:spcPct val="0"/>
        </a:spcAft>
        <a:defRPr kumimoji="1" sz="5625">
          <a:solidFill>
            <a:srgbClr val="000000"/>
          </a:solidFill>
          <a:latin typeface="Helvetica Light" charset="0"/>
          <a:ea typeface="Arial" charset="0"/>
          <a:cs typeface="Arial" panose="020B0604020202020204" pitchFamily="34" charset="0"/>
          <a:sym typeface="Helvetica Light" charset="0"/>
        </a:defRPr>
      </a:lvl3pPr>
      <a:lvl4pPr algn="ctr" defTabSz="410751" rtl="0" eaLnBrk="1" fontAlgn="base" hangingPunct="1">
        <a:spcBef>
          <a:spcPct val="0"/>
        </a:spcBef>
        <a:spcAft>
          <a:spcPct val="0"/>
        </a:spcAft>
        <a:defRPr kumimoji="1" sz="5625">
          <a:solidFill>
            <a:srgbClr val="000000"/>
          </a:solidFill>
          <a:latin typeface="Helvetica Light" charset="0"/>
          <a:ea typeface="Arial" charset="0"/>
          <a:cs typeface="Arial" panose="020B0604020202020204" pitchFamily="34" charset="0"/>
          <a:sym typeface="Helvetica Light" charset="0"/>
        </a:defRPr>
      </a:lvl4pPr>
      <a:lvl5pPr algn="ctr" defTabSz="410751" rtl="0" eaLnBrk="1" fontAlgn="base" hangingPunct="1">
        <a:spcBef>
          <a:spcPct val="0"/>
        </a:spcBef>
        <a:spcAft>
          <a:spcPct val="0"/>
        </a:spcAft>
        <a:defRPr kumimoji="1" sz="5625">
          <a:solidFill>
            <a:srgbClr val="000000"/>
          </a:solidFill>
          <a:latin typeface="Helvetica Light" charset="0"/>
          <a:ea typeface="Arial" charset="0"/>
          <a:cs typeface="Arial" panose="020B0604020202020204" pitchFamily="34" charset="0"/>
          <a:sym typeface="Helvetica Light" charset="0"/>
        </a:defRPr>
      </a:lvl5pPr>
      <a:lvl6pPr marL="321457" algn="ctr" defTabSz="410751" rtl="0" eaLnBrk="1" fontAlgn="base" hangingPunct="1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Arial" charset="0"/>
          <a:cs typeface="Helvetica Light" charset="0"/>
          <a:sym typeface="Helvetica Light" charset="0"/>
        </a:defRPr>
      </a:lvl6pPr>
      <a:lvl7pPr marL="642915" algn="ctr" defTabSz="410751" rtl="0" eaLnBrk="1" fontAlgn="base" hangingPunct="1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Arial" charset="0"/>
          <a:cs typeface="Helvetica Light" charset="0"/>
          <a:sym typeface="Helvetica Light" charset="0"/>
        </a:defRPr>
      </a:lvl7pPr>
      <a:lvl8pPr marL="964372" algn="ctr" defTabSz="410751" rtl="0" eaLnBrk="1" fontAlgn="base" hangingPunct="1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Arial" charset="0"/>
          <a:cs typeface="Helvetica Light" charset="0"/>
          <a:sym typeface="Helvetica Light" charset="0"/>
        </a:defRPr>
      </a:lvl8pPr>
      <a:lvl9pPr marL="1285829" algn="ctr" defTabSz="410751" rtl="0" eaLnBrk="1" fontAlgn="base" hangingPunct="1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Arial" charset="0"/>
          <a:cs typeface="Helvetica Light" charset="0"/>
          <a:sym typeface="Helvetica Light" charset="0"/>
        </a:defRPr>
      </a:lvl9pPr>
    </p:titleStyle>
    <p:bodyStyle>
      <a:lvl1pPr marL="241093" indent="-241093" algn="l" defTabSz="410751" rtl="0" eaLnBrk="1" fontAlgn="base" hangingPunct="1">
        <a:spcBef>
          <a:spcPts val="2953"/>
        </a:spcBef>
        <a:spcAft>
          <a:spcPct val="0"/>
        </a:spcAft>
        <a:defRPr kumimoji="1" sz="2531">
          <a:solidFill>
            <a:srgbClr val="000000"/>
          </a:solidFill>
          <a:latin typeface="+mn-lt"/>
          <a:ea typeface="+mn-ea"/>
          <a:cs typeface="Arial" panose="020B0604020202020204" pitchFamily="34" charset="0"/>
          <a:sym typeface="Helvetica Light" charset="0"/>
        </a:defRPr>
      </a:lvl1pPr>
      <a:lvl2pPr marL="160729" indent="160729" algn="l" defTabSz="410751" rtl="0" eaLnBrk="1" fontAlgn="base" hangingPunct="1">
        <a:spcBef>
          <a:spcPts val="2953"/>
        </a:spcBef>
        <a:spcAft>
          <a:spcPct val="0"/>
        </a:spcAft>
        <a:defRPr kumimoji="1" sz="2531">
          <a:solidFill>
            <a:srgbClr val="000000"/>
          </a:solidFill>
          <a:latin typeface="+mn-lt"/>
          <a:ea typeface="Helvetica Light" charset="0"/>
          <a:cs typeface="Arial" panose="020B0604020202020204" pitchFamily="34" charset="0"/>
          <a:sym typeface="Helvetica Light" charset="0"/>
        </a:defRPr>
      </a:lvl2pPr>
      <a:lvl3pPr marL="321457" indent="321457" algn="l" defTabSz="410751" rtl="0" eaLnBrk="1" fontAlgn="base" hangingPunct="1">
        <a:spcBef>
          <a:spcPts val="2953"/>
        </a:spcBef>
        <a:spcAft>
          <a:spcPct val="0"/>
        </a:spcAft>
        <a:defRPr kumimoji="1" sz="2531">
          <a:solidFill>
            <a:srgbClr val="000000"/>
          </a:solidFill>
          <a:latin typeface="+mn-lt"/>
          <a:ea typeface="Helvetica Light" charset="0"/>
          <a:cs typeface="Arial" panose="020B0604020202020204" pitchFamily="34" charset="0"/>
          <a:sym typeface="Helvetica Light" charset="0"/>
        </a:defRPr>
      </a:lvl3pPr>
      <a:lvl4pPr marL="482186" indent="482186" algn="l" defTabSz="410751" rtl="0" eaLnBrk="1" fontAlgn="base" hangingPunct="1">
        <a:spcBef>
          <a:spcPts val="2953"/>
        </a:spcBef>
        <a:spcAft>
          <a:spcPct val="0"/>
        </a:spcAft>
        <a:defRPr kumimoji="1" sz="2531">
          <a:solidFill>
            <a:srgbClr val="000000"/>
          </a:solidFill>
          <a:latin typeface="+mn-lt"/>
          <a:ea typeface="Helvetica Light" charset="0"/>
          <a:cs typeface="Arial" panose="020B0604020202020204" pitchFamily="34" charset="0"/>
          <a:sym typeface="Helvetica Light" charset="0"/>
        </a:defRPr>
      </a:lvl4pPr>
      <a:lvl5pPr marL="642915" indent="642915" algn="l" defTabSz="410751" rtl="0" eaLnBrk="1" fontAlgn="base" hangingPunct="1">
        <a:spcBef>
          <a:spcPts val="2953"/>
        </a:spcBef>
        <a:spcAft>
          <a:spcPct val="0"/>
        </a:spcAft>
        <a:defRPr kumimoji="1" sz="2531">
          <a:solidFill>
            <a:srgbClr val="000000"/>
          </a:solidFill>
          <a:latin typeface="+mn-lt"/>
          <a:ea typeface="Helvetica Light" charset="0"/>
          <a:cs typeface="Arial" panose="020B0604020202020204" pitchFamily="34" charset="0"/>
          <a:sym typeface="Helvetica Light" charset="0"/>
        </a:defRPr>
      </a:lvl5pPr>
      <a:lvl6pPr marL="964372" algn="l" defTabSz="410751" rtl="0" eaLnBrk="1" fontAlgn="base" hangingPunct="1">
        <a:spcBef>
          <a:spcPts val="2953"/>
        </a:spcBef>
        <a:spcAft>
          <a:spcPct val="0"/>
        </a:spcAft>
        <a:defRPr sz="2531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285829" algn="l" defTabSz="410751" rtl="0" eaLnBrk="1" fontAlgn="base" hangingPunct="1">
        <a:spcBef>
          <a:spcPts val="2953"/>
        </a:spcBef>
        <a:spcAft>
          <a:spcPct val="0"/>
        </a:spcAft>
        <a:defRPr sz="2531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1607287" algn="l" defTabSz="410751" rtl="0" eaLnBrk="1" fontAlgn="base" hangingPunct="1">
        <a:spcBef>
          <a:spcPts val="2953"/>
        </a:spcBef>
        <a:spcAft>
          <a:spcPct val="0"/>
        </a:spcAft>
        <a:defRPr sz="2531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1928744" algn="l" defTabSz="410751" rtl="0" eaLnBrk="1" fontAlgn="base" hangingPunct="1">
        <a:spcBef>
          <a:spcPts val="2953"/>
        </a:spcBef>
        <a:spcAft>
          <a:spcPct val="0"/>
        </a:spcAft>
        <a:defRPr sz="2531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pl-PL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pasted-image.pdf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40247" y="-67966084"/>
            <a:ext cx="11651753" cy="14279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/>
          </p:cNvSpPr>
          <p:nvPr>
            <p:ph type="sldNum" sz="quarter" idx="2"/>
          </p:nvPr>
        </p:nvSpPr>
        <p:spPr bwMode="auto">
          <a:xfrm>
            <a:off x="110133" y="35719"/>
            <a:ext cx="290215" cy="24110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defRPr>
                <a:latin typeface="Helvetica Light" charset="0"/>
              </a:defRPr>
            </a:lvl1pPr>
          </a:lstStyle>
          <a:p>
            <a:fld id="{CAAFAE13-4545-45CB-96EE-CFB8B53627E9}" type="slidenum">
              <a:rPr lang="pl-PL"/>
              <a:pPr/>
              <a:t>‹#›</a:t>
            </a:fld>
            <a:endParaRPr lang="pl-PL" sz="1055">
              <a:solidFill>
                <a:srgbClr val="1DB0EB"/>
              </a:solidFill>
              <a:latin typeface="Abel" charset="0"/>
              <a:sym typeface="Abel" charset="0"/>
            </a:endParaRPr>
          </a:p>
        </p:txBody>
      </p:sp>
      <p:sp>
        <p:nvSpPr>
          <p:cNvPr id="2052" name="Rectangle 3"/>
          <p:cNvSpPr>
            <a:spLocks noGrp="1"/>
          </p:cNvSpPr>
          <p:nvPr>
            <p:ph type="title"/>
          </p:nvPr>
        </p:nvSpPr>
        <p:spPr bwMode="auto">
          <a:xfrm>
            <a:off x="4150818" y="4529585"/>
            <a:ext cx="7317878" cy="56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>
                <a:sym typeface="Helvetica Light" charset="0"/>
              </a:rPr>
              <a:t>Kliknij, aby edytować styl</a:t>
            </a:r>
          </a:p>
        </p:txBody>
      </p:sp>
      <p:sp>
        <p:nvSpPr>
          <p:cNvPr id="2053" name="Rectangle 4"/>
          <p:cNvSpPr>
            <a:spLocks noGrp="1"/>
          </p:cNvSpPr>
          <p:nvPr>
            <p:ph type="body" idx="1"/>
          </p:nvPr>
        </p:nvSpPr>
        <p:spPr bwMode="auto">
          <a:xfrm>
            <a:off x="4155282" y="5221635"/>
            <a:ext cx="7164586" cy="173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>
                <a:sym typeface="Helvetica Light" charset="0"/>
              </a:rPr>
              <a:t>Kliknij, aby edytować style wzorca tekstu</a:t>
            </a:r>
          </a:p>
          <a:p>
            <a:pPr lvl="1"/>
            <a:r>
              <a:rPr lang="pl-PL" smtClean="0">
                <a:sym typeface="Helvetica Light" charset="0"/>
              </a:rPr>
              <a:t>Drugi poziom</a:t>
            </a:r>
          </a:p>
          <a:p>
            <a:pPr lvl="2"/>
            <a:r>
              <a:rPr lang="pl-PL" smtClean="0">
                <a:sym typeface="Helvetica Light" charset="0"/>
              </a:rPr>
              <a:t>Trzeci poziom</a:t>
            </a:r>
          </a:p>
          <a:p>
            <a:pPr lvl="3"/>
            <a:r>
              <a:rPr lang="pl-PL" smtClean="0">
                <a:sym typeface="Helvetica Light" charset="0"/>
              </a:rPr>
              <a:t>Czwarty poziom</a:t>
            </a:r>
          </a:p>
          <a:p>
            <a:pPr lvl="4"/>
            <a:r>
              <a:rPr lang="pl-PL" smtClean="0">
                <a:sym typeface="Helvetica Light" charset="0"/>
              </a:rPr>
              <a:t>Piąty poziom</a:t>
            </a:r>
          </a:p>
        </p:txBody>
      </p:sp>
      <p:pic>
        <p:nvPicPr>
          <p:cNvPr id="2054" name="Picture 5" descr="pasted-image.pdf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226719" y="5089922"/>
            <a:ext cx="520898" cy="3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968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r"/>
  </p:transition>
  <p:hf sldNum="0" hdr="0" ftr="0" dt="0"/>
  <p:txStyles>
    <p:titleStyle>
      <a:lvl1pPr algn="ctr" defTabSz="410751" rtl="0" eaLnBrk="1" fontAlgn="base" hangingPunct="1">
        <a:spcBef>
          <a:spcPct val="0"/>
        </a:spcBef>
        <a:spcAft>
          <a:spcPct val="0"/>
        </a:spcAft>
        <a:defRPr kumimoji="1" sz="5625">
          <a:solidFill>
            <a:srgbClr val="000000"/>
          </a:solidFill>
          <a:latin typeface="+mj-lt"/>
          <a:ea typeface="+mj-ea"/>
          <a:cs typeface="Arial" panose="020B0604020202020204" pitchFamily="34" charset="0"/>
          <a:sym typeface="Helvetica Light" charset="0"/>
        </a:defRPr>
      </a:lvl1pPr>
      <a:lvl2pPr algn="ctr" defTabSz="410751" rtl="0" eaLnBrk="1" fontAlgn="base" hangingPunct="1">
        <a:spcBef>
          <a:spcPct val="0"/>
        </a:spcBef>
        <a:spcAft>
          <a:spcPct val="0"/>
        </a:spcAft>
        <a:defRPr kumimoji="1" sz="5625">
          <a:solidFill>
            <a:srgbClr val="000000"/>
          </a:solidFill>
          <a:latin typeface="Helvetica Light" charset="0"/>
          <a:ea typeface="Arial" charset="0"/>
          <a:cs typeface="Arial" panose="020B0604020202020204" pitchFamily="34" charset="0"/>
          <a:sym typeface="Helvetica Light" charset="0"/>
        </a:defRPr>
      </a:lvl2pPr>
      <a:lvl3pPr algn="ctr" defTabSz="410751" rtl="0" eaLnBrk="1" fontAlgn="base" hangingPunct="1">
        <a:spcBef>
          <a:spcPct val="0"/>
        </a:spcBef>
        <a:spcAft>
          <a:spcPct val="0"/>
        </a:spcAft>
        <a:defRPr kumimoji="1" sz="5625">
          <a:solidFill>
            <a:srgbClr val="000000"/>
          </a:solidFill>
          <a:latin typeface="Helvetica Light" charset="0"/>
          <a:ea typeface="Arial" charset="0"/>
          <a:cs typeface="Arial" panose="020B0604020202020204" pitchFamily="34" charset="0"/>
          <a:sym typeface="Helvetica Light" charset="0"/>
        </a:defRPr>
      </a:lvl3pPr>
      <a:lvl4pPr algn="ctr" defTabSz="410751" rtl="0" eaLnBrk="1" fontAlgn="base" hangingPunct="1">
        <a:spcBef>
          <a:spcPct val="0"/>
        </a:spcBef>
        <a:spcAft>
          <a:spcPct val="0"/>
        </a:spcAft>
        <a:defRPr kumimoji="1" sz="5625">
          <a:solidFill>
            <a:srgbClr val="000000"/>
          </a:solidFill>
          <a:latin typeface="Helvetica Light" charset="0"/>
          <a:ea typeface="Arial" charset="0"/>
          <a:cs typeface="Arial" panose="020B0604020202020204" pitchFamily="34" charset="0"/>
          <a:sym typeface="Helvetica Light" charset="0"/>
        </a:defRPr>
      </a:lvl4pPr>
      <a:lvl5pPr algn="ctr" defTabSz="410751" rtl="0" eaLnBrk="1" fontAlgn="base" hangingPunct="1">
        <a:spcBef>
          <a:spcPct val="0"/>
        </a:spcBef>
        <a:spcAft>
          <a:spcPct val="0"/>
        </a:spcAft>
        <a:defRPr kumimoji="1" sz="5625">
          <a:solidFill>
            <a:srgbClr val="000000"/>
          </a:solidFill>
          <a:latin typeface="Helvetica Light" charset="0"/>
          <a:ea typeface="Arial" charset="0"/>
          <a:cs typeface="Arial" panose="020B0604020202020204" pitchFamily="34" charset="0"/>
          <a:sym typeface="Helvetica Light" charset="0"/>
        </a:defRPr>
      </a:lvl5pPr>
      <a:lvl6pPr marL="321457" algn="ctr" defTabSz="410751" rtl="0" eaLnBrk="1" fontAlgn="base" hangingPunct="1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Arial" charset="0"/>
          <a:cs typeface="Helvetica Light" charset="0"/>
          <a:sym typeface="Helvetica Light" charset="0"/>
        </a:defRPr>
      </a:lvl6pPr>
      <a:lvl7pPr marL="642915" algn="ctr" defTabSz="410751" rtl="0" eaLnBrk="1" fontAlgn="base" hangingPunct="1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Arial" charset="0"/>
          <a:cs typeface="Helvetica Light" charset="0"/>
          <a:sym typeface="Helvetica Light" charset="0"/>
        </a:defRPr>
      </a:lvl7pPr>
      <a:lvl8pPr marL="964372" algn="ctr" defTabSz="410751" rtl="0" eaLnBrk="1" fontAlgn="base" hangingPunct="1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Arial" charset="0"/>
          <a:cs typeface="Helvetica Light" charset="0"/>
          <a:sym typeface="Helvetica Light" charset="0"/>
        </a:defRPr>
      </a:lvl8pPr>
      <a:lvl9pPr marL="1285829" algn="ctr" defTabSz="410751" rtl="0" eaLnBrk="1" fontAlgn="base" hangingPunct="1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Arial" charset="0"/>
          <a:cs typeface="Helvetica Light" charset="0"/>
          <a:sym typeface="Helvetica Light" charset="0"/>
        </a:defRPr>
      </a:lvl9pPr>
    </p:titleStyle>
    <p:bodyStyle>
      <a:lvl1pPr marL="241093" indent="-241093" algn="l" defTabSz="410751" rtl="0" eaLnBrk="1" fontAlgn="base" hangingPunct="1">
        <a:spcBef>
          <a:spcPts val="2953"/>
        </a:spcBef>
        <a:spcAft>
          <a:spcPct val="0"/>
        </a:spcAft>
        <a:defRPr kumimoji="1" sz="2531">
          <a:solidFill>
            <a:srgbClr val="000000"/>
          </a:solidFill>
          <a:latin typeface="+mn-lt"/>
          <a:ea typeface="+mn-ea"/>
          <a:cs typeface="Arial" panose="020B0604020202020204" pitchFamily="34" charset="0"/>
          <a:sym typeface="Helvetica Light" charset="0"/>
        </a:defRPr>
      </a:lvl1pPr>
      <a:lvl2pPr marL="160729" indent="160729" algn="l" defTabSz="410751" rtl="0" eaLnBrk="1" fontAlgn="base" hangingPunct="1">
        <a:spcBef>
          <a:spcPts val="2953"/>
        </a:spcBef>
        <a:spcAft>
          <a:spcPct val="0"/>
        </a:spcAft>
        <a:defRPr kumimoji="1" sz="2531">
          <a:solidFill>
            <a:srgbClr val="000000"/>
          </a:solidFill>
          <a:latin typeface="+mn-lt"/>
          <a:ea typeface="Helvetica Light" charset="0"/>
          <a:cs typeface="Arial" panose="020B0604020202020204" pitchFamily="34" charset="0"/>
          <a:sym typeface="Helvetica Light" charset="0"/>
        </a:defRPr>
      </a:lvl2pPr>
      <a:lvl3pPr marL="321457" indent="321457" algn="l" defTabSz="410751" rtl="0" eaLnBrk="1" fontAlgn="base" hangingPunct="1">
        <a:spcBef>
          <a:spcPts val="2953"/>
        </a:spcBef>
        <a:spcAft>
          <a:spcPct val="0"/>
        </a:spcAft>
        <a:defRPr kumimoji="1" sz="2531">
          <a:solidFill>
            <a:srgbClr val="000000"/>
          </a:solidFill>
          <a:latin typeface="+mn-lt"/>
          <a:ea typeface="Helvetica Light" charset="0"/>
          <a:cs typeface="Arial" panose="020B0604020202020204" pitchFamily="34" charset="0"/>
          <a:sym typeface="Helvetica Light" charset="0"/>
        </a:defRPr>
      </a:lvl3pPr>
      <a:lvl4pPr marL="482186" indent="482186" algn="l" defTabSz="410751" rtl="0" eaLnBrk="1" fontAlgn="base" hangingPunct="1">
        <a:spcBef>
          <a:spcPts val="2953"/>
        </a:spcBef>
        <a:spcAft>
          <a:spcPct val="0"/>
        </a:spcAft>
        <a:defRPr kumimoji="1" sz="2531">
          <a:solidFill>
            <a:srgbClr val="000000"/>
          </a:solidFill>
          <a:latin typeface="+mn-lt"/>
          <a:ea typeface="Helvetica Light" charset="0"/>
          <a:cs typeface="Arial" panose="020B0604020202020204" pitchFamily="34" charset="0"/>
          <a:sym typeface="Helvetica Light" charset="0"/>
        </a:defRPr>
      </a:lvl4pPr>
      <a:lvl5pPr marL="642915" indent="642915" algn="l" defTabSz="410751" rtl="0" eaLnBrk="1" fontAlgn="base" hangingPunct="1">
        <a:spcBef>
          <a:spcPts val="2953"/>
        </a:spcBef>
        <a:spcAft>
          <a:spcPct val="0"/>
        </a:spcAft>
        <a:defRPr kumimoji="1" sz="2531">
          <a:solidFill>
            <a:srgbClr val="000000"/>
          </a:solidFill>
          <a:latin typeface="+mn-lt"/>
          <a:ea typeface="Helvetica Light" charset="0"/>
          <a:cs typeface="Arial" panose="020B0604020202020204" pitchFamily="34" charset="0"/>
          <a:sym typeface="Helvetica Light" charset="0"/>
        </a:defRPr>
      </a:lvl5pPr>
      <a:lvl6pPr marL="964372" algn="l" defTabSz="410751" rtl="0" eaLnBrk="1" fontAlgn="base" hangingPunct="1">
        <a:spcBef>
          <a:spcPts val="2953"/>
        </a:spcBef>
        <a:spcAft>
          <a:spcPct val="0"/>
        </a:spcAft>
        <a:defRPr sz="2531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285829" algn="l" defTabSz="410751" rtl="0" eaLnBrk="1" fontAlgn="base" hangingPunct="1">
        <a:spcBef>
          <a:spcPts val="2953"/>
        </a:spcBef>
        <a:spcAft>
          <a:spcPct val="0"/>
        </a:spcAft>
        <a:defRPr sz="2531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1607287" algn="l" defTabSz="410751" rtl="0" eaLnBrk="1" fontAlgn="base" hangingPunct="1">
        <a:spcBef>
          <a:spcPts val="2953"/>
        </a:spcBef>
        <a:spcAft>
          <a:spcPct val="0"/>
        </a:spcAft>
        <a:defRPr sz="2531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1928744" algn="l" defTabSz="410751" rtl="0" eaLnBrk="1" fontAlgn="base" hangingPunct="1">
        <a:spcBef>
          <a:spcPts val="2953"/>
        </a:spcBef>
        <a:spcAft>
          <a:spcPct val="0"/>
        </a:spcAft>
        <a:defRPr sz="2531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pl-PL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81880" y="677324"/>
            <a:ext cx="7958347" cy="3009563"/>
          </a:xfrm>
        </p:spPr>
        <p:txBody>
          <a:bodyPr/>
          <a:lstStyle/>
          <a:p>
            <a:r>
              <a:rPr lang="pl-PL" sz="2400" dirty="0" smtClean="0"/>
              <a:t>Psychiatryczna opieka </a:t>
            </a:r>
            <a:r>
              <a:rPr lang="pl-PL" sz="2400" dirty="0" smtClean="0"/>
              <a:t>zdrowotna </a:t>
            </a:r>
            <a:r>
              <a:rPr lang="pl-PL" sz="2400" dirty="0" smtClean="0"/>
              <a:t>dla dorosłych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oraz </a:t>
            </a:r>
            <a:r>
              <a:rPr lang="pl-PL" sz="2400" dirty="0" smtClean="0"/>
              <a:t>dzieci i </a:t>
            </a:r>
            <a:r>
              <a:rPr lang="pl-PL" sz="2400" dirty="0" smtClean="0"/>
              <a:t>młodzieży</a:t>
            </a:r>
            <a:br>
              <a:rPr lang="pl-PL" sz="2400" dirty="0" smtClean="0"/>
            </a:br>
            <a:r>
              <a:rPr lang="pl-PL" sz="2400" dirty="0" smtClean="0"/>
              <a:t>Województwo </a:t>
            </a:r>
            <a:r>
              <a:rPr lang="pl-PL" sz="2400" dirty="0" smtClean="0"/>
              <a:t>Dolnośląskie</a:t>
            </a:r>
            <a:endParaRPr lang="pl-PL" sz="2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62405" y="388619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d</a:t>
            </a:r>
            <a:r>
              <a:rPr lang="pl-PL" dirty="0" smtClean="0"/>
              <a:t>r n. med. Zbigniew J. Król</a:t>
            </a:r>
          </a:p>
          <a:p>
            <a:pPr algn="ctr"/>
            <a:r>
              <a:rPr lang="pl-PL" dirty="0" smtClean="0"/>
              <a:t>Podsekretarz Stanu Ministerstwo Zdrowia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995336" y="5825067"/>
            <a:ext cx="2904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/>
              <a:t>Wrocław 25 kwietnia 2019</a:t>
            </a: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982580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2284" y="3049364"/>
            <a:ext cx="9699129" cy="735583"/>
          </a:xfrm>
        </p:spPr>
        <p:txBody>
          <a:bodyPr/>
          <a:lstStyle/>
          <a:p>
            <a:r>
              <a:rPr lang="pl-PL" sz="2800" dirty="0" smtClean="0"/>
              <a:t>Projektowany nowy system ochrony zdrowia psychicznego dzieci i młodzieży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7370614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59783" y="414868"/>
            <a:ext cx="9543812" cy="5572574"/>
          </a:xfrm>
        </p:spPr>
        <p:txBody>
          <a:bodyPr/>
          <a:lstStyle/>
          <a:p>
            <a:pPr marL="0" indent="0">
              <a:buNone/>
            </a:pPr>
            <a:r>
              <a:rPr lang="pl-PL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Nowy model ochrony zdrowia psychicznego dzieci i młodzieży: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654566" y="1259370"/>
          <a:ext cx="9529902" cy="472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00797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8064" y="240110"/>
            <a:ext cx="9699129" cy="735583"/>
          </a:xfrm>
        </p:spPr>
        <p:txBody>
          <a:bodyPr/>
          <a:lstStyle/>
          <a:p>
            <a:r>
              <a:rPr lang="pl-PL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Nowy model opieki psychiatrycznej dla dzieci i młodzieży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83531" y="1613967"/>
            <a:ext cx="8952012" cy="4102076"/>
          </a:xfrm>
        </p:spPr>
        <p:txBody>
          <a:bodyPr/>
          <a:lstStyle/>
          <a:p>
            <a:r>
              <a:rPr lang="pl-PL" dirty="0" smtClean="0"/>
              <a:t>  odciążenie oddziałów stacjonarnych przez rozwój pomocy na innych poziomach referencyjnych;</a:t>
            </a:r>
          </a:p>
          <a:p>
            <a:r>
              <a:rPr lang="pl-PL" dirty="0"/>
              <a:t>	</a:t>
            </a:r>
            <a:r>
              <a:rPr lang="pl-PL" dirty="0" smtClean="0"/>
              <a:t>wyrównanie różnic pomiędzy poszczególnymi regionami kraju;</a:t>
            </a:r>
          </a:p>
          <a:p>
            <a:r>
              <a:rPr lang="pl-PL" dirty="0"/>
              <a:t>	</a:t>
            </a:r>
            <a:r>
              <a:rPr lang="pl-PL" dirty="0" smtClean="0"/>
              <a:t>nowa specjalizacja (psychoterapeuta dzieci i młodzieży) i  kwalifikacje (terapeuta środowiskowy dzieci i młodzieży).</a:t>
            </a:r>
            <a:endParaRPr lang="pl-PL" dirty="0"/>
          </a:p>
        </p:txBody>
      </p:sp>
      <p:sp>
        <p:nvSpPr>
          <p:cNvPr id="4" name="Strzałka w prawo 3"/>
          <p:cNvSpPr/>
          <p:nvPr/>
        </p:nvSpPr>
        <p:spPr bwMode="auto">
          <a:xfrm>
            <a:off x="1062138" y="1737040"/>
            <a:ext cx="606392" cy="285484"/>
          </a:xfrm>
          <a:prstGeom prst="rightArrow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3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Arial" charset="0"/>
              <a:cs typeface="Helvetica Light" charset="0"/>
              <a:sym typeface="Helvetica Light" charset="0"/>
            </a:endParaRPr>
          </a:p>
        </p:txBody>
      </p:sp>
      <p:sp>
        <p:nvSpPr>
          <p:cNvPr id="5" name="Strzałka w prawo 4"/>
          <p:cNvSpPr/>
          <p:nvPr/>
        </p:nvSpPr>
        <p:spPr bwMode="auto">
          <a:xfrm>
            <a:off x="1053967" y="2833102"/>
            <a:ext cx="606392" cy="285484"/>
          </a:xfrm>
          <a:prstGeom prst="rightArrow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3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Arial" charset="0"/>
              <a:cs typeface="Helvetica Light" charset="0"/>
              <a:sym typeface="Helvetica Light" charset="0"/>
            </a:endParaRPr>
          </a:p>
        </p:txBody>
      </p:sp>
      <p:sp>
        <p:nvSpPr>
          <p:cNvPr id="7" name="Strzałka w prawo 6"/>
          <p:cNvSpPr/>
          <p:nvPr/>
        </p:nvSpPr>
        <p:spPr bwMode="auto">
          <a:xfrm>
            <a:off x="991515" y="4055511"/>
            <a:ext cx="606392" cy="285484"/>
          </a:xfrm>
          <a:prstGeom prst="rightArrow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3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Arial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6161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1509" y="259285"/>
            <a:ext cx="4792938" cy="735583"/>
          </a:xfrm>
        </p:spPr>
        <p:txBody>
          <a:bodyPr/>
          <a:lstStyle/>
          <a:p>
            <a:pPr algn="l"/>
            <a:r>
              <a:rPr lang="pl-PL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Projekt PO </a:t>
            </a:r>
            <a:r>
              <a:rPr lang="pl-PL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WER 5.4</a:t>
            </a:r>
            <a:endParaRPr lang="pl-PL" sz="2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2891" y="1084521"/>
            <a:ext cx="10537176" cy="5163879"/>
          </a:xfrm>
        </p:spPr>
        <p:txBody>
          <a:bodyPr/>
          <a:lstStyle/>
          <a:p>
            <a:pPr marL="0" lvl="0" indent="0" algn="just"/>
            <a:r>
              <a:rPr lang="pl-PL" sz="2000" dirty="0" smtClean="0">
                <a:cs typeface="Times New Roman" panose="02020603050405020304" pitchFamily="18" charset="0"/>
              </a:rPr>
              <a:t>Ministerstwo Zdrowia ogłosiło konkurs </a:t>
            </a:r>
            <a:r>
              <a:rPr lang="pl-PL" sz="2000" dirty="0" smtClean="0"/>
              <a:t>na </a:t>
            </a:r>
            <a:r>
              <a:rPr lang="pl-PL" sz="2000" dirty="0"/>
              <a:t>realizację projektów przewidujących szkolenia pracowników systemu ochrony </a:t>
            </a:r>
            <a:r>
              <a:rPr lang="pl-PL" sz="2000" dirty="0" smtClean="0"/>
              <a:t>zdrowia, oświaty i pomocy społecznej </a:t>
            </a:r>
            <a:r>
              <a:rPr lang="pl-PL" sz="2000" dirty="0"/>
              <a:t>z zakresu zdrowia psychicznego dzieci i </a:t>
            </a:r>
            <a:r>
              <a:rPr lang="pl-PL" sz="2000" dirty="0" smtClean="0"/>
              <a:t>młodzieży (planowane wsparcie dla ok. 1000 osób).</a:t>
            </a:r>
            <a:endParaRPr lang="pl-PL" sz="2000" dirty="0" smtClean="0">
              <a:cs typeface="Times New Roman" panose="02020603050405020304" pitchFamily="18" charset="0"/>
            </a:endParaRPr>
          </a:p>
          <a:p>
            <a:pPr marL="0" lvl="0" indent="0" algn="just"/>
            <a:r>
              <a:rPr lang="pl-PL" sz="2000" dirty="0" smtClean="0">
                <a:cs typeface="Times New Roman" panose="02020603050405020304" pitchFamily="18" charset="0"/>
              </a:rPr>
              <a:t>Kwalifikacje w zakresie:</a:t>
            </a:r>
          </a:p>
          <a:p>
            <a:pPr marL="342900" lvl="0" indent="-34290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sz="2000" dirty="0" smtClean="0"/>
              <a:t>psychologii </a:t>
            </a:r>
            <a:r>
              <a:rPr lang="pl-PL" sz="2000" dirty="0"/>
              <a:t>klinicznej </a:t>
            </a:r>
            <a:r>
              <a:rPr lang="pl-PL" sz="2000" dirty="0" smtClean="0"/>
              <a:t>dzieci </a:t>
            </a:r>
            <a:r>
              <a:rPr lang="pl-PL" sz="2000" dirty="0"/>
              <a:t>i </a:t>
            </a:r>
            <a:r>
              <a:rPr lang="pl-PL" sz="2000" dirty="0" smtClean="0"/>
              <a:t>młodzieży;</a:t>
            </a:r>
          </a:p>
          <a:p>
            <a:pPr marL="342900" lvl="0" indent="-34290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sz="2000" dirty="0" smtClean="0"/>
              <a:t>psychoterapii </a:t>
            </a:r>
            <a:r>
              <a:rPr lang="pl-PL" sz="2000" dirty="0"/>
              <a:t>dzieci i </a:t>
            </a:r>
            <a:r>
              <a:rPr lang="pl-PL" sz="2000" dirty="0" smtClean="0"/>
              <a:t>młodzieży;</a:t>
            </a:r>
          </a:p>
          <a:p>
            <a:pPr marL="342900" lvl="0" indent="-34290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sz="2000" dirty="0" smtClean="0"/>
              <a:t>terapii </a:t>
            </a:r>
            <a:r>
              <a:rPr lang="pl-PL" sz="2000" dirty="0"/>
              <a:t>środowiskowej dzieci i </a:t>
            </a:r>
            <a:r>
              <a:rPr lang="pl-PL" sz="2000" dirty="0" smtClean="0"/>
              <a:t>młodzieży;</a:t>
            </a:r>
          </a:p>
          <a:p>
            <a:pPr marL="342900" lvl="0" indent="-34290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sz="2000" dirty="0" smtClean="0"/>
              <a:t>inne </a:t>
            </a:r>
            <a:r>
              <a:rPr lang="pl-PL" sz="2000" dirty="0"/>
              <a:t>kursy lub szkolenia z zakresu </a:t>
            </a:r>
            <a:endParaRPr lang="pl-PL" sz="2000" dirty="0" smtClean="0"/>
          </a:p>
          <a:p>
            <a:pPr marL="0" lvl="0" indent="0" algn="just">
              <a:spcBef>
                <a:spcPts val="500"/>
              </a:spcBef>
            </a:pPr>
            <a:r>
              <a:rPr lang="pl-PL" sz="2000" dirty="0"/>
              <a:t>	</a:t>
            </a:r>
            <a:r>
              <a:rPr lang="pl-PL" sz="2000" dirty="0" smtClean="0"/>
              <a:t>psychiatrii </a:t>
            </a:r>
            <a:r>
              <a:rPr lang="pl-PL" sz="2000" dirty="0"/>
              <a:t>dzieci i młodzieży dla </a:t>
            </a:r>
            <a:r>
              <a:rPr lang="pl-PL" sz="2000" dirty="0" smtClean="0"/>
              <a:t>lekarzy </a:t>
            </a:r>
          </a:p>
          <a:p>
            <a:pPr marL="0" lvl="0" indent="0" algn="just">
              <a:spcBef>
                <a:spcPts val="500"/>
              </a:spcBef>
            </a:pPr>
            <a:r>
              <a:rPr lang="pl-PL" sz="2000" dirty="0"/>
              <a:t>	</a:t>
            </a:r>
            <a:r>
              <a:rPr lang="pl-PL" sz="2000" dirty="0" smtClean="0"/>
              <a:t>wybranych specjalizacji</a:t>
            </a:r>
          </a:p>
          <a:p>
            <a:pPr marL="0" indent="0" algn="just">
              <a:spcBef>
                <a:spcPts val="500"/>
              </a:spcBef>
            </a:pPr>
            <a:endParaRPr lang="pl-PL" sz="2000" dirty="0" smtClean="0"/>
          </a:p>
          <a:p>
            <a:pPr marL="0" indent="0" algn="just">
              <a:spcBef>
                <a:spcPts val="500"/>
              </a:spcBef>
            </a:pPr>
            <a:r>
              <a:rPr lang="pl-PL" sz="2000" dirty="0"/>
              <a:t>Alokacja na konkurs </a:t>
            </a:r>
            <a:r>
              <a:rPr lang="pl-PL" sz="2000" dirty="0" smtClean="0"/>
              <a:t>- 30</a:t>
            </a:r>
            <a:r>
              <a:rPr lang="pl-PL" sz="2000" dirty="0"/>
              <a:t> 000 </a:t>
            </a:r>
            <a:r>
              <a:rPr lang="pl-PL" sz="2000" dirty="0" smtClean="0"/>
              <a:t>000 zł</a:t>
            </a:r>
          </a:p>
          <a:p>
            <a:pPr marL="0" indent="0" algn="just">
              <a:spcBef>
                <a:spcPts val="500"/>
              </a:spcBef>
            </a:pPr>
            <a:endParaRPr lang="pl-PL" sz="2000" dirty="0"/>
          </a:p>
          <a:p>
            <a:pPr marL="0" indent="0" algn="just">
              <a:spcBef>
                <a:spcPts val="500"/>
              </a:spcBef>
            </a:pPr>
            <a:r>
              <a:rPr lang="pl-PL" sz="2000" dirty="0" smtClean="0"/>
              <a:t>Nabór </a:t>
            </a:r>
            <a:r>
              <a:rPr lang="pl-PL" sz="2000" dirty="0"/>
              <a:t>wniosków: od 01.05.2019 do 28.06.2019</a:t>
            </a:r>
          </a:p>
          <a:p>
            <a:pPr marL="0" indent="0" algn="just">
              <a:spcBef>
                <a:spcPts val="500"/>
              </a:spcBef>
            </a:pPr>
            <a:r>
              <a:rPr lang="pl-PL" sz="2000" dirty="0"/>
              <a:t>Więcej informacji: www.power.gov.pl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108" y="2302695"/>
            <a:ext cx="4596961" cy="272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466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9086" y="343887"/>
            <a:ext cx="9699129" cy="735583"/>
          </a:xfrm>
        </p:spPr>
        <p:txBody>
          <a:bodyPr/>
          <a:lstStyle/>
          <a:p>
            <a:pPr algn="l"/>
            <a:r>
              <a:rPr lang="pl-PL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Fundusze Europejskie – Nowa Perspektywa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9086" y="1910443"/>
            <a:ext cx="5796643" cy="417313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 smtClean="0"/>
              <a:t>Ministerstwo Zdrowia rozpoczęło prace związane z nową perspektywą finansową </a:t>
            </a:r>
            <a:br>
              <a:rPr lang="pl-PL" sz="2000" dirty="0" smtClean="0"/>
            </a:br>
            <a:r>
              <a:rPr lang="pl-PL" sz="2000" dirty="0" smtClean="0"/>
              <a:t>w odniesieniu do środków europejskich.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/>
              <a:t>D</a:t>
            </a:r>
            <a:r>
              <a:rPr lang="pl-PL" sz="2000" dirty="0" smtClean="0"/>
              <a:t>uża część alokacji dotyczyć będzie </a:t>
            </a:r>
            <a:r>
              <a:rPr lang="pl-PL" sz="2000" dirty="0" err="1" smtClean="0"/>
              <a:t>deinstytucjonalizacji</a:t>
            </a:r>
            <a:r>
              <a:rPr lang="pl-PL" sz="2000" dirty="0" smtClean="0"/>
              <a:t> opieki i stanowić będzie istotne wsparcie dla priorytetowego dla Ministerstwa Zdrowia Programu pilotażowego w centrach zdrowia psychicznego oraz wdrażanego nowego modelu opieki psychiatrycznej dla dzieci i młodzieży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974" y="2022544"/>
            <a:ext cx="4596961" cy="272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618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59783" y="400050"/>
            <a:ext cx="9543812" cy="5587391"/>
          </a:xfrm>
        </p:spPr>
        <p:txBody>
          <a:bodyPr/>
          <a:lstStyle/>
          <a:p>
            <a:pPr marL="0" indent="0">
              <a:buNone/>
            </a:pPr>
            <a:r>
              <a:rPr lang="pl-PL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Województwo dolnośląskie:</a:t>
            </a:r>
            <a:endParaRPr lang="pl-PL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819899" y="6240386"/>
            <a:ext cx="242887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Opracowanie własne na podstawie danych </a:t>
            </a:r>
            <a:r>
              <a:rPr lang="pl-PL" sz="105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NFZ, </a:t>
            </a:r>
            <a:r>
              <a:rPr lang="pl-PL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przy użyciu strony Google My </a:t>
            </a:r>
            <a:r>
              <a:rPr lang="pl-PL" sz="105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Maps</a:t>
            </a:r>
            <a:r>
              <a:rPr lang="pl-PL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pl-PL" sz="105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783" y="1373111"/>
            <a:ext cx="5088515" cy="4867275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7225047" y="2890286"/>
            <a:ext cx="4590443" cy="1166558"/>
          </a:xfrm>
        </p:spPr>
        <p:txBody>
          <a:bodyPr/>
          <a:lstStyle/>
          <a:p>
            <a:r>
              <a:rPr lang="pl-PL" sz="2800" dirty="0" smtClean="0"/>
              <a:t>493 594 osób </a:t>
            </a:r>
            <a:br>
              <a:rPr lang="pl-PL" sz="2800" dirty="0" smtClean="0"/>
            </a:br>
            <a:r>
              <a:rPr lang="pl-PL" sz="2800" dirty="0" smtClean="0"/>
              <a:t>w wieku 17 lat i poniżej</a:t>
            </a:r>
            <a:br>
              <a:rPr lang="pl-PL" sz="2800" dirty="0" smtClean="0"/>
            </a:br>
            <a:r>
              <a:rPr lang="pl-PL" sz="1400" dirty="0" smtClean="0"/>
              <a:t>(dane Urzędu </a:t>
            </a:r>
            <a:r>
              <a:rPr lang="pl-PL" sz="1400" dirty="0"/>
              <a:t>Statystycznego we </a:t>
            </a:r>
            <a:r>
              <a:rPr lang="pl-PL" sz="1400" dirty="0" smtClean="0"/>
              <a:t>Wrocławiu</a:t>
            </a:r>
            <a:r>
              <a:rPr lang="pl-PL" sz="1400" dirty="0"/>
              <a:t> 31.XII.2018 </a:t>
            </a:r>
            <a:r>
              <a:rPr lang="pl-PL" sz="1400" dirty="0" smtClean="0"/>
              <a:t>)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8498489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59783" y="400050"/>
            <a:ext cx="9543812" cy="5587391"/>
          </a:xfrm>
        </p:spPr>
        <p:txBody>
          <a:bodyPr/>
          <a:lstStyle/>
          <a:p>
            <a:pPr marL="0" indent="0">
              <a:buNone/>
            </a:pPr>
            <a:r>
              <a:rPr lang="pl-PL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Województwo dolnośląskie:</a:t>
            </a:r>
            <a:endParaRPr lang="pl-PL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819899" y="6240386"/>
            <a:ext cx="242887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Opracowanie własne na podstawie danych NFZ </a:t>
            </a:r>
            <a:r>
              <a:rPr lang="pl-PL" sz="105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oraz SIO, </a:t>
            </a:r>
            <a:r>
              <a:rPr lang="pl-PL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przy użyciu strony Google My </a:t>
            </a:r>
            <a:r>
              <a:rPr lang="pl-PL" sz="105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Maps</a:t>
            </a:r>
            <a:r>
              <a:rPr lang="pl-PL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pl-PL" sz="1050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337333"/>
              </p:ext>
            </p:extLst>
          </p:nvPr>
        </p:nvGraphicFramePr>
        <p:xfrm>
          <a:off x="6958227" y="1326292"/>
          <a:ext cx="4525320" cy="4321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346"/>
                <a:gridCol w="2404534"/>
                <a:gridCol w="1508440"/>
              </a:tblGrid>
              <a:tr h="692603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66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Świadczenia psychiatryczne dla dzieci i młodzieży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66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Liczba podmiotów</a:t>
                      </a:r>
                      <a:endParaRPr lang="pl-PL" sz="1266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18359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Świadczenia ambulatoryjne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17</a:t>
                      </a:r>
                      <a:endParaRPr lang="pl-PL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18359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</a:tr>
              <a:tr h="518359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</a:tr>
              <a:tr h="518359">
                <a:tc>
                  <a:txBody>
                    <a:bodyPr/>
                    <a:lstStyle/>
                    <a:p>
                      <a:endParaRPr lang="pl-PL" sz="1266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</a:tr>
              <a:tr h="518359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</a:tr>
              <a:tr h="518359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</a:tr>
              <a:tr h="518359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13" name="Obraz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738" y="2199781"/>
            <a:ext cx="266700" cy="276225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115" y="1373111"/>
            <a:ext cx="520065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111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59783" y="400050"/>
            <a:ext cx="9543812" cy="5587391"/>
          </a:xfrm>
        </p:spPr>
        <p:txBody>
          <a:bodyPr/>
          <a:lstStyle/>
          <a:p>
            <a:pPr marL="0" indent="0">
              <a:buNone/>
            </a:pPr>
            <a:r>
              <a:rPr lang="pl-PL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Województwo dolnośląskie:</a:t>
            </a:r>
            <a:endParaRPr lang="pl-PL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819899" y="6240386"/>
            <a:ext cx="242887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Opracowanie własne na podstawie danych </a:t>
            </a:r>
            <a:r>
              <a:rPr lang="pl-PL" sz="105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NFZ, </a:t>
            </a:r>
            <a:r>
              <a:rPr lang="pl-PL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przy użyciu strony Google My </a:t>
            </a:r>
            <a:r>
              <a:rPr lang="pl-PL" sz="105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Maps</a:t>
            </a:r>
            <a:r>
              <a:rPr lang="pl-PL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pl-PL" sz="1050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257635"/>
              </p:ext>
            </p:extLst>
          </p:nvPr>
        </p:nvGraphicFramePr>
        <p:xfrm>
          <a:off x="6958227" y="1326292"/>
          <a:ext cx="4525320" cy="4321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346"/>
                <a:gridCol w="2404534"/>
                <a:gridCol w="1508440"/>
              </a:tblGrid>
              <a:tr h="692603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66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Świadczenia psychiatryczne dla dzieci i młodzieży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66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Liczba podmiotów</a:t>
                      </a:r>
                      <a:endParaRPr lang="pl-PL" sz="1266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18359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Świadczenia ambulatoryjne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17</a:t>
                      </a:r>
                      <a:endParaRPr lang="pl-PL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18359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Świadczenia środowiskowe</a:t>
                      </a:r>
                      <a:endParaRPr lang="pl-PL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4</a:t>
                      </a:r>
                      <a:endParaRPr lang="pl-PL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18359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</a:tr>
              <a:tr h="518359">
                <a:tc>
                  <a:txBody>
                    <a:bodyPr/>
                    <a:lstStyle/>
                    <a:p>
                      <a:endParaRPr lang="pl-PL" sz="1266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</a:tr>
              <a:tr h="518359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</a:tr>
              <a:tr h="518359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</a:tr>
              <a:tr h="518359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13" name="Obraz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738" y="2199781"/>
            <a:ext cx="266700" cy="27622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929" y="2723074"/>
            <a:ext cx="247650" cy="3048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165" y="1401686"/>
            <a:ext cx="51816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652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59783" y="400050"/>
            <a:ext cx="9543812" cy="5587391"/>
          </a:xfrm>
        </p:spPr>
        <p:txBody>
          <a:bodyPr/>
          <a:lstStyle/>
          <a:p>
            <a:pPr marL="0" indent="0">
              <a:buNone/>
            </a:pPr>
            <a:r>
              <a:rPr lang="pl-PL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Województwo dolnośląskie:</a:t>
            </a:r>
            <a:endParaRPr lang="pl-PL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819899" y="6240386"/>
            <a:ext cx="242887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Opracowanie własne na podstawie danych </a:t>
            </a:r>
            <a:r>
              <a:rPr lang="pl-PL" sz="105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NFZ, </a:t>
            </a:r>
            <a:r>
              <a:rPr lang="pl-PL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przy użyciu strony Google My </a:t>
            </a:r>
            <a:r>
              <a:rPr lang="pl-PL" sz="105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Maps</a:t>
            </a:r>
            <a:r>
              <a:rPr lang="pl-PL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pl-PL" sz="1050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082799"/>
              </p:ext>
            </p:extLst>
          </p:nvPr>
        </p:nvGraphicFramePr>
        <p:xfrm>
          <a:off x="6958227" y="1326292"/>
          <a:ext cx="4525320" cy="4321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346"/>
                <a:gridCol w="2404534"/>
                <a:gridCol w="1508440"/>
              </a:tblGrid>
              <a:tr h="692603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66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Świadczenia psychiatryczne dla dzieci i młodzieży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66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Liczba podmiotów</a:t>
                      </a:r>
                      <a:endParaRPr lang="pl-PL" sz="1266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18359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Świadczenia ambulatoryjne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17</a:t>
                      </a:r>
                      <a:endParaRPr lang="pl-PL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18359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Świadczenia środowiskowe</a:t>
                      </a:r>
                      <a:endParaRPr lang="pl-PL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4</a:t>
                      </a:r>
                      <a:endParaRPr lang="pl-PL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18359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Świadczenia dzienne</a:t>
                      </a:r>
                      <a:endParaRPr lang="pl-PL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8</a:t>
                      </a:r>
                      <a:endParaRPr lang="pl-PL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18359">
                <a:tc>
                  <a:txBody>
                    <a:bodyPr/>
                    <a:lstStyle/>
                    <a:p>
                      <a:endParaRPr lang="pl-PL" sz="1266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</a:tr>
              <a:tr h="518359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</a:tr>
              <a:tr h="518359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</a:tr>
              <a:tr h="518359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13" name="Obraz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738" y="2199781"/>
            <a:ext cx="266700" cy="27622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929" y="2723074"/>
            <a:ext cx="247650" cy="304800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 rotWithShape="1">
          <a:blip r:embed="rId4"/>
          <a:srcRect l="1" r="12803"/>
          <a:stretch/>
        </p:blipFill>
        <p:spPr>
          <a:xfrm>
            <a:off x="7189745" y="3154346"/>
            <a:ext cx="215943" cy="28575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304" y="1373111"/>
            <a:ext cx="549859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7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59783" y="400050"/>
            <a:ext cx="9543812" cy="5587391"/>
          </a:xfrm>
        </p:spPr>
        <p:txBody>
          <a:bodyPr/>
          <a:lstStyle/>
          <a:p>
            <a:pPr marL="0" indent="0">
              <a:buNone/>
            </a:pPr>
            <a:r>
              <a:rPr lang="pl-PL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Województwo dolnośląskie:</a:t>
            </a:r>
            <a:endParaRPr lang="pl-PL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819899" y="6240386"/>
            <a:ext cx="242887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Opracowanie własne na podstawie danych </a:t>
            </a:r>
            <a:r>
              <a:rPr lang="pl-PL" sz="105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NFZ, </a:t>
            </a:r>
            <a:r>
              <a:rPr lang="pl-PL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przy użyciu strony Google My </a:t>
            </a:r>
            <a:r>
              <a:rPr lang="pl-PL" sz="105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Maps</a:t>
            </a:r>
            <a:r>
              <a:rPr lang="pl-PL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pl-PL" sz="1050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042085"/>
              </p:ext>
            </p:extLst>
          </p:nvPr>
        </p:nvGraphicFramePr>
        <p:xfrm>
          <a:off x="6958227" y="1326292"/>
          <a:ext cx="4525320" cy="4321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346"/>
                <a:gridCol w="2404534"/>
                <a:gridCol w="1508440"/>
              </a:tblGrid>
              <a:tr h="692603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66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Świadczenia psychiatryczne dla dzieci i młodzieży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66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Liczba podmiotów</a:t>
                      </a:r>
                      <a:endParaRPr lang="pl-PL" sz="1266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18359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Świadczenia ambulatoryjne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17</a:t>
                      </a:r>
                      <a:endParaRPr lang="pl-PL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18359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Świadczenia środowiskowe</a:t>
                      </a:r>
                      <a:endParaRPr lang="pl-PL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4</a:t>
                      </a:r>
                      <a:endParaRPr lang="pl-PL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18359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Świadczenia dzienne</a:t>
                      </a:r>
                      <a:endParaRPr lang="pl-PL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8</a:t>
                      </a:r>
                      <a:endParaRPr lang="pl-PL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18359">
                <a:tc>
                  <a:txBody>
                    <a:bodyPr/>
                    <a:lstStyle/>
                    <a:p>
                      <a:endParaRPr lang="pl-PL" sz="1266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baseline="0" dirty="0" smtClean="0">
                          <a:solidFill>
                            <a:schemeClr val="tx1"/>
                          </a:solidFill>
                        </a:rPr>
                        <a:t>Świadczenia psychologiczne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11</a:t>
                      </a:r>
                      <a:endParaRPr lang="pl-PL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18359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</a:tr>
              <a:tr h="518359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</a:tr>
              <a:tr h="518359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13" name="Obraz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738" y="2199781"/>
            <a:ext cx="266700" cy="27622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929" y="2723074"/>
            <a:ext cx="247650" cy="304800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 rotWithShape="1">
          <a:blip r:embed="rId4"/>
          <a:srcRect l="1" r="12803"/>
          <a:stretch/>
        </p:blipFill>
        <p:spPr>
          <a:xfrm>
            <a:off x="7189745" y="3154346"/>
            <a:ext cx="215943" cy="28575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738" y="3706214"/>
            <a:ext cx="247650" cy="2667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726" y="1196376"/>
            <a:ext cx="589597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82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9463" y="182882"/>
            <a:ext cx="9699129" cy="735583"/>
          </a:xfrm>
        </p:spPr>
        <p:txBody>
          <a:bodyPr/>
          <a:lstStyle/>
          <a:p>
            <a:r>
              <a:rPr lang="pl-PL" sz="2800" dirty="0" smtClean="0">
                <a:cs typeface="Times New Roman" panose="02020603050405020304" pitchFamily="18" charset="0"/>
              </a:rPr>
              <a:t>Pilotaż Centrów Zdrowia Psychicznego</a:t>
            </a:r>
            <a:endParaRPr lang="pl-PL" sz="2800" dirty="0"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2148" y="1481848"/>
            <a:ext cx="10646229" cy="5094316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l-PL" sz="2000" b="1" dirty="0" smtClean="0">
                <a:cs typeface="Times New Roman" panose="02020603050405020304" pitchFamily="18" charset="0"/>
              </a:rPr>
              <a:t>Cel</a:t>
            </a:r>
            <a:r>
              <a:rPr lang="pl-PL" sz="2000" dirty="0" smtClean="0">
                <a:cs typeface="Times New Roman" panose="02020603050405020304" pitchFamily="18" charset="0"/>
              </a:rPr>
              <a:t>: </a:t>
            </a:r>
            <a:r>
              <a:rPr lang="pl-PL" sz="2000" dirty="0">
                <a:cs typeface="Times New Roman" panose="02020603050405020304" pitchFamily="18" charset="0"/>
              </a:rPr>
              <a:t>Celem programu pilotażowego jest przetestowanie środowiskowego modelu psychiatrycznej opieki zdrowotnej opartego na centrach zdrowia psychicznego, o których mowa w art. 5a ustawy z dnia 1994 r. </a:t>
            </a:r>
            <a:r>
              <a:rPr lang="pl-PL" sz="2000" i="1" dirty="0">
                <a:cs typeface="Times New Roman" panose="02020603050405020304" pitchFamily="18" charset="0"/>
              </a:rPr>
              <a:t>o ochronie zdrowia psychicznego</a:t>
            </a:r>
            <a:r>
              <a:rPr lang="pl-PL" sz="2000" dirty="0"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cs typeface="Times New Roman" panose="02020603050405020304" pitchFamily="18" charset="0"/>
              </a:rPr>
              <a:t>w </a:t>
            </a:r>
            <a:r>
              <a:rPr lang="pl-PL" sz="2000" dirty="0">
                <a:cs typeface="Times New Roman" panose="02020603050405020304" pitchFamily="18" charset="0"/>
              </a:rPr>
              <a:t>aspekcie organizacyjnym, finansowym, jakościowym oraz równości i dostępności do świadczeń zdrowotnych. </a:t>
            </a:r>
            <a:endParaRPr lang="pl-PL" sz="2000" dirty="0" smtClean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l-PL" sz="2000" b="1" dirty="0" smtClean="0">
                <a:cs typeface="Times New Roman" panose="02020603050405020304" pitchFamily="18" charset="0"/>
              </a:rPr>
              <a:t>Rozporządzenie</a:t>
            </a:r>
            <a:r>
              <a:rPr lang="pl-PL" sz="2000" dirty="0" smtClean="0">
                <a:cs typeface="Times New Roman" panose="02020603050405020304" pitchFamily="18" charset="0"/>
              </a:rPr>
              <a:t>: </a:t>
            </a:r>
            <a:r>
              <a:rPr lang="pl-PL" sz="2000" i="1" dirty="0" smtClean="0">
                <a:cs typeface="Times New Roman" panose="02020603050405020304" pitchFamily="18" charset="0"/>
              </a:rPr>
              <a:t>Rozporządzenie Ministra Zdrowia z dnia 27 kwietnia 2018 r. w sprawie programu pilotażowego w centrach zdrowia psychicznego (Dz. U. poz. 852) </a:t>
            </a:r>
            <a:r>
              <a:rPr lang="pl-PL" sz="2000" dirty="0" smtClean="0">
                <a:cs typeface="Times New Roman" panose="02020603050405020304" pitchFamily="18" charset="0"/>
              </a:rPr>
              <a:t>oraz </a:t>
            </a:r>
            <a:r>
              <a:rPr lang="pl-PL" sz="2000" i="1" dirty="0">
                <a:cs typeface="Times New Roman" panose="02020603050405020304" pitchFamily="18" charset="0"/>
              </a:rPr>
              <a:t>Rozporządzenie Ministra Zdrowia z dnia 11 września 2018 r. zmieniające rozporządzenie </a:t>
            </a:r>
            <a:r>
              <a:rPr lang="pl-PL" sz="2000" i="1" dirty="0" smtClean="0">
                <a:cs typeface="Times New Roman" panose="02020603050405020304" pitchFamily="18" charset="0"/>
              </a:rPr>
              <a:t>w </a:t>
            </a:r>
            <a:r>
              <a:rPr lang="pl-PL" sz="2000" i="1" dirty="0">
                <a:cs typeface="Times New Roman" panose="02020603050405020304" pitchFamily="18" charset="0"/>
              </a:rPr>
              <a:t>sprawie programu pilotażowego w centrach zdrowia </a:t>
            </a:r>
            <a:r>
              <a:rPr lang="pl-PL" sz="2000" i="1" dirty="0" smtClean="0">
                <a:cs typeface="Times New Roman" panose="02020603050405020304" pitchFamily="18" charset="0"/>
              </a:rPr>
              <a:t>psychicznego (Dz. U. poz. 1786)</a:t>
            </a:r>
            <a:endParaRPr lang="pl-PL" sz="2000" i="1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l-PL" sz="2000" b="1" dirty="0" smtClean="0">
                <a:cs typeface="Times New Roman" panose="02020603050405020304" pitchFamily="18" charset="0"/>
              </a:rPr>
              <a:t>Rozpoczęcie:</a:t>
            </a:r>
            <a:r>
              <a:rPr lang="pl-PL" sz="2000" dirty="0" smtClean="0">
                <a:cs typeface="Times New Roman" panose="02020603050405020304" pitchFamily="18" charset="0"/>
              </a:rPr>
              <a:t> Rozpoczęcie udzielania świadczeń opieki zdrowotnej w ramach programu pilotażowego jest możliwe od 1 lipca 2018 r.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l-PL" sz="2000" b="1" dirty="0">
                <a:cs typeface="Times New Roman" panose="02020603050405020304" pitchFamily="18" charset="0"/>
              </a:rPr>
              <a:t>Czas trwania</a:t>
            </a:r>
            <a:r>
              <a:rPr lang="pl-PL" sz="2000" dirty="0">
                <a:cs typeface="Times New Roman" panose="02020603050405020304" pitchFamily="18" charset="0"/>
              </a:rPr>
              <a:t>: 36 </a:t>
            </a:r>
            <a:r>
              <a:rPr lang="pl-PL" sz="2000" dirty="0" smtClean="0">
                <a:cs typeface="Times New Roman" panose="02020603050405020304" pitchFamily="18" charset="0"/>
              </a:rPr>
              <a:t>miesięcy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l-PL" sz="2000" b="1" dirty="0" smtClean="0">
                <a:cs typeface="Times New Roman" panose="02020603050405020304" pitchFamily="18" charset="0"/>
              </a:rPr>
              <a:t>Populacja objęta opieką:  </a:t>
            </a:r>
            <a:r>
              <a:rPr lang="pl-PL" sz="2000" dirty="0" smtClean="0">
                <a:cs typeface="Times New Roman" panose="02020603050405020304" pitchFamily="18" charset="0"/>
              </a:rPr>
              <a:t>około 3 miliony osób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8364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59783" y="400050"/>
            <a:ext cx="9543812" cy="5587391"/>
          </a:xfrm>
        </p:spPr>
        <p:txBody>
          <a:bodyPr/>
          <a:lstStyle/>
          <a:p>
            <a:pPr marL="0" indent="0">
              <a:buNone/>
            </a:pPr>
            <a:r>
              <a:rPr lang="pl-PL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Województwo dolnośląskie:</a:t>
            </a:r>
            <a:endParaRPr lang="pl-PL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819899" y="6240386"/>
            <a:ext cx="242887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Opracowanie własne na podstawie danych </a:t>
            </a:r>
            <a:r>
              <a:rPr lang="pl-PL" sz="105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NFZ, </a:t>
            </a:r>
            <a:r>
              <a:rPr lang="pl-PL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przy użyciu strony Google My </a:t>
            </a:r>
            <a:r>
              <a:rPr lang="pl-PL" sz="105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Maps</a:t>
            </a:r>
            <a:r>
              <a:rPr lang="pl-PL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pl-PL" sz="1050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522642"/>
              </p:ext>
            </p:extLst>
          </p:nvPr>
        </p:nvGraphicFramePr>
        <p:xfrm>
          <a:off x="6958227" y="1326292"/>
          <a:ext cx="4525320" cy="4321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346"/>
                <a:gridCol w="2404534"/>
                <a:gridCol w="1508440"/>
              </a:tblGrid>
              <a:tr h="692603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66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Świadczenia psychiatryczne dla dzieci i młodzieży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66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Liczba podmiotów</a:t>
                      </a:r>
                      <a:endParaRPr lang="pl-PL" sz="1266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18359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Świadczenia ambulatoryjne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17</a:t>
                      </a:r>
                      <a:endParaRPr lang="pl-PL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18359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Świadczenia środowiskowe</a:t>
                      </a:r>
                      <a:endParaRPr lang="pl-PL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4</a:t>
                      </a:r>
                      <a:endParaRPr lang="pl-PL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18359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Świadczenia dzienne</a:t>
                      </a:r>
                      <a:endParaRPr lang="pl-PL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8</a:t>
                      </a:r>
                      <a:endParaRPr lang="pl-PL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18359">
                <a:tc>
                  <a:txBody>
                    <a:bodyPr/>
                    <a:lstStyle/>
                    <a:p>
                      <a:endParaRPr lang="pl-PL" sz="1266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baseline="0" dirty="0" smtClean="0">
                          <a:solidFill>
                            <a:schemeClr val="tx1"/>
                          </a:solidFill>
                        </a:rPr>
                        <a:t>Świadczenia psychologiczne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11</a:t>
                      </a:r>
                      <a:endParaRPr lang="pl-PL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18359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Oddziały dla dzieci i młodzieży</a:t>
                      </a:r>
                      <a:endParaRPr lang="pl-PL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</a:t>
                      </a:r>
                      <a:endParaRPr lang="pl-PL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18359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</a:tr>
              <a:tr h="518359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13" name="Obraz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738" y="2199781"/>
            <a:ext cx="266700" cy="27622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929" y="2723074"/>
            <a:ext cx="247650" cy="304800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 rotWithShape="1">
          <a:blip r:embed="rId4"/>
          <a:srcRect l="1" r="12803"/>
          <a:stretch/>
        </p:blipFill>
        <p:spPr>
          <a:xfrm>
            <a:off x="7189745" y="3154346"/>
            <a:ext cx="215943" cy="28575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738" y="3706214"/>
            <a:ext cx="247650" cy="26670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5651" y="4239032"/>
            <a:ext cx="228600" cy="3048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7170" y="1389385"/>
            <a:ext cx="5249000" cy="490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942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3938" y="272544"/>
            <a:ext cx="9699129" cy="735583"/>
          </a:xfrm>
        </p:spPr>
        <p:txBody>
          <a:bodyPr/>
          <a:lstStyle/>
          <a:p>
            <a:pPr algn="l"/>
            <a:r>
              <a:rPr lang="pl-PL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Koszty świadczeń </a:t>
            </a:r>
            <a:r>
              <a:rPr lang="pl-PL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woj. </a:t>
            </a:r>
            <a:r>
              <a:rPr lang="pl-PL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dolnośląskie </a:t>
            </a:r>
            <a:r>
              <a:rPr lang="pl-PL" sz="2600" b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dzieci </a:t>
            </a:r>
            <a:r>
              <a:rPr lang="pl-PL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młodzież</a:t>
            </a:r>
            <a:endParaRPr lang="pl-PL" sz="2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819899" y="6240386"/>
            <a:ext cx="242887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Opracowanie własne na podstawie danych </a:t>
            </a:r>
            <a:r>
              <a:rPr lang="pl-PL" sz="105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NFZ</a:t>
            </a:r>
            <a:endParaRPr lang="pl-PL" sz="105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1632608" y="1506829"/>
          <a:ext cx="9280459" cy="3456588"/>
        </p:xfrm>
        <a:graphic>
          <a:graphicData uri="http://schemas.openxmlformats.org/drawingml/2006/table">
            <a:tbl>
              <a:tblPr firstRow="1" firstCol="1" lastRow="1">
                <a:tableStyleId>{FABFCF23-3B69-468F-B69F-88F6DE6A72F2}</a:tableStyleId>
              </a:tblPr>
              <a:tblGrid>
                <a:gridCol w="4961375"/>
                <a:gridCol w="2456750"/>
                <a:gridCol w="1862334"/>
              </a:tblGrid>
              <a:tr h="384567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Zakres świadczeń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46512">
                <a:tc>
                  <a:txBody>
                    <a:bodyPr/>
                    <a:lstStyle/>
                    <a:p>
                      <a:pPr marL="90488" indent="0" algn="l" defTabSz="321457" rtl="0" eaLnBrk="1" fontAlgn="b" latinLnBrk="0" hangingPunct="1"/>
                      <a:r>
                        <a:rPr lang="pl-PL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ŚWIADCZENIA PSYCHIATRYCZNE AMBULATORYJNE DLA DZIECI I MŁODZIEŻY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effectLst/>
                          <a:latin typeface="+mj-lt"/>
                        </a:rPr>
                        <a:t>      3 218 769,60 zł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effectLst/>
                          <a:latin typeface="+mj-lt"/>
                        </a:rPr>
                        <a:t>   3 354 560,40 zł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46512">
                <a:tc>
                  <a:txBody>
                    <a:bodyPr/>
                    <a:lstStyle/>
                    <a:p>
                      <a:pPr marL="90488" indent="0" algn="l" defTabSz="321457" rtl="0" eaLnBrk="1" fontAlgn="b" latinLnBrk="0" hangingPunct="1"/>
                      <a:r>
                        <a:rPr lang="pl-PL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ŚWIADCZENIA PSYCHIATRYCZNE DLA DZIECI I MŁODZIEŻY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effectLst/>
                          <a:latin typeface="+mj-lt"/>
                        </a:rPr>
                        <a:t>      7 995 996,00 zł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effectLst/>
                          <a:latin typeface="+mj-lt"/>
                        </a:rPr>
                        <a:t> 10 761 624,00 zł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46512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pl-PL" sz="1800" b="0" i="0" u="none" strike="noStrike" dirty="0">
                          <a:effectLst/>
                          <a:latin typeface="+mj-lt"/>
                        </a:rPr>
                        <a:t>ŚWIADCZENIA DZIENNE PSYCHIATRYCZNE REHABILITACYJNE DLA DZIECI I MŁODZIEŻY</a:t>
                      </a:r>
                    </a:p>
                  </a:txBody>
                  <a:tcPr marL="114300" marR="9525" marT="9525" marB="0" anchor="b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effectLst/>
                          <a:latin typeface="+mj-lt"/>
                        </a:rPr>
                        <a:t>      6 617 934,00 zł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effectLst/>
                          <a:latin typeface="+mj-lt"/>
                        </a:rPr>
                        <a:t>   6 875 883,00 zł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46512">
                <a:tc>
                  <a:txBody>
                    <a:bodyPr/>
                    <a:lstStyle/>
                    <a:p>
                      <a:pPr marL="90488" indent="0" algn="l" fontAlgn="b"/>
                      <a:r>
                        <a:rPr lang="pl-PL" sz="1800" b="1" i="0" u="none" strike="noStrike" dirty="0">
                          <a:effectLst/>
                          <a:latin typeface="+mj-lt"/>
                        </a:rPr>
                        <a:t>Razem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>
                          <a:effectLst/>
                          <a:latin typeface="+mj-lt"/>
                        </a:rPr>
                        <a:t>    17 832 699,60 zł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effectLst/>
                          <a:latin typeface="+mj-lt"/>
                        </a:rPr>
                        <a:t> 20 992 067,40 zł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5718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86748" y="2921708"/>
            <a:ext cx="3628104" cy="573660"/>
          </a:xfrm>
        </p:spPr>
        <p:txBody>
          <a:bodyPr/>
          <a:lstStyle/>
          <a:p>
            <a:r>
              <a:rPr lang="pl-PL" sz="3200" dirty="0" smtClean="0"/>
              <a:t>Dziękuję za uwagę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6855558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4114" y="1370154"/>
            <a:ext cx="11146972" cy="4952269"/>
          </a:xfrm>
        </p:spPr>
        <p:txBody>
          <a:bodyPr/>
          <a:lstStyle/>
          <a:p>
            <a:pPr algn="just"/>
            <a:r>
              <a:rPr lang="pl-PL" sz="2000" dirty="0" smtClean="0"/>
              <a:t>   </a:t>
            </a:r>
            <a:r>
              <a:rPr lang="pl-PL" sz="2000" b="1" dirty="0" smtClean="0">
                <a:cs typeface="Times New Roman" panose="02020603050405020304" pitchFamily="18" charset="0"/>
              </a:rPr>
              <a:t>Realizatorzy</a:t>
            </a:r>
            <a:r>
              <a:rPr lang="pl-PL" sz="2000" b="1" dirty="0">
                <a:cs typeface="Times New Roman" panose="02020603050405020304" pitchFamily="18" charset="0"/>
              </a:rPr>
              <a:t>: </a:t>
            </a:r>
            <a:r>
              <a:rPr lang="pl-PL" sz="2000" dirty="0" smtClean="0">
                <a:cs typeface="Times New Roman" panose="02020603050405020304" pitchFamily="18" charset="0"/>
              </a:rPr>
              <a:t>27 </a:t>
            </a:r>
            <a:r>
              <a:rPr lang="pl-PL" sz="2000" dirty="0">
                <a:cs typeface="Times New Roman" panose="02020603050405020304" pitchFamily="18" charset="0"/>
              </a:rPr>
              <a:t>podmiotów, które złożyły dobrowolną chęć przeprowadzenia pilotażu oraz zostały adekwatnie ocenione w oparciu uszczegółowione kryteria oceny wraz z przypisaną </a:t>
            </a:r>
            <a:r>
              <a:rPr lang="pl-PL" sz="2000" dirty="0" smtClean="0">
                <a:cs typeface="Times New Roman" panose="02020603050405020304" pitchFamily="18" charset="0"/>
              </a:rPr>
              <a:t>wagą punktową w </a:t>
            </a:r>
            <a:r>
              <a:rPr lang="pl-PL" sz="2000" dirty="0">
                <a:cs typeface="Times New Roman" panose="02020603050405020304" pitchFamily="18" charset="0"/>
              </a:rPr>
              <a:t>odniesieniu do poszczególnych kryteriów.</a:t>
            </a:r>
          </a:p>
          <a:p>
            <a:pPr algn="just"/>
            <a:r>
              <a:rPr lang="pl-PL" sz="2000" dirty="0">
                <a:cs typeface="Times New Roman" panose="02020603050405020304" pitchFamily="18" charset="0"/>
              </a:rPr>
              <a:t> 	Zadaniem realizatora programu pilotażowego tj.: podmiotu leczniczego odpowiedzialnego za funkcjonowanie centrum zdrowia psychicznego jest zapewnienie kompleksowej opieki psychiatrycznej (doraźnej, ambulatoryjnej, środowiskowej, dziennej i całodobowej) dla dorosłej ludności zamieszkałej na obszarze jego działania (od 50 do około 200 tys. mieszkańców). </a:t>
            </a:r>
            <a:endParaRPr lang="pl-PL" sz="2000" dirty="0" smtClean="0">
              <a:cs typeface="Times New Roman" panose="02020603050405020304" pitchFamily="18" charset="0"/>
            </a:endParaRPr>
          </a:p>
          <a:p>
            <a:r>
              <a:rPr lang="pl-PL" sz="2000" dirty="0"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cs typeface="Times New Roman" panose="02020603050405020304" pitchFamily="18" charset="0"/>
              </a:rPr>
              <a:t>   </a:t>
            </a:r>
            <a:r>
              <a:rPr lang="pl-PL" sz="20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Realizatorem programu pilotażowego na terenie województwa dolnośląskiego jest </a:t>
            </a:r>
            <a:r>
              <a:rPr lang="pl-PL" sz="2000" dirty="0">
                <a:solidFill>
                  <a:schemeClr val="accent1"/>
                </a:solidFill>
                <a:cs typeface="Times New Roman" panose="02020603050405020304" pitchFamily="18" charset="0"/>
              </a:rPr>
              <a:t>Wojewódzki Szpital dla Nerwowo i Psychicznie Chorych w </a:t>
            </a:r>
            <a:r>
              <a:rPr lang="pl-PL" sz="20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Bolesławcu, który obejmuje swoją opieką populację </a:t>
            </a:r>
            <a:r>
              <a:rPr lang="pl-PL" sz="2000" dirty="0" smtClean="0">
                <a:solidFill>
                  <a:schemeClr val="accent1"/>
                </a:solidFill>
              </a:rPr>
              <a:t>74 199 osób dorosłych.</a:t>
            </a:r>
            <a:endParaRPr lang="pl-PL" sz="2000" dirty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algn="just"/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5517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59783" y="400051"/>
            <a:ext cx="9543812" cy="615950"/>
          </a:xfrm>
        </p:spPr>
        <p:txBody>
          <a:bodyPr/>
          <a:lstStyle/>
          <a:p>
            <a:pPr marL="0" indent="0">
              <a:buNone/>
            </a:pPr>
            <a:r>
              <a:rPr lang="pl-PL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Województwo dolnośląskie: populacja osób dorosłych</a:t>
            </a:r>
            <a:endParaRPr lang="pl-PL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819899" y="6240386"/>
            <a:ext cx="242887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Opracowanie własne na podstawie danych </a:t>
            </a:r>
            <a:r>
              <a:rPr lang="pl-PL" sz="105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GUS 2017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2169382" y="2366732"/>
          <a:ext cx="4514506" cy="187132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57253"/>
                <a:gridCol w="2257253"/>
              </a:tblGrid>
              <a:tr h="623776">
                <a:tc>
                  <a:txBody>
                    <a:bodyPr/>
                    <a:lstStyle/>
                    <a:p>
                      <a:pPr marL="0" algn="l" defTabSz="321457" rtl="0" eaLnBrk="1" fontAlgn="b" latinLnBrk="0" hangingPunct="1"/>
                      <a:r>
                        <a:rPr lang="pl-PL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Kobiety</a:t>
                      </a:r>
                      <a:endParaRPr lang="pl-PL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321457" rtl="0" eaLnBrk="1" fontAlgn="b" latinLnBrk="0" hangingPunct="1"/>
                      <a:r>
                        <a:rPr lang="pl-PL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1 268 022</a:t>
                      </a:r>
                    </a:p>
                  </a:txBody>
                  <a:tcPr marL="9525" marR="9525" marT="9525" marB="0" anchor="b"/>
                </a:tc>
              </a:tr>
              <a:tr h="623776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Mężczyźni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kern="1200" dirty="0"/>
                        <a:t>1 143 916</a:t>
                      </a:r>
                      <a:endParaRPr lang="pl-PL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623776">
                <a:tc>
                  <a:txBody>
                    <a:bodyPr/>
                    <a:lstStyle/>
                    <a:p>
                      <a:r>
                        <a:rPr lang="pl-PL" sz="2400" b="1" dirty="0" smtClean="0"/>
                        <a:t>Ogółem</a:t>
                      </a:r>
                      <a:endParaRPr lang="pl-PL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1" kern="1200" dirty="0"/>
                        <a:t>2 411 938</a:t>
                      </a:r>
                      <a:endParaRPr lang="pl-PL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177" y="1803400"/>
            <a:ext cx="2661196" cy="313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844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59783" y="400051"/>
            <a:ext cx="9543812" cy="615950"/>
          </a:xfrm>
        </p:spPr>
        <p:txBody>
          <a:bodyPr/>
          <a:lstStyle/>
          <a:p>
            <a:pPr marL="0" indent="0" algn="ctr">
              <a:buNone/>
            </a:pPr>
            <a:r>
              <a:rPr lang="pl-PL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Województwo dolnośląskie liczba łóżek/miejsc – wybrane świadczenia</a:t>
            </a:r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819899" y="6240386"/>
            <a:ext cx="242887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Opracowanie własne na podstawie danych </a:t>
            </a:r>
            <a:r>
              <a:rPr lang="pl-PL" sz="105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OW NFZ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493652"/>
              </p:ext>
            </p:extLst>
          </p:nvPr>
        </p:nvGraphicFramePr>
        <p:xfrm>
          <a:off x="1712937" y="1374200"/>
          <a:ext cx="9390658" cy="4392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8237"/>
                <a:gridCol w="2762421"/>
              </a:tblGrid>
              <a:tr h="108085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NAZWA ZAKRESU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ZAKONTRAKTOWANA LICZBA ŁOŻEK</a:t>
                      </a:r>
                      <a:r>
                        <a:rPr lang="pl-PL" sz="2000" u="none" strike="noStrike" dirty="0" smtClean="0">
                          <a:effectLst/>
                        </a:rPr>
                        <a:t>/</a:t>
                      </a:r>
                    </a:p>
                    <a:p>
                      <a:pPr algn="l" fontAlgn="b"/>
                      <a:r>
                        <a:rPr lang="pl-PL" sz="2000" u="none" strike="noStrike" dirty="0" smtClean="0">
                          <a:effectLst/>
                        </a:rPr>
                        <a:t>MIEJSC </a:t>
                      </a:r>
                      <a:r>
                        <a:rPr lang="pl-PL" sz="2000" u="none" strike="noStrike" dirty="0">
                          <a:effectLst/>
                        </a:rPr>
                        <a:t>2018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42673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ŚWIADCZENIA </a:t>
                      </a:r>
                      <a:r>
                        <a:rPr lang="pl-PL" sz="2000" u="none" strike="noStrike" dirty="0" smtClean="0">
                          <a:effectLst/>
                        </a:rPr>
                        <a:t>PSYCHIATRYCZNE DLA DOROSŁYCH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 dirty="0">
                          <a:effectLst/>
                        </a:rPr>
                        <a:t>821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67224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ŚWIADCZENIA OPIEKUŃCZO-LECZNICZE PSYCHIATRYCZNE DLA DOROSŁYCH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 dirty="0">
                          <a:effectLst/>
                        </a:rPr>
                        <a:t>730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67224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ŚWIADCZENIA DZIENNE PSYCHIATRYCZNE DLA DOROSŁYCH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>
                          <a:effectLst/>
                        </a:rPr>
                        <a:t>334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67224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LECZENIE ZABURZEŃ NERWICOWYCH DLA DOROSŁYCH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>
                          <a:effectLst/>
                        </a:rPr>
                        <a:t>161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67224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ŚWIADCZENIA DZIENNE PSYCHIATRYCZNE REHABILITACYJNE DLA DOROSŁYCH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 dirty="0">
                          <a:effectLst/>
                        </a:rPr>
                        <a:t>64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1894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3938" y="272544"/>
            <a:ext cx="9699129" cy="735583"/>
          </a:xfrm>
        </p:spPr>
        <p:txBody>
          <a:bodyPr/>
          <a:lstStyle/>
          <a:p>
            <a:pPr algn="l"/>
            <a:r>
              <a:rPr lang="pl-PL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wartość </a:t>
            </a:r>
            <a:r>
              <a:rPr lang="pl-PL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świadczeń </a:t>
            </a:r>
            <a:r>
              <a:rPr lang="pl-PL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woj. dolnośląskie </a:t>
            </a:r>
            <a:r>
              <a:rPr lang="pl-PL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dorośli</a:t>
            </a:r>
            <a:endParaRPr lang="pl-PL" sz="2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819899" y="6240386"/>
            <a:ext cx="242887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Opracowanie własne na podstawie danych </a:t>
            </a:r>
            <a:r>
              <a:rPr lang="pl-PL" sz="105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NFZ</a:t>
            </a:r>
            <a:endParaRPr lang="pl-PL" sz="105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1632608" y="1506829"/>
          <a:ext cx="9280459" cy="3945252"/>
        </p:xfrm>
        <a:graphic>
          <a:graphicData uri="http://schemas.openxmlformats.org/drawingml/2006/table">
            <a:tbl>
              <a:tblPr firstRow="1" firstCol="1" lastRow="1">
                <a:tableStyleId>{FABFCF23-3B69-468F-B69F-88F6DE6A72F2}</a:tableStyleId>
              </a:tblPr>
              <a:tblGrid>
                <a:gridCol w="4961375"/>
                <a:gridCol w="2456750"/>
                <a:gridCol w="1862334"/>
              </a:tblGrid>
              <a:tr h="384567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Zakres świadczeń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4651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ŚWIADCZENIA PSYCHIATRYCZNE DLA DOROSŁYCH</a:t>
                      </a:r>
                    </a:p>
                  </a:txBody>
                  <a:tcPr marL="114300" marR="9525" marT="9525" marB="0" anchor="b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 </a:t>
                      </a:r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111 </a:t>
                      </a:r>
                      <a:r>
                        <a:rPr lang="pl-PL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75,90 zł </a:t>
                      </a:r>
                      <a:endParaRPr lang="pl-PL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47 590 565,40 zł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4651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ŚWIADCZENIA PSYCHIATRYCZNE AMBULATORYJNE DLA DOROSŁYCH</a:t>
                      </a:r>
                    </a:p>
                  </a:txBody>
                  <a:tcPr marL="114300" marR="9525" marT="9525" marB="0" anchor="b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 </a:t>
                      </a:r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358 515,05 zł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21 282 465,84 zł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4651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ŚWIADCZENIA DZIENNE PSYCHIATRYCZNE DLA DOROSŁYCH</a:t>
                      </a:r>
                    </a:p>
                  </a:txBody>
                  <a:tcPr marL="114300" marR="9525" marT="9525" marB="0" anchor="b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 </a:t>
                      </a:r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871 029,49 zł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9 094 433,39 zł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4651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LECZENIE ŚRODOWISKOWE (DOMOWE)</a:t>
                      </a:r>
                    </a:p>
                  </a:txBody>
                  <a:tcPr marL="114300" marR="9525" marT="9525" marB="0" anchor="b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 </a:t>
                      </a:r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002 737,30 zł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2 443 440,60 zł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4637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Razem</a:t>
                      </a:r>
                    </a:p>
                  </a:txBody>
                  <a:tcPr marL="114300" marR="9525" marT="9525" marB="0" anchor="b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79 </a:t>
                      </a:r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344 157,74 zł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80 410 905,23 zł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3858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Wartość kontraktów z zakresu opieka psychiatryczna i leczenie uzależnień</a:t>
            </a:r>
            <a:endParaRPr lang="pl-PL" sz="32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351775"/>
              </p:ext>
            </p:extLst>
          </p:nvPr>
        </p:nvGraphicFramePr>
        <p:xfrm>
          <a:off x="884905" y="1902544"/>
          <a:ext cx="10397757" cy="4100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4539"/>
                <a:gridCol w="1327203"/>
                <a:gridCol w="1327203"/>
                <a:gridCol w="1327203"/>
                <a:gridCol w="1327203"/>
                <a:gridCol w="1327203"/>
                <a:gridCol w="1327203"/>
              </a:tblGrid>
              <a:tr h="674692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2015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2016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2017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2018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2019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WZROST 2019/2015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1267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PLAN FINANSOWY DOWNFZ - opieka psychiatryczna i leczenie uzależnień wraz z pilotażem na CZP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187 744 000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196 618 000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217 438 000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239 577 000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260 545 000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39%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1267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ŚRODKI PODLEGAJĄCE KONTRAKTACJI - opieka psychiatryczna i leczenie uzależnień wraz z pilotażem na CZP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186 062 190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190 559 359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203 930 248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218 890 047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239 397 740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29%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3972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479372"/>
              </p:ext>
            </p:extLst>
          </p:nvPr>
        </p:nvGraphicFramePr>
        <p:xfrm>
          <a:off x="1017639" y="383457"/>
          <a:ext cx="10353367" cy="5442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72428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83532" y="267155"/>
            <a:ext cx="9699129" cy="735583"/>
          </a:xfrm>
        </p:spPr>
        <p:txBody>
          <a:bodyPr/>
          <a:lstStyle/>
          <a:p>
            <a:r>
              <a:rPr lang="pl-PL" sz="2800" dirty="0" smtClean="0">
                <a:latin typeface="+mn-lt"/>
                <a:cs typeface="Times New Roman" panose="02020603050405020304" pitchFamily="18" charset="0"/>
              </a:rPr>
              <a:t>Zdrowie psychiczne dzieci i młodzieży</a:t>
            </a:r>
            <a:endParaRPr lang="pl-PL" sz="2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4399" y="1172557"/>
            <a:ext cx="11333008" cy="572920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pl-PL" sz="2000" dirty="0" smtClean="0"/>
              <a:t>Problemy zdrowia psychicznego dzieci narastają i są wynikiem wielu czynników takich jak: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u</a:t>
            </a:r>
            <a:r>
              <a:rPr lang="pl-PL" sz="2000" dirty="0" smtClean="0"/>
              <a:t>warunkowania biologiczne,</a:t>
            </a:r>
            <a:endParaRPr lang="pl-PL" sz="2000" dirty="0"/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2000" dirty="0" smtClean="0"/>
              <a:t>globalizacja,</a:t>
            </a:r>
            <a:endParaRPr lang="pl-PL" sz="2000" dirty="0"/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2000" dirty="0" smtClean="0"/>
              <a:t>warunki społeczne i ekonomiczne,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2000" dirty="0" smtClean="0"/>
              <a:t>poziom relacji rodziców i dzieci,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2000" dirty="0" smtClean="0"/>
              <a:t>trudności okresu dorastania,</a:t>
            </a:r>
            <a:endParaRPr lang="pl-PL" sz="2000" dirty="0"/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s</a:t>
            </a:r>
            <a:r>
              <a:rPr lang="pl-PL" sz="2000" dirty="0" smtClean="0"/>
              <a:t>tres.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endParaRPr lang="pl-PL" sz="2000" dirty="0" smtClean="0"/>
          </a:p>
          <a:p>
            <a:pPr marL="0" indent="0" algn="just">
              <a:spcBef>
                <a:spcPts val="0"/>
              </a:spcBef>
              <a:spcAft>
                <a:spcPts val="200"/>
              </a:spcAft>
            </a:pPr>
            <a:r>
              <a:rPr lang="pl-PL" sz="2000" dirty="0"/>
              <a:t>Z perspektywy ostatnich kilku lat obserwuje się znaczne nasilenie zjawiska </a:t>
            </a:r>
            <a:r>
              <a:rPr lang="pl-PL" sz="2000" dirty="0" err="1"/>
              <a:t>zachowań</a:t>
            </a:r>
            <a:r>
              <a:rPr lang="pl-PL" sz="2000" dirty="0"/>
              <a:t> autoagresywnych u dzieci i młodzieży</a:t>
            </a:r>
            <a:r>
              <a:rPr lang="pl-PL" sz="2000" dirty="0" smtClean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13762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2_Motyw pakietu Offic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 Light"/>
        <a:ea typeface="Arial"/>
        <a:cs typeface="Helvetica Light"/>
      </a:majorFont>
      <a:minorFont>
        <a:latin typeface="Helvetica Light"/>
        <a:ea typeface="Arial"/>
        <a:cs typeface="Helvetica Light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Arial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Arial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Prezentacja na spotkani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 Light"/>
        <a:ea typeface="Arial"/>
        <a:cs typeface="Helvetica Light"/>
      </a:majorFont>
      <a:minorFont>
        <a:latin typeface="Helvetica Light"/>
        <a:ea typeface="Arial"/>
        <a:cs typeface="Helvetica Light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Arial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Arial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1_Motyw pakietu Offic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 Light"/>
        <a:ea typeface="Arial"/>
        <a:cs typeface="Helvetica Light"/>
      </a:majorFont>
      <a:minorFont>
        <a:latin typeface="Helvetica Light"/>
        <a:ea typeface="Arial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Arial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Arial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na Radę ds. ZP - Inf. o Zespole roboczym do spraw prewencji samobójstw i depresji</Template>
  <TotalTime>3185</TotalTime>
  <Words>914</Words>
  <Application>Microsoft Office PowerPoint</Application>
  <PresentationFormat>Panoramiczny</PresentationFormat>
  <Paragraphs>191</Paragraphs>
  <Slides>22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22</vt:i4>
      </vt:variant>
    </vt:vector>
  </HeadingPairs>
  <TitlesOfParts>
    <vt:vector size="30" baseType="lpstr">
      <vt:lpstr>Abel</vt:lpstr>
      <vt:lpstr>Arial</vt:lpstr>
      <vt:lpstr>Calibri</vt:lpstr>
      <vt:lpstr>Helvetica Light</vt:lpstr>
      <vt:lpstr>Times New Roman</vt:lpstr>
      <vt:lpstr>2_Motyw pakietu Office</vt:lpstr>
      <vt:lpstr>Prezentacja na spotkanie</vt:lpstr>
      <vt:lpstr>1_Motyw pakietu Office</vt:lpstr>
      <vt:lpstr>Psychiatryczna opieka zdrowotna dla dorosłych  oraz dzieci i młodzieży Województwo Dolnośląskie</vt:lpstr>
      <vt:lpstr>Pilotaż Centrów Zdrowia Psychicznego</vt:lpstr>
      <vt:lpstr>Prezentacja programu PowerPoint</vt:lpstr>
      <vt:lpstr>Prezentacja programu PowerPoint</vt:lpstr>
      <vt:lpstr>Prezentacja programu PowerPoint</vt:lpstr>
      <vt:lpstr>wartość świadczeń woj. dolnośląskie dorośli</vt:lpstr>
      <vt:lpstr>Wartość kontraktów z zakresu opieka psychiatryczna i leczenie uzależnień</vt:lpstr>
      <vt:lpstr>Prezentacja programu PowerPoint</vt:lpstr>
      <vt:lpstr>Zdrowie psychiczne dzieci i młodzieży</vt:lpstr>
      <vt:lpstr>Projektowany nowy system ochrony zdrowia psychicznego dzieci i młodzieży</vt:lpstr>
      <vt:lpstr>Prezentacja programu PowerPoint</vt:lpstr>
      <vt:lpstr>Nowy model opieki psychiatrycznej dla dzieci i młodzieży</vt:lpstr>
      <vt:lpstr>Projekt PO WER 5.4</vt:lpstr>
      <vt:lpstr>Fundusze Europejskie – Nowa Perspektywa</vt:lpstr>
      <vt:lpstr>493 594 osób  w wieku 17 lat i poniżej (dane Urzędu Statystycznego we Wrocławiu 31.XII.2018 )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Koszty świadczeń woj. dolnośląskie dzieci i młodzież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STYGMATYZACJA  OSÓB Z CHOROBAMI PSYCHICZNYMI  I SPOSOBY WALKI ZE WZRASTAJĄCĄ ZACHOROWALNOŚCIĄ NA DEPRESJĘ</dc:title>
  <dc:creator>Jóźwik Dominika</dc:creator>
  <cp:lastModifiedBy>Król Zbigniew</cp:lastModifiedBy>
  <cp:revision>254</cp:revision>
  <cp:lastPrinted>2017-10-10T07:29:44Z</cp:lastPrinted>
  <dcterms:created xsi:type="dcterms:W3CDTF">2017-08-29T11:02:55Z</dcterms:created>
  <dcterms:modified xsi:type="dcterms:W3CDTF">2019-04-25T05:01:29Z</dcterms:modified>
</cp:coreProperties>
</file>