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86" r:id="rId3"/>
    <p:sldId id="289" r:id="rId4"/>
    <p:sldId id="290" r:id="rId5"/>
    <p:sldId id="276" r:id="rId6"/>
    <p:sldId id="291" r:id="rId7"/>
    <p:sldId id="285" r:id="rId8"/>
    <p:sldId id="292" r:id="rId9"/>
    <p:sldId id="293" r:id="rId10"/>
    <p:sldId id="320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15" r:id="rId21"/>
    <p:sldId id="316" r:id="rId22"/>
    <p:sldId id="317" r:id="rId23"/>
    <p:sldId id="318" r:id="rId24"/>
    <p:sldId id="319" r:id="rId25"/>
    <p:sldId id="304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14" r:id="rId34"/>
    <p:sldId id="269" r:id="rId35"/>
  </p:sldIdLst>
  <p:sldSz cx="12192000" cy="6858000"/>
  <p:notesSz cx="6807200" cy="9906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D2D"/>
    <a:srgbClr val="FFFFC9"/>
    <a:srgbClr val="FFFF9F"/>
    <a:srgbClr val="FFEFBD"/>
    <a:srgbClr val="FFE593"/>
    <a:srgbClr val="FFF0C1"/>
    <a:srgbClr val="FAD916"/>
    <a:srgbClr val="FFF4D1"/>
    <a:srgbClr val="FFED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01600" y="742950"/>
            <a:ext cx="6604000" cy="3714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7627" y="4705350"/>
            <a:ext cx="4991947" cy="44577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353983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93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kst tytułowy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0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7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9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13"/>
          <p:cNvSpPr txBox="1"/>
          <p:nvPr/>
        </p:nvSpPr>
        <p:spPr>
          <a:xfrm>
            <a:off x="268288" y="1924023"/>
            <a:ext cx="5080955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/>
              <a:t>Ewaluacja Regionalnej Strategii Innowacji 2011-2020</a:t>
            </a:r>
            <a:endParaRPr dirty="0"/>
          </a:p>
        </p:txBody>
      </p:sp>
      <p:sp>
        <p:nvSpPr>
          <p:cNvPr id="113" name="TextBox 314"/>
          <p:cNvSpPr txBox="1"/>
          <p:nvPr/>
        </p:nvSpPr>
        <p:spPr>
          <a:xfrm>
            <a:off x="370045" y="4894207"/>
            <a:ext cx="864060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1800" b="1" dirty="0" smtClean="0"/>
              <a:t>Justyna Lasak</a:t>
            </a:r>
            <a:r>
              <a:rPr lang="pl-PL" sz="1800" dirty="0" smtClean="0"/>
              <a:t>– Zastępca Dyrektora </a:t>
            </a:r>
            <a:r>
              <a:rPr lang="pl-PL" sz="1800" dirty="0"/>
              <a:t>Wydziału </a:t>
            </a:r>
            <a:r>
              <a:rPr lang="pl-PL" sz="1800" dirty="0" smtClean="0"/>
              <a:t>Rozwoju Gospodarczego  </a:t>
            </a:r>
            <a:r>
              <a:rPr lang="pl-PL" sz="1800" dirty="0"/>
              <a:t>UMWD</a:t>
            </a:r>
            <a:endParaRPr sz="1800" dirty="0"/>
          </a:p>
        </p:txBody>
      </p:sp>
      <p:sp>
        <p:nvSpPr>
          <p:cNvPr id="118" name="Straight Connector 315"/>
          <p:cNvSpPr/>
          <p:nvPr/>
        </p:nvSpPr>
        <p:spPr>
          <a:xfrm>
            <a:off x="-1" y="4371864"/>
            <a:ext cx="6120002" cy="1"/>
          </a:xfrm>
          <a:prstGeom prst="line">
            <a:avLst/>
          </a:prstGeom>
          <a:ln w="57150">
            <a:solidFill>
              <a:srgbClr val="FCD02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TextBox 314"/>
          <p:cNvSpPr txBox="1"/>
          <p:nvPr/>
        </p:nvSpPr>
        <p:spPr>
          <a:xfrm>
            <a:off x="7827998" y="6335197"/>
            <a:ext cx="53055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1200" b="1" spc="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DEPARTAMENT G</a:t>
            </a:r>
            <a:r>
              <a:rPr lang="pl-PL" dirty="0"/>
              <a:t>OSPODARKI</a:t>
            </a:r>
            <a:r>
              <a:rPr dirty="0"/>
              <a:t> / 201</a:t>
            </a:r>
            <a:r>
              <a:rPr lang="pl-PL" dirty="0"/>
              <a:t>9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" y="385465"/>
            <a:ext cx="676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49" y="512465"/>
            <a:ext cx="5064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59" y="480983"/>
            <a:ext cx="4762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00" y="630755"/>
            <a:ext cx="768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49" y="500983"/>
            <a:ext cx="568811" cy="60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2" animBg="1" advAuto="0"/>
      <p:bldP spid="113" grpId="1" animBg="1" advAuto="0"/>
      <p:bldP spid="118" grpId="3" animBg="1" advAuto="0"/>
      <p:bldP spid="119" grpId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2627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63192" y="221210"/>
            <a:ext cx="9516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Ewaluacja Regionalnej Strategii Innowacji 2011-2020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57802" y="2801702"/>
            <a:ext cx="9900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4400" b="1" spc="280" dirty="0">
                <a:latin typeface="Arial" panose="020B0604020202020204" pitchFamily="34" charset="0"/>
                <a:cs typeface="Arial" panose="020B0604020202020204" pitchFamily="34" charset="0"/>
              </a:rPr>
              <a:t>PODSUMOWANIE</a:t>
            </a:r>
            <a:endParaRPr lang="pl-PL" sz="4400" spc="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99064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1085759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42356" y="114884"/>
            <a:ext cx="9516043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i="1" dirty="0"/>
              <a:t>Dolny Śląsk – miejscem inspiracji dla innowacyjnego rozwoju </a:t>
            </a:r>
            <a:r>
              <a:rPr lang="pl-PL" sz="2600" dirty="0"/>
              <a:t>– misja i wizja Strategii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87682" y="1445563"/>
            <a:ext cx="111233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Dane statystyczne i wskaźniki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dotyczące poziomu innowacyjności województwa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wskazują na aktualność misji i wizji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przyjętej w RSI WD 2011-2020. Zmiany wskaźników innowacyjności – ich tempo i kierunek zmian – nie wskazują też, by wizja regionu w 2020 roku zaprezentowana w dokumencie miała się w pełni urzeczywistnić.</a:t>
            </a:r>
          </a:p>
          <a:p>
            <a:pPr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Cele i kierunki działań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RSI WD 2011-2020 oraz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Wyzwania „Ram strategicznych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na rzecz inteligentnych specjalizacji Dolnego Śląska” również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odpowiadają obecnym/aktualnym potrzebom adresatów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dolnośląskiego systemu innowacji i priorytetom aktualnej europejskiej, krajowej i regionalnej polityki innowacyjnej. </a:t>
            </a:r>
          </a:p>
        </p:txBody>
      </p:sp>
    </p:spTree>
    <p:extLst>
      <p:ext uri="{BB962C8B-B14F-4D97-AF65-F5344CB8AC3E}">
        <p14:creationId xmlns="" xmlns:p14="http://schemas.microsoft.com/office/powerpoint/2010/main" val="192537948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15638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42355" y="274373"/>
            <a:ext cx="95160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System WDRAŻANIA RSI WD 2011-2020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87682" y="1296209"/>
            <a:ext cx="111233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B050"/>
              </a:buClr>
              <a:buSzPct val="150000"/>
              <a:buFont typeface="Calibri" panose="020F0502020204030204" pitchFamily="34" charset="0"/>
              <a:buChar char="+"/>
            </a:pPr>
            <a: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  <a:t>Zaplanowane działania były adekwatne do potencjału instytucjonalnego        regionu, zdiagnozowanych problemów i wyzwań</a:t>
            </a: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;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457200" lvl="0" indent="-457200" algn="just">
              <a:buClr>
                <a:srgbClr val="FF0000"/>
              </a:buClr>
              <a:buSzPct val="173000"/>
              <a:buFont typeface="Calibri" panose="020F0502020204030204" pitchFamily="34" charset="0"/>
              <a:buChar char="-"/>
            </a:pPr>
            <a: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  <a:t>Ograniczone źródła finansowania</a:t>
            </a: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 działań uniemożliwiły ich wdrożenie </a:t>
            </a:r>
            <a:b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w zaplanowanym zakresie.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87757" y="3923883"/>
            <a:ext cx="10623292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pl-PL" sz="2400" dirty="0"/>
              <a:t>Wskazuje to na niewielki potencjał instytucji odpowiedzialnej za zarządzanie RSI WD. Wobec zmian w dostępnych źródłach współfinansowanych ze środków UE województwo dolnośląskie nie zdołało wyasygnować środków pozwalających na realizację przedsięwzięć we wszystkich przewidzianych kierunkach działań.</a:t>
            </a:r>
          </a:p>
        </p:txBody>
      </p:sp>
    </p:spTree>
    <p:extLst>
      <p:ext uri="{BB962C8B-B14F-4D97-AF65-F5344CB8AC3E}">
        <p14:creationId xmlns="" xmlns:p14="http://schemas.microsoft.com/office/powerpoint/2010/main" val="17344131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15638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42355" y="274373"/>
            <a:ext cx="95160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System ZARZADZANIA RSI WD 2011-2020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87682" y="1296209"/>
            <a:ext cx="11123367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B050"/>
              </a:buClr>
              <a:buSzPct val="150000"/>
              <a:buFont typeface="Calibri" panose="020F0502020204030204" pitchFamily="34" charset="0"/>
              <a:buChar char="+"/>
            </a:pP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Z punktu widzenia IOB, jednostek naukowych oraz przedsiębiorców – </a:t>
            </a:r>
            <a: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  <a:t>system zarządzania nie stanowi bariery dla skutecznego wdrażania Strategii</a:t>
            </a: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;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buClr>
                <a:srgbClr val="FF0000"/>
              </a:buClr>
              <a:buSzPct val="173000"/>
            </a:pP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Znaczenie samego systemu i ewentualne obciążenie administracyjne, </a:t>
            </a:r>
            <a:b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są zdecydowanie mniejszej wagi niż system wdrażania programów stanowiących źródło finansowania projektów, w których instytucje te występują jako beneficjenci, czyli przede wszystkim RPO WD, POIR czy Horyzont 2020 </a:t>
            </a:r>
          </a:p>
        </p:txBody>
      </p:sp>
    </p:spTree>
    <p:extLst>
      <p:ext uri="{BB962C8B-B14F-4D97-AF65-F5344CB8AC3E}">
        <p14:creationId xmlns="" xmlns:p14="http://schemas.microsoft.com/office/powerpoint/2010/main" val="363516962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15638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42355" y="274373"/>
            <a:ext cx="95160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Finansowanie RSI WD 2011-2020 według źródeł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65" y="915768"/>
            <a:ext cx="8119133" cy="476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04222" y="5439430"/>
            <a:ext cx="1125031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l-PL" sz="1200" dirty="0"/>
              <a:t>Źródło: Potencjalne źródła finansowania wdrażania Regionalnej Strategii Innowacji dla województwa dolnośląskiego w perspektywie roku 2020.</a:t>
            </a:r>
          </a:p>
        </p:txBody>
      </p:sp>
    </p:spTree>
    <p:extLst>
      <p:ext uri="{BB962C8B-B14F-4D97-AF65-F5344CB8AC3E}">
        <p14:creationId xmlns="" xmlns:p14="http://schemas.microsoft.com/office/powerpoint/2010/main" val="7867901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15638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42355" y="274373"/>
            <a:ext cx="95160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Finansowanie RSI WD 2011-2020 według źródeł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542355" y="1458290"/>
            <a:ext cx="111233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Clr>
                <a:srgbClr val="FF0000"/>
              </a:buClr>
              <a:buSzPct val="173000"/>
              <a:buFont typeface="Calibri" panose="020F0502020204030204" pitchFamily="34" charset="0"/>
              <a:buChar char="-"/>
            </a:pPr>
            <a:r>
              <a:rPr lang="pl-PL" sz="2700" u="sng" kern="1200" dirty="0">
                <a:solidFill>
                  <a:prstClr val="black"/>
                </a:solidFill>
              </a:rPr>
              <a:t>Niewielki udział „nowych” przedsiębiorców w procesie wdrażania </a:t>
            </a:r>
            <a:r>
              <a:rPr lang="pl-PL" sz="2700" kern="1200" dirty="0">
                <a:solidFill>
                  <a:prstClr val="black"/>
                </a:solidFill>
              </a:rPr>
              <a:t>Strategii, </a:t>
            </a:r>
            <a:br>
              <a:rPr lang="pl-PL" sz="2700" kern="1200" dirty="0">
                <a:solidFill>
                  <a:prstClr val="black"/>
                </a:solidFill>
              </a:rPr>
            </a:br>
            <a:r>
              <a:rPr lang="pl-PL" sz="2700" kern="1200" dirty="0">
                <a:solidFill>
                  <a:prstClr val="black"/>
                </a:solidFill>
              </a:rPr>
              <a:t>w odniesieniu do grup podmiotów regionalnego systemu innowacji;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W spotkaniach, konferencjach i warsztatach udział biorą przede wszystkim doświadczeni przedsiębiorcy (często Ci sami), dla których taka forma przekazywania informacji i dyskusji jest interesująca. Mniejszy jest udział przedstawicieli nowych firm, które mogą potencjalnie wdrażać innowacje. </a:t>
            </a:r>
          </a:p>
        </p:txBody>
      </p:sp>
    </p:spTree>
    <p:extLst>
      <p:ext uri="{BB962C8B-B14F-4D97-AF65-F5344CB8AC3E}">
        <p14:creationId xmlns="" xmlns:p14="http://schemas.microsoft.com/office/powerpoint/2010/main" val="247959499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15638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42355" y="274373"/>
            <a:ext cx="95160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Proces wdrażania RSI WD 2011-2020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542355" y="1458290"/>
            <a:ext cx="1112336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B050"/>
              </a:buClr>
              <a:buSzPct val="150000"/>
              <a:buFont typeface="Calibri" panose="020F0502020204030204" pitchFamily="34" charset="0"/>
              <a:buChar char="+"/>
            </a:pPr>
            <a: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  <a:t>Przyjęte źródła finansowania zostały właściwie zidentyfikowane </a:t>
            </a:r>
            <a:b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  <a:t>i wykorzystane. </a:t>
            </a: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Powszechna jest opinia, że proces odchodzenia od dotacji na rzecz instrumentów zwrotnych jest nieuchronny i konieczny. Za kilka lat środki, którymi będzie dysponował DFR, mogą być bardzo istotnym źródłem finansowania działań realizowanych w ramach Strategii.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8464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15638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42355" y="274373"/>
            <a:ext cx="95160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System monitoringu RSI WD 2011-2020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492253" y="1435206"/>
            <a:ext cx="1112336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B050"/>
              </a:buClr>
              <a:buSzPct val="150000"/>
              <a:buFont typeface="Calibri" panose="020F0502020204030204" pitchFamily="34" charset="0"/>
              <a:buChar char="+"/>
            </a:pPr>
            <a: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  <a:t>System monitoringu RSI WD był właściwie zaplanowany i zrealizowany;</a:t>
            </a:r>
          </a:p>
          <a:p>
            <a:pPr marL="457200" indent="-457200" algn="just">
              <a:buClr>
                <a:srgbClr val="00B050"/>
              </a:buClr>
              <a:buSzPct val="150000"/>
              <a:buFont typeface="Calibri" panose="020F0502020204030204" pitchFamily="34" charset="0"/>
              <a:buChar char="+"/>
            </a:pPr>
            <a: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  <a:t>Wskaźniki wybrane zostały adekwatnie do danego celu; </a:t>
            </a:r>
          </a:p>
          <a:p>
            <a:pPr algn="just">
              <a:buClr>
                <a:srgbClr val="00B050"/>
              </a:buClr>
              <a:buSzPct val="150000"/>
            </a:pPr>
            <a:endParaRPr lang="pl-PL" sz="2700" u="sng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457200" lvl="0" indent="-457200" algn="just">
              <a:buClr>
                <a:srgbClr val="FF0000"/>
              </a:buClr>
              <a:buSzPct val="173000"/>
              <a:buFont typeface="Calibri" panose="020F0502020204030204" pitchFamily="34" charset="0"/>
              <a:buChar char="-"/>
            </a:pPr>
            <a:r>
              <a:rPr lang="pl-PL" sz="2800" dirty="0"/>
              <a:t>Brak określenia definicji wskaźników pozwalających na określenie ich wartości w sytuacji, gdy gromadzenie danych statystycznych </a:t>
            </a:r>
            <a:br>
              <a:rPr lang="pl-PL" sz="2800" dirty="0"/>
            </a:br>
            <a:r>
              <a:rPr lang="pl-PL" sz="2800" dirty="0"/>
              <a:t>o identycznych nazwach zostało zaprzestane.</a:t>
            </a: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56188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638048" y="1251725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638048" y="253108"/>
            <a:ext cx="9516043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Zmiany w obszarze innowacyjności województwa dolnośląskiego</a:t>
            </a:r>
            <a:endParaRPr sz="2600" spc="14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02" y="2502933"/>
            <a:ext cx="7918228" cy="38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38048" y="1382233"/>
            <a:ext cx="11004603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l-PL" sz="2400" dirty="0"/>
              <a:t>Zgodnie z </a:t>
            </a:r>
            <a:r>
              <a:rPr lang="pl-PL" sz="2400" dirty="0" err="1"/>
              <a:t>Regional</a:t>
            </a:r>
            <a:r>
              <a:rPr lang="pl-PL" sz="2400" dirty="0"/>
              <a:t> </a:t>
            </a:r>
            <a:r>
              <a:rPr lang="pl-PL" sz="2400" dirty="0" err="1"/>
              <a:t>Innovation</a:t>
            </a:r>
            <a:r>
              <a:rPr lang="pl-PL" sz="2400" dirty="0"/>
              <a:t> </a:t>
            </a:r>
            <a:r>
              <a:rPr lang="pl-PL" sz="2400" dirty="0" err="1"/>
              <a:t>Scoreboard</a:t>
            </a:r>
            <a:r>
              <a:rPr lang="pl-PL" sz="2400" dirty="0"/>
              <a:t> 2014, 2016 i 2017 województwo dolnośląskie jest zaliczane do grona </a:t>
            </a:r>
            <a:r>
              <a:rPr lang="pl-PL" sz="2400" u="sng" dirty="0"/>
              <a:t>umiarkowanych innowatorów</a:t>
            </a:r>
            <a:r>
              <a:rPr lang="pl-PL" sz="2400" dirty="0"/>
              <a:t>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38048" y="6368902"/>
            <a:ext cx="83093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Regional</a:t>
            </a:r>
            <a:r>
              <a:rPr lang="pl-PL" sz="1200" dirty="0"/>
              <a:t> </a:t>
            </a:r>
            <a:r>
              <a:rPr lang="pl-PL" sz="1200" dirty="0" err="1"/>
              <a:t>Innovation</a:t>
            </a:r>
            <a:r>
              <a:rPr lang="pl-PL" sz="1200" dirty="0"/>
              <a:t> </a:t>
            </a:r>
            <a:r>
              <a:rPr lang="pl-PL" sz="1200" dirty="0" err="1"/>
              <a:t>Scoreboard</a:t>
            </a:r>
            <a:r>
              <a:rPr lang="pl-PL" sz="1200" dirty="0"/>
              <a:t> 2016, </a:t>
            </a:r>
            <a:r>
              <a:rPr lang="pl-PL" sz="1200" dirty="0" err="1"/>
              <a:t>European</a:t>
            </a:r>
            <a:r>
              <a:rPr lang="pl-PL" sz="1200" dirty="0"/>
              <a:t> Union 2016; </a:t>
            </a:r>
            <a:r>
              <a:rPr lang="pl-PL" sz="1200" dirty="0" err="1"/>
              <a:t>Regional</a:t>
            </a:r>
            <a:r>
              <a:rPr lang="pl-PL" sz="1200" dirty="0"/>
              <a:t> </a:t>
            </a:r>
            <a:r>
              <a:rPr lang="pl-PL" sz="1200" dirty="0" err="1"/>
              <a:t>Innovtion</a:t>
            </a:r>
            <a:r>
              <a:rPr lang="pl-PL" sz="1200" dirty="0"/>
              <a:t> </a:t>
            </a:r>
            <a:r>
              <a:rPr lang="pl-PL" sz="1200" dirty="0" err="1"/>
              <a:t>Scoreboard</a:t>
            </a:r>
            <a:r>
              <a:rPr lang="pl-PL" sz="1200" dirty="0"/>
              <a:t> 2014, </a:t>
            </a:r>
            <a:r>
              <a:rPr lang="pl-PL" sz="1200" dirty="0" err="1"/>
              <a:t>European</a:t>
            </a:r>
            <a:r>
              <a:rPr lang="pl-PL" sz="1200" dirty="0"/>
              <a:t> Union 2014.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8140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638048" y="1251725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638048" y="253108"/>
            <a:ext cx="9516043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Pozycja innowacyjności województwa dolnośląskiego </a:t>
            </a:r>
            <a:br>
              <a:rPr lang="pl-PL" sz="2600" dirty="0"/>
            </a:br>
            <a:r>
              <a:rPr lang="pl-PL" sz="2600" dirty="0"/>
              <a:t>na tle Polski i UE</a:t>
            </a:r>
            <a:endParaRPr sz="2600" spc="14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38048" y="5694063"/>
            <a:ext cx="110046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pomarańczowa</a:t>
            </a:r>
            <a:r>
              <a:rPr lang="pl-PL" sz="2400" dirty="0"/>
              <a:t> linia pokazuje pozycję regionu na tle kraju, 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niebieska</a:t>
            </a:r>
            <a:r>
              <a:rPr lang="pl-PL" sz="2400" dirty="0"/>
              <a:t> – na tle UE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38048" y="6368902"/>
            <a:ext cx="1041887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200" dirty="0" err="1"/>
              <a:t>Źródło</a:t>
            </a:r>
            <a:r>
              <a:rPr lang="en-US" sz="1200" dirty="0"/>
              <a:t>: Regional Innovation Scoreboard 2017, Regional profiles (updated on 26 June 2017), https://ec.europa.eu/ </a:t>
            </a:r>
            <a:r>
              <a:rPr lang="en-US" sz="1200" dirty="0" err="1"/>
              <a:t>docsroom</a:t>
            </a:r>
            <a:r>
              <a:rPr lang="en-US" sz="1200" dirty="0"/>
              <a:t>/documents/24181, </a:t>
            </a:r>
            <a:r>
              <a:rPr lang="en-US" sz="1200" dirty="0" err="1"/>
              <a:t>tłumaczenie</a:t>
            </a:r>
            <a:r>
              <a:rPr lang="en-US" sz="1200" dirty="0"/>
              <a:t> </a:t>
            </a:r>
            <a:r>
              <a:rPr lang="en-US" sz="1200" dirty="0" err="1"/>
              <a:t>własne</a:t>
            </a:r>
            <a:r>
              <a:rPr lang="en-US" sz="1200" dirty="0"/>
              <a:t>.</a:t>
            </a: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1" y="1169750"/>
            <a:ext cx="7113180" cy="467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27785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08652" y="866015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445285" y="294426"/>
            <a:ext cx="1109932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Cele badania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445285" y="1125906"/>
            <a:ext cx="11270193" cy="4819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lnSpc>
                <a:spcPct val="120000"/>
              </a:lnSpc>
              <a:buFont typeface="Arial"/>
              <a:buNone/>
            </a:pPr>
            <a:r>
              <a:rPr lang="pl-PL" dirty="0">
                <a:solidFill>
                  <a:srgbClr val="0C7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głównym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badania była ocena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Regionalnej Strategii Innowacji </a:t>
            </a:r>
            <a:b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dla Województwa Dolnośląskiego na lata 2011-2020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hangingPunct="1">
              <a:lnSpc>
                <a:spcPct val="120000"/>
              </a:lnSpc>
              <a:buFont typeface="Arial"/>
              <a:buNone/>
            </a:pPr>
            <a:r>
              <a:rPr lang="pl-PL" dirty="0">
                <a:solidFill>
                  <a:srgbClr val="0C7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szczegółowe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to rozwiązanie problemów badawczych ujętych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następujących obszarach:</a:t>
            </a:r>
          </a:p>
          <a:p>
            <a:pPr hangingPunct="1">
              <a:lnSpc>
                <a:spcPct val="12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Zewnętrzne odniesienia RSI WD 2011-2020 i diagnoza sytuacji.</a:t>
            </a:r>
          </a:p>
          <a:p>
            <a:pPr hangingPunct="1">
              <a:lnSpc>
                <a:spcPct val="12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Ocena realizacji celów RSI WD 2011-2020.</a:t>
            </a:r>
          </a:p>
          <a:p>
            <a:pPr hangingPunct="1">
              <a:lnSpc>
                <a:spcPct val="12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Ocena systemu wdrażania i monitoringu RSI WD 2011-2020.</a:t>
            </a:r>
          </a:p>
          <a:p>
            <a:pPr hangingPunct="1">
              <a:lnSpc>
                <a:spcPct val="12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Ocena skutków realizacji i oddziaływania RSI WD 2011-2020.</a:t>
            </a:r>
          </a:p>
          <a:p>
            <a:pPr hangingPunct="1">
              <a:lnSpc>
                <a:spcPct val="12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Rekomendacje i propozycje modyfikacji Strategii.</a:t>
            </a:r>
          </a:p>
          <a:p>
            <a:pPr hangingPunct="1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0227924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140469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488764" y="194165"/>
            <a:ext cx="989924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Analiza osiągniętych poziomów wskaźników </a:t>
            </a:r>
            <a:br>
              <a:rPr lang="pl-PL" sz="2800" dirty="0"/>
            </a:br>
            <a:r>
              <a:rPr lang="pl-PL" sz="2800" dirty="0"/>
              <a:t>w odniesieniu do poszczególnych Celów strategicznych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5656509"/>
              </p:ext>
            </p:extLst>
          </p:nvPr>
        </p:nvGraphicFramePr>
        <p:xfrm>
          <a:off x="488764" y="2198002"/>
          <a:ext cx="11133804" cy="2831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5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6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13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46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02398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Wskaźnik osiągania celu</a:t>
                      </a:r>
                      <a:endParaRPr lang="pl-PL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</a:t>
                      </a: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osiągnięta </a:t>
                      </a:r>
                      <a:b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Założona w roku 2011 wartość docelowa na rok 2020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 strategiczny 1. 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Wzmacnianie innowacyjnych umiejętności i postaw, kluczowych dla gospodarki opartej na wiedzy.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Odsetek przedsiębiorstw, które poniosły nakłady na działalność innowacyjną </a:t>
                      </a:r>
                    </a:p>
                    <a:p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%)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</a:t>
                      </a: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 ↓</a:t>
                      </a: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 ↓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 ↑</a:t>
                      </a: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 ↑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</a:t>
                      </a:r>
                    </a:p>
                    <a:p>
                      <a:pPr algn="l"/>
                      <a:endParaRPr lang="pl-PL" sz="14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</a:p>
                    <a:p>
                      <a:pPr algn="l"/>
                      <a:endParaRPr lang="pl-PL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844611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61180" y="122842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488764" y="194165"/>
            <a:ext cx="989924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Analiza osiągniętych poziomów wskaźników </a:t>
            </a:r>
            <a:br>
              <a:rPr lang="pl-PL" sz="2800" dirty="0"/>
            </a:br>
            <a:r>
              <a:rPr lang="pl-PL" sz="2800" dirty="0"/>
              <a:t>w odniesieniu do poszczególnych Celów strategicznych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2747517"/>
              </p:ext>
            </p:extLst>
          </p:nvPr>
        </p:nvGraphicFramePr>
        <p:xfrm>
          <a:off x="561180" y="1644998"/>
          <a:ext cx="11133804" cy="4613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5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6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13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46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51861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Wskaźnik osiągania celu</a:t>
                      </a:r>
                      <a:endParaRPr lang="pl-PL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</a:t>
                      </a: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osiągnięta </a:t>
                      </a:r>
                      <a:b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r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Założona w roku 2011 wartość docelowa na rok 2020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6599">
                <a:tc rowSpan="2"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 strategiczny 2. 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Zwiększenie szansy na sukces innowacyjnych projektów biznesowych. 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Nakłady na działalność innowacyjną przypadające na jedno przedsiębiorstwo prowadzące działalność innowacyjną </a:t>
                      </a:r>
                    </a:p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tys. zł)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8302,8</a:t>
                      </a:r>
                    </a:p>
                    <a:p>
                      <a:pPr algn="l"/>
                      <a:endParaRPr lang="pl-PL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2234,4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9436,4 ↑</a:t>
                      </a:r>
                    </a:p>
                    <a:p>
                      <a:pPr algn="l"/>
                      <a:endParaRPr lang="pl-PL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2375,0 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6647,5 ↓</a:t>
                      </a: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2248,6 ↓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5685,6</a:t>
                      </a:r>
                    </a:p>
                    <a:p>
                      <a:pPr algn="l"/>
                      <a:endParaRPr lang="pl-PL" sz="14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6865,3</a:t>
                      </a:r>
                      <a:endParaRPr lang="pl-PL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3077">
                <a:tc vMerge="1">
                  <a:txBody>
                    <a:bodyPr/>
                    <a:lstStyle/>
                    <a:p>
                      <a:pPr algn="l"/>
                      <a:endParaRPr lang="pl-PL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Przedsiębiorstwa, które wprowadziły innowacje produktowe i/lub procesowe </a:t>
                      </a:r>
                    </a:p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% ogółu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</a:t>
                      </a:r>
                    </a:p>
                    <a:p>
                      <a:pPr algn="l"/>
                      <a:endParaRPr lang="pl-PL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 ↓</a:t>
                      </a:r>
                    </a:p>
                    <a:p>
                      <a:pPr algn="l"/>
                      <a:endParaRPr lang="pl-PL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↓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17,8↓</a:t>
                      </a: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11,8↑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Przedsiębiorstwa przemysłowe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22,6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Przedsiębiorstwa usługowe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14,0</a:t>
                      </a:r>
                      <a:endParaRPr kumimoji="0" lang="pl-PL" sz="1200" b="0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l"/>
                      <a:endParaRPr lang="pl-PL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584768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61180" y="122842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488764" y="194165"/>
            <a:ext cx="989924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Analiza osiągniętych poziomów wskaźników </a:t>
            </a:r>
            <a:br>
              <a:rPr lang="pl-PL" sz="2800" dirty="0"/>
            </a:br>
            <a:r>
              <a:rPr lang="pl-PL" sz="2800" dirty="0"/>
              <a:t>w odniesieniu do poszczególnych Celów strategicznych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4623590"/>
              </p:ext>
            </p:extLst>
          </p:nvPr>
        </p:nvGraphicFramePr>
        <p:xfrm>
          <a:off x="561180" y="1644998"/>
          <a:ext cx="11133804" cy="4637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5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6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13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46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51861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Wskaźnik osiągania celu</a:t>
                      </a:r>
                      <a:endParaRPr lang="pl-PL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</a:t>
                      </a: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osiągnięta </a:t>
                      </a:r>
                      <a:b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r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Założona w roku 2011 wartość docelowa na rok </a:t>
                      </a: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6599">
                <a:tc rowSpan="2">
                  <a:txBody>
                    <a:bodyPr/>
                    <a:lstStyle/>
                    <a:p>
                      <a:pPr algn="l"/>
                      <a:r>
                        <a:rPr lang="pl-PL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c.d</a:t>
                      </a: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 strategiczny 2. 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Zwiększenie szansy na sukces innowacyjnych projektów biznesowych. 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Przedsiębiorstwa, które wprowadziły innowacje organizacyjne</a:t>
                      </a:r>
                    </a:p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% ogółu przedsiębiorstw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  <a:p>
                      <a:pPr algn="l"/>
                      <a:endParaRPr lang="pl-PL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 ↑</a:t>
                      </a:r>
                    </a:p>
                    <a:p>
                      <a:pPr algn="l"/>
                      <a:endParaRPr lang="pl-PL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 ↓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  <a:p>
                      <a:pPr algn="l"/>
                      <a:r>
                        <a:rPr lang="pl-PL" sz="16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</a:t>
                      </a:r>
                    </a:p>
                    <a:p>
                      <a:pPr algn="l"/>
                      <a:endParaRPr lang="pl-PL" sz="14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  <a:p>
                      <a:pPr algn="l"/>
                      <a:r>
                        <a:rPr lang="pl-PL" sz="16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  <a:endParaRPr lang="pl-PL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3077">
                <a:tc vMerge="1">
                  <a:txBody>
                    <a:bodyPr/>
                    <a:lstStyle/>
                    <a:p>
                      <a:pPr algn="l"/>
                      <a:endParaRPr lang="pl-PL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Nakłady na działalność B+R w sektorze przedsiębiorstw </a:t>
                      </a:r>
                    </a:p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mln zł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484,3</a:t>
                      </a:r>
                      <a:endParaRPr lang="pl-PL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714,6  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953,7  ↑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394,6</a:t>
                      </a:r>
                      <a:endParaRPr kumimoji="0" lang="pl-PL" sz="1200" b="0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l"/>
                      <a:endParaRPr lang="pl-PL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0708757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61180" y="122842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488764" y="194165"/>
            <a:ext cx="989924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Analiza osiągniętych poziomów wskaźników </a:t>
            </a:r>
            <a:br>
              <a:rPr lang="pl-PL" sz="2800" dirty="0"/>
            </a:br>
            <a:r>
              <a:rPr lang="pl-PL" sz="2800" dirty="0"/>
              <a:t>w odniesieniu do poszczególnych Celów strategicznych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4158"/>
              </p:ext>
            </p:extLst>
          </p:nvPr>
        </p:nvGraphicFramePr>
        <p:xfrm>
          <a:off x="561180" y="1644999"/>
          <a:ext cx="11133804" cy="441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5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6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13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46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0558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Wskaźnik osiągania celu</a:t>
                      </a:r>
                      <a:endParaRPr lang="pl-PL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</a:t>
                      </a: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osiągnięta </a:t>
                      </a:r>
                      <a:b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r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Założona w roku 2011 wartość docelowa na rok </a:t>
                      </a: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8805">
                <a:tc rowSpan="3"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 strategiczny 3. 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Wzrost</a:t>
                      </a:r>
                      <a:r>
                        <a:rPr lang="pl-PL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potencjału innowacyjnego dolnośląskich jednostek naukowych.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Finansowanie działalności B+R ze środków publicznych </a:t>
                      </a:r>
                    </a:p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tys. zł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363 676,1 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383 157,2</a:t>
                      </a:r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b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566 034,4↑</a:t>
                      </a:r>
                    </a:p>
                    <a:p>
                      <a:pPr algn="l"/>
                      <a:endParaRPr lang="pl-PL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Sektor rządowy bez sektora szkolnictwa wyższego</a:t>
                      </a:r>
                      <a:endParaRPr lang="pl-PL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23 965,5</a:t>
                      </a:r>
                      <a:endParaRPr lang="pl-PL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7450">
                <a:tc vMerge="1">
                  <a:txBody>
                    <a:bodyPr/>
                    <a:lstStyle/>
                    <a:p>
                      <a:pPr algn="l"/>
                      <a:endParaRPr lang="pl-PL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Finansowanie działalności B+R ze środków prywatnych</a:t>
                      </a:r>
                    </a:p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tys. zł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397 628,1 </a:t>
                      </a:r>
                      <a:endParaRPr lang="pl-PL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609 482,3  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</a:t>
                      </a:r>
                      <a:r>
                        <a:rPr lang="pl-PL" sz="1600" b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642,8↑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194 216,7</a:t>
                      </a:r>
                      <a:endParaRPr lang="pl-PL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0255">
                <a:tc vMerge="1">
                  <a:txBody>
                    <a:bodyPr/>
                    <a:lstStyle/>
                    <a:p>
                      <a:pPr algn="l"/>
                      <a:endParaRPr lang="pl-PL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zgłoszeń wynalazków dokonanych przez podmioty krajowe </a:t>
                      </a:r>
                      <a:b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Urzędzie Patentowym RP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 ↓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 ↑</a:t>
                      </a:r>
                    </a:p>
                    <a:p>
                      <a:pPr algn="l"/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371↑</a:t>
                      </a:r>
                      <a:r>
                        <a:rPr lang="pl-PL" sz="16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11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2018r.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71133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61180" y="122842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488764" y="194165"/>
            <a:ext cx="989924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Analiza osiągniętych poziomów wskaźników </a:t>
            </a:r>
            <a:br>
              <a:rPr lang="pl-PL" sz="2800" dirty="0"/>
            </a:br>
            <a:r>
              <a:rPr lang="pl-PL" sz="2800" dirty="0"/>
              <a:t>w odniesieniu do poszczególnych Celów strategicznych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0302630"/>
              </p:ext>
            </p:extLst>
          </p:nvPr>
        </p:nvGraphicFramePr>
        <p:xfrm>
          <a:off x="561180" y="2224043"/>
          <a:ext cx="11133804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30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58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90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173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22579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Wskaźnik osiągania celu</a:t>
                      </a:r>
                      <a:endParaRPr lang="pl-PL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</a:t>
                      </a: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osiągnięta </a:t>
                      </a:r>
                      <a:b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r.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osiągnięta </a:t>
                      </a:r>
                      <a:b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r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Założona w roku 2011 wartość docelowa na rok </a:t>
                      </a: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7219">
                <a:tc rowSpan="2"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 strategiczny 4. 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Rozwój współpracy </a:t>
                      </a:r>
                      <a:b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gospodarce </a:t>
                      </a:r>
                      <a:b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obszarze innowacji</a:t>
                      </a:r>
                      <a:r>
                        <a:rPr lang="pl-PL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Przedsiębiorstwa, które współpracowały </a:t>
                      </a:r>
                      <a:b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zakresie działalności innowacyjnej </a:t>
                      </a:r>
                    </a:p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% przedsiębiorstw aktywnych innowacyjnie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przemysłowe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30,3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pl-PL" sz="16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6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4806">
                <a:tc vMerge="1">
                  <a:txBody>
                    <a:bodyPr/>
                    <a:lstStyle/>
                    <a:p>
                      <a:pPr algn="l"/>
                      <a:endParaRPr lang="pl-PL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usługowe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pl-PL" sz="16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410665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15638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42355" y="274373"/>
            <a:ext cx="95160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Oczekiwania adresatów Strategii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504691" y="1458290"/>
            <a:ext cx="1112336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SzPct val="99000"/>
              <a:buFont typeface="Arial" panose="020B0604020202020204" pitchFamily="34" charset="0"/>
              <a:buChar char="►"/>
            </a:pP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Efekty wdrażania Strategii pozwoliły częściowo spełnić oczekiwania </a:t>
            </a:r>
            <a:r>
              <a:rPr lang="pl-PL" sz="2700" b="1" kern="1200" dirty="0">
                <a:solidFill>
                  <a:prstClr val="black"/>
                </a:solidFill>
                <a:ea typeface="+mn-ea"/>
                <a:cs typeface="+mn-cs"/>
              </a:rPr>
              <a:t>przedsiębiorców</a:t>
            </a: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, przede wszystkim w zakresie </a:t>
            </a:r>
            <a: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  <a:t>wsparcia finansowego kierowanego na działalność badawczo-rozwojową i innowacyjną </a:t>
            </a:r>
            <a:br>
              <a:rPr lang="pl-PL" sz="2700" u="sng" kern="1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w obszarach Dolnośląskich Inteligentnych Specjalizacji;</a:t>
            </a:r>
          </a:p>
          <a:p>
            <a:pPr algn="just">
              <a:buSzPct val="99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457200" indent="-457200" algn="just">
              <a:buSzPct val="99000"/>
              <a:buFont typeface="Arial" panose="020B0604020202020204" pitchFamily="34" charset="0"/>
              <a:buChar char="►"/>
            </a:pP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Realizacja Strategii przyczyniła się także do częściowego rozwiązania problemów innych podmiotów dolnośląskiego systemu innowacji – IOB, parków technologicznych, klastrów, jednostek badawczych – których działalność rozwinęła się w okresie wdrażania Strategii</a:t>
            </a:r>
          </a:p>
        </p:txBody>
      </p:sp>
    </p:spTree>
    <p:extLst>
      <p:ext uri="{BB962C8B-B14F-4D97-AF65-F5344CB8AC3E}">
        <p14:creationId xmlns="" xmlns:p14="http://schemas.microsoft.com/office/powerpoint/2010/main" val="90235317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15638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42355" y="274373"/>
            <a:ext cx="95160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Efekty dodatkowe realizacji Strategii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87682" y="1593920"/>
            <a:ext cx="1112336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B050"/>
              </a:buClr>
              <a:buSzPct val="150000"/>
              <a:buFont typeface="Calibri" panose="020F0502020204030204" pitchFamily="34" charset="0"/>
              <a:buChar char="+"/>
            </a:pP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Realizacja działań w obszarze edukacji zostały uznane za bardzo istotny, </a:t>
            </a:r>
            <a:b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a zarazem skuteczny i efektywny instrument wdrożeniowy;</a:t>
            </a:r>
          </a:p>
          <a:p>
            <a:pPr algn="just">
              <a:buClr>
                <a:schemeClr val="accent6">
                  <a:lumMod val="50000"/>
                </a:schemeClr>
              </a:buClr>
              <a:buSzPct val="128000"/>
            </a:pPr>
            <a:endParaRPr lang="pl-PL" sz="27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457200" lvl="0" indent="-457200" algn="just">
              <a:buClr>
                <a:srgbClr val="FF0000"/>
              </a:buClr>
              <a:buSzPct val="173000"/>
              <a:buFont typeface="Calibri" panose="020F0502020204030204" pitchFamily="34" charset="0"/>
              <a:buChar char="-"/>
            </a:pPr>
            <a:r>
              <a:rPr lang="pl-PL" sz="2700" kern="1200" dirty="0">
                <a:solidFill>
                  <a:prstClr val="black"/>
                </a:solidFill>
                <a:ea typeface="+mn-ea"/>
                <a:cs typeface="+mn-cs"/>
              </a:rPr>
              <a:t>Za negatywny efekt uboczny realizacji Strategii uznano „odcięcie” od publicznych źródeł finansowania dostępnych na poziomie regionu tych podmiotów, których działalność nie wpisuje się w obszary inteligentnych specjalizacji regionalnych. </a:t>
            </a:r>
          </a:p>
        </p:txBody>
      </p:sp>
    </p:spTree>
    <p:extLst>
      <p:ext uri="{BB962C8B-B14F-4D97-AF65-F5344CB8AC3E}">
        <p14:creationId xmlns="" xmlns:p14="http://schemas.microsoft.com/office/powerpoint/2010/main" val="25383440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2627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63192" y="221210"/>
            <a:ext cx="9516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Ewaluacja Regionalnej Strategii Innowacji 2011-2020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57802" y="2801702"/>
            <a:ext cx="9900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4400" b="1" spc="280" dirty="0">
                <a:latin typeface="Arial" panose="020B0604020202020204" pitchFamily="34" charset="0"/>
                <a:cs typeface="Arial" panose="020B0604020202020204" pitchFamily="34" charset="0"/>
              </a:rPr>
              <a:t>WNIOSKI i REKOMENDACJE</a:t>
            </a:r>
            <a:endParaRPr lang="pl-PL" sz="4400" spc="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84848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2627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63192" y="221210"/>
            <a:ext cx="9516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Ewaluacja Regionalnej Strategii Innowacji 2011-2020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0907697"/>
              </p:ext>
            </p:extLst>
          </p:nvPr>
        </p:nvGraphicFramePr>
        <p:xfrm>
          <a:off x="235097" y="1683634"/>
          <a:ext cx="11492296" cy="397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3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630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6040">
                <a:tc>
                  <a:txBody>
                    <a:bodyPr/>
                    <a:lstStyle/>
                    <a:p>
                      <a:pPr algn="l"/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L.p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Rekomendacja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Zmiany dokumentów strategicznych na poziomie kraju i regionu,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zalecenia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przedsięwzięcia dotyczące gospodarki w Unii Europejskiej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wprowadzają nowe obszary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strategicznej interwencji i priorytetowe kierunki rozwoju gospodarki innowacyjnej, takie jak wsparcie dla firm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obszarze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ekoinnowacji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oraz edukacja i kształtowanie postaw społecznych w modelu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gospodarki obiegu zamkniętego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Uzupełnienie celów i kierunków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działań Regionalnej Strategii Innowacji dla Województwa Dolnośląskiego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cele dotyczące 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rozwoju gospodarki obiegu zamkniętego (</a:t>
                      </a:r>
                      <a:r>
                        <a:rPr kumimoji="0" lang="pl-PL" sz="1600" b="0" i="1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circular</a:t>
                      </a:r>
                      <a:r>
                        <a:rPr kumimoji="0" lang="pl-PL" sz="1600" b="0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600" b="0" i="1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economy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  <a:endParaRPr lang="pl-PL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Zmiany dokumentów strategicznych na poziomie kraju i regionu,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zalecenia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przedsięwzięcia dotyczące gospodarki w Unii Europejskiej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wprowadzają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nowe obszary strategicznej interwencji i priorytetowe kierunki rozwoju.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Uzupełnienie celów i kierunków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działań Regionalnej Strategii Innowacji dla Województwa Dolnośląskiego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cele dotyczące zmian gospodarki w kierunku 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Przemysłu 4.0.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Ukierunkowanie interwencji na te cele.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786912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2627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63192" y="221210"/>
            <a:ext cx="9516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Ewaluacja Regionalnej Strategii Innowacji 2011-2020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7156483"/>
              </p:ext>
            </p:extLst>
          </p:nvPr>
        </p:nvGraphicFramePr>
        <p:xfrm>
          <a:off x="235097" y="1683634"/>
          <a:ext cx="11492296" cy="378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3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3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6040">
                <a:tc>
                  <a:txBody>
                    <a:bodyPr/>
                    <a:lstStyle/>
                    <a:p>
                      <a:pPr algn="l"/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L.p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Rekomendacja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Zmiany w systemie wsparcia innowacji na poziomie UE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oraz zapisy dokumentów strategicznych, także regionalnych skutkują rosnącym znaczeniem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udziału w międzynarodowych sieciach innowacji i partnerstwach w kontekście rozwoju inteligentnych specjalizacji regionu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Uzupełnienie celów i kierunków działań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Regionalnej Strategii Innowacji dla Województwa Dolnośląskiego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cele 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dotyczące wsparcia współpracy międzynarodowej i udziału w międzynarodowych sieciach innowacji wszystkich aktorów regionalnego systemu innowacji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Zasoby organizacyjne: kadrowe i finansowe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instytucji odpowiedzialnej za inicjowanie, koordynację wdrażania oraz monitoring RSI WD, a także realizację procesu przedsiębiorczego odkrywania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 pozwalają na realizację zadań w zakresie przewidzianym w systemie wdrażania RSI WD</a:t>
                      </a:r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Wzmocnienie zasobów organizacyjnych: kadrowych i finansowych przeznaczonych na zarządzanie RSI WD. </a:t>
                      </a:r>
                    </a:p>
                    <a:p>
                      <a:pPr algn="l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Wykorzystanie przy monitoringu RSI doktoratów wdrożeniowych. 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923791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08652" y="907956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440705" y="270675"/>
            <a:ext cx="1109932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Zakres podmiotowy badania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ymbol zastępczy zawartości 2">
            <a:extLst>
              <a:ext uri="{FF2B5EF4-FFF2-40B4-BE49-F238E27FC236}">
                <a16:creationId xmlns="" xmlns:a16="http://schemas.microsoft.com/office/drawing/2014/main" id="{EB242CD3-4691-48D6-9E8E-AC937524AEF2}"/>
              </a:ext>
            </a:extLst>
          </p:cNvPr>
          <p:cNvSpPr txBox="1">
            <a:spLocks/>
          </p:cNvSpPr>
          <p:nvPr/>
        </p:nvSpPr>
        <p:spPr>
          <a:xfrm>
            <a:off x="508652" y="1301717"/>
            <a:ext cx="1084692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pl-PL" dirty="0"/>
              <a:t>Badaniem zostały objęte następujące grupy podmiotów:</a:t>
            </a:r>
          </a:p>
          <a:p>
            <a:pPr hangingPunct="1"/>
            <a:r>
              <a:rPr lang="pl-PL" dirty="0"/>
              <a:t> Samorząd Województwa Dolnośląskiego – główny podmiot odpowiedzialny za realizację zapisów RSI WD 2011-2020,</a:t>
            </a:r>
          </a:p>
          <a:p>
            <a:pPr hangingPunct="1"/>
            <a:r>
              <a:rPr lang="pl-PL" dirty="0"/>
              <a:t> Dolnośląska Instytucja Pośrednicząca,</a:t>
            </a:r>
          </a:p>
          <a:p>
            <a:pPr hangingPunct="1"/>
            <a:r>
              <a:rPr lang="pl-PL" dirty="0"/>
              <a:t> Jednostki naukowe i badawczo-rozwojowe,</a:t>
            </a:r>
          </a:p>
          <a:p>
            <a:pPr hangingPunct="1"/>
            <a:r>
              <a:rPr lang="pl-PL" dirty="0"/>
              <a:t> parki technologiczne,</a:t>
            </a:r>
          </a:p>
          <a:p>
            <a:pPr hangingPunct="1"/>
            <a:r>
              <a:rPr lang="pl-PL" dirty="0"/>
              <a:t> instytucje otoczenia biznesu,</a:t>
            </a:r>
          </a:p>
          <a:p>
            <a:pPr hangingPunct="1"/>
            <a:r>
              <a:rPr lang="pl-PL" dirty="0"/>
              <a:t> inkubatory przedsiębiorczości.</a:t>
            </a:r>
          </a:p>
          <a:p>
            <a:pPr hangingPunct="1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5092924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2627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63192" y="221210"/>
            <a:ext cx="9516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Ewaluacja Regionalnej Strategii Innowacji 2011-2020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1536251"/>
              </p:ext>
            </p:extLst>
          </p:nvPr>
        </p:nvGraphicFramePr>
        <p:xfrm>
          <a:off x="235097" y="1258331"/>
          <a:ext cx="11492296" cy="5193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3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3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6040">
                <a:tc>
                  <a:txBody>
                    <a:bodyPr/>
                    <a:lstStyle/>
                    <a:p>
                      <a:pPr algn="l"/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L.p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Rekomendacja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Instytucje regionalnego systemu innowacji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niezależne od Samorządu Województwa, uwzględnione w systemie wdrażania RSI WD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często nie dostrzegają swojej roli jako instytucji zaangażowanej we wdrażanie RSI WD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Organizacja cyklicznych spotkań roboczych </a:t>
                      </a:r>
                      <a:b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kluczowymi organizacjami w celu wymiany informacji i koordynacji działań;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Zweryfikowanie, czy koniecznym jest powołanie takiego ciała jak Dolnośląska Rada Innowacyjności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składającego się z głównych instytucji regionalnego systemu wdrażania RSI WD, w świetle funkcjonujących przy Samorządzie Województwa innych ciał doradczych  dotyczących rozwoju regionalnego. </a:t>
                      </a:r>
                    </a:p>
                    <a:p>
                      <a:pPr algn="l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Programy współfinansowane jako główne źródło finansowania realizacji RSI WD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powodują, że zmiany dokumentów programowych i zakresu wsparcia, niezależne od Samorządu Województwa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uniemożliwiają wdrażanie większości kierunków działań w zakresie przewidzianym </a:t>
                      </a:r>
                      <a:b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RSI WD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Zwiększenie własnych środków Samorządu Województwa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przeznaczanych 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realizację RSI WD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pozwalające na realizację kierunków działań RSI WD, które nie mogą być współfinansowane ze środków UE.</a:t>
                      </a:r>
                    </a:p>
                    <a:p>
                      <a:pPr algn="l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863291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2627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63192" y="221210"/>
            <a:ext cx="9516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Ewaluacja Regionalnej Strategii Innowacji 2011-2020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3420385"/>
              </p:ext>
            </p:extLst>
          </p:nvPr>
        </p:nvGraphicFramePr>
        <p:xfrm>
          <a:off x="235097" y="1704898"/>
          <a:ext cx="11492296" cy="3951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3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3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3442">
                <a:tc>
                  <a:txBody>
                    <a:bodyPr/>
                    <a:lstStyle/>
                    <a:p>
                      <a:pPr algn="l"/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L.p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Rekomendacja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223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Wskaźniki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dotyczące współpracy, kooperacji oraz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zmiana poziomu innowacyjności regionu wskazują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że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niektóre elementy systemu innowacji województwa dolnośląskiego, np.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systemowe kanały komunikacji, nadal znajdują się w fazie rozwoju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Wzmocnienie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wsparcia w zakresie 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inicjowania </a:t>
                      </a:r>
                      <a:b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animowania współpracy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nauki i biznesu, funkcjonującego w wymiarze </a:t>
                      </a:r>
                      <a:r>
                        <a:rPr kumimoji="0" lang="pl-P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subregionalnym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lokalnym.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594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Dysproporcje w rozwoju gospodarki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potencjału innowacyjnego województwa dolnośląskiego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wpływają na możliwości realizacji kierunków działań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osiągane rezultaty RSI WD.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Zróżnicowanie kierunków działań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celów operacyjnych 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zależności od poziomu rozwoju </a:t>
                      </a:r>
                      <a:b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charakterystyki gospodarki subregionów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województwie dolnośląskim. 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481989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2627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63192" y="221210"/>
            <a:ext cx="9516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Ewaluacja Regionalnej Strategii Innowacji 2011-2020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5502796"/>
              </p:ext>
            </p:extLst>
          </p:nvPr>
        </p:nvGraphicFramePr>
        <p:xfrm>
          <a:off x="235097" y="1545410"/>
          <a:ext cx="11492296" cy="3967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3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3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3442">
                <a:tc>
                  <a:txBody>
                    <a:bodyPr/>
                    <a:lstStyle/>
                    <a:p>
                      <a:pPr algn="l"/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L.p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Rekomendacja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223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Wykorzystanie danych statystycznych do monitorowania inteligentnej specjalizacji nie jest wystarczające do określania potencjalnych nisz innowacji.</a:t>
                      </a:r>
                    </a:p>
                    <a:p>
                      <a:endParaRPr lang="pl-PL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Wykorzystanie zasobów informacyjnych o charakterze </a:t>
                      </a:r>
                      <a:r>
                        <a:rPr kumimoji="0" lang="pl-P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mikrodanych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gromadzonych przez instytucje regionalnego systemu innowacji do monitorowania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identyfikowania inteligentnej specjalizacji w wymiarze jakościowym. 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Uwzględnienie w systemie monitoringu mikro i małych przedsiębiorstw, które nie są objęte statystyka publiczną, a są odbiorcami wsparcia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594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 monitorowania wykorzystujący w dużym stopniu dane,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dla których pozyskania konieczne jest przeprowadzenie badań pierwotnych nie pozwala efektywnie realizować zadań monitoringowych, w tym zapewnić danych porównywalnych w czasie i przestrzeni.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Oparcie systemu monitorowania w większym stopniu na danych pochodzących z systemów publicznych,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szczególności GUS.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926672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926270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63192" y="221210"/>
            <a:ext cx="9516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800" dirty="0"/>
              <a:t>Ewaluacja Regionalnej Strategii Innowacji 2011-2020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3323705"/>
              </p:ext>
            </p:extLst>
          </p:nvPr>
        </p:nvGraphicFramePr>
        <p:xfrm>
          <a:off x="235097" y="1545410"/>
          <a:ext cx="11492296" cy="3951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3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3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3442">
                <a:tc>
                  <a:txBody>
                    <a:bodyPr/>
                    <a:lstStyle/>
                    <a:p>
                      <a:pPr algn="l"/>
                      <a:r>
                        <a:rPr lang="pl-PL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L.p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Rekomendacja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223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Zaangażowanie przedsiębiorców w proces identyfikacji i monitorowania inteligentnych specjalizacji nie jest wystarczający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m.in. ze względu na spadające zainteresowanie udziałem w pracach.</a:t>
                      </a:r>
                    </a:p>
                    <a:p>
                      <a:endParaRPr lang="pl-PL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Działania na rzecz zwiększenia zaangażowania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udziału </a:t>
                      </a:r>
                      <a:r>
                        <a:rPr kumimoji="0" lang="pl-PL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przedsiębiorstw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 procesie przedsiębiorczego odkrywania. 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594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Fundusze współfinansowane ze środków UE są głównym źródłem finansowania RSI WD.</a:t>
                      </a:r>
                    </a:p>
                  </a:txBody>
                  <a:tcPr anchor="ctr">
                    <a:solidFill>
                      <a:srgbClr val="FFFF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Silniejsze powiązanie RPO WD z celami i kierunkami działania RSI WD, a także systemem wdrażania RSI WD.</a:t>
                      </a:r>
                    </a:p>
                  </a:txBody>
                  <a:tcPr anchor="ctr">
                    <a:solidFill>
                      <a:srgbClr val="FFCD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296377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rostokąt"/>
          <p:cNvSpPr/>
          <p:nvPr/>
        </p:nvSpPr>
        <p:spPr>
          <a:xfrm>
            <a:off x="-13494" y="-16173"/>
            <a:ext cx="12218988" cy="6890346"/>
          </a:xfrm>
          <a:prstGeom prst="rect">
            <a:avLst/>
          </a:prstGeom>
          <a:solidFill>
            <a:srgbClr val="000000">
              <a:alpha val="65484"/>
            </a:srgbClr>
          </a:solidFill>
          <a:ln w="12700">
            <a:solidFill>
              <a:schemeClr val="accent1">
                <a:alpha val="65484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6" name="TextBox 50"/>
          <p:cNvSpPr txBox="1"/>
          <p:nvPr/>
        </p:nvSpPr>
        <p:spPr>
          <a:xfrm>
            <a:off x="1106668" y="2017704"/>
            <a:ext cx="7400519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Dziękuj</a:t>
            </a:r>
            <a:r>
              <a:rPr lang="pl-PL" dirty="0"/>
              <a:t>ę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uwagę</a:t>
            </a:r>
            <a:endParaRPr dirty="0"/>
          </a:p>
        </p:txBody>
      </p:sp>
      <p:sp>
        <p:nvSpPr>
          <p:cNvPr id="617" name="TextBox 51"/>
          <p:cNvSpPr txBox="1"/>
          <p:nvPr/>
        </p:nvSpPr>
        <p:spPr>
          <a:xfrm>
            <a:off x="1106668" y="3179333"/>
            <a:ext cx="8504057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1600" b="1" dirty="0" smtClean="0"/>
              <a:t>Justyna </a:t>
            </a:r>
            <a:r>
              <a:rPr lang="pl-PL" sz="1600" b="1" dirty="0" smtClean="0"/>
              <a:t>L</a:t>
            </a:r>
            <a:r>
              <a:rPr lang="pl-PL" sz="1600" b="1" dirty="0" smtClean="0"/>
              <a:t>asak</a:t>
            </a:r>
            <a:endParaRPr lang="pl-PL" sz="1600" b="1" dirty="0"/>
          </a:p>
          <a:p>
            <a:pPr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1600" dirty="0" smtClean="0"/>
              <a:t>Zastępca Dyrektora </a:t>
            </a:r>
            <a:r>
              <a:rPr lang="pl-PL" sz="1600" dirty="0"/>
              <a:t>Wydziału </a:t>
            </a:r>
            <a:r>
              <a:rPr lang="pl-PL" sz="1600" smtClean="0"/>
              <a:t>Rozwoju Gospodarczego</a:t>
            </a:r>
            <a:endParaRPr sz="1600" dirty="0"/>
          </a:p>
          <a:p>
            <a:pPr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800" dirty="0"/>
          </a:p>
          <a:p>
            <a:pPr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Urząd</a:t>
            </a:r>
            <a:r>
              <a:rPr dirty="0"/>
              <a:t> </a:t>
            </a:r>
            <a:r>
              <a:rPr dirty="0" err="1"/>
              <a:t>Marszałkowski</a:t>
            </a:r>
            <a:r>
              <a:rPr dirty="0"/>
              <a:t> </a:t>
            </a:r>
            <a:r>
              <a:rPr dirty="0" err="1"/>
              <a:t>Województwa</a:t>
            </a:r>
            <a:r>
              <a:rPr dirty="0"/>
              <a:t> </a:t>
            </a:r>
            <a:r>
              <a:rPr dirty="0" err="1"/>
              <a:t>Dolnośląskiego</a:t>
            </a:r>
            <a:endParaRPr dirty="0"/>
          </a:p>
          <a:p>
            <a:pPr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Juliusza</a:t>
            </a:r>
            <a:r>
              <a:rPr dirty="0"/>
              <a:t> </a:t>
            </a:r>
            <a:r>
              <a:rPr dirty="0" err="1"/>
              <a:t>Słowackiego</a:t>
            </a:r>
            <a:r>
              <a:rPr dirty="0"/>
              <a:t> 12-14, 11-400 </a:t>
            </a:r>
            <a:r>
              <a:rPr dirty="0" err="1"/>
              <a:t>Wrocław</a:t>
            </a:r>
            <a:endParaRPr dirty="0"/>
          </a:p>
        </p:txBody>
      </p:sp>
      <p:sp>
        <p:nvSpPr>
          <p:cNvPr id="618" name="Straight Connector 52"/>
          <p:cNvSpPr/>
          <p:nvPr/>
        </p:nvSpPr>
        <p:spPr>
          <a:xfrm>
            <a:off x="1217029" y="3079805"/>
            <a:ext cx="1293118" cy="130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1" animBg="1" advAuto="0"/>
      <p:bldP spid="617" grpId="3" animBg="1" advAuto="0"/>
      <p:bldP spid="618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08652" y="907956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445286" y="256343"/>
            <a:ext cx="1109932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Zakres badania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ymbol zastępczy zawartości 2">
            <a:extLst>
              <a:ext uri="{FF2B5EF4-FFF2-40B4-BE49-F238E27FC236}">
                <a16:creationId xmlns="" xmlns:a16="http://schemas.microsoft.com/office/drawing/2014/main" id="{E6E9F3BD-2898-4E71-B2E3-2316C72AF6BC}"/>
              </a:ext>
            </a:extLst>
          </p:cNvPr>
          <p:cNvSpPr txBox="1">
            <a:spLocks/>
          </p:cNvSpPr>
          <p:nvPr/>
        </p:nvSpPr>
        <p:spPr>
          <a:xfrm>
            <a:off x="508651" y="1008045"/>
            <a:ext cx="11218741" cy="398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just" hangingPunct="1">
              <a:lnSpc>
                <a:spcPct val="120000"/>
              </a:lnSpc>
              <a:buFont typeface="Arial"/>
              <a:buNone/>
            </a:pPr>
            <a:r>
              <a:rPr lang="pl-PL" sz="2400" dirty="0">
                <a:solidFill>
                  <a:srgbClr val="0C7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Przedmiotem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badania ewaluacyjnego była „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Regionalna Strategia Innowacji dla Województwa Dolnośląskiego na lata 2011-2020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(przyjęta Uchwałą nr 1149/IV/11 Zarządu Województwa Dolnośląskiego z dnia 30 sierpnia 2011r.)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wraz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Planem Wykonawczym na lata 2012-2014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oraz na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lata 2017-2018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wraz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Załącznikiem do RSI WD 2011-2020 – „Ramy strategiczne na rzecz inteligentnych specjalizacji Dolnego Śląska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”(przyjętym Uchwałą nr 1063/V/15 Zarządu Województwa Dolnośląskiego z dnia 19 sierpnia 2015r.).</a:t>
            </a:r>
          </a:p>
          <a:p>
            <a:pPr marL="0" indent="0" hangingPunct="1">
              <a:lnSpc>
                <a:spcPct val="120000"/>
              </a:lnSpc>
              <a:buFont typeface="Arial"/>
              <a:buNone/>
            </a:pPr>
            <a:r>
              <a:rPr lang="pl-PL" sz="2400" dirty="0">
                <a:solidFill>
                  <a:srgbClr val="0C7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przestrzenny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– badanie objęło obszar województwa dolnośląskiego.</a:t>
            </a:r>
          </a:p>
          <a:p>
            <a:pPr marL="0" indent="0" hangingPunct="1">
              <a:lnSpc>
                <a:spcPct val="120000"/>
              </a:lnSpc>
              <a:buFont typeface="Arial"/>
              <a:buNone/>
            </a:pPr>
            <a:r>
              <a:rPr lang="pl-PL" sz="2400" dirty="0">
                <a:solidFill>
                  <a:srgbClr val="0C7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czasowy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od 30.08.2011 r.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(dzień uchwalenia i przyjęcia do realizacji RSI WD 2011-2020 przez Zarząd województwa)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31.12.2018 r.</a:t>
            </a:r>
          </a:p>
        </p:txBody>
      </p:sp>
    </p:spTree>
    <p:extLst>
      <p:ext uri="{BB962C8B-B14F-4D97-AF65-F5344CB8AC3E}">
        <p14:creationId xmlns="" xmlns:p14="http://schemas.microsoft.com/office/powerpoint/2010/main" val="13088315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34"/>
          <p:cNvSpPr/>
          <p:nvPr/>
        </p:nvSpPr>
        <p:spPr>
          <a:xfrm>
            <a:off x="630853" y="2778264"/>
            <a:ext cx="1129044" cy="1093965"/>
          </a:xfrm>
          <a:prstGeom prst="rect">
            <a:avLst/>
          </a:prstGeom>
          <a:solidFill>
            <a:srgbClr val="FCD0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3" name="TextBox 54"/>
          <p:cNvSpPr txBox="1"/>
          <p:nvPr/>
        </p:nvSpPr>
        <p:spPr>
          <a:xfrm>
            <a:off x="1980484" y="1818955"/>
            <a:ext cx="209185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000" b="0" dirty="0" err="1"/>
              <a:t>Desk</a:t>
            </a:r>
            <a:r>
              <a:rPr lang="pl-PL" sz="2000" b="0" dirty="0"/>
              <a:t> </a:t>
            </a:r>
            <a:r>
              <a:rPr lang="pl-PL" sz="2000" b="0" dirty="0" err="1"/>
              <a:t>research</a:t>
            </a:r>
            <a:endParaRPr sz="2000" b="0" dirty="0"/>
          </a:p>
        </p:txBody>
      </p:sp>
      <p:sp>
        <p:nvSpPr>
          <p:cNvPr id="475" name="Rectangle 36"/>
          <p:cNvSpPr/>
          <p:nvPr/>
        </p:nvSpPr>
        <p:spPr>
          <a:xfrm>
            <a:off x="631565" y="1441856"/>
            <a:ext cx="1109717" cy="1050957"/>
          </a:xfrm>
          <a:prstGeom prst="rect">
            <a:avLst/>
          </a:prstGeom>
          <a:solidFill>
            <a:srgbClr val="FCD0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00" name="Group 85"/>
          <p:cNvGrpSpPr/>
          <p:nvPr/>
        </p:nvGrpSpPr>
        <p:grpSpPr>
          <a:xfrm>
            <a:off x="6850932" y="4220014"/>
            <a:ext cx="843044" cy="790179"/>
            <a:chOff x="0" y="0"/>
            <a:chExt cx="843043" cy="790177"/>
          </a:xfrm>
        </p:grpSpPr>
        <p:sp>
          <p:nvSpPr>
            <p:cNvPr id="491" name="Freeform 20"/>
            <p:cNvSpPr/>
            <p:nvPr/>
          </p:nvSpPr>
          <p:spPr>
            <a:xfrm>
              <a:off x="-1" y="-1"/>
              <a:ext cx="843045" cy="79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2" y="4680"/>
                  </a:moveTo>
                  <a:cubicBezTo>
                    <a:pt x="17212" y="360"/>
                    <a:pt x="17212" y="360"/>
                    <a:pt x="17212" y="360"/>
                  </a:cubicBezTo>
                  <a:cubicBezTo>
                    <a:pt x="17044" y="180"/>
                    <a:pt x="16706" y="0"/>
                    <a:pt x="16200" y="0"/>
                  </a:cubicBezTo>
                  <a:cubicBezTo>
                    <a:pt x="2025" y="0"/>
                    <a:pt x="2025" y="0"/>
                    <a:pt x="2025" y="0"/>
                  </a:cubicBezTo>
                  <a:cubicBezTo>
                    <a:pt x="1013" y="0"/>
                    <a:pt x="0" y="900"/>
                    <a:pt x="0" y="2160"/>
                  </a:cubicBezTo>
                  <a:cubicBezTo>
                    <a:pt x="0" y="19440"/>
                    <a:pt x="0" y="19440"/>
                    <a:pt x="0" y="19440"/>
                  </a:cubicBezTo>
                  <a:cubicBezTo>
                    <a:pt x="0" y="20700"/>
                    <a:pt x="1013" y="21600"/>
                    <a:pt x="2025" y="21600"/>
                  </a:cubicBezTo>
                  <a:cubicBezTo>
                    <a:pt x="19575" y="21600"/>
                    <a:pt x="19575" y="21600"/>
                    <a:pt x="19575" y="21600"/>
                  </a:cubicBezTo>
                  <a:cubicBezTo>
                    <a:pt x="20756" y="21600"/>
                    <a:pt x="21600" y="20700"/>
                    <a:pt x="21600" y="19440"/>
                  </a:cubicBezTo>
                  <a:cubicBezTo>
                    <a:pt x="21600" y="5760"/>
                    <a:pt x="21600" y="5760"/>
                    <a:pt x="21600" y="5760"/>
                  </a:cubicBezTo>
                  <a:cubicBezTo>
                    <a:pt x="21600" y="5400"/>
                    <a:pt x="21600" y="5040"/>
                    <a:pt x="21262" y="4680"/>
                  </a:cubicBezTo>
                  <a:close/>
                  <a:moveTo>
                    <a:pt x="20250" y="19440"/>
                  </a:moveTo>
                  <a:cubicBezTo>
                    <a:pt x="20250" y="19800"/>
                    <a:pt x="20081" y="20160"/>
                    <a:pt x="19575" y="20160"/>
                  </a:cubicBezTo>
                  <a:cubicBezTo>
                    <a:pt x="2025" y="20160"/>
                    <a:pt x="2025" y="20160"/>
                    <a:pt x="2025" y="20160"/>
                  </a:cubicBezTo>
                  <a:cubicBezTo>
                    <a:pt x="1688" y="20160"/>
                    <a:pt x="1350" y="19800"/>
                    <a:pt x="1350" y="19440"/>
                  </a:cubicBezTo>
                  <a:cubicBezTo>
                    <a:pt x="1350" y="2160"/>
                    <a:pt x="1350" y="2160"/>
                    <a:pt x="1350" y="2160"/>
                  </a:cubicBezTo>
                  <a:cubicBezTo>
                    <a:pt x="1350" y="1800"/>
                    <a:pt x="1688" y="1440"/>
                    <a:pt x="2025" y="1440"/>
                  </a:cubicBezTo>
                  <a:cubicBezTo>
                    <a:pt x="15525" y="1440"/>
                    <a:pt x="15525" y="1440"/>
                    <a:pt x="15525" y="1440"/>
                  </a:cubicBezTo>
                  <a:cubicBezTo>
                    <a:pt x="15525" y="4320"/>
                    <a:pt x="15525" y="4320"/>
                    <a:pt x="15525" y="4320"/>
                  </a:cubicBezTo>
                  <a:cubicBezTo>
                    <a:pt x="15525" y="4320"/>
                    <a:pt x="15525" y="4320"/>
                    <a:pt x="15525" y="4320"/>
                  </a:cubicBezTo>
                  <a:cubicBezTo>
                    <a:pt x="15525" y="5580"/>
                    <a:pt x="16537" y="6480"/>
                    <a:pt x="17550" y="6480"/>
                  </a:cubicBezTo>
                  <a:cubicBezTo>
                    <a:pt x="18225" y="6480"/>
                    <a:pt x="18225" y="6480"/>
                    <a:pt x="18225" y="6480"/>
                  </a:cubicBezTo>
                  <a:cubicBezTo>
                    <a:pt x="20250" y="6480"/>
                    <a:pt x="20250" y="6480"/>
                    <a:pt x="20250" y="6480"/>
                  </a:cubicBezTo>
                  <a:lnTo>
                    <a:pt x="20250" y="19440"/>
                  </a:lnTo>
                  <a:close/>
                  <a:moveTo>
                    <a:pt x="18225" y="5760"/>
                  </a:moveTo>
                  <a:cubicBezTo>
                    <a:pt x="17550" y="5760"/>
                    <a:pt x="17550" y="5760"/>
                    <a:pt x="17550" y="5760"/>
                  </a:cubicBezTo>
                  <a:cubicBezTo>
                    <a:pt x="16875" y="5760"/>
                    <a:pt x="16200" y="5040"/>
                    <a:pt x="16200" y="4320"/>
                  </a:cubicBezTo>
                  <a:cubicBezTo>
                    <a:pt x="16200" y="4320"/>
                    <a:pt x="16200" y="4320"/>
                    <a:pt x="16200" y="4320"/>
                  </a:cubicBezTo>
                  <a:cubicBezTo>
                    <a:pt x="16200" y="1440"/>
                    <a:pt x="16200" y="1440"/>
                    <a:pt x="16200" y="1440"/>
                  </a:cubicBezTo>
                  <a:cubicBezTo>
                    <a:pt x="20250" y="5760"/>
                    <a:pt x="20250" y="5760"/>
                    <a:pt x="20250" y="5760"/>
                  </a:cubicBezTo>
                  <a:lnTo>
                    <a:pt x="18225" y="57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2" name="Freeform 21"/>
            <p:cNvSpPr/>
            <p:nvPr/>
          </p:nvSpPr>
          <p:spPr>
            <a:xfrm>
              <a:off x="395089" y="158592"/>
              <a:ext cx="158594" cy="2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21600"/>
                  </a:moveTo>
                  <a:cubicBezTo>
                    <a:pt x="19800" y="21600"/>
                    <a:pt x="19800" y="21600"/>
                    <a:pt x="19800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19800" y="0"/>
                  </a:cubicBezTo>
                  <a:cubicBezTo>
                    <a:pt x="1800" y="0"/>
                    <a:pt x="1800" y="0"/>
                    <a:pt x="1800" y="0"/>
                  </a:cubicBezTo>
                  <a:cubicBezTo>
                    <a:pt x="900" y="0"/>
                    <a:pt x="0" y="5400"/>
                    <a:pt x="0" y="10800"/>
                  </a:cubicBezTo>
                  <a:cubicBezTo>
                    <a:pt x="0" y="16200"/>
                    <a:pt x="900" y="21600"/>
                    <a:pt x="18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3" name="Freeform 22"/>
            <p:cNvSpPr/>
            <p:nvPr/>
          </p:nvSpPr>
          <p:spPr>
            <a:xfrm>
              <a:off x="395089" y="236497"/>
              <a:ext cx="158594" cy="2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21600"/>
                  </a:moveTo>
                  <a:cubicBezTo>
                    <a:pt x="19800" y="21600"/>
                    <a:pt x="19800" y="21600"/>
                    <a:pt x="19800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19800" y="0"/>
                  </a:cubicBezTo>
                  <a:cubicBezTo>
                    <a:pt x="1800" y="0"/>
                    <a:pt x="1800" y="0"/>
                    <a:pt x="1800" y="0"/>
                  </a:cubicBezTo>
                  <a:cubicBezTo>
                    <a:pt x="900" y="0"/>
                    <a:pt x="0" y="5400"/>
                    <a:pt x="0" y="10800"/>
                  </a:cubicBezTo>
                  <a:cubicBezTo>
                    <a:pt x="0" y="16200"/>
                    <a:pt x="900" y="21600"/>
                    <a:pt x="18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4" name="Freeform 23"/>
            <p:cNvSpPr/>
            <p:nvPr/>
          </p:nvSpPr>
          <p:spPr>
            <a:xfrm>
              <a:off x="395089" y="317184"/>
              <a:ext cx="342226" cy="2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200"/>
                    <a:pt x="415" y="21600"/>
                    <a:pt x="831" y="21600"/>
                  </a:cubicBezTo>
                  <a:cubicBezTo>
                    <a:pt x="20769" y="21600"/>
                    <a:pt x="20769" y="21600"/>
                    <a:pt x="20769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20769" y="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415" y="0"/>
                    <a:pt x="0" y="5400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5" name="Freeform 24"/>
            <p:cNvSpPr/>
            <p:nvPr/>
          </p:nvSpPr>
          <p:spPr>
            <a:xfrm>
              <a:off x="105728" y="475777"/>
              <a:ext cx="631588" cy="2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0"/>
                  </a:moveTo>
                  <a:cubicBezTo>
                    <a:pt x="450" y="0"/>
                    <a:pt x="450" y="0"/>
                    <a:pt x="450" y="0"/>
                  </a:cubicBezTo>
                  <a:cubicBezTo>
                    <a:pt x="225" y="0"/>
                    <a:pt x="0" y="5400"/>
                    <a:pt x="0" y="10800"/>
                  </a:cubicBezTo>
                  <a:cubicBezTo>
                    <a:pt x="0" y="16200"/>
                    <a:pt x="225" y="21600"/>
                    <a:pt x="450" y="21600"/>
                  </a:cubicBezTo>
                  <a:cubicBezTo>
                    <a:pt x="21150" y="21600"/>
                    <a:pt x="21150" y="21600"/>
                    <a:pt x="21150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211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6" name="Freeform 25"/>
            <p:cNvSpPr/>
            <p:nvPr/>
          </p:nvSpPr>
          <p:spPr>
            <a:xfrm>
              <a:off x="105728" y="553681"/>
              <a:ext cx="631588" cy="2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0"/>
                  </a:moveTo>
                  <a:cubicBezTo>
                    <a:pt x="450" y="0"/>
                    <a:pt x="450" y="0"/>
                    <a:pt x="450" y="0"/>
                  </a:cubicBezTo>
                  <a:cubicBezTo>
                    <a:pt x="225" y="0"/>
                    <a:pt x="0" y="5400"/>
                    <a:pt x="0" y="10800"/>
                  </a:cubicBezTo>
                  <a:cubicBezTo>
                    <a:pt x="0" y="16200"/>
                    <a:pt x="225" y="21600"/>
                    <a:pt x="450" y="21600"/>
                  </a:cubicBezTo>
                  <a:cubicBezTo>
                    <a:pt x="21150" y="21600"/>
                    <a:pt x="21150" y="21600"/>
                    <a:pt x="21150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211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7" name="Freeform 26"/>
            <p:cNvSpPr/>
            <p:nvPr/>
          </p:nvSpPr>
          <p:spPr>
            <a:xfrm>
              <a:off x="105728" y="634368"/>
              <a:ext cx="631588" cy="2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0"/>
                  </a:moveTo>
                  <a:cubicBezTo>
                    <a:pt x="450" y="0"/>
                    <a:pt x="450" y="0"/>
                    <a:pt x="450" y="0"/>
                  </a:cubicBezTo>
                  <a:cubicBezTo>
                    <a:pt x="225" y="0"/>
                    <a:pt x="0" y="5400"/>
                    <a:pt x="0" y="10800"/>
                  </a:cubicBezTo>
                  <a:cubicBezTo>
                    <a:pt x="0" y="16200"/>
                    <a:pt x="225" y="21600"/>
                    <a:pt x="450" y="21600"/>
                  </a:cubicBezTo>
                  <a:cubicBezTo>
                    <a:pt x="21150" y="21600"/>
                    <a:pt x="21150" y="21600"/>
                    <a:pt x="21150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211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8" name="Freeform 27"/>
            <p:cNvSpPr/>
            <p:nvPr/>
          </p:nvSpPr>
          <p:spPr>
            <a:xfrm>
              <a:off x="105728" y="395088"/>
              <a:ext cx="631588" cy="2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0"/>
                  </a:moveTo>
                  <a:cubicBezTo>
                    <a:pt x="450" y="0"/>
                    <a:pt x="450" y="0"/>
                    <a:pt x="450" y="0"/>
                  </a:cubicBezTo>
                  <a:cubicBezTo>
                    <a:pt x="225" y="0"/>
                    <a:pt x="0" y="5400"/>
                    <a:pt x="0" y="10800"/>
                  </a:cubicBezTo>
                  <a:cubicBezTo>
                    <a:pt x="0" y="16200"/>
                    <a:pt x="225" y="21600"/>
                    <a:pt x="450" y="21600"/>
                  </a:cubicBezTo>
                  <a:cubicBezTo>
                    <a:pt x="21150" y="21600"/>
                    <a:pt x="21150" y="21600"/>
                    <a:pt x="21150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211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9" name="Freeform 28"/>
            <p:cNvSpPr/>
            <p:nvPr/>
          </p:nvSpPr>
          <p:spPr>
            <a:xfrm>
              <a:off x="105728" y="130769"/>
              <a:ext cx="236498" cy="21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21600"/>
                  </a:moveTo>
                  <a:cubicBezTo>
                    <a:pt x="19200" y="21600"/>
                    <a:pt x="19200" y="21600"/>
                    <a:pt x="19200" y="21600"/>
                  </a:cubicBezTo>
                  <a:cubicBezTo>
                    <a:pt x="21000" y="21600"/>
                    <a:pt x="21600" y="20250"/>
                    <a:pt x="21600" y="18900"/>
                  </a:cubicBez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1350"/>
                    <a:pt x="21000" y="0"/>
                    <a:pt x="19200" y="0"/>
                  </a:cubicBezTo>
                  <a:cubicBezTo>
                    <a:pt x="2400" y="0"/>
                    <a:pt x="2400" y="0"/>
                    <a:pt x="2400" y="0"/>
                  </a:cubicBezTo>
                  <a:cubicBezTo>
                    <a:pt x="1200" y="0"/>
                    <a:pt x="0" y="1350"/>
                    <a:pt x="0" y="2700"/>
                  </a:cubicBezTo>
                  <a:cubicBezTo>
                    <a:pt x="0" y="18900"/>
                    <a:pt x="0" y="18900"/>
                    <a:pt x="0" y="18900"/>
                  </a:cubicBezTo>
                  <a:cubicBezTo>
                    <a:pt x="0" y="20250"/>
                    <a:pt x="1200" y="21600"/>
                    <a:pt x="2400" y="21600"/>
                  </a:cubicBezTo>
                  <a:close/>
                  <a:moveTo>
                    <a:pt x="4800" y="5400"/>
                  </a:moveTo>
                  <a:cubicBezTo>
                    <a:pt x="16800" y="5400"/>
                    <a:pt x="16800" y="5400"/>
                    <a:pt x="16800" y="5400"/>
                  </a:cubicBezTo>
                  <a:cubicBezTo>
                    <a:pt x="16800" y="16200"/>
                    <a:pt x="16800" y="16200"/>
                    <a:pt x="16800" y="16200"/>
                  </a:cubicBezTo>
                  <a:cubicBezTo>
                    <a:pt x="4800" y="16200"/>
                    <a:pt x="4800" y="16200"/>
                    <a:pt x="4800" y="16200"/>
                  </a:cubicBezTo>
                  <a:lnTo>
                    <a:pt x="4800" y="54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14" name="Straight Connector 52"/>
          <p:cNvSpPr/>
          <p:nvPr/>
        </p:nvSpPr>
        <p:spPr>
          <a:xfrm>
            <a:off x="525693" y="875917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3" y="4094446"/>
            <a:ext cx="11334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54"/>
          <p:cNvSpPr txBox="1"/>
          <p:nvPr/>
        </p:nvSpPr>
        <p:spPr>
          <a:xfrm>
            <a:off x="2006921" y="2927611"/>
            <a:ext cx="268562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000" b="0" dirty="0"/>
              <a:t>Ekspercki panel dyskusyjny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006921" y="4371396"/>
            <a:ext cx="370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Studia przypadku najlepszych praktyk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4" y="5465446"/>
            <a:ext cx="11334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980480" y="5646624"/>
            <a:ext cx="3329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Wywiady pogłębione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przedstawicielami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UMWD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46" y="1366890"/>
            <a:ext cx="11334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79" y="2723928"/>
            <a:ext cx="11334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78" y="4064895"/>
            <a:ext cx="11334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32" y="5421309"/>
            <a:ext cx="11334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85" y="2997771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1" y="1713992"/>
            <a:ext cx="562781" cy="5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0"/>
          <p:cNvSpPr txBox="1"/>
          <p:nvPr/>
        </p:nvSpPr>
        <p:spPr>
          <a:xfrm>
            <a:off x="445286" y="256343"/>
            <a:ext cx="972901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b="0" dirty="0"/>
              <a:t>Zastosowane </a:t>
            </a:r>
            <a:r>
              <a:rPr lang="pl-PL" sz="2600" dirty="0"/>
              <a:t>metody badawcze</a:t>
            </a:r>
            <a:endParaRPr sz="2600" spc="140" dirty="0"/>
          </a:p>
        </p:txBody>
      </p:sp>
      <p:sp>
        <p:nvSpPr>
          <p:cNvPr id="39" name="Prostokąt 38"/>
          <p:cNvSpPr/>
          <p:nvPr/>
        </p:nvSpPr>
        <p:spPr>
          <a:xfrm>
            <a:off x="7588245" y="1441468"/>
            <a:ext cx="3329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Wywiady pogłębione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przedstawicielami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Instytucji Otoczenia Biznesu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7588249" y="2672244"/>
            <a:ext cx="4311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Wywiady pogłębione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przedstawicielami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jednostek naukowych/jednostek naukowo-badawczych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Prostokąt 40"/>
          <p:cNvSpPr/>
          <p:nvPr/>
        </p:nvSpPr>
        <p:spPr>
          <a:xfrm>
            <a:off x="7588249" y="4064895"/>
            <a:ext cx="4498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Wywiady pogłębione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przedstawicielami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parków technologicznych i inkubatorów przedsiębiorczości 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7588249" y="5570317"/>
            <a:ext cx="4311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Wywiady pogłębione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przedstawicielami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Dolnośląskiej Instytucji Pośredniczącej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6" y="3137417"/>
            <a:ext cx="655129" cy="3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40" y="569515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77" y="1628495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31" y="4340465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31" y="569515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74" y="4409142"/>
            <a:ext cx="474574" cy="5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0618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 animBg="1" advAuto="0"/>
      <p:bldP spid="51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traight Connector 52"/>
          <p:cNvSpPr/>
          <p:nvPr/>
        </p:nvSpPr>
        <p:spPr>
          <a:xfrm>
            <a:off x="508652" y="1442363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08652" y="342162"/>
            <a:ext cx="9711795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Zgodność RSI WD z dokumentami europejskimi, krajowymi </a:t>
            </a:r>
            <a:br>
              <a:rPr lang="pl-PL" sz="2600" dirty="0"/>
            </a:br>
            <a:r>
              <a:rPr lang="pl-PL" sz="2600" dirty="0"/>
              <a:t>i regionalnymi</a:t>
            </a:r>
            <a:endParaRPr sz="2600" spc="14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2" y="5917455"/>
            <a:ext cx="596704" cy="5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6" y="5954677"/>
            <a:ext cx="4810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85" y="5945783"/>
            <a:ext cx="484356" cy="5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58" y="6121572"/>
            <a:ext cx="846504" cy="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94" y="6025934"/>
            <a:ext cx="494863" cy="5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76" y="6085759"/>
            <a:ext cx="443596" cy="4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4" y="5976002"/>
            <a:ext cx="544135" cy="5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3" y="5988381"/>
            <a:ext cx="514126" cy="4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ymbol zastępczy zawartości 2">
            <a:extLst>
              <a:ext uri="{FF2B5EF4-FFF2-40B4-BE49-F238E27FC236}">
                <a16:creationId xmlns="" xmlns:a16="http://schemas.microsoft.com/office/drawing/2014/main" id="{EB242CD3-4691-48D6-9E8E-AC937524AEF2}"/>
              </a:ext>
            </a:extLst>
          </p:cNvPr>
          <p:cNvSpPr txBox="1">
            <a:spLocks/>
          </p:cNvSpPr>
          <p:nvPr/>
        </p:nvSpPr>
        <p:spPr>
          <a:xfrm>
            <a:off x="508652" y="1786190"/>
            <a:ext cx="1084692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pl-PL" dirty="0"/>
              <a:t>Z uwagi na wprowadzone przez KE nowe obszary strategicznej interwencji i priorytetowe kierunki rozwoju gospodarki innowacyjnej, koniecznym stało się uzupełnienie celów i kierunków działań RSI WD o cele dotyczące rozwoju gospodarki w kierunku: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pl-PL" dirty="0"/>
              <a:t>  Obiegu zamkniętego (</a:t>
            </a:r>
            <a:r>
              <a:rPr lang="pl-PL" i="1" dirty="0" err="1"/>
              <a:t>circular</a:t>
            </a:r>
            <a:r>
              <a:rPr lang="pl-PL" i="1" dirty="0"/>
              <a:t> </a:t>
            </a:r>
            <a:r>
              <a:rPr lang="pl-PL" i="1" dirty="0" err="1"/>
              <a:t>economy</a:t>
            </a:r>
            <a:r>
              <a:rPr lang="pl-PL" dirty="0"/>
              <a:t>);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pl-PL" dirty="0"/>
              <a:t>  Przemysłu 4.0;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pl-PL" dirty="0"/>
              <a:t>  Umiędzynarodowienia;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pl-PL" dirty="0"/>
              <a:t>  Cyfryzacji.</a:t>
            </a:r>
          </a:p>
          <a:p>
            <a:pPr hangingPunct="1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7297538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7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08652" y="994811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445286" y="413179"/>
            <a:ext cx="969413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Dolnośląskie Inteligentne Specjalizacje (DIS)</a:t>
            </a:r>
            <a:endParaRPr sz="2600" spc="140" dirty="0"/>
          </a:p>
        </p:txBody>
      </p:sp>
      <p:sp>
        <p:nvSpPr>
          <p:cNvPr id="78" name="TextBox 51"/>
          <p:cNvSpPr txBox="1"/>
          <p:nvPr/>
        </p:nvSpPr>
        <p:spPr>
          <a:xfrm>
            <a:off x="696226" y="1983167"/>
            <a:ext cx="11449536" cy="436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1600" dirty="0"/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2000" dirty="0"/>
              <a:t>			     I        Branża chemiczna i farmaceutyczna</a:t>
            </a:r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900" dirty="0"/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2000" dirty="0"/>
              <a:t>			     II       Mobilność przestrzenna</a:t>
            </a:r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800" dirty="0"/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2000" dirty="0"/>
              <a:t>			     III      Żywność wysokiej jakości</a:t>
            </a:r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800" dirty="0"/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2000" dirty="0"/>
              <a:t>			     IV     Surowce naturalne i wtórne</a:t>
            </a:r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800" dirty="0"/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2000" dirty="0"/>
              <a:t>			     V      Produkcja maszyn i urządzeń, obróbka materiałów</a:t>
            </a:r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800" dirty="0"/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2000" dirty="0"/>
              <a:t>			     VI     Technologie Informacyjno-komunikacyjne ICT</a:t>
            </a:r>
          </a:p>
          <a:p>
            <a:pPr>
              <a:lnSpc>
                <a:spcPct val="150000"/>
              </a:lnSpc>
              <a:defRPr sz="1400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8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22" y="3718885"/>
            <a:ext cx="582538" cy="42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58" y="3649985"/>
            <a:ext cx="48736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4" y="3059853"/>
            <a:ext cx="49638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55" y="3122097"/>
            <a:ext cx="439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95" y="4982181"/>
            <a:ext cx="4206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16" y="4986288"/>
            <a:ext cx="444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35" y="4372331"/>
            <a:ext cx="4810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06" y="3733311"/>
            <a:ext cx="378860" cy="43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16" y="4353036"/>
            <a:ext cx="365918" cy="36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4" y="5723607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87" y="5686929"/>
            <a:ext cx="308878" cy="4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16" y="5723607"/>
            <a:ext cx="365917" cy="43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4" y="2443264"/>
            <a:ext cx="411899" cy="46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7" y="4303823"/>
            <a:ext cx="377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46" y="2431930"/>
            <a:ext cx="2746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72" y="3023672"/>
            <a:ext cx="4016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45" y="5005077"/>
            <a:ext cx="386467" cy="38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55" y="2433033"/>
            <a:ext cx="4810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45285" y="1104438"/>
            <a:ext cx="1144191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l-PL" sz="2400" dirty="0"/>
              <a:t>Zidentyfikowane w 2015r </a:t>
            </a:r>
            <a:r>
              <a:rPr lang="pl-PL" sz="2000" dirty="0"/>
              <a:t>(zał. do  RSI WD 2011-2020 - „Ramy strategiczne na rzecz  Inteligentnych Specjalizacji Dolnego Śląska”)</a:t>
            </a:r>
          </a:p>
        </p:txBody>
      </p:sp>
    </p:spTree>
    <p:extLst>
      <p:ext uri="{BB962C8B-B14F-4D97-AF65-F5344CB8AC3E}">
        <p14:creationId xmlns="" xmlns:p14="http://schemas.microsoft.com/office/powerpoint/2010/main" val="82219527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  <p:bldP spid="78" grpId="0" animBg="1" advAuto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1"/>
          <p:cNvSpPr txBox="1"/>
          <p:nvPr/>
        </p:nvSpPr>
        <p:spPr>
          <a:xfrm>
            <a:off x="6890460" y="2998647"/>
            <a:ext cx="4836933" cy="37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1" name="Straight Connector 52"/>
          <p:cNvSpPr/>
          <p:nvPr/>
        </p:nvSpPr>
        <p:spPr>
          <a:xfrm>
            <a:off x="574255" y="1224133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08652" y="183844"/>
            <a:ext cx="9721198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Schemat zaangażowania interesariuszy w proces identyfikacji Inteligentnych Specjalizacji</a:t>
            </a:r>
            <a:endParaRPr sz="2600" spc="140" dirty="0"/>
          </a:p>
        </p:txBody>
      </p:sp>
      <p:sp>
        <p:nvSpPr>
          <p:cNvPr id="14" name="Symbol zastępczy zawartości 2">
            <a:extLst>
              <a:ext uri="{FF2B5EF4-FFF2-40B4-BE49-F238E27FC236}">
                <a16:creationId xmlns="" xmlns:a16="http://schemas.microsoft.com/office/drawing/2014/main" id="{EB242CD3-4691-48D6-9E8E-AC937524AEF2}"/>
              </a:ext>
            </a:extLst>
          </p:cNvPr>
          <p:cNvSpPr txBox="1">
            <a:spLocks/>
          </p:cNvSpPr>
          <p:nvPr/>
        </p:nvSpPr>
        <p:spPr>
          <a:xfrm>
            <a:off x="508652" y="1301717"/>
            <a:ext cx="1084692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None/>
            </a:pPr>
            <a:endParaRPr lang="pl-PL" sz="1400" dirty="0"/>
          </a:p>
        </p:txBody>
      </p:sp>
      <p:sp>
        <p:nvSpPr>
          <p:cNvPr id="2" name="Pagon 1"/>
          <p:cNvSpPr/>
          <p:nvPr/>
        </p:nvSpPr>
        <p:spPr>
          <a:xfrm>
            <a:off x="560708" y="1452717"/>
            <a:ext cx="5013374" cy="2092879"/>
          </a:xfrm>
          <a:prstGeom prst="chevron">
            <a:avLst/>
          </a:prstGeom>
          <a:solidFill>
            <a:srgbClr val="FAD916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Branże </a:t>
            </a: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wiodące gospodarki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 b="1" dirty="0"/>
              <a:t>+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Branże </a:t>
            </a: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 największym potencjale innowacyjnym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 b="1" dirty="0"/>
              <a:t>+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Branże </a:t>
            </a: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 największym popycie na innowacje</a:t>
            </a:r>
          </a:p>
        </p:txBody>
      </p:sp>
      <p:sp>
        <p:nvSpPr>
          <p:cNvPr id="15" name="Pagon 14"/>
          <p:cNvSpPr/>
          <p:nvPr/>
        </p:nvSpPr>
        <p:spPr>
          <a:xfrm>
            <a:off x="508650" y="4904352"/>
            <a:ext cx="5167753" cy="923328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Wiodące</a:t>
            </a:r>
            <a:r>
              <a:rPr kumimoji="0" lang="pl-PL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obszary naukowe i technologiczne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204857" y="2145214"/>
            <a:ext cx="4179372" cy="707884"/>
          </a:xfrm>
          <a:prstGeom prst="rect">
            <a:avLst/>
          </a:prstGeom>
          <a:solidFill>
            <a:srgbClr val="FAD916"/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4400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    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POTENCJAŁ GOSPODARCZY </a:t>
            </a: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/>
            </a:r>
            <a:b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    dla Inteligentnych</a:t>
            </a:r>
            <a:r>
              <a:rPr kumimoji="0" lang="pl-PL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specjalizacji</a:t>
            </a:r>
          </a:p>
          <a:p>
            <a:pPr marL="14400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04857" y="5073629"/>
            <a:ext cx="3947803" cy="584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l-PL" sz="1600" b="1" dirty="0"/>
              <a:t>     POTENCJAŁ NAUKOWY I BADAWCZY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         dla Inteligentnych specjalizacji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682737" y="1434629"/>
            <a:ext cx="3028208" cy="338552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CD2D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Konsultacje ze sferą gospodarczą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7183974" y="5999780"/>
            <a:ext cx="3526971" cy="61555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5">
                <a:lumMod val="60000"/>
                <a:lumOff val="40000"/>
              </a:schemeClr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</a:t>
            </a: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Konsultacje ze sferą naukową </a:t>
            </a:r>
            <a:b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    i badawczo-rozwojową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2881869" y="3677583"/>
            <a:ext cx="3218213" cy="584773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6">
                <a:lumMod val="75000"/>
              </a:schemeClr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Konsultacje ze sferą gospodarczą </a:t>
            </a:r>
            <a:b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                 i</a:t>
            </a:r>
            <a:r>
              <a:rPr kumimoji="0" lang="pl-PL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naukową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Prostokąt z rogami ściętymi po przekątnej 3"/>
          <p:cNvSpPr/>
          <p:nvPr/>
        </p:nvSpPr>
        <p:spPr>
          <a:xfrm>
            <a:off x="6620043" y="3221112"/>
            <a:ext cx="4784651" cy="1248844"/>
          </a:xfrm>
          <a:prstGeom prst="snip2DiagRect">
            <a:avLst/>
          </a:prstGeom>
          <a:solidFill>
            <a:srgbClr val="92D050"/>
          </a:solidFill>
          <a:ln w="73025" cap="flat" cmpd="thickThin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l-PL" dirty="0"/>
              <a:t>   Analiza krzyżowa:   </a:t>
            </a:r>
            <a:r>
              <a:rPr lang="pl-PL" b="1" dirty="0"/>
              <a:t>REGIONALNE     INTELIGENTNE SPECJALIZACJE </a:t>
            </a:r>
            <a:r>
              <a:rPr lang="pl-PL" dirty="0"/>
              <a:t>– obszary  technologiczne w branżach wiodących</a:t>
            </a:r>
          </a:p>
          <a:p>
            <a:endParaRPr lang="pl-PL" sz="800" dirty="0"/>
          </a:p>
        </p:txBody>
      </p:sp>
      <p:sp>
        <p:nvSpPr>
          <p:cNvPr id="5" name="Strzałka w dół 4"/>
          <p:cNvSpPr/>
          <p:nvPr/>
        </p:nvSpPr>
        <p:spPr>
          <a:xfrm>
            <a:off x="8125595" y="2853098"/>
            <a:ext cx="180753" cy="333325"/>
          </a:xfrm>
          <a:prstGeom prst="downArrow">
            <a:avLst/>
          </a:prstGeom>
          <a:solidFill>
            <a:srgbClr val="FFF0C1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Strzałka w dół 6"/>
          <p:cNvSpPr/>
          <p:nvPr/>
        </p:nvSpPr>
        <p:spPr>
          <a:xfrm rot="10800000">
            <a:off x="8094810" y="4471903"/>
            <a:ext cx="211537" cy="60172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9012368" y="1782097"/>
            <a:ext cx="2" cy="363117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dash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Łącznik prosty ze strzałką 37"/>
          <p:cNvCxnSpPr/>
          <p:nvPr/>
        </p:nvCxnSpPr>
        <p:spPr>
          <a:xfrm>
            <a:off x="8812343" y="5658402"/>
            <a:ext cx="2" cy="324677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dash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Łącznik prosty ze strzałką 40"/>
          <p:cNvCxnSpPr/>
          <p:nvPr/>
        </p:nvCxnSpPr>
        <p:spPr>
          <a:xfrm flipH="1">
            <a:off x="6104164" y="3969969"/>
            <a:ext cx="515879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dash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="" xmlns:p14="http://schemas.microsoft.com/office/powerpoint/2010/main" val="22541596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7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traight Connector 52"/>
          <p:cNvSpPr/>
          <p:nvPr/>
        </p:nvSpPr>
        <p:spPr>
          <a:xfrm>
            <a:off x="614976" y="1017669"/>
            <a:ext cx="1293118" cy="130"/>
          </a:xfrm>
          <a:prstGeom prst="line">
            <a:avLst/>
          </a:prstGeom>
          <a:ln w="25400">
            <a:solidFill>
              <a:srgbClr val="2626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TextBox 50"/>
          <p:cNvSpPr txBox="1"/>
          <p:nvPr/>
        </p:nvSpPr>
        <p:spPr>
          <a:xfrm>
            <a:off x="574255" y="94870"/>
            <a:ext cx="9739753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sz="2600" dirty="0"/>
              <a:t>Schemat PPO – system monitorowania inteligentnych specjalizacji</a:t>
            </a:r>
            <a:endParaRPr sz="2600" spc="140" dirty="0"/>
          </a:p>
        </p:txBody>
      </p:sp>
      <p:sp>
        <p:nvSpPr>
          <p:cNvPr id="2" name="Prostokąt 1"/>
          <p:cNvSpPr/>
          <p:nvPr/>
        </p:nvSpPr>
        <p:spPr>
          <a:xfrm>
            <a:off x="614976" y="1210686"/>
            <a:ext cx="11112417" cy="369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PROCES    PRZEDSIĘBIORCZEGO   ODKRYWANIA      PPO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74255" y="6231969"/>
            <a:ext cx="11112417" cy="369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KOORDYNATOR Regionalnych Inteligentnych Specjalizacji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14977" y="1877730"/>
            <a:ext cx="2235101" cy="646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WSKAŹNIKI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STATYSTYCZNE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6561905" y="1792273"/>
            <a:ext cx="1677020" cy="646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DIALOG</a:t>
            </a:r>
            <a:b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I WYWIADY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9504057" y="3650198"/>
            <a:ext cx="2235101" cy="923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PARTNERZY</a:t>
            </a:r>
            <a:r>
              <a:rPr kumimoji="0" lang="pl-PL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SPOŁECZNO-GOSPODARCZY</a:t>
            </a:r>
            <a:endParaRPr kumimoji="0" lang="pl-PL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130975" y="4527440"/>
            <a:ext cx="2329202" cy="369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GRUPY ROBOCZE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195662" y="2812345"/>
            <a:ext cx="1712432" cy="408620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KONTEKSTOWE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2256490" y="2737232"/>
            <a:ext cx="1745674" cy="681035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REZULTATU </a:t>
            </a:r>
            <a:b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I PRODUKTU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5386632" y="2609665"/>
            <a:ext cx="1799235" cy="408620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PRZEDSIĘBIORCY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6805120" y="3122321"/>
            <a:ext cx="1190589" cy="681035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JEDN.</a:t>
            </a:r>
            <a:r>
              <a:rPr kumimoji="0" lang="pl-PL" sz="1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NAUKOWE</a:t>
            </a:r>
            <a:endParaRPr kumimoji="0" lang="pl-PL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8097621" y="2836514"/>
            <a:ext cx="1168430" cy="408620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KLASTRY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8690886" y="2115438"/>
            <a:ext cx="813171" cy="408620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IOB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7995709" y="4574782"/>
            <a:ext cx="911754" cy="408620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DRG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8566036" y="5159737"/>
            <a:ext cx="1062869" cy="408620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WRDS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9796892" y="5192422"/>
            <a:ext cx="1034232" cy="681035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KPRRiG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SEJMIKU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10944813" y="4955428"/>
            <a:ext cx="1015053" cy="408620"/>
          </a:xfrm>
          <a:prstGeom prst="roundRect">
            <a:avLst/>
          </a:prstGeom>
          <a:solidFill>
            <a:srgbClr val="FFCD2D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KM RPO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1732527" y="4574782"/>
            <a:ext cx="1799235" cy="646983"/>
          </a:xfrm>
          <a:prstGeom prst="roundRect">
            <a:avLst/>
          </a:prstGeom>
          <a:solidFill>
            <a:srgbClr val="FFFF00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SYTUACJA BIEŻĄCA </a:t>
            </a:r>
            <a:b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 BRANŻACH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4897865" y="5159737"/>
            <a:ext cx="2078860" cy="885347"/>
          </a:xfrm>
          <a:prstGeom prst="roundRect">
            <a:avLst/>
          </a:prstGeom>
          <a:solidFill>
            <a:srgbClr val="FFFF00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POTENCJAŁ ROZWOJU </a:t>
            </a:r>
            <a:b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</a:br>
            <a: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RYNKÓW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dirty="0"/>
              <a:t>SZANSE  i MOŻLIWOŚCI</a:t>
            </a:r>
            <a:endParaRPr kumimoji="0" lang="pl-PL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2" name="Prostokąt zaokrąglony 31"/>
          <p:cNvSpPr/>
          <p:nvPr/>
        </p:nvSpPr>
        <p:spPr>
          <a:xfrm>
            <a:off x="2756067" y="5322561"/>
            <a:ext cx="1297318" cy="646983"/>
          </a:xfrm>
          <a:prstGeom prst="roundRect">
            <a:avLst/>
          </a:prstGeom>
          <a:solidFill>
            <a:srgbClr val="FFFF00"/>
          </a:solidFill>
          <a:ln w="158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TRENDY </a:t>
            </a:r>
            <a:b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 PERSPEKTYWY</a:t>
            </a:r>
          </a:p>
        </p:txBody>
      </p:sp>
      <p:sp>
        <p:nvSpPr>
          <p:cNvPr id="4" name="Elipsa 3"/>
          <p:cNvSpPr/>
          <p:nvPr/>
        </p:nvSpPr>
        <p:spPr>
          <a:xfrm>
            <a:off x="35841" y="3488746"/>
            <a:ext cx="1158271" cy="389510"/>
          </a:xfrm>
          <a:prstGeom prst="ellipse">
            <a:avLst/>
          </a:prstGeom>
          <a:solidFill>
            <a:srgbClr val="FFFF9F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OGÓŁEM</a:t>
            </a:r>
          </a:p>
        </p:txBody>
      </p:sp>
      <p:sp>
        <p:nvSpPr>
          <p:cNvPr id="34" name="Elipsa 33"/>
          <p:cNvSpPr/>
          <p:nvPr/>
        </p:nvSpPr>
        <p:spPr>
          <a:xfrm>
            <a:off x="443439" y="3878255"/>
            <a:ext cx="1636191" cy="649185"/>
          </a:xfrm>
          <a:prstGeom prst="ellipse">
            <a:avLst/>
          </a:prstGeom>
          <a:solidFill>
            <a:srgbClr val="FFFF9F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 OBSZARACH SPECJALIOZACJI</a:t>
            </a:r>
          </a:p>
        </p:txBody>
      </p:sp>
      <p:sp>
        <p:nvSpPr>
          <p:cNvPr id="35" name="Elipsa 34"/>
          <p:cNvSpPr/>
          <p:nvPr/>
        </p:nvSpPr>
        <p:spPr>
          <a:xfrm>
            <a:off x="2133814" y="3650814"/>
            <a:ext cx="1432527" cy="649185"/>
          </a:xfrm>
          <a:prstGeom prst="ellipse">
            <a:avLst/>
          </a:prstGeom>
          <a:solidFill>
            <a:srgbClr val="FFFF9F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MAPY INNOWACJI</a:t>
            </a:r>
          </a:p>
        </p:txBody>
      </p:sp>
      <p:sp>
        <p:nvSpPr>
          <p:cNvPr id="36" name="Elipsa 35"/>
          <p:cNvSpPr/>
          <p:nvPr/>
        </p:nvSpPr>
        <p:spPr>
          <a:xfrm>
            <a:off x="3685070" y="3553662"/>
            <a:ext cx="1456946" cy="649185"/>
          </a:xfrm>
          <a:prstGeom prst="ellipse">
            <a:avLst/>
          </a:prstGeom>
          <a:solidFill>
            <a:srgbClr val="FFFF9F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BADANIA EWALUACYJNE</a:t>
            </a:r>
          </a:p>
        </p:txBody>
      </p:sp>
      <p:cxnSp>
        <p:nvCxnSpPr>
          <p:cNvPr id="6" name="Łącznik prosty ze strzałką 5"/>
          <p:cNvCxnSpPr>
            <a:endCxn id="19" idx="0"/>
          </p:cNvCxnSpPr>
          <p:nvPr/>
        </p:nvCxnSpPr>
        <p:spPr>
          <a:xfrm>
            <a:off x="5295576" y="1580016"/>
            <a:ext cx="0" cy="2947424"/>
          </a:xfrm>
          <a:prstGeom prst="straightConnector1">
            <a:avLst/>
          </a:prstGeom>
          <a:noFill/>
          <a:ln w="3175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Łącznik prosty ze strzałką 39"/>
          <p:cNvCxnSpPr/>
          <p:nvPr/>
        </p:nvCxnSpPr>
        <p:spPr>
          <a:xfrm>
            <a:off x="1634961" y="1580016"/>
            <a:ext cx="0" cy="297714"/>
          </a:xfrm>
          <a:prstGeom prst="straightConnector1">
            <a:avLst/>
          </a:prstGeom>
          <a:noFill/>
          <a:ln w="3175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Łącznik prosty ze strzałką 43"/>
          <p:cNvCxnSpPr>
            <a:endCxn id="17" idx="0"/>
          </p:cNvCxnSpPr>
          <p:nvPr/>
        </p:nvCxnSpPr>
        <p:spPr>
          <a:xfrm>
            <a:off x="7400415" y="1580016"/>
            <a:ext cx="0" cy="212257"/>
          </a:xfrm>
          <a:prstGeom prst="straightConnector1">
            <a:avLst/>
          </a:prstGeom>
          <a:noFill/>
          <a:ln w="3175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Łącznik prosty ze strzałką 49"/>
          <p:cNvCxnSpPr>
            <a:endCxn id="18" idx="0"/>
          </p:cNvCxnSpPr>
          <p:nvPr/>
        </p:nvCxnSpPr>
        <p:spPr>
          <a:xfrm flipH="1">
            <a:off x="10621608" y="1580015"/>
            <a:ext cx="15450" cy="2070183"/>
          </a:xfrm>
          <a:prstGeom prst="straightConnector1">
            <a:avLst/>
          </a:prstGeom>
          <a:noFill/>
          <a:ln w="3175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Łącznik prosty ze strzałką 52"/>
          <p:cNvCxnSpPr>
            <a:endCxn id="3" idx="0"/>
          </p:cNvCxnSpPr>
          <p:nvPr/>
        </p:nvCxnSpPr>
        <p:spPr>
          <a:xfrm flipH="1">
            <a:off x="1051878" y="2524059"/>
            <a:ext cx="209657" cy="288286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Łącznik prosty ze strzałką 54"/>
          <p:cNvCxnSpPr>
            <a:endCxn id="21" idx="0"/>
          </p:cNvCxnSpPr>
          <p:nvPr/>
        </p:nvCxnSpPr>
        <p:spPr>
          <a:xfrm>
            <a:off x="2601549" y="2524058"/>
            <a:ext cx="527778" cy="213174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Łącznik prosty ze strzałką 56"/>
          <p:cNvCxnSpPr>
            <a:stCxn id="17" idx="1"/>
            <a:endCxn id="22" idx="0"/>
          </p:cNvCxnSpPr>
          <p:nvPr/>
        </p:nvCxnSpPr>
        <p:spPr>
          <a:xfrm flipH="1">
            <a:off x="6286250" y="2115438"/>
            <a:ext cx="275655" cy="494227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Łącznik prosty ze strzałką 59"/>
          <p:cNvCxnSpPr>
            <a:stCxn id="17" idx="2"/>
            <a:endCxn id="23" idx="0"/>
          </p:cNvCxnSpPr>
          <p:nvPr/>
        </p:nvCxnSpPr>
        <p:spPr>
          <a:xfrm>
            <a:off x="7400415" y="2438602"/>
            <a:ext cx="0" cy="683719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Łącznik prosty ze strzałką 62"/>
          <p:cNvCxnSpPr>
            <a:endCxn id="24" idx="0"/>
          </p:cNvCxnSpPr>
          <p:nvPr/>
        </p:nvCxnSpPr>
        <p:spPr>
          <a:xfrm>
            <a:off x="8057699" y="2438602"/>
            <a:ext cx="624137" cy="397912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Łącznik prosty ze strzałką 63"/>
          <p:cNvCxnSpPr>
            <a:stCxn id="17" idx="3"/>
            <a:endCxn id="25" idx="1"/>
          </p:cNvCxnSpPr>
          <p:nvPr/>
        </p:nvCxnSpPr>
        <p:spPr>
          <a:xfrm>
            <a:off x="8238925" y="2115438"/>
            <a:ext cx="451961" cy="204310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Łącznik prosty ze strzałką 67"/>
          <p:cNvCxnSpPr>
            <a:endCxn id="26" idx="0"/>
          </p:cNvCxnSpPr>
          <p:nvPr/>
        </p:nvCxnSpPr>
        <p:spPr>
          <a:xfrm flipH="1">
            <a:off x="8451586" y="4101043"/>
            <a:ext cx="1052471" cy="473739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Łącznik prosty ze strzałką 69"/>
          <p:cNvCxnSpPr>
            <a:endCxn id="29" idx="0"/>
          </p:cNvCxnSpPr>
          <p:nvPr/>
        </p:nvCxnSpPr>
        <p:spPr>
          <a:xfrm>
            <a:off x="11140270" y="4573526"/>
            <a:ext cx="312070" cy="381902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Łącznik prosty ze strzałką 71"/>
          <p:cNvCxnSpPr>
            <a:endCxn id="28" idx="0"/>
          </p:cNvCxnSpPr>
          <p:nvPr/>
        </p:nvCxnSpPr>
        <p:spPr>
          <a:xfrm>
            <a:off x="10309537" y="4574782"/>
            <a:ext cx="4471" cy="617640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Łącznik prosty ze strzałką 73"/>
          <p:cNvCxnSpPr>
            <a:endCxn id="27" idx="0"/>
          </p:cNvCxnSpPr>
          <p:nvPr/>
        </p:nvCxnSpPr>
        <p:spPr>
          <a:xfrm flipH="1">
            <a:off x="9097471" y="4569802"/>
            <a:ext cx="635190" cy="589935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Łącznik prosty ze strzałką 76"/>
          <p:cNvCxnSpPr>
            <a:endCxn id="31" idx="0"/>
          </p:cNvCxnSpPr>
          <p:nvPr/>
        </p:nvCxnSpPr>
        <p:spPr>
          <a:xfrm>
            <a:off x="5937295" y="4898273"/>
            <a:ext cx="0" cy="261464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Łącznik prosty ze strzałką 81"/>
          <p:cNvCxnSpPr>
            <a:endCxn id="32" idx="0"/>
          </p:cNvCxnSpPr>
          <p:nvPr/>
        </p:nvCxnSpPr>
        <p:spPr>
          <a:xfrm flipH="1">
            <a:off x="3404726" y="4898273"/>
            <a:ext cx="908556" cy="424288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Łącznik prosty ze strzałką 83"/>
          <p:cNvCxnSpPr>
            <a:endCxn id="30" idx="3"/>
          </p:cNvCxnSpPr>
          <p:nvPr/>
        </p:nvCxnSpPr>
        <p:spPr>
          <a:xfrm flipH="1">
            <a:off x="3531762" y="4693964"/>
            <a:ext cx="599213" cy="204310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Łącznik prosty ze strzałką 85"/>
          <p:cNvCxnSpPr/>
          <p:nvPr/>
        </p:nvCxnSpPr>
        <p:spPr>
          <a:xfrm flipV="1">
            <a:off x="878883" y="5952121"/>
            <a:ext cx="0" cy="279848"/>
          </a:xfrm>
          <a:prstGeom prst="straightConnector1">
            <a:avLst/>
          </a:prstGeom>
          <a:noFill/>
          <a:ln w="3175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Łącznik prosty ze strzałką 89"/>
          <p:cNvCxnSpPr/>
          <p:nvPr/>
        </p:nvCxnSpPr>
        <p:spPr>
          <a:xfrm flipV="1">
            <a:off x="2333388" y="5952121"/>
            <a:ext cx="0" cy="279848"/>
          </a:xfrm>
          <a:prstGeom prst="straightConnector1">
            <a:avLst/>
          </a:prstGeom>
          <a:noFill/>
          <a:ln w="3175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Łącznik prosty ze strzałką 90"/>
          <p:cNvCxnSpPr/>
          <p:nvPr/>
        </p:nvCxnSpPr>
        <p:spPr>
          <a:xfrm flipV="1">
            <a:off x="7502927" y="5934449"/>
            <a:ext cx="0" cy="279848"/>
          </a:xfrm>
          <a:prstGeom prst="straightConnector1">
            <a:avLst/>
          </a:prstGeom>
          <a:noFill/>
          <a:ln w="3175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Łącznik prosty ze strzałką 91"/>
          <p:cNvCxnSpPr/>
          <p:nvPr/>
        </p:nvCxnSpPr>
        <p:spPr>
          <a:xfrm flipV="1">
            <a:off x="9504057" y="5937519"/>
            <a:ext cx="0" cy="279848"/>
          </a:xfrm>
          <a:prstGeom prst="straightConnector1">
            <a:avLst/>
          </a:prstGeom>
          <a:noFill/>
          <a:ln w="3175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Łącznik prosty ze strzałką 92"/>
          <p:cNvCxnSpPr/>
          <p:nvPr/>
        </p:nvCxnSpPr>
        <p:spPr>
          <a:xfrm flipV="1">
            <a:off x="4630362" y="5937519"/>
            <a:ext cx="0" cy="279848"/>
          </a:xfrm>
          <a:prstGeom prst="straightConnector1">
            <a:avLst/>
          </a:prstGeom>
          <a:noFill/>
          <a:ln w="3175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Łącznik prosty ze strzałką 93"/>
          <p:cNvCxnSpPr/>
          <p:nvPr/>
        </p:nvCxnSpPr>
        <p:spPr>
          <a:xfrm flipV="1">
            <a:off x="11376749" y="5946582"/>
            <a:ext cx="0" cy="279848"/>
          </a:xfrm>
          <a:prstGeom prst="straightConnector1">
            <a:avLst/>
          </a:prstGeom>
          <a:noFill/>
          <a:ln w="3175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Łącznik prosty ze strzałką 94"/>
          <p:cNvCxnSpPr>
            <a:endCxn id="36" idx="1"/>
          </p:cNvCxnSpPr>
          <p:nvPr/>
        </p:nvCxnSpPr>
        <p:spPr>
          <a:xfrm>
            <a:off x="3670848" y="3422930"/>
            <a:ext cx="227587" cy="225803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Łącznik prosty ze strzałką 96"/>
          <p:cNvCxnSpPr>
            <a:endCxn id="35" idx="0"/>
          </p:cNvCxnSpPr>
          <p:nvPr/>
        </p:nvCxnSpPr>
        <p:spPr>
          <a:xfrm flipH="1">
            <a:off x="2850078" y="3422929"/>
            <a:ext cx="9793" cy="227885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Łącznik prosty ze strzałką 98"/>
          <p:cNvCxnSpPr/>
          <p:nvPr/>
        </p:nvCxnSpPr>
        <p:spPr>
          <a:xfrm>
            <a:off x="1252575" y="3225532"/>
            <a:ext cx="208090" cy="652724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Łącznik prosty ze strzałką 100"/>
          <p:cNvCxnSpPr>
            <a:endCxn id="4" idx="0"/>
          </p:cNvCxnSpPr>
          <p:nvPr/>
        </p:nvCxnSpPr>
        <p:spPr>
          <a:xfrm flipH="1">
            <a:off x="614977" y="3204797"/>
            <a:ext cx="55362" cy="283949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="" xmlns:p14="http://schemas.microsoft.com/office/powerpoint/2010/main" val="172246775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76" grpId="0" animBg="1" advAuto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1727</Words>
  <Application>Microsoft Office PowerPoint</Application>
  <PresentationFormat>Niestandardowy</PresentationFormat>
  <Paragraphs>391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Libner-Zoniuk</dc:creator>
  <cp:lastModifiedBy>jlasak</cp:lastModifiedBy>
  <cp:revision>165</cp:revision>
  <cp:lastPrinted>2019-09-17T10:02:43Z</cp:lastPrinted>
  <dcterms:modified xsi:type="dcterms:W3CDTF">2019-12-03T11:47:26Z</dcterms:modified>
</cp:coreProperties>
</file>