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9"/>
  </p:notesMasterIdLst>
  <p:handoutMasterIdLst>
    <p:handoutMasterId r:id="rId20"/>
  </p:handoutMasterIdLst>
  <p:sldIdLst>
    <p:sldId id="257" r:id="rId8"/>
    <p:sldId id="308" r:id="rId9"/>
    <p:sldId id="314" r:id="rId10"/>
    <p:sldId id="369" r:id="rId11"/>
    <p:sldId id="339" r:id="rId12"/>
    <p:sldId id="350" r:id="rId13"/>
    <p:sldId id="309" r:id="rId14"/>
    <p:sldId id="349" r:id="rId15"/>
    <p:sldId id="310" r:id="rId16"/>
    <p:sldId id="322" r:id="rId17"/>
    <p:sldId id="347" r:id="rId1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375"/>
    <a:srgbClr val="FF3300"/>
    <a:srgbClr val="00FF99"/>
    <a:srgbClr val="663300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1" autoAdjust="0"/>
    <p:restoredTop sz="94660"/>
  </p:normalViewPr>
  <p:slideViewPr>
    <p:cSldViewPr>
      <p:cViewPr>
        <p:scale>
          <a:sx n="100" d="100"/>
          <a:sy n="100" d="100"/>
        </p:scale>
        <p:origin x="-720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0048B1-7E6B-4B4E-836A-E19548C4D472}" type="doc">
      <dgm:prSet loTypeId="urn:microsoft.com/office/officeart/2005/8/layout/hierarchy6" loCatId="hierarchy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94DC9453-207A-4B07-87E8-A40EE50F2475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76200"/>
      </dgm:spPr>
      <dgm:t>
        <a:bodyPr/>
        <a:lstStyle/>
        <a:p>
          <a:r>
            <a:rPr lang="pl-PL" sz="1800" b="1"/>
            <a:t>Zarząd Województwa Dolnośląskiego</a:t>
          </a:r>
        </a:p>
      </dgm:t>
    </dgm:pt>
    <dgm:pt modelId="{1424128A-AC4F-4BEA-BE76-3B86C2700189}" type="parTrans" cxnId="{B83C0118-9B0C-47F6-921E-E500A35CFCE7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76200">
          <a:solidFill>
            <a:schemeClr val="accent6"/>
          </a:solidFill>
        </a:ln>
      </dgm:spPr>
      <dgm:t>
        <a:bodyPr/>
        <a:lstStyle/>
        <a:p>
          <a:endParaRPr lang="pl-PL"/>
        </a:p>
      </dgm:t>
    </dgm:pt>
    <dgm:pt modelId="{60DD8B5B-EFDD-423F-9722-913218719788}" type="sibTrans" cxnId="{B83C0118-9B0C-47F6-921E-E500A35CFCE7}">
      <dgm:prSet/>
      <dgm:spPr/>
      <dgm:t>
        <a:bodyPr/>
        <a:lstStyle/>
        <a:p>
          <a:endParaRPr lang="pl-PL"/>
        </a:p>
      </dgm:t>
    </dgm:pt>
    <dgm:pt modelId="{2B9329D2-048B-4272-A457-E37AE65F4617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pl-PL" sz="1400" b="1"/>
            <a:t>Jednostki podległe</a:t>
          </a:r>
        </a:p>
      </dgm:t>
    </dgm:pt>
    <dgm:pt modelId="{0D5AAED1-3BA6-4D57-8B9A-8EF453006F26}" type="sibTrans" cxnId="{C5D339D9-F475-4000-A84C-160B4640EE6F}">
      <dgm:prSet/>
      <dgm:spPr/>
      <dgm:t>
        <a:bodyPr/>
        <a:lstStyle/>
        <a:p>
          <a:endParaRPr lang="pl-PL"/>
        </a:p>
      </dgm:t>
    </dgm:pt>
    <dgm:pt modelId="{F5539FC5-B5B2-44A3-AE7E-898AFF44AE21}" type="parTrans" cxnId="{C5D339D9-F475-4000-A84C-160B4640EE6F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75000"/>
          </a:schemeClr>
        </a:solidFill>
        <a:ln w="57150">
          <a:solidFill>
            <a:schemeClr val="accent1"/>
          </a:solidFill>
        </a:ln>
      </dgm:spPr>
      <dgm:t>
        <a:bodyPr/>
        <a:lstStyle/>
        <a:p>
          <a:endParaRPr lang="pl-PL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CD92557C-8289-41BE-A7C3-376856663FB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pl-PL" sz="1400" b="1"/>
            <a:t>Jednostki niezależne</a:t>
          </a:r>
        </a:p>
      </dgm:t>
    </dgm:pt>
    <dgm:pt modelId="{79BFECD7-7692-4CC2-B045-D3454E71738E}" type="parTrans" cxnId="{413F0E16-3954-4376-AF96-8F34720442DF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57150">
          <a:solidFill>
            <a:schemeClr val="accent3"/>
          </a:solidFill>
        </a:ln>
      </dgm:spPr>
      <dgm:t>
        <a:bodyPr/>
        <a:lstStyle/>
        <a:p>
          <a:endParaRPr lang="pl-PL"/>
        </a:p>
      </dgm:t>
    </dgm:pt>
    <dgm:pt modelId="{E893C6EC-57E7-47A4-B782-691DD40AD1AE}" type="sibTrans" cxnId="{413F0E16-3954-4376-AF96-8F34720442DF}">
      <dgm:prSet/>
      <dgm:spPr/>
      <dgm:t>
        <a:bodyPr/>
        <a:lstStyle/>
        <a:p>
          <a:endParaRPr lang="pl-PL"/>
        </a:p>
      </dgm:t>
    </dgm:pt>
    <dgm:pt modelId="{ACC2C223-87CF-43DB-8C40-E248A9A06384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r>
            <a:rPr lang="pl-PL" b="1"/>
            <a:t>Samorządy lokalne</a:t>
          </a:r>
        </a:p>
      </dgm:t>
    </dgm:pt>
    <dgm:pt modelId="{8335CFD6-E442-4973-930F-A3D6CDECC4D0}" type="parTrans" cxnId="{FA8A0FC5-A684-48B8-A129-B15E0D519D5B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pl-PL"/>
        </a:p>
      </dgm:t>
    </dgm:pt>
    <dgm:pt modelId="{6030D436-81A4-477E-B52C-53CA117525F0}" type="sibTrans" cxnId="{FA8A0FC5-A684-48B8-A129-B15E0D519D5B}">
      <dgm:prSet/>
      <dgm:spPr/>
      <dgm:t>
        <a:bodyPr/>
        <a:lstStyle/>
        <a:p>
          <a:endParaRPr lang="pl-PL"/>
        </a:p>
      </dgm:t>
    </dgm:pt>
    <dgm:pt modelId="{6A5BDCAD-F3E9-4AEF-B801-040F45C69118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3"/>
          </a:solidFill>
        </a:ln>
      </dgm:spPr>
      <dgm:t>
        <a:bodyPr/>
        <a:lstStyle/>
        <a:p>
          <a:r>
            <a:rPr lang="pl-PL" b="1"/>
            <a:t>Partnerzy społeczno-gospodarczy</a:t>
          </a:r>
        </a:p>
      </dgm:t>
    </dgm:pt>
    <dgm:pt modelId="{77AE7DDE-48FE-46E6-8A52-9E9E501C573D}" type="parTrans" cxnId="{82D5B9F9-0146-4C98-8FA9-B7846B2083ED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pl-PL"/>
        </a:p>
      </dgm:t>
    </dgm:pt>
    <dgm:pt modelId="{05D8928F-A0E8-42C9-B806-2ACD8FF775F2}" type="sibTrans" cxnId="{82D5B9F9-0146-4C98-8FA9-B7846B2083ED}">
      <dgm:prSet/>
      <dgm:spPr/>
      <dgm:t>
        <a:bodyPr/>
        <a:lstStyle/>
        <a:p>
          <a:endParaRPr lang="pl-PL"/>
        </a:p>
      </dgm:t>
    </dgm:pt>
    <dgm:pt modelId="{9F3D1AE2-C85F-40F4-B8FD-A630CFDA01C9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3"/>
          </a:solidFill>
        </a:ln>
      </dgm:spPr>
      <dgm:t>
        <a:bodyPr/>
        <a:lstStyle/>
        <a:p>
          <a:r>
            <a:rPr lang="pl-PL" b="1"/>
            <a:t>Uczelnie wyższe</a:t>
          </a:r>
        </a:p>
      </dgm:t>
    </dgm:pt>
    <dgm:pt modelId="{181732BC-8663-4293-8E56-46FBB5085441}" type="parTrans" cxnId="{3A31770C-7101-4428-AF8A-4D7CF16D3461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pl-PL"/>
        </a:p>
      </dgm:t>
    </dgm:pt>
    <dgm:pt modelId="{32348098-5515-4488-9453-85C9EF4FC294}" type="sibTrans" cxnId="{3A31770C-7101-4428-AF8A-4D7CF16D3461}">
      <dgm:prSet/>
      <dgm:spPr/>
      <dgm:t>
        <a:bodyPr/>
        <a:lstStyle/>
        <a:p>
          <a:endParaRPr lang="pl-PL"/>
        </a:p>
      </dgm:t>
    </dgm:pt>
    <dgm:pt modelId="{B21967B5-3D67-49EF-BFE6-1E0490DAE617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</dgm:spPr>
      <dgm:t>
        <a:bodyPr/>
        <a:lstStyle/>
        <a:p>
          <a:r>
            <a:rPr lang="pl-PL" b="1"/>
            <a:t>Urząd Marszałkowski Województwa Dolnośląskiego</a:t>
          </a:r>
        </a:p>
      </dgm:t>
    </dgm:pt>
    <dgm:pt modelId="{33A558DF-1CB5-46CC-ADFD-55AD07E44C65}" type="parTrans" cxnId="{539C6B3E-1F17-4B55-8E01-B0ED86759CD7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</dgm:spPr>
      <dgm:t>
        <a:bodyPr/>
        <a:lstStyle/>
        <a:p>
          <a:endParaRPr lang="pl-PL"/>
        </a:p>
      </dgm:t>
    </dgm:pt>
    <dgm:pt modelId="{EDC56172-85DC-4EB2-A0FE-8F31EB736CE1}" type="sibTrans" cxnId="{539C6B3E-1F17-4B55-8E01-B0ED86759CD7}">
      <dgm:prSet/>
      <dgm:spPr/>
      <dgm:t>
        <a:bodyPr/>
        <a:lstStyle/>
        <a:p>
          <a:endParaRPr lang="pl-PL"/>
        </a:p>
      </dgm:t>
    </dgm:pt>
    <dgm:pt modelId="{3BBD29F5-00AD-40B2-8207-87936E1C3E7E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</dgm:spPr>
      <dgm:t>
        <a:bodyPr/>
        <a:lstStyle/>
        <a:p>
          <a:r>
            <a:rPr lang="pl-PL" b="1"/>
            <a:t>Wojewódzkie Jednostki Organizacyjne</a:t>
          </a:r>
        </a:p>
      </dgm:t>
    </dgm:pt>
    <dgm:pt modelId="{B7EFAF22-A65E-4C74-AB0B-C105144B3AD8}" type="parTrans" cxnId="{46C2ACFD-FAE4-4FF4-B10A-AD6929673FAB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</dgm:spPr>
      <dgm:t>
        <a:bodyPr/>
        <a:lstStyle/>
        <a:p>
          <a:endParaRPr lang="pl-PL"/>
        </a:p>
      </dgm:t>
    </dgm:pt>
    <dgm:pt modelId="{0C43B47D-8213-4F22-8760-A20844825122}" type="sibTrans" cxnId="{46C2ACFD-FAE4-4FF4-B10A-AD6929673FAB}">
      <dgm:prSet/>
      <dgm:spPr/>
      <dgm:t>
        <a:bodyPr/>
        <a:lstStyle/>
        <a:p>
          <a:endParaRPr lang="pl-PL"/>
        </a:p>
      </dgm:t>
    </dgm:pt>
    <dgm:pt modelId="{D334FDEF-885F-4844-A98A-16C18C83A309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</dgm:spPr>
      <dgm:t>
        <a:bodyPr/>
        <a:lstStyle/>
        <a:p>
          <a:r>
            <a:rPr lang="pl-PL" b="1"/>
            <a:t>Spółki z udziałem Samorządu Województwa Dolnośląskiego</a:t>
          </a:r>
        </a:p>
      </dgm:t>
    </dgm:pt>
    <dgm:pt modelId="{8FDE4C92-E7D9-4CDF-A8F8-E33DCBA7E741}" type="parTrans" cxnId="{0DB74CAA-ABF2-41C3-BE41-3EC391E234BB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</dgm:spPr>
      <dgm:t>
        <a:bodyPr/>
        <a:lstStyle/>
        <a:p>
          <a:endParaRPr lang="pl-PL"/>
        </a:p>
      </dgm:t>
    </dgm:pt>
    <dgm:pt modelId="{D6E7F7B9-2282-4747-A7DC-42534DC78BEB}" type="sibTrans" cxnId="{0DB74CAA-ABF2-41C3-BE41-3EC391E234BB}">
      <dgm:prSet/>
      <dgm:spPr/>
      <dgm:t>
        <a:bodyPr/>
        <a:lstStyle/>
        <a:p>
          <a:endParaRPr lang="pl-PL"/>
        </a:p>
      </dgm:t>
    </dgm:pt>
    <dgm:pt modelId="{7BFD3D85-A01B-4CDF-9C92-148306930E92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76200">
          <a:solidFill>
            <a:schemeClr val="accent6"/>
          </a:solidFill>
        </a:ln>
      </dgm:spPr>
      <dgm:t>
        <a:bodyPr/>
        <a:lstStyle/>
        <a:p>
          <a:r>
            <a:rPr lang="pl-PL" sz="1800" b="1"/>
            <a:t>Sejmik Województwa Dolnośląskiego</a:t>
          </a:r>
        </a:p>
      </dgm:t>
    </dgm:pt>
    <dgm:pt modelId="{0B1E22CD-542F-478B-815E-9997E854C608}" type="parTrans" cxnId="{83D14826-DE77-434A-B360-98D112CF0CF9}">
      <dgm:prSet/>
      <dgm:spPr/>
      <dgm:t>
        <a:bodyPr/>
        <a:lstStyle/>
        <a:p>
          <a:endParaRPr lang="pl-PL"/>
        </a:p>
      </dgm:t>
    </dgm:pt>
    <dgm:pt modelId="{4E1A1AC0-8742-4A8A-A5D8-7ED6056D1B75}" type="sibTrans" cxnId="{83D14826-DE77-434A-B360-98D112CF0CF9}">
      <dgm:prSet/>
      <dgm:spPr/>
      <dgm:t>
        <a:bodyPr/>
        <a:lstStyle/>
        <a:p>
          <a:endParaRPr lang="pl-PL"/>
        </a:p>
      </dgm:t>
    </dgm:pt>
    <dgm:pt modelId="{5C56EB34-71BC-481C-B63D-A02AB17411D4}" type="pres">
      <dgm:prSet presAssocID="{8C0048B1-7E6B-4B4E-836A-E19548C4D47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4084E8E-B031-4DA0-BF8C-A36615E4D31E}" type="pres">
      <dgm:prSet presAssocID="{8C0048B1-7E6B-4B4E-836A-E19548C4D472}" presName="hierFlow" presStyleCnt="0"/>
      <dgm:spPr/>
      <dgm:t>
        <a:bodyPr/>
        <a:lstStyle/>
        <a:p>
          <a:endParaRPr lang="pl-PL"/>
        </a:p>
      </dgm:t>
    </dgm:pt>
    <dgm:pt modelId="{C4377845-A032-41DD-A71C-67BB35E61564}" type="pres">
      <dgm:prSet presAssocID="{8C0048B1-7E6B-4B4E-836A-E19548C4D472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8BDDE529-D446-4DE9-B038-1CB6329B7503}" type="pres">
      <dgm:prSet presAssocID="{7BFD3D85-A01B-4CDF-9C92-148306930E92}" presName="Name14" presStyleCnt="0"/>
      <dgm:spPr/>
      <dgm:t>
        <a:bodyPr/>
        <a:lstStyle/>
        <a:p>
          <a:endParaRPr lang="pl-PL"/>
        </a:p>
      </dgm:t>
    </dgm:pt>
    <dgm:pt modelId="{D7F6D39C-6570-4E1C-B4DB-8D4F016DB4F7}" type="pres">
      <dgm:prSet presAssocID="{7BFD3D85-A01B-4CDF-9C92-148306930E92}" presName="level1Shape" presStyleLbl="node0" presStyleIdx="0" presStyleCnt="1" custScaleX="353219" custLinFactNeighborX="1446" custLinFactNeighborY="-7701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3A66DA9-4717-48A9-9378-9A075CBF726B}" type="pres">
      <dgm:prSet presAssocID="{7BFD3D85-A01B-4CDF-9C92-148306930E92}" presName="hierChild2" presStyleCnt="0"/>
      <dgm:spPr/>
      <dgm:t>
        <a:bodyPr/>
        <a:lstStyle/>
        <a:p>
          <a:endParaRPr lang="pl-PL"/>
        </a:p>
      </dgm:t>
    </dgm:pt>
    <dgm:pt modelId="{5474ACF4-6602-4793-B5FD-7FFE40280F04}" type="pres">
      <dgm:prSet presAssocID="{1424128A-AC4F-4BEA-BE76-3B86C2700189}" presName="Name19" presStyleLbl="parChTrans1D2" presStyleIdx="0" presStyleCnt="1"/>
      <dgm:spPr/>
      <dgm:t>
        <a:bodyPr/>
        <a:lstStyle/>
        <a:p>
          <a:endParaRPr lang="pl-PL"/>
        </a:p>
      </dgm:t>
    </dgm:pt>
    <dgm:pt modelId="{27F4E327-D07E-4965-B2CE-397973E88435}" type="pres">
      <dgm:prSet presAssocID="{94DC9453-207A-4B07-87E8-A40EE50F2475}" presName="Name21" presStyleCnt="0"/>
      <dgm:spPr/>
      <dgm:t>
        <a:bodyPr/>
        <a:lstStyle/>
        <a:p>
          <a:endParaRPr lang="pl-PL"/>
        </a:p>
      </dgm:t>
    </dgm:pt>
    <dgm:pt modelId="{C278B8E4-BAC6-41CA-80E0-96AD42CA4C61}" type="pres">
      <dgm:prSet presAssocID="{94DC9453-207A-4B07-87E8-A40EE50F2475}" presName="level2Shape" presStyleLbl="node2" presStyleIdx="0" presStyleCnt="1" custScaleX="350326" custLinFactNeighborX="1446" custLinFactNeighborY="-90026"/>
      <dgm:spPr/>
      <dgm:t>
        <a:bodyPr/>
        <a:lstStyle/>
        <a:p>
          <a:endParaRPr lang="pl-PL"/>
        </a:p>
      </dgm:t>
    </dgm:pt>
    <dgm:pt modelId="{029865AA-A6B4-4846-BC3A-AF1127BFAA23}" type="pres">
      <dgm:prSet presAssocID="{94DC9453-207A-4B07-87E8-A40EE50F2475}" presName="hierChild3" presStyleCnt="0"/>
      <dgm:spPr/>
      <dgm:t>
        <a:bodyPr/>
        <a:lstStyle/>
        <a:p>
          <a:endParaRPr lang="pl-PL"/>
        </a:p>
      </dgm:t>
    </dgm:pt>
    <dgm:pt modelId="{C64CE366-1DB6-4C6C-BDCD-BBD00FD2E0D0}" type="pres">
      <dgm:prSet presAssocID="{F5539FC5-B5B2-44A3-AE7E-898AFF44AE21}" presName="Name19" presStyleLbl="parChTrans1D3" presStyleIdx="0" presStyleCnt="2"/>
      <dgm:spPr/>
      <dgm:t>
        <a:bodyPr/>
        <a:lstStyle/>
        <a:p>
          <a:endParaRPr lang="pl-PL"/>
        </a:p>
      </dgm:t>
    </dgm:pt>
    <dgm:pt modelId="{722A0765-520C-437F-B455-5CC80984EAA7}" type="pres">
      <dgm:prSet presAssocID="{2B9329D2-048B-4272-A457-E37AE65F4617}" presName="Name21" presStyleCnt="0"/>
      <dgm:spPr/>
      <dgm:t>
        <a:bodyPr/>
        <a:lstStyle/>
        <a:p>
          <a:endParaRPr lang="pl-PL"/>
        </a:p>
      </dgm:t>
    </dgm:pt>
    <dgm:pt modelId="{88DF51E5-D5FC-4311-BC2E-EC158EE64138}" type="pres">
      <dgm:prSet presAssocID="{2B9329D2-048B-4272-A457-E37AE65F4617}" presName="level2Shape" presStyleLbl="node3" presStyleIdx="0" presStyleCnt="2" custScaleX="253702" custScaleY="49806" custLinFactNeighborX="1446" custLinFactNeighborY="-41216"/>
      <dgm:spPr/>
      <dgm:t>
        <a:bodyPr/>
        <a:lstStyle/>
        <a:p>
          <a:endParaRPr lang="pl-PL"/>
        </a:p>
      </dgm:t>
    </dgm:pt>
    <dgm:pt modelId="{11F3CB82-8C50-4293-A77C-B60353AAE71C}" type="pres">
      <dgm:prSet presAssocID="{2B9329D2-048B-4272-A457-E37AE65F4617}" presName="hierChild3" presStyleCnt="0"/>
      <dgm:spPr/>
      <dgm:t>
        <a:bodyPr/>
        <a:lstStyle/>
        <a:p>
          <a:endParaRPr lang="pl-PL"/>
        </a:p>
      </dgm:t>
    </dgm:pt>
    <dgm:pt modelId="{2CDBD81B-C28C-42B7-B08D-DF1329F74135}" type="pres">
      <dgm:prSet presAssocID="{33A558DF-1CB5-46CC-ADFD-55AD07E44C65}" presName="Name19" presStyleLbl="parChTrans1D4" presStyleIdx="0" presStyleCnt="6"/>
      <dgm:spPr/>
      <dgm:t>
        <a:bodyPr/>
        <a:lstStyle/>
        <a:p>
          <a:endParaRPr lang="pl-PL"/>
        </a:p>
      </dgm:t>
    </dgm:pt>
    <dgm:pt modelId="{5FA6669A-36B5-48B8-B659-5746BF876D0F}" type="pres">
      <dgm:prSet presAssocID="{B21967B5-3D67-49EF-BFE6-1E0490DAE617}" presName="Name21" presStyleCnt="0"/>
      <dgm:spPr/>
      <dgm:t>
        <a:bodyPr/>
        <a:lstStyle/>
        <a:p>
          <a:endParaRPr lang="pl-PL"/>
        </a:p>
      </dgm:t>
    </dgm:pt>
    <dgm:pt modelId="{44A8923E-B104-4DDF-ABD4-B73D553275B1}" type="pres">
      <dgm:prSet presAssocID="{B21967B5-3D67-49EF-BFE6-1E0490DAE617}" presName="level2Shape" presStyleLbl="node4" presStyleIdx="0" presStyleCnt="6" custLinFactNeighborX="8559"/>
      <dgm:spPr/>
      <dgm:t>
        <a:bodyPr/>
        <a:lstStyle/>
        <a:p>
          <a:endParaRPr lang="pl-PL"/>
        </a:p>
      </dgm:t>
    </dgm:pt>
    <dgm:pt modelId="{77AE2345-56C7-4CEC-9827-B4624BCAA3FF}" type="pres">
      <dgm:prSet presAssocID="{B21967B5-3D67-49EF-BFE6-1E0490DAE617}" presName="hierChild3" presStyleCnt="0"/>
      <dgm:spPr/>
      <dgm:t>
        <a:bodyPr/>
        <a:lstStyle/>
        <a:p>
          <a:endParaRPr lang="pl-PL"/>
        </a:p>
      </dgm:t>
    </dgm:pt>
    <dgm:pt modelId="{DD693416-7F4F-43FA-BB31-3C277D4D68D3}" type="pres">
      <dgm:prSet presAssocID="{B7EFAF22-A65E-4C74-AB0B-C105144B3AD8}" presName="Name19" presStyleLbl="parChTrans1D4" presStyleIdx="1" presStyleCnt="6"/>
      <dgm:spPr/>
      <dgm:t>
        <a:bodyPr/>
        <a:lstStyle/>
        <a:p>
          <a:endParaRPr lang="pl-PL"/>
        </a:p>
      </dgm:t>
    </dgm:pt>
    <dgm:pt modelId="{9C760899-6952-459E-A9C1-1A45391CD3B1}" type="pres">
      <dgm:prSet presAssocID="{3BBD29F5-00AD-40B2-8207-87936E1C3E7E}" presName="Name21" presStyleCnt="0"/>
      <dgm:spPr/>
      <dgm:t>
        <a:bodyPr/>
        <a:lstStyle/>
        <a:p>
          <a:endParaRPr lang="pl-PL"/>
        </a:p>
      </dgm:t>
    </dgm:pt>
    <dgm:pt modelId="{17EA7F63-5A0E-42C8-B5BE-724629412595}" type="pres">
      <dgm:prSet presAssocID="{3BBD29F5-00AD-40B2-8207-87936E1C3E7E}" presName="level2Shape" presStyleLbl="node4" presStyleIdx="1" presStyleCnt="6" custLinFactNeighborX="1446"/>
      <dgm:spPr/>
      <dgm:t>
        <a:bodyPr/>
        <a:lstStyle/>
        <a:p>
          <a:endParaRPr lang="pl-PL"/>
        </a:p>
      </dgm:t>
    </dgm:pt>
    <dgm:pt modelId="{AAD15F5F-3ADD-4FB7-9646-2A6D5C48A475}" type="pres">
      <dgm:prSet presAssocID="{3BBD29F5-00AD-40B2-8207-87936E1C3E7E}" presName="hierChild3" presStyleCnt="0"/>
      <dgm:spPr/>
      <dgm:t>
        <a:bodyPr/>
        <a:lstStyle/>
        <a:p>
          <a:endParaRPr lang="pl-PL"/>
        </a:p>
      </dgm:t>
    </dgm:pt>
    <dgm:pt modelId="{ACDED725-A3CA-46B5-87C5-8AF5924AAA7C}" type="pres">
      <dgm:prSet presAssocID="{8FDE4C92-E7D9-4CDF-A8F8-E33DCBA7E741}" presName="Name19" presStyleLbl="parChTrans1D4" presStyleIdx="2" presStyleCnt="6"/>
      <dgm:spPr/>
      <dgm:t>
        <a:bodyPr/>
        <a:lstStyle/>
        <a:p>
          <a:endParaRPr lang="pl-PL"/>
        </a:p>
      </dgm:t>
    </dgm:pt>
    <dgm:pt modelId="{CDA0F6C9-23A9-4479-8284-EA273FA6854B}" type="pres">
      <dgm:prSet presAssocID="{D334FDEF-885F-4844-A98A-16C18C83A309}" presName="Name21" presStyleCnt="0"/>
      <dgm:spPr/>
      <dgm:t>
        <a:bodyPr/>
        <a:lstStyle/>
        <a:p>
          <a:endParaRPr lang="pl-PL"/>
        </a:p>
      </dgm:t>
    </dgm:pt>
    <dgm:pt modelId="{90D6CBC0-4CDB-4D3D-A1A1-03726C89D5B2}" type="pres">
      <dgm:prSet presAssocID="{D334FDEF-885F-4844-A98A-16C18C83A309}" presName="level2Shape" presStyleLbl="node4" presStyleIdx="2" presStyleCnt="6" custLinFactNeighborX="-7133" custLinFactNeighborY="-1070"/>
      <dgm:spPr/>
      <dgm:t>
        <a:bodyPr/>
        <a:lstStyle/>
        <a:p>
          <a:endParaRPr lang="pl-PL"/>
        </a:p>
      </dgm:t>
    </dgm:pt>
    <dgm:pt modelId="{FBD4F5E5-C419-44FD-9D58-C75E608B65AB}" type="pres">
      <dgm:prSet presAssocID="{D334FDEF-885F-4844-A98A-16C18C83A309}" presName="hierChild3" presStyleCnt="0"/>
      <dgm:spPr/>
      <dgm:t>
        <a:bodyPr/>
        <a:lstStyle/>
        <a:p>
          <a:endParaRPr lang="pl-PL"/>
        </a:p>
      </dgm:t>
    </dgm:pt>
    <dgm:pt modelId="{37666365-4945-49B6-B63F-A7B11BBC57EC}" type="pres">
      <dgm:prSet presAssocID="{79BFECD7-7692-4CC2-B045-D3454E71738E}" presName="Name19" presStyleLbl="parChTrans1D3" presStyleIdx="1" presStyleCnt="2"/>
      <dgm:spPr/>
      <dgm:t>
        <a:bodyPr/>
        <a:lstStyle/>
        <a:p>
          <a:endParaRPr lang="pl-PL"/>
        </a:p>
      </dgm:t>
    </dgm:pt>
    <dgm:pt modelId="{A231B34B-B632-4E6C-B040-8F6A00BDE989}" type="pres">
      <dgm:prSet presAssocID="{CD92557C-8289-41BE-A7C3-376856663FB5}" presName="Name21" presStyleCnt="0"/>
      <dgm:spPr/>
      <dgm:t>
        <a:bodyPr/>
        <a:lstStyle/>
        <a:p>
          <a:endParaRPr lang="pl-PL"/>
        </a:p>
      </dgm:t>
    </dgm:pt>
    <dgm:pt modelId="{E38E8FBD-FDAA-41F9-96F3-B8D4E0D71BCF}" type="pres">
      <dgm:prSet presAssocID="{CD92557C-8289-41BE-A7C3-376856663FB5}" presName="level2Shape" presStyleLbl="node3" presStyleIdx="1" presStyleCnt="2" custScaleX="251532" custScaleY="47637" custLinFactNeighborX="-1446" custLinFactNeighborY="-43385"/>
      <dgm:spPr/>
      <dgm:t>
        <a:bodyPr/>
        <a:lstStyle/>
        <a:p>
          <a:endParaRPr lang="pl-PL"/>
        </a:p>
      </dgm:t>
    </dgm:pt>
    <dgm:pt modelId="{77A17F59-5BE5-43EE-A851-78E1FAE1F1AA}" type="pres">
      <dgm:prSet presAssocID="{CD92557C-8289-41BE-A7C3-376856663FB5}" presName="hierChild3" presStyleCnt="0"/>
      <dgm:spPr/>
      <dgm:t>
        <a:bodyPr/>
        <a:lstStyle/>
        <a:p>
          <a:endParaRPr lang="pl-PL"/>
        </a:p>
      </dgm:t>
    </dgm:pt>
    <dgm:pt modelId="{F545FD49-3D8F-4BBD-AD76-88DCC47DEE68}" type="pres">
      <dgm:prSet presAssocID="{8335CFD6-E442-4973-930F-A3D6CDECC4D0}" presName="Name19" presStyleLbl="parChTrans1D4" presStyleIdx="3" presStyleCnt="6"/>
      <dgm:spPr/>
      <dgm:t>
        <a:bodyPr/>
        <a:lstStyle/>
        <a:p>
          <a:endParaRPr lang="pl-PL"/>
        </a:p>
      </dgm:t>
    </dgm:pt>
    <dgm:pt modelId="{A9A3F648-E584-4C53-B318-D4CFE37162D6}" type="pres">
      <dgm:prSet presAssocID="{ACC2C223-87CF-43DB-8C40-E248A9A06384}" presName="Name21" presStyleCnt="0"/>
      <dgm:spPr/>
      <dgm:t>
        <a:bodyPr/>
        <a:lstStyle/>
        <a:p>
          <a:endParaRPr lang="pl-PL"/>
        </a:p>
      </dgm:t>
    </dgm:pt>
    <dgm:pt modelId="{95F71CC8-ED6A-4611-B296-C5FA708B645C}" type="pres">
      <dgm:prSet presAssocID="{ACC2C223-87CF-43DB-8C40-E248A9A06384}" presName="level2Shape" presStyleLbl="node4" presStyleIdx="3" presStyleCnt="6" custLinFactNeighborX="4993" custLinFactNeighborY="0"/>
      <dgm:spPr/>
      <dgm:t>
        <a:bodyPr/>
        <a:lstStyle/>
        <a:p>
          <a:endParaRPr lang="pl-PL"/>
        </a:p>
      </dgm:t>
    </dgm:pt>
    <dgm:pt modelId="{75C684C0-B8F9-4056-A7C8-B57F58973D9D}" type="pres">
      <dgm:prSet presAssocID="{ACC2C223-87CF-43DB-8C40-E248A9A06384}" presName="hierChild3" presStyleCnt="0"/>
      <dgm:spPr/>
      <dgm:t>
        <a:bodyPr/>
        <a:lstStyle/>
        <a:p>
          <a:endParaRPr lang="pl-PL"/>
        </a:p>
      </dgm:t>
    </dgm:pt>
    <dgm:pt modelId="{79F0D51F-2948-460A-97CE-BFF01BF7B215}" type="pres">
      <dgm:prSet presAssocID="{77AE7DDE-48FE-46E6-8A52-9E9E501C573D}" presName="Name19" presStyleLbl="parChTrans1D4" presStyleIdx="4" presStyleCnt="6"/>
      <dgm:spPr/>
      <dgm:t>
        <a:bodyPr/>
        <a:lstStyle/>
        <a:p>
          <a:endParaRPr lang="pl-PL"/>
        </a:p>
      </dgm:t>
    </dgm:pt>
    <dgm:pt modelId="{88D66685-EDFF-4431-A431-F775BB99D80F}" type="pres">
      <dgm:prSet presAssocID="{6A5BDCAD-F3E9-4AEF-B801-040F45C69118}" presName="Name21" presStyleCnt="0"/>
      <dgm:spPr/>
      <dgm:t>
        <a:bodyPr/>
        <a:lstStyle/>
        <a:p>
          <a:endParaRPr lang="pl-PL"/>
        </a:p>
      </dgm:t>
    </dgm:pt>
    <dgm:pt modelId="{73FF87FC-EAE8-489B-9518-D2C40A5378E9}" type="pres">
      <dgm:prSet presAssocID="{6A5BDCAD-F3E9-4AEF-B801-040F45C69118}" presName="level2Shape" presStyleLbl="node4" presStyleIdx="4" presStyleCnt="6" custLinFactNeighborX="-1446"/>
      <dgm:spPr/>
      <dgm:t>
        <a:bodyPr/>
        <a:lstStyle/>
        <a:p>
          <a:endParaRPr lang="pl-PL"/>
        </a:p>
      </dgm:t>
    </dgm:pt>
    <dgm:pt modelId="{25E03B29-26DD-4EF0-9005-A45F80111683}" type="pres">
      <dgm:prSet presAssocID="{6A5BDCAD-F3E9-4AEF-B801-040F45C69118}" presName="hierChild3" presStyleCnt="0"/>
      <dgm:spPr/>
      <dgm:t>
        <a:bodyPr/>
        <a:lstStyle/>
        <a:p>
          <a:endParaRPr lang="pl-PL"/>
        </a:p>
      </dgm:t>
    </dgm:pt>
    <dgm:pt modelId="{9A0D5C36-4056-44D0-8C16-5E5DACE521FC}" type="pres">
      <dgm:prSet presAssocID="{181732BC-8663-4293-8E56-46FBB5085441}" presName="Name19" presStyleLbl="parChTrans1D4" presStyleIdx="5" presStyleCnt="6"/>
      <dgm:spPr/>
      <dgm:t>
        <a:bodyPr/>
        <a:lstStyle/>
        <a:p>
          <a:endParaRPr lang="pl-PL"/>
        </a:p>
      </dgm:t>
    </dgm:pt>
    <dgm:pt modelId="{8B93EEB5-F329-44C6-AA66-57710CB0FC91}" type="pres">
      <dgm:prSet presAssocID="{9F3D1AE2-C85F-40F4-B8FD-A630CFDA01C9}" presName="Name21" presStyleCnt="0"/>
      <dgm:spPr/>
      <dgm:t>
        <a:bodyPr/>
        <a:lstStyle/>
        <a:p>
          <a:endParaRPr lang="pl-PL"/>
        </a:p>
      </dgm:t>
    </dgm:pt>
    <dgm:pt modelId="{5E16AD58-7821-46E6-9CB4-41130EDD2672}" type="pres">
      <dgm:prSet presAssocID="{9F3D1AE2-C85F-40F4-B8FD-A630CFDA01C9}" presName="level2Shape" presStyleLbl="node4" presStyleIdx="5" presStyleCnt="6" custLinFactNeighborX="-7843" custLinFactNeighborY="-2140"/>
      <dgm:spPr/>
      <dgm:t>
        <a:bodyPr/>
        <a:lstStyle/>
        <a:p>
          <a:endParaRPr lang="pl-PL"/>
        </a:p>
      </dgm:t>
    </dgm:pt>
    <dgm:pt modelId="{B827C00D-B743-4BCE-8EE7-C1A8D348DCE9}" type="pres">
      <dgm:prSet presAssocID="{9F3D1AE2-C85F-40F4-B8FD-A630CFDA01C9}" presName="hierChild3" presStyleCnt="0"/>
      <dgm:spPr/>
      <dgm:t>
        <a:bodyPr/>
        <a:lstStyle/>
        <a:p>
          <a:endParaRPr lang="pl-PL"/>
        </a:p>
      </dgm:t>
    </dgm:pt>
    <dgm:pt modelId="{C91881C1-BB66-4DDE-98CF-DD5DC0E0D24F}" type="pres">
      <dgm:prSet presAssocID="{8C0048B1-7E6B-4B4E-836A-E19548C4D472}" presName="bgShapesFlow" presStyleCnt="0"/>
      <dgm:spPr/>
      <dgm:t>
        <a:bodyPr/>
        <a:lstStyle/>
        <a:p>
          <a:endParaRPr lang="pl-PL"/>
        </a:p>
      </dgm:t>
    </dgm:pt>
  </dgm:ptLst>
  <dgm:cxnLst>
    <dgm:cxn modelId="{95BEC3FB-E59F-47ED-8D48-0C7075ADB212}" type="presOf" srcId="{D334FDEF-885F-4844-A98A-16C18C83A309}" destId="{90D6CBC0-4CDB-4D3D-A1A1-03726C89D5B2}" srcOrd="0" destOrd="0" presId="urn:microsoft.com/office/officeart/2005/8/layout/hierarchy6"/>
    <dgm:cxn modelId="{C9407B7D-01E0-49A5-B8B7-1DDBAB43CCA2}" type="presOf" srcId="{79BFECD7-7692-4CC2-B045-D3454E71738E}" destId="{37666365-4945-49B6-B63F-A7B11BBC57EC}" srcOrd="0" destOrd="0" presId="urn:microsoft.com/office/officeart/2005/8/layout/hierarchy6"/>
    <dgm:cxn modelId="{31964DDC-236B-4107-B0C2-A0B9545835C6}" type="presOf" srcId="{CD92557C-8289-41BE-A7C3-376856663FB5}" destId="{E38E8FBD-FDAA-41F9-96F3-B8D4E0D71BCF}" srcOrd="0" destOrd="0" presId="urn:microsoft.com/office/officeart/2005/8/layout/hierarchy6"/>
    <dgm:cxn modelId="{9D6F5434-2260-4F98-80EF-1F519CC6E218}" type="presOf" srcId="{B21967B5-3D67-49EF-BFE6-1E0490DAE617}" destId="{44A8923E-B104-4DDF-ABD4-B73D553275B1}" srcOrd="0" destOrd="0" presId="urn:microsoft.com/office/officeart/2005/8/layout/hierarchy6"/>
    <dgm:cxn modelId="{5B9E3757-32BA-4A12-BFE8-4A25922CEB9A}" type="presOf" srcId="{94DC9453-207A-4B07-87E8-A40EE50F2475}" destId="{C278B8E4-BAC6-41CA-80E0-96AD42CA4C61}" srcOrd="0" destOrd="0" presId="urn:microsoft.com/office/officeart/2005/8/layout/hierarchy6"/>
    <dgm:cxn modelId="{EDD6A2A5-63E8-413D-A733-5274088B6345}" type="presOf" srcId="{B7EFAF22-A65E-4C74-AB0B-C105144B3AD8}" destId="{DD693416-7F4F-43FA-BB31-3C277D4D68D3}" srcOrd="0" destOrd="0" presId="urn:microsoft.com/office/officeart/2005/8/layout/hierarchy6"/>
    <dgm:cxn modelId="{539C6B3E-1F17-4B55-8E01-B0ED86759CD7}" srcId="{2B9329D2-048B-4272-A457-E37AE65F4617}" destId="{B21967B5-3D67-49EF-BFE6-1E0490DAE617}" srcOrd="0" destOrd="0" parTransId="{33A558DF-1CB5-46CC-ADFD-55AD07E44C65}" sibTransId="{EDC56172-85DC-4EB2-A0FE-8F31EB736CE1}"/>
    <dgm:cxn modelId="{CD0CC512-5B4E-4723-9271-93FE7DFAE0BC}" type="presOf" srcId="{7BFD3D85-A01B-4CDF-9C92-148306930E92}" destId="{D7F6D39C-6570-4E1C-B4DB-8D4F016DB4F7}" srcOrd="0" destOrd="0" presId="urn:microsoft.com/office/officeart/2005/8/layout/hierarchy6"/>
    <dgm:cxn modelId="{FA8A0FC5-A684-48B8-A129-B15E0D519D5B}" srcId="{CD92557C-8289-41BE-A7C3-376856663FB5}" destId="{ACC2C223-87CF-43DB-8C40-E248A9A06384}" srcOrd="0" destOrd="0" parTransId="{8335CFD6-E442-4973-930F-A3D6CDECC4D0}" sibTransId="{6030D436-81A4-477E-B52C-53CA117525F0}"/>
    <dgm:cxn modelId="{3A31770C-7101-4428-AF8A-4D7CF16D3461}" srcId="{CD92557C-8289-41BE-A7C3-376856663FB5}" destId="{9F3D1AE2-C85F-40F4-B8FD-A630CFDA01C9}" srcOrd="2" destOrd="0" parTransId="{181732BC-8663-4293-8E56-46FBB5085441}" sibTransId="{32348098-5515-4488-9453-85C9EF4FC294}"/>
    <dgm:cxn modelId="{C5D339D9-F475-4000-A84C-160B4640EE6F}" srcId="{94DC9453-207A-4B07-87E8-A40EE50F2475}" destId="{2B9329D2-048B-4272-A457-E37AE65F4617}" srcOrd="0" destOrd="0" parTransId="{F5539FC5-B5B2-44A3-AE7E-898AFF44AE21}" sibTransId="{0D5AAED1-3BA6-4D57-8B9A-8EF453006F26}"/>
    <dgm:cxn modelId="{45DEF21F-128A-4C92-BC4F-CEDFC438823D}" type="presOf" srcId="{33A558DF-1CB5-46CC-ADFD-55AD07E44C65}" destId="{2CDBD81B-C28C-42B7-B08D-DF1329F74135}" srcOrd="0" destOrd="0" presId="urn:microsoft.com/office/officeart/2005/8/layout/hierarchy6"/>
    <dgm:cxn modelId="{0DB74CAA-ABF2-41C3-BE41-3EC391E234BB}" srcId="{2B9329D2-048B-4272-A457-E37AE65F4617}" destId="{D334FDEF-885F-4844-A98A-16C18C83A309}" srcOrd="2" destOrd="0" parTransId="{8FDE4C92-E7D9-4CDF-A8F8-E33DCBA7E741}" sibTransId="{D6E7F7B9-2282-4747-A7DC-42534DC78BEB}"/>
    <dgm:cxn modelId="{5290BF64-632E-413C-9899-A7C05578AD87}" type="presOf" srcId="{8335CFD6-E442-4973-930F-A3D6CDECC4D0}" destId="{F545FD49-3D8F-4BBD-AD76-88DCC47DEE68}" srcOrd="0" destOrd="0" presId="urn:microsoft.com/office/officeart/2005/8/layout/hierarchy6"/>
    <dgm:cxn modelId="{FAB1604F-3B9F-43D9-B00D-E5B23693E680}" type="presOf" srcId="{F5539FC5-B5B2-44A3-AE7E-898AFF44AE21}" destId="{C64CE366-1DB6-4C6C-BDCD-BBD00FD2E0D0}" srcOrd="0" destOrd="0" presId="urn:microsoft.com/office/officeart/2005/8/layout/hierarchy6"/>
    <dgm:cxn modelId="{B209AE52-2625-4339-BAE3-B186E34457B6}" type="presOf" srcId="{2B9329D2-048B-4272-A457-E37AE65F4617}" destId="{88DF51E5-D5FC-4311-BC2E-EC158EE64138}" srcOrd="0" destOrd="0" presId="urn:microsoft.com/office/officeart/2005/8/layout/hierarchy6"/>
    <dgm:cxn modelId="{B00C0779-5F4B-4537-A06B-09BA03CC833C}" type="presOf" srcId="{9F3D1AE2-C85F-40F4-B8FD-A630CFDA01C9}" destId="{5E16AD58-7821-46E6-9CB4-41130EDD2672}" srcOrd="0" destOrd="0" presId="urn:microsoft.com/office/officeart/2005/8/layout/hierarchy6"/>
    <dgm:cxn modelId="{FD19E8B4-2C65-4EE7-BAF0-EDE9684C8BC9}" type="presOf" srcId="{8FDE4C92-E7D9-4CDF-A8F8-E33DCBA7E741}" destId="{ACDED725-A3CA-46B5-87C5-8AF5924AAA7C}" srcOrd="0" destOrd="0" presId="urn:microsoft.com/office/officeart/2005/8/layout/hierarchy6"/>
    <dgm:cxn modelId="{413F0E16-3954-4376-AF96-8F34720442DF}" srcId="{94DC9453-207A-4B07-87E8-A40EE50F2475}" destId="{CD92557C-8289-41BE-A7C3-376856663FB5}" srcOrd="1" destOrd="0" parTransId="{79BFECD7-7692-4CC2-B045-D3454E71738E}" sibTransId="{E893C6EC-57E7-47A4-B782-691DD40AD1AE}"/>
    <dgm:cxn modelId="{1C37727C-920F-4C46-967F-F2516F83BE27}" type="presOf" srcId="{1424128A-AC4F-4BEA-BE76-3B86C2700189}" destId="{5474ACF4-6602-4793-B5FD-7FFE40280F04}" srcOrd="0" destOrd="0" presId="urn:microsoft.com/office/officeart/2005/8/layout/hierarchy6"/>
    <dgm:cxn modelId="{46C2ACFD-FAE4-4FF4-B10A-AD6929673FAB}" srcId="{2B9329D2-048B-4272-A457-E37AE65F4617}" destId="{3BBD29F5-00AD-40B2-8207-87936E1C3E7E}" srcOrd="1" destOrd="0" parTransId="{B7EFAF22-A65E-4C74-AB0B-C105144B3AD8}" sibTransId="{0C43B47D-8213-4F22-8760-A20844825122}"/>
    <dgm:cxn modelId="{10D82226-FEA1-4F76-8DAB-16DAF79B892C}" type="presOf" srcId="{ACC2C223-87CF-43DB-8C40-E248A9A06384}" destId="{95F71CC8-ED6A-4611-B296-C5FA708B645C}" srcOrd="0" destOrd="0" presId="urn:microsoft.com/office/officeart/2005/8/layout/hierarchy6"/>
    <dgm:cxn modelId="{82D5B9F9-0146-4C98-8FA9-B7846B2083ED}" srcId="{CD92557C-8289-41BE-A7C3-376856663FB5}" destId="{6A5BDCAD-F3E9-4AEF-B801-040F45C69118}" srcOrd="1" destOrd="0" parTransId="{77AE7DDE-48FE-46E6-8A52-9E9E501C573D}" sibTransId="{05D8928F-A0E8-42C9-B806-2ACD8FF775F2}"/>
    <dgm:cxn modelId="{595E55EB-B3F3-4A69-ADC9-2EFF9ED592D5}" type="presOf" srcId="{77AE7DDE-48FE-46E6-8A52-9E9E501C573D}" destId="{79F0D51F-2948-460A-97CE-BFF01BF7B215}" srcOrd="0" destOrd="0" presId="urn:microsoft.com/office/officeart/2005/8/layout/hierarchy6"/>
    <dgm:cxn modelId="{4F627114-C748-42C5-8579-DDB3EBC3CC49}" type="presOf" srcId="{8C0048B1-7E6B-4B4E-836A-E19548C4D472}" destId="{5C56EB34-71BC-481C-B63D-A02AB17411D4}" srcOrd="0" destOrd="0" presId="urn:microsoft.com/office/officeart/2005/8/layout/hierarchy6"/>
    <dgm:cxn modelId="{661B7DDE-381C-47D4-8DD2-C4445DECE0B7}" type="presOf" srcId="{181732BC-8663-4293-8E56-46FBB5085441}" destId="{9A0D5C36-4056-44D0-8C16-5E5DACE521FC}" srcOrd="0" destOrd="0" presId="urn:microsoft.com/office/officeart/2005/8/layout/hierarchy6"/>
    <dgm:cxn modelId="{46F674F1-FEA7-4215-8415-AB753911BDD7}" type="presOf" srcId="{6A5BDCAD-F3E9-4AEF-B801-040F45C69118}" destId="{73FF87FC-EAE8-489B-9518-D2C40A5378E9}" srcOrd="0" destOrd="0" presId="urn:microsoft.com/office/officeart/2005/8/layout/hierarchy6"/>
    <dgm:cxn modelId="{83D14826-DE77-434A-B360-98D112CF0CF9}" srcId="{8C0048B1-7E6B-4B4E-836A-E19548C4D472}" destId="{7BFD3D85-A01B-4CDF-9C92-148306930E92}" srcOrd="0" destOrd="0" parTransId="{0B1E22CD-542F-478B-815E-9997E854C608}" sibTransId="{4E1A1AC0-8742-4A8A-A5D8-7ED6056D1B75}"/>
    <dgm:cxn modelId="{C475718B-AAEA-4395-A350-4AD206FDD38E}" type="presOf" srcId="{3BBD29F5-00AD-40B2-8207-87936E1C3E7E}" destId="{17EA7F63-5A0E-42C8-B5BE-724629412595}" srcOrd="0" destOrd="0" presId="urn:microsoft.com/office/officeart/2005/8/layout/hierarchy6"/>
    <dgm:cxn modelId="{B83C0118-9B0C-47F6-921E-E500A35CFCE7}" srcId="{7BFD3D85-A01B-4CDF-9C92-148306930E92}" destId="{94DC9453-207A-4B07-87E8-A40EE50F2475}" srcOrd="0" destOrd="0" parTransId="{1424128A-AC4F-4BEA-BE76-3B86C2700189}" sibTransId="{60DD8B5B-EFDD-423F-9722-913218719788}"/>
    <dgm:cxn modelId="{33E8D42C-83F9-4086-AB36-B2B31FB5B851}" type="presParOf" srcId="{5C56EB34-71BC-481C-B63D-A02AB17411D4}" destId="{F4084E8E-B031-4DA0-BF8C-A36615E4D31E}" srcOrd="0" destOrd="0" presId="urn:microsoft.com/office/officeart/2005/8/layout/hierarchy6"/>
    <dgm:cxn modelId="{BDC51797-6F59-4588-9E9D-0D7425887B9C}" type="presParOf" srcId="{F4084E8E-B031-4DA0-BF8C-A36615E4D31E}" destId="{C4377845-A032-41DD-A71C-67BB35E61564}" srcOrd="0" destOrd="0" presId="urn:microsoft.com/office/officeart/2005/8/layout/hierarchy6"/>
    <dgm:cxn modelId="{CFA52A55-35B8-4B1C-8414-839FCE073FC1}" type="presParOf" srcId="{C4377845-A032-41DD-A71C-67BB35E61564}" destId="{8BDDE529-D446-4DE9-B038-1CB6329B7503}" srcOrd="0" destOrd="0" presId="urn:microsoft.com/office/officeart/2005/8/layout/hierarchy6"/>
    <dgm:cxn modelId="{3E7607D7-C5F2-4034-B22E-5B3AA95BE08C}" type="presParOf" srcId="{8BDDE529-D446-4DE9-B038-1CB6329B7503}" destId="{D7F6D39C-6570-4E1C-B4DB-8D4F016DB4F7}" srcOrd="0" destOrd="0" presId="urn:microsoft.com/office/officeart/2005/8/layout/hierarchy6"/>
    <dgm:cxn modelId="{19C30EF0-1736-449A-9A9F-D8CED5EF1E22}" type="presParOf" srcId="{8BDDE529-D446-4DE9-B038-1CB6329B7503}" destId="{33A66DA9-4717-48A9-9378-9A075CBF726B}" srcOrd="1" destOrd="0" presId="urn:microsoft.com/office/officeart/2005/8/layout/hierarchy6"/>
    <dgm:cxn modelId="{31A007CC-149B-43ED-9231-DD6EE7EEA860}" type="presParOf" srcId="{33A66DA9-4717-48A9-9378-9A075CBF726B}" destId="{5474ACF4-6602-4793-B5FD-7FFE40280F04}" srcOrd="0" destOrd="0" presId="urn:microsoft.com/office/officeart/2005/8/layout/hierarchy6"/>
    <dgm:cxn modelId="{5DA27EB3-9762-474C-9A6A-6123B4D0657D}" type="presParOf" srcId="{33A66DA9-4717-48A9-9378-9A075CBF726B}" destId="{27F4E327-D07E-4965-B2CE-397973E88435}" srcOrd="1" destOrd="0" presId="urn:microsoft.com/office/officeart/2005/8/layout/hierarchy6"/>
    <dgm:cxn modelId="{0E1DA20C-6733-403A-97B6-52D097841FAA}" type="presParOf" srcId="{27F4E327-D07E-4965-B2CE-397973E88435}" destId="{C278B8E4-BAC6-41CA-80E0-96AD42CA4C61}" srcOrd="0" destOrd="0" presId="urn:microsoft.com/office/officeart/2005/8/layout/hierarchy6"/>
    <dgm:cxn modelId="{98A5829B-47DC-49AD-9A5B-1958B8E8BCF0}" type="presParOf" srcId="{27F4E327-D07E-4965-B2CE-397973E88435}" destId="{029865AA-A6B4-4846-BC3A-AF1127BFAA23}" srcOrd="1" destOrd="0" presId="urn:microsoft.com/office/officeart/2005/8/layout/hierarchy6"/>
    <dgm:cxn modelId="{114052AD-D267-4B89-9D72-633C63F6F3F7}" type="presParOf" srcId="{029865AA-A6B4-4846-BC3A-AF1127BFAA23}" destId="{C64CE366-1DB6-4C6C-BDCD-BBD00FD2E0D0}" srcOrd="0" destOrd="0" presId="urn:microsoft.com/office/officeart/2005/8/layout/hierarchy6"/>
    <dgm:cxn modelId="{D89732EB-7EC7-4580-91CA-17D8DA267370}" type="presParOf" srcId="{029865AA-A6B4-4846-BC3A-AF1127BFAA23}" destId="{722A0765-520C-437F-B455-5CC80984EAA7}" srcOrd="1" destOrd="0" presId="urn:microsoft.com/office/officeart/2005/8/layout/hierarchy6"/>
    <dgm:cxn modelId="{2756EEE8-D0E4-45BE-98C6-57C3DF0E0B1A}" type="presParOf" srcId="{722A0765-520C-437F-B455-5CC80984EAA7}" destId="{88DF51E5-D5FC-4311-BC2E-EC158EE64138}" srcOrd="0" destOrd="0" presId="urn:microsoft.com/office/officeart/2005/8/layout/hierarchy6"/>
    <dgm:cxn modelId="{BE5999A1-8DA7-474C-AB4F-870E8E505B07}" type="presParOf" srcId="{722A0765-520C-437F-B455-5CC80984EAA7}" destId="{11F3CB82-8C50-4293-A77C-B60353AAE71C}" srcOrd="1" destOrd="0" presId="urn:microsoft.com/office/officeart/2005/8/layout/hierarchy6"/>
    <dgm:cxn modelId="{B286A080-F943-4CCC-8B9F-6D0445212CC1}" type="presParOf" srcId="{11F3CB82-8C50-4293-A77C-B60353AAE71C}" destId="{2CDBD81B-C28C-42B7-B08D-DF1329F74135}" srcOrd="0" destOrd="0" presId="urn:microsoft.com/office/officeart/2005/8/layout/hierarchy6"/>
    <dgm:cxn modelId="{DA3C8BBF-229E-4A68-9B78-20FF4C691AB3}" type="presParOf" srcId="{11F3CB82-8C50-4293-A77C-B60353AAE71C}" destId="{5FA6669A-36B5-48B8-B659-5746BF876D0F}" srcOrd="1" destOrd="0" presId="urn:microsoft.com/office/officeart/2005/8/layout/hierarchy6"/>
    <dgm:cxn modelId="{C810DA7A-FC44-4139-B659-412DBA623589}" type="presParOf" srcId="{5FA6669A-36B5-48B8-B659-5746BF876D0F}" destId="{44A8923E-B104-4DDF-ABD4-B73D553275B1}" srcOrd="0" destOrd="0" presId="urn:microsoft.com/office/officeart/2005/8/layout/hierarchy6"/>
    <dgm:cxn modelId="{09C99C27-B915-4A01-ACA7-CC3BDD2E5144}" type="presParOf" srcId="{5FA6669A-36B5-48B8-B659-5746BF876D0F}" destId="{77AE2345-56C7-4CEC-9827-B4624BCAA3FF}" srcOrd="1" destOrd="0" presId="urn:microsoft.com/office/officeart/2005/8/layout/hierarchy6"/>
    <dgm:cxn modelId="{24C1956D-9847-46E8-BCAC-22B9653775F4}" type="presParOf" srcId="{11F3CB82-8C50-4293-A77C-B60353AAE71C}" destId="{DD693416-7F4F-43FA-BB31-3C277D4D68D3}" srcOrd="2" destOrd="0" presId="urn:microsoft.com/office/officeart/2005/8/layout/hierarchy6"/>
    <dgm:cxn modelId="{519336E6-BFC6-418F-A044-3325E8BABE0E}" type="presParOf" srcId="{11F3CB82-8C50-4293-A77C-B60353AAE71C}" destId="{9C760899-6952-459E-A9C1-1A45391CD3B1}" srcOrd="3" destOrd="0" presId="urn:microsoft.com/office/officeart/2005/8/layout/hierarchy6"/>
    <dgm:cxn modelId="{DDE8379A-B45B-49D5-983D-53F8782465CB}" type="presParOf" srcId="{9C760899-6952-459E-A9C1-1A45391CD3B1}" destId="{17EA7F63-5A0E-42C8-B5BE-724629412595}" srcOrd="0" destOrd="0" presId="urn:microsoft.com/office/officeart/2005/8/layout/hierarchy6"/>
    <dgm:cxn modelId="{2D0BA272-B4D8-4A87-AA81-A1A88A66D170}" type="presParOf" srcId="{9C760899-6952-459E-A9C1-1A45391CD3B1}" destId="{AAD15F5F-3ADD-4FB7-9646-2A6D5C48A475}" srcOrd="1" destOrd="0" presId="urn:microsoft.com/office/officeart/2005/8/layout/hierarchy6"/>
    <dgm:cxn modelId="{441D9DED-4DF1-4F46-8A4A-2664272AF517}" type="presParOf" srcId="{11F3CB82-8C50-4293-A77C-B60353AAE71C}" destId="{ACDED725-A3CA-46B5-87C5-8AF5924AAA7C}" srcOrd="4" destOrd="0" presId="urn:microsoft.com/office/officeart/2005/8/layout/hierarchy6"/>
    <dgm:cxn modelId="{20E85417-CE4F-48A1-A1F5-63FF2F6CC433}" type="presParOf" srcId="{11F3CB82-8C50-4293-A77C-B60353AAE71C}" destId="{CDA0F6C9-23A9-4479-8284-EA273FA6854B}" srcOrd="5" destOrd="0" presId="urn:microsoft.com/office/officeart/2005/8/layout/hierarchy6"/>
    <dgm:cxn modelId="{C2ACE926-0407-43F4-BD00-AEE5F77509F8}" type="presParOf" srcId="{CDA0F6C9-23A9-4479-8284-EA273FA6854B}" destId="{90D6CBC0-4CDB-4D3D-A1A1-03726C89D5B2}" srcOrd="0" destOrd="0" presId="urn:microsoft.com/office/officeart/2005/8/layout/hierarchy6"/>
    <dgm:cxn modelId="{E4965DD9-5DE7-4175-A597-85195D8DA437}" type="presParOf" srcId="{CDA0F6C9-23A9-4479-8284-EA273FA6854B}" destId="{FBD4F5E5-C419-44FD-9D58-C75E608B65AB}" srcOrd="1" destOrd="0" presId="urn:microsoft.com/office/officeart/2005/8/layout/hierarchy6"/>
    <dgm:cxn modelId="{4AC818CD-785D-4E53-A2F9-8DB771717724}" type="presParOf" srcId="{029865AA-A6B4-4846-BC3A-AF1127BFAA23}" destId="{37666365-4945-49B6-B63F-A7B11BBC57EC}" srcOrd="2" destOrd="0" presId="urn:microsoft.com/office/officeart/2005/8/layout/hierarchy6"/>
    <dgm:cxn modelId="{B4873595-22E6-4F78-8185-F86731BC463A}" type="presParOf" srcId="{029865AA-A6B4-4846-BC3A-AF1127BFAA23}" destId="{A231B34B-B632-4E6C-B040-8F6A00BDE989}" srcOrd="3" destOrd="0" presId="urn:microsoft.com/office/officeart/2005/8/layout/hierarchy6"/>
    <dgm:cxn modelId="{4CE93700-3855-43F0-9E94-0CB7B08DFA9F}" type="presParOf" srcId="{A231B34B-B632-4E6C-B040-8F6A00BDE989}" destId="{E38E8FBD-FDAA-41F9-96F3-B8D4E0D71BCF}" srcOrd="0" destOrd="0" presId="urn:microsoft.com/office/officeart/2005/8/layout/hierarchy6"/>
    <dgm:cxn modelId="{A729EBBF-65A6-4B9E-B5E5-433F7B504240}" type="presParOf" srcId="{A231B34B-B632-4E6C-B040-8F6A00BDE989}" destId="{77A17F59-5BE5-43EE-A851-78E1FAE1F1AA}" srcOrd="1" destOrd="0" presId="urn:microsoft.com/office/officeart/2005/8/layout/hierarchy6"/>
    <dgm:cxn modelId="{639CDCBD-DF3F-4041-873B-07998C2848BE}" type="presParOf" srcId="{77A17F59-5BE5-43EE-A851-78E1FAE1F1AA}" destId="{F545FD49-3D8F-4BBD-AD76-88DCC47DEE68}" srcOrd="0" destOrd="0" presId="urn:microsoft.com/office/officeart/2005/8/layout/hierarchy6"/>
    <dgm:cxn modelId="{BB08ADC7-6910-4FA5-92B9-6D27CD440FC2}" type="presParOf" srcId="{77A17F59-5BE5-43EE-A851-78E1FAE1F1AA}" destId="{A9A3F648-E584-4C53-B318-D4CFE37162D6}" srcOrd="1" destOrd="0" presId="urn:microsoft.com/office/officeart/2005/8/layout/hierarchy6"/>
    <dgm:cxn modelId="{C3F4B175-8181-4735-8B29-D9542DEDD2A6}" type="presParOf" srcId="{A9A3F648-E584-4C53-B318-D4CFE37162D6}" destId="{95F71CC8-ED6A-4611-B296-C5FA708B645C}" srcOrd="0" destOrd="0" presId="urn:microsoft.com/office/officeart/2005/8/layout/hierarchy6"/>
    <dgm:cxn modelId="{EB5CCD74-AD5D-4188-A726-76883215B828}" type="presParOf" srcId="{A9A3F648-E584-4C53-B318-D4CFE37162D6}" destId="{75C684C0-B8F9-4056-A7C8-B57F58973D9D}" srcOrd="1" destOrd="0" presId="urn:microsoft.com/office/officeart/2005/8/layout/hierarchy6"/>
    <dgm:cxn modelId="{A2A7B7C0-4EC1-412D-84EF-1EFD4E9AB685}" type="presParOf" srcId="{77A17F59-5BE5-43EE-A851-78E1FAE1F1AA}" destId="{79F0D51F-2948-460A-97CE-BFF01BF7B215}" srcOrd="2" destOrd="0" presId="urn:microsoft.com/office/officeart/2005/8/layout/hierarchy6"/>
    <dgm:cxn modelId="{62726CCD-EF0E-4279-9C9E-8C3515A048C7}" type="presParOf" srcId="{77A17F59-5BE5-43EE-A851-78E1FAE1F1AA}" destId="{88D66685-EDFF-4431-A431-F775BB99D80F}" srcOrd="3" destOrd="0" presId="urn:microsoft.com/office/officeart/2005/8/layout/hierarchy6"/>
    <dgm:cxn modelId="{B041EE5F-DA06-4ED6-8DEC-009A7B146BFB}" type="presParOf" srcId="{88D66685-EDFF-4431-A431-F775BB99D80F}" destId="{73FF87FC-EAE8-489B-9518-D2C40A5378E9}" srcOrd="0" destOrd="0" presId="urn:microsoft.com/office/officeart/2005/8/layout/hierarchy6"/>
    <dgm:cxn modelId="{3061313D-C34D-4AA9-9E3D-8FC4035D00E2}" type="presParOf" srcId="{88D66685-EDFF-4431-A431-F775BB99D80F}" destId="{25E03B29-26DD-4EF0-9005-A45F80111683}" srcOrd="1" destOrd="0" presId="urn:microsoft.com/office/officeart/2005/8/layout/hierarchy6"/>
    <dgm:cxn modelId="{079056DE-1745-44FE-92CF-0E16628FC79F}" type="presParOf" srcId="{77A17F59-5BE5-43EE-A851-78E1FAE1F1AA}" destId="{9A0D5C36-4056-44D0-8C16-5E5DACE521FC}" srcOrd="4" destOrd="0" presId="urn:microsoft.com/office/officeart/2005/8/layout/hierarchy6"/>
    <dgm:cxn modelId="{6C16D692-CB54-4BD1-83C2-1A49484910DB}" type="presParOf" srcId="{77A17F59-5BE5-43EE-A851-78E1FAE1F1AA}" destId="{8B93EEB5-F329-44C6-AA66-57710CB0FC91}" srcOrd="5" destOrd="0" presId="urn:microsoft.com/office/officeart/2005/8/layout/hierarchy6"/>
    <dgm:cxn modelId="{AAB28456-FF74-4E1F-B30D-106D2EDBDC68}" type="presParOf" srcId="{8B93EEB5-F329-44C6-AA66-57710CB0FC91}" destId="{5E16AD58-7821-46E6-9CB4-41130EDD2672}" srcOrd="0" destOrd="0" presId="urn:microsoft.com/office/officeart/2005/8/layout/hierarchy6"/>
    <dgm:cxn modelId="{B263948F-CAEB-4311-8570-3AF08927681E}" type="presParOf" srcId="{8B93EEB5-F329-44C6-AA66-57710CB0FC91}" destId="{B827C00D-B743-4BCE-8EE7-C1A8D348DCE9}" srcOrd="1" destOrd="0" presId="urn:microsoft.com/office/officeart/2005/8/layout/hierarchy6"/>
    <dgm:cxn modelId="{8E5E2AFF-EAFA-4CD0-9676-66021E9EF580}" type="presParOf" srcId="{5C56EB34-71BC-481C-B63D-A02AB17411D4}" destId="{C91881C1-BB66-4DDE-98CF-DD5DC0E0D24F}" srcOrd="1" destOrd="0" presId="urn:microsoft.com/office/officeart/2005/8/layout/hierarchy6"/>
  </dgm:cxnLst>
  <dgm:bg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>
    <a:ln w="76200"/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F6D39C-6570-4E1C-B4DB-8D4F016DB4F7}">
      <dsp:nvSpPr>
        <dsp:cNvPr id="0" name=""/>
        <dsp:cNvSpPr/>
      </dsp:nvSpPr>
      <dsp:spPr>
        <a:xfrm>
          <a:off x="2430315" y="548025"/>
          <a:ext cx="4305394" cy="812601"/>
        </a:xfrm>
        <a:prstGeom prst="roundRect">
          <a:avLst>
            <a:gd name="adj" fmla="val 10000"/>
          </a:avLst>
        </a:prstGeom>
        <a:solidFill>
          <a:schemeClr val="lt1"/>
        </a:solidFill>
        <a:ln w="762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/>
            <a:t>Sejmik Województwa Dolnośląskiego</a:t>
          </a:r>
        </a:p>
      </dsp:txBody>
      <dsp:txXfrm>
        <a:off x="2454115" y="571825"/>
        <a:ext cx="4257794" cy="765001"/>
      </dsp:txXfrm>
    </dsp:sp>
    <dsp:sp modelId="{5474ACF4-6602-4793-B5FD-7FFE40280F04}">
      <dsp:nvSpPr>
        <dsp:cNvPr id="0" name=""/>
        <dsp:cNvSpPr/>
      </dsp:nvSpPr>
      <dsp:spPr>
        <a:xfrm>
          <a:off x="4537292" y="1360627"/>
          <a:ext cx="91440" cy="2192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288"/>
              </a:lnTo>
            </a:path>
          </a:pathLst>
        </a:custGeom>
        <a:noFill/>
        <a:ln w="762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C278B8E4-BAC6-41CA-80E0-96AD42CA4C61}">
      <dsp:nvSpPr>
        <dsp:cNvPr id="0" name=""/>
        <dsp:cNvSpPr/>
      </dsp:nvSpPr>
      <dsp:spPr>
        <a:xfrm>
          <a:off x="2447946" y="1579916"/>
          <a:ext cx="4270131" cy="812601"/>
        </a:xfrm>
        <a:prstGeom prst="roundRect">
          <a:avLst>
            <a:gd name="adj" fmla="val 10000"/>
          </a:avLst>
        </a:prstGeom>
        <a:solidFill>
          <a:schemeClr val="lt1"/>
        </a:solidFill>
        <a:ln w="762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/>
            <a:t>Zarząd Województwa Dolnośląskiego</a:t>
          </a:r>
        </a:p>
      </dsp:txBody>
      <dsp:txXfrm>
        <a:off x="2471746" y="1603716"/>
        <a:ext cx="4222531" cy="765001"/>
      </dsp:txXfrm>
    </dsp:sp>
    <dsp:sp modelId="{C64CE366-1DB6-4C6C-BDCD-BBD00FD2E0D0}">
      <dsp:nvSpPr>
        <dsp:cNvPr id="0" name=""/>
        <dsp:cNvSpPr/>
      </dsp:nvSpPr>
      <dsp:spPr>
        <a:xfrm>
          <a:off x="2212765" y="2392517"/>
          <a:ext cx="2370247" cy="721671"/>
        </a:xfrm>
        <a:custGeom>
          <a:avLst/>
          <a:gdLst/>
          <a:ahLst/>
          <a:cxnLst/>
          <a:rect l="0" t="0" r="0" b="0"/>
          <a:pathLst>
            <a:path>
              <a:moveTo>
                <a:pt x="2370247" y="0"/>
              </a:moveTo>
              <a:lnTo>
                <a:pt x="2370247" y="360835"/>
              </a:lnTo>
              <a:lnTo>
                <a:pt x="0" y="360835"/>
              </a:lnTo>
              <a:lnTo>
                <a:pt x="0" y="721671"/>
              </a:lnTo>
            </a:path>
          </a:pathLst>
        </a:custGeom>
        <a:noFill/>
        <a:ln w="5715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88DF51E5-D5FC-4311-BC2E-EC158EE64138}">
      <dsp:nvSpPr>
        <dsp:cNvPr id="0" name=""/>
        <dsp:cNvSpPr/>
      </dsp:nvSpPr>
      <dsp:spPr>
        <a:xfrm>
          <a:off x="666575" y="3114189"/>
          <a:ext cx="3092379" cy="404724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/>
            <a:t>Jednostki podległe</a:t>
          </a:r>
        </a:p>
      </dsp:txBody>
      <dsp:txXfrm>
        <a:off x="678429" y="3126043"/>
        <a:ext cx="3068671" cy="381016"/>
      </dsp:txXfrm>
    </dsp:sp>
    <dsp:sp modelId="{2CDBD81B-C28C-42B7-B08D-DF1329F74135}">
      <dsp:nvSpPr>
        <dsp:cNvPr id="0" name=""/>
        <dsp:cNvSpPr/>
      </dsp:nvSpPr>
      <dsp:spPr>
        <a:xfrm>
          <a:off x="714893" y="3518913"/>
          <a:ext cx="1497872" cy="659962"/>
        </a:xfrm>
        <a:custGeom>
          <a:avLst/>
          <a:gdLst/>
          <a:ahLst/>
          <a:cxnLst/>
          <a:rect l="0" t="0" r="0" b="0"/>
          <a:pathLst>
            <a:path>
              <a:moveTo>
                <a:pt x="1497872" y="0"/>
              </a:moveTo>
              <a:lnTo>
                <a:pt x="1497872" y="329981"/>
              </a:lnTo>
              <a:lnTo>
                <a:pt x="0" y="329981"/>
              </a:lnTo>
              <a:lnTo>
                <a:pt x="0" y="65996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44A8923E-B104-4DDF-ABD4-B73D553275B1}">
      <dsp:nvSpPr>
        <dsp:cNvPr id="0" name=""/>
        <dsp:cNvSpPr/>
      </dsp:nvSpPr>
      <dsp:spPr>
        <a:xfrm>
          <a:off x="105442" y="4178875"/>
          <a:ext cx="1218902" cy="812601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/>
            <a:t>Urząd Marszałkowski Województwa Dolnośląskiego</a:t>
          </a:r>
        </a:p>
      </dsp:txBody>
      <dsp:txXfrm>
        <a:off x="129242" y="4202675"/>
        <a:ext cx="1171302" cy="765001"/>
      </dsp:txXfrm>
    </dsp:sp>
    <dsp:sp modelId="{DD693416-7F4F-43FA-BB31-3C277D4D68D3}">
      <dsp:nvSpPr>
        <dsp:cNvPr id="0" name=""/>
        <dsp:cNvSpPr/>
      </dsp:nvSpPr>
      <dsp:spPr>
        <a:xfrm>
          <a:off x="2167045" y="3518913"/>
          <a:ext cx="91440" cy="659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996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17EA7F63-5A0E-42C8-B5BE-724629412595}">
      <dsp:nvSpPr>
        <dsp:cNvPr id="0" name=""/>
        <dsp:cNvSpPr/>
      </dsp:nvSpPr>
      <dsp:spPr>
        <a:xfrm>
          <a:off x="1603314" y="4178875"/>
          <a:ext cx="1218902" cy="812601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/>
            <a:t>Wojewódzkie Jednostki Organizacyjne</a:t>
          </a:r>
        </a:p>
      </dsp:txBody>
      <dsp:txXfrm>
        <a:off x="1627114" y="4202675"/>
        <a:ext cx="1171302" cy="765001"/>
      </dsp:txXfrm>
    </dsp:sp>
    <dsp:sp modelId="{ACDED725-A3CA-46B5-87C5-8AF5924AAA7C}">
      <dsp:nvSpPr>
        <dsp:cNvPr id="0" name=""/>
        <dsp:cNvSpPr/>
      </dsp:nvSpPr>
      <dsp:spPr>
        <a:xfrm>
          <a:off x="2212765" y="3518913"/>
          <a:ext cx="1480003" cy="651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633"/>
              </a:lnTo>
              <a:lnTo>
                <a:pt x="1480003" y="325633"/>
              </a:lnTo>
              <a:lnTo>
                <a:pt x="1480003" y="651267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90D6CBC0-4CDB-4D3D-A1A1-03726C89D5B2}">
      <dsp:nvSpPr>
        <dsp:cNvPr id="0" name=""/>
        <dsp:cNvSpPr/>
      </dsp:nvSpPr>
      <dsp:spPr>
        <a:xfrm>
          <a:off x="3083318" y="4170181"/>
          <a:ext cx="1218902" cy="812601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/>
            <a:t>Spółki z udziałem Samorządu Województwa Dolnośląskiego</a:t>
          </a:r>
        </a:p>
      </dsp:txBody>
      <dsp:txXfrm>
        <a:off x="3107118" y="4193981"/>
        <a:ext cx="1171302" cy="765001"/>
      </dsp:txXfrm>
    </dsp:sp>
    <dsp:sp modelId="{37666365-4945-49B6-B63F-A7B11BBC57EC}">
      <dsp:nvSpPr>
        <dsp:cNvPr id="0" name=""/>
        <dsp:cNvSpPr/>
      </dsp:nvSpPr>
      <dsp:spPr>
        <a:xfrm>
          <a:off x="4583012" y="2392517"/>
          <a:ext cx="2348221" cy="704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023"/>
              </a:lnTo>
              <a:lnTo>
                <a:pt x="2348221" y="352023"/>
              </a:lnTo>
              <a:lnTo>
                <a:pt x="2348221" y="704046"/>
              </a:lnTo>
            </a:path>
          </a:pathLst>
        </a:custGeom>
        <a:noFill/>
        <a:ln w="5715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E38E8FBD-FDAA-41F9-96F3-B8D4E0D71BCF}">
      <dsp:nvSpPr>
        <dsp:cNvPr id="0" name=""/>
        <dsp:cNvSpPr/>
      </dsp:nvSpPr>
      <dsp:spPr>
        <a:xfrm>
          <a:off x="5398269" y="3096563"/>
          <a:ext cx="3065929" cy="387099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/>
            <a:t>Jednostki niezależne</a:t>
          </a:r>
        </a:p>
      </dsp:txBody>
      <dsp:txXfrm>
        <a:off x="5409607" y="3107901"/>
        <a:ext cx="3043253" cy="364423"/>
      </dsp:txXfrm>
    </dsp:sp>
    <dsp:sp modelId="{F545FD49-3D8F-4BBD-AD76-88DCC47DEE68}">
      <dsp:nvSpPr>
        <dsp:cNvPr id="0" name=""/>
        <dsp:cNvSpPr/>
      </dsp:nvSpPr>
      <dsp:spPr>
        <a:xfrm>
          <a:off x="5425146" y="3483662"/>
          <a:ext cx="1506087" cy="677587"/>
        </a:xfrm>
        <a:custGeom>
          <a:avLst/>
          <a:gdLst/>
          <a:ahLst/>
          <a:cxnLst/>
          <a:rect l="0" t="0" r="0" b="0"/>
          <a:pathLst>
            <a:path>
              <a:moveTo>
                <a:pt x="1506087" y="0"/>
              </a:moveTo>
              <a:lnTo>
                <a:pt x="1506087" y="338793"/>
              </a:lnTo>
              <a:lnTo>
                <a:pt x="0" y="338793"/>
              </a:lnTo>
              <a:lnTo>
                <a:pt x="0" y="677587"/>
              </a:lnTo>
            </a:path>
          </a:pathLst>
        </a:custGeom>
        <a:noFill/>
        <a:ln w="381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95F71CC8-ED6A-4611-B296-C5FA708B645C}">
      <dsp:nvSpPr>
        <dsp:cNvPr id="0" name=""/>
        <dsp:cNvSpPr/>
      </dsp:nvSpPr>
      <dsp:spPr>
        <a:xfrm>
          <a:off x="4815695" y="4161250"/>
          <a:ext cx="1218902" cy="812601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/>
            <a:t>Samorządy lokalne</a:t>
          </a:r>
        </a:p>
      </dsp:txBody>
      <dsp:txXfrm>
        <a:off x="4839495" y="4185050"/>
        <a:ext cx="1171302" cy="765001"/>
      </dsp:txXfrm>
    </dsp:sp>
    <dsp:sp modelId="{79F0D51F-2948-460A-97CE-BFF01BF7B215}">
      <dsp:nvSpPr>
        <dsp:cNvPr id="0" name=""/>
        <dsp:cNvSpPr/>
      </dsp:nvSpPr>
      <dsp:spPr>
        <a:xfrm>
          <a:off x="6885514" y="3483662"/>
          <a:ext cx="91440" cy="677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7587"/>
              </a:lnTo>
            </a:path>
          </a:pathLst>
        </a:custGeom>
        <a:noFill/>
        <a:ln w="2857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73FF87FC-EAE8-489B-9518-D2C40A5378E9}">
      <dsp:nvSpPr>
        <dsp:cNvPr id="0" name=""/>
        <dsp:cNvSpPr/>
      </dsp:nvSpPr>
      <dsp:spPr>
        <a:xfrm>
          <a:off x="6321783" y="4161250"/>
          <a:ext cx="1218902" cy="812601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/>
            <a:t>Partnerzy społeczno-gospodarczy</a:t>
          </a:r>
        </a:p>
      </dsp:txBody>
      <dsp:txXfrm>
        <a:off x="6345583" y="4185050"/>
        <a:ext cx="1171302" cy="765001"/>
      </dsp:txXfrm>
    </dsp:sp>
    <dsp:sp modelId="{9A0D5C36-4056-44D0-8C16-5E5DACE521FC}">
      <dsp:nvSpPr>
        <dsp:cNvPr id="0" name=""/>
        <dsp:cNvSpPr/>
      </dsp:nvSpPr>
      <dsp:spPr>
        <a:xfrm>
          <a:off x="6931234" y="3483662"/>
          <a:ext cx="1506599" cy="660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099"/>
              </a:lnTo>
              <a:lnTo>
                <a:pt x="1506599" y="330099"/>
              </a:lnTo>
              <a:lnTo>
                <a:pt x="1506599" y="660198"/>
              </a:lnTo>
            </a:path>
          </a:pathLst>
        </a:custGeom>
        <a:noFill/>
        <a:ln w="381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5E16AD58-7821-46E6-9CB4-41130EDD2672}">
      <dsp:nvSpPr>
        <dsp:cNvPr id="0" name=""/>
        <dsp:cNvSpPr/>
      </dsp:nvSpPr>
      <dsp:spPr>
        <a:xfrm>
          <a:off x="7828382" y="4143860"/>
          <a:ext cx="1218902" cy="812601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/>
            <a:t>Uczelnie wyższe</a:t>
          </a:r>
        </a:p>
      </dsp:txBody>
      <dsp:txXfrm>
        <a:off x="7852182" y="4167660"/>
        <a:ext cx="1171302" cy="765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4975" cy="4572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>
            <a:defPPr lvl="0">
              <a:buNone/>
            </a:defPPr>
            <a:lvl1pPr lvl="0" fontAlgn="auto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>
                <a:solidFill>
                  <a:srgbClr val="000000"/>
                </a:solidFill>
                <a:latin typeface="Arial" pitchFamily="18"/>
                <a:ea typeface="Lucida Sans Unicode" pitchFamily="34"/>
                <a:cs typeface="Lucida Sans Unicode" pitchFamily="34"/>
              </a:defRPr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>
              <a:defRPr sz="1400"/>
            </a:pPr>
            <a:endParaRPr lang="pl-PL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3881438" y="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>
            <a:defPPr lvl="0">
              <a:buNone/>
            </a:defPPr>
            <a:lvl1pPr lvl="0" algn="r" fontAlgn="auto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>
                <a:solidFill>
                  <a:srgbClr val="000000"/>
                </a:solidFill>
                <a:latin typeface="Arial" pitchFamily="18"/>
                <a:ea typeface="Lucida Sans Unicode" pitchFamily="34"/>
                <a:cs typeface="Lucida Sans Unicode" pitchFamily="34"/>
              </a:defRPr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>
              <a:defRPr sz="1400"/>
            </a:pPr>
            <a:fld id="{04202357-7751-4E3A-BF65-2501179EB613}" type="datetimeFigureOut">
              <a:rPr lang="pl-PL"/>
              <a:pPr>
                <a:defRPr sz="1400"/>
              </a:pPr>
              <a:t>2012-05-21</a:t>
            </a:fld>
            <a:endParaRPr lang="pl-PL"/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4975" cy="4572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>
            <a:defPPr lvl="0">
              <a:buNone/>
            </a:defPPr>
            <a:lvl1pPr lvl="0" fontAlgn="auto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>
                <a:solidFill>
                  <a:srgbClr val="000000"/>
                </a:solidFill>
                <a:latin typeface="Arial" pitchFamily="18"/>
                <a:ea typeface="Lucida Sans Unicode" pitchFamily="34"/>
                <a:cs typeface="Lucida Sans Unicode" pitchFamily="34"/>
              </a:defRPr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>
              <a:defRPr sz="1400"/>
            </a:pPr>
            <a:endParaRPr lang="pl-PL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>
            <a:defPPr lvl="0">
              <a:buNone/>
            </a:defPPr>
            <a:lvl1pPr lvl="0" algn="r" fontAlgn="auto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>
                <a:solidFill>
                  <a:srgbClr val="000000"/>
                </a:solidFill>
                <a:latin typeface="Arial" pitchFamily="18"/>
                <a:ea typeface="Lucida Sans Unicode" pitchFamily="34"/>
                <a:cs typeface="Lucida Sans Unicode" pitchFamily="34"/>
              </a:defRPr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>
              <a:defRPr sz="1400"/>
            </a:pPr>
            <a:fld id="{F359F983-E763-464B-9F8A-9FDD8D1F8F24}" type="slidenum">
              <a:rPr lang="pl-PL"/>
              <a:pPr>
                <a:defRPr sz="1400"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408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lIns="0" tIns="0" rIns="0" bIns="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owolny kształt 2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Dowolny kształt 4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Dowolny kształt 5"/>
          <p:cNvSpPr/>
          <p:nvPr/>
        </p:nvSpPr>
        <p:spPr>
          <a:xfrm>
            <a:off x="0" y="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Symbol zastępczy daty 6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0"/>
          <a:lstStyle>
            <a:lvl1pPr marL="0" marR="0" lvl="0" indent="0" algn="r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fld id="{3B1BD169-8CF2-4F8A-B66C-8F754987D6AE}" type="datetimeFigureOut">
              <a:rPr/>
              <a:pPr>
                <a:defRPr/>
              </a:pPr>
              <a:t>2011-03-16</a:t>
            </a:fld>
            <a:endParaRPr/>
          </a:p>
        </p:txBody>
      </p:sp>
      <p:sp>
        <p:nvSpPr>
          <p:cNvPr id="48136" name="Symbol zastępczy obrazu slajdu 7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48137" name="Symbol zastępczy notatek 8"/>
          <p:cNvSpPr txBox="1"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" name="Dowolny kształt 9"/>
          <p:cNvSpPr/>
          <p:nvPr/>
        </p:nvSpPr>
        <p:spPr>
          <a:xfrm>
            <a:off x="0" y="8685213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ymbol zastępczy numeru slajdu 10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0"/>
          <a:lstStyle>
            <a:lvl1pPr marL="0" marR="0" lvl="0" indent="0" algn="r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fld id="{852D177B-9FA1-4DA1-98EA-BFFFB8D35F3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9391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50"/>
      </a:spcBef>
      <a:spcAft>
        <a:spcPct val="0"/>
      </a:spcAft>
      <a:tabLst>
        <a:tab pos="0" algn="l"/>
        <a:tab pos="447675" algn="l"/>
        <a:tab pos="896938" algn="l"/>
        <a:tab pos="1346200" algn="l"/>
        <a:tab pos="1795463" algn="l"/>
        <a:tab pos="2244725" algn="l"/>
        <a:tab pos="2693988" algn="l"/>
        <a:tab pos="3143250" algn="l"/>
        <a:tab pos="3592513" algn="l"/>
        <a:tab pos="4041775" algn="l"/>
        <a:tab pos="4491038" algn="l"/>
        <a:tab pos="4940300" algn="l"/>
        <a:tab pos="5389563" algn="l"/>
        <a:tab pos="5838825" algn="l"/>
        <a:tab pos="6288088" algn="l"/>
        <a:tab pos="6737350" algn="l"/>
        <a:tab pos="7186613" algn="l"/>
        <a:tab pos="7635875" algn="l"/>
        <a:tab pos="8085138" algn="l"/>
        <a:tab pos="8534400" algn="l"/>
        <a:tab pos="8983663" algn="l"/>
      </a:tabLst>
      <a:defRPr lang="pl-PL" sz="1200">
        <a:solidFill>
          <a:srgbClr val="000000"/>
        </a:solidFill>
        <a:latin typeface="Times New Roman" pitchFamily="18"/>
        <a:ea typeface="Arial Unicode MS" pitchFamily="2"/>
        <a:cs typeface="Mangal" pitchFamily="2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itchFamily="34" charset="-128"/>
        <a:cs typeface="Arial Unicode MS" pitchFamily="34" charset="-128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itchFamily="34" charset="-128"/>
        <a:cs typeface="Arial Unicode MS" pitchFamily="34" charset="-128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itchFamily="34" charset="-128"/>
        <a:cs typeface="Arial Unicode MS" pitchFamily="34" charset="-128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55" name="Symbol zastępczy notatek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51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1638" cy="184666"/>
          </a:xfrm>
          <a:ln/>
        </p:spPr>
        <p:txBody>
          <a:bodyPr>
            <a:spAutoFit/>
          </a:bodyPr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67" name="Symbol zastępczy notatek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99" name="Symbol zastępczy notatek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55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685801" y="4343400"/>
            <a:ext cx="5486400" cy="184666"/>
          </a:xfrm>
          <a:ln/>
        </p:spPr>
        <p:txBody>
          <a:bodyPr>
            <a:spAutoFit/>
          </a:bodyPr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99" name="Symbol zastępczy notatek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99" name="Symbol zastępczy notatek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99" name="Symbol zastępczy notatek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55" name="Symbol zastępczy notatek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>
            <a:spAutoFit/>
          </a:bodyPr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55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685801" y="4343400"/>
            <a:ext cx="5486400" cy="184666"/>
          </a:xfrm>
          <a:ln/>
        </p:spPr>
        <p:txBody>
          <a:bodyPr>
            <a:spAutoFit/>
          </a:bodyPr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51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1638" cy="184666"/>
          </a:xfrm>
          <a:ln/>
        </p:spPr>
        <p:txBody>
          <a:bodyPr>
            <a:spAutoFit/>
          </a:bodyPr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7B169-69A1-435F-9EFE-3A325811CB9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05882-6221-4285-BC6B-F770B097892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74625"/>
            <a:ext cx="2055813" cy="58277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6625" cy="58277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97841-7ACC-4443-AB72-B0B6AC1DF52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3B22B-4029-45D4-9A08-0BA266E5083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389F6-ABCD-48A6-AEBB-9C247274C68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78D2-F925-4169-84ED-D3F0B4D0B5F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481138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4B815-9796-46A7-8262-7133218B1CE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B0226-2627-4ED1-96B5-DDD8898761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3F85F-329F-40A8-B93A-E2F4FCD0C31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A6D4-FA79-426B-B4B2-01AFE36DBB5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A8C0F-06E9-4651-A7D9-ABA4AA5F5BC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DA7FA-0810-44E9-A784-FEB2FAE7849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4A8E5-ECBC-41B9-BB96-00A8276F605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0E8-FA15-4477-8C1B-4766A0EA821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74625"/>
            <a:ext cx="2055813" cy="58277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6625" cy="58277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641C1-0A93-4680-A331-63E5EF1E172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A15CA-6FF4-4FEB-ACD2-2AD9DFAF17A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C58E5-81DF-4210-BCA5-5291A19362A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5AC43-6D52-4CDB-9A2D-9C1753E1FC8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481138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1252B-6F0D-4970-8B4A-87EB9E012EC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5A9E6-A648-4C04-A69E-17258DDF801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353BE-24D5-452E-AB5E-B06B56828B0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27F4-AC92-4480-8063-4768BD41695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3F486-A934-4AA3-A27E-9F367B84EF2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B87D2-DAB6-48FF-A033-6365F2097B6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CFAA3-AF0E-4401-804D-8FD418CD1E9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D9A3A-0051-40CF-8204-FDC29C61483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74625"/>
            <a:ext cx="2055813" cy="58277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6625" cy="58277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4D96C-6EA4-487C-8409-1E778353160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46D49-F0F0-4AF7-A4E1-B0E5E7E749F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125B0-0D7A-40E8-83C2-C8238B79C05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21D67-179E-47E5-8AE7-9A89414EAC9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481138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A5704-EA00-4C31-9304-4454FD3CC0F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FD4AC-37E1-4917-BBF8-62547AE21AE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BE0F6-26ED-47F1-A269-F4FA6F374F0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481138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44AF2-7372-41E3-A994-60E29C00604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14910-5874-4359-8C0D-085E8BDF960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95D0-843E-4B2A-9DC7-1DE0C0B49BC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E661-D234-4A03-A117-AC2CA36ACAB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06EB6-ED93-4891-BDD6-C2553D67150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74625"/>
            <a:ext cx="2055813" cy="58277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6625" cy="58277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6D736-FE96-48C0-A0B1-2C757569C8E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FB6E-7A56-4FE5-8081-84FD4246726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EAEEA-703F-48F2-A1D4-C67517E9518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D6B1E-35E1-4517-8069-BD9C246122A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481138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768B6-2E22-4CCF-88CF-0C798FECF02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9F684-DB4D-4075-AA50-1C713D71FDF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52136-565C-4002-A919-29EF7682008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117B2-362B-431F-B4D8-DC07C025E5F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29EA2-4C82-4E2B-8FB3-706B11DBFF6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D72FA-7EA2-472E-A6AC-C9A300A3617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19067-3F19-490B-B1D2-01B9195F74F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65C98-72BD-4413-AD40-EB3D96AB06A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74625"/>
            <a:ext cx="2055813" cy="58277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6625" cy="58277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DFFCC-9731-4B70-9C48-CAAD83D57D4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8D31-CA82-46F8-89CE-7C69105A780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3FEAB-169B-4EE3-BC0F-3963BE7A63E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A5112-7EA8-4C5A-BAAE-6656BFF5B19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481138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C5892-5319-4EAF-B80F-40C51FB40F8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BEFF6-7119-49B0-912B-E35A01A7CBC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8C4C1-346E-46E5-91F7-973493587AC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8ADB3-4F53-44D6-BA86-F78D021A568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E6FB7-3CE3-40BD-9EE0-24C331275BA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7D368-18DF-400B-BDAD-C5738A217D7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E81A7-70D6-45CC-B9ED-2DC505BEF95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0A4F7-7E8A-47EA-B1B5-C8E70F6D17F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74625"/>
            <a:ext cx="2055813" cy="58277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6625" cy="58277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A58E1-31F0-4592-BBFE-FB611941DF0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D2EF4-B3E6-439A-A570-E68D4F36AFF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581D2-1233-43DD-91D2-9CF64F026F6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00AAE-B09B-4F1D-BE6B-B82F2F32299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A040B-19EF-4714-ACB6-50E9C809F53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481138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536A-E752-4CC3-8391-A1C25E1F675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79B24-3B52-4521-B2FF-24BDC648AD5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E2CAB-CFCB-4E59-AE82-143D935B718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A62DB-06BD-470F-BC4C-33748ADBE5A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A514A-7CB2-42F8-B426-6A93FA67718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C8D41-EDF7-4D37-8E21-C4857739C87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042AA-C6A9-4BE6-8AB7-00E128D6D20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74625"/>
            <a:ext cx="2055813" cy="58277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6625" cy="58277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1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1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4CFE-EDDC-47E2-BCE0-915A8EBD91C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B7FF8-5E6B-40A2-A216-77C41CC5DE9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11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3FB51-A89A-425C-9940-2D74B04C613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Pictures/10000000000005DE000004670133B2E9.png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Pictures/10000000000005DE000004670133B2E9.png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Pictures/10000000000005DE00000467F3BEDAA3.png" TargetMode="Externa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Pictures/10000000000005DE000004670133B2E9.png" TargetMode="Externa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Pictures/10000000000005DE00000467F3BEDAA3.png" TargetMode="Externa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Pictures/10000000000005DE000004670133B2E9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500063" y="5945188"/>
            <a:ext cx="4940300" cy="9207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0"/>
              <a:gd name="f12" fmla="*/ f3 1 7485"/>
              <a:gd name="f13" fmla="*/ f4 1 337"/>
              <a:gd name="f14" fmla="*/ f11 f0 1"/>
              <a:gd name="f15" fmla="*/ 0 f12 1"/>
              <a:gd name="f16" fmla="*/ 7485 f12 1"/>
              <a:gd name="f17" fmla="*/ 337 f13 1"/>
              <a:gd name="f18" fmla="*/ 0 f13 1"/>
              <a:gd name="f19" fmla="*/ f14 1 f2"/>
              <a:gd name="f20" fmla="*/ 5760 f12 1"/>
              <a:gd name="f21" fmla="*/ 528 f13 1"/>
              <a:gd name="f22" fmla="*/ 48 f12 1"/>
              <a:gd name="f23" fmla="+- f19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15" y="f18"/>
              </a:cxn>
              <a:cxn ang="f23">
                <a:pos x="f20" y="f18"/>
              </a:cxn>
              <a:cxn ang="f23">
                <a:pos x="f20" y="f21"/>
              </a:cxn>
              <a:cxn ang="f23">
                <a:pos x="f22" y="f18"/>
              </a:cxn>
            </a:cxnLst>
            <a:rect l="f15" t="f18" r="f16" b="f17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owolny kształt 2"/>
          <p:cNvSpPr/>
          <p:nvPr/>
        </p:nvSpPr>
        <p:spPr>
          <a:xfrm>
            <a:off x="485775" y="5938838"/>
            <a:ext cx="3690938" cy="9334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0"/>
              <a:gd name="f13" fmla="*/ f3 1 5591"/>
              <a:gd name="f14" fmla="*/ f4 1 588"/>
              <a:gd name="f15" fmla="*/ f12 f0 1"/>
              <a:gd name="f16" fmla="*/ 0 f13 1"/>
              <a:gd name="f17" fmla="*/ 5591 f13 1"/>
              <a:gd name="f18" fmla="*/ 588 f14 1"/>
              <a:gd name="f19" fmla="*/ 0 f14 1"/>
              <a:gd name="f20" fmla="*/ f15 1 f2"/>
              <a:gd name="f21" fmla="*/ 5760 f13 1"/>
              <a:gd name="f22" fmla="*/ 528 f14 1"/>
              <a:gd name="f23" fmla="*/ 48 f13 1"/>
              <a:gd name="f24" fmla="+- f20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16" y="f19"/>
              </a:cxn>
              <a:cxn ang="f24">
                <a:pos x="f21" y="f19"/>
              </a:cxn>
              <a:cxn ang="f24">
                <a:pos x="f21" y="f22"/>
              </a:cxn>
              <a:cxn ang="f24">
                <a:pos x="f23" y="f19"/>
              </a:cxn>
            </a:cxnLst>
            <a:rect l="f16" t="f19" r="f17" b="f18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grpSp>
        <p:nvGrpSpPr>
          <p:cNvPr id="1028" name="Grupa 3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12600" y="5784840"/>
            <a:chExt cx="3414600" cy="1092240"/>
          </a:xfrm>
        </p:grpSpPr>
        <p:pic>
          <p:nvPicPr>
            <p:cNvPr id="1035" name="Obraz 4"/>
            <p:cNvPicPr>
              <a:picLocks noChangeAspect="1"/>
            </p:cNvPicPr>
            <p:nvPr/>
          </p:nvPicPr>
          <p:blipFill>
            <a:blip r:embed="rId13" cstate="screen"/>
            <a:srcRect/>
            <a:stretch>
              <a:fillRect/>
            </a:stretch>
          </p:blipFill>
          <p:spPr bwMode="auto">
            <a:xfrm>
              <a:off x="-12600" y="5784840"/>
              <a:ext cx="3414600" cy="1092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Dowolny kształt 5"/>
            <p:cNvSpPr/>
            <p:nvPr/>
          </p:nvSpPr>
          <p:spPr>
            <a:xfrm>
              <a:off x="277903" y="6421451"/>
              <a:ext cx="1700156" cy="36037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pic>
        <p:nvPicPr>
          <p:cNvPr id="1029" name="Obraz 6"/>
          <p:cNvPicPr>
            <a:picLocks noChangeAspect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7"/>
          <p:cNvSpPr txBox="1">
            <a:spLocks noGrp="1"/>
          </p:cNvSpPr>
          <p:nvPr>
            <p:ph type="title"/>
          </p:nvPr>
        </p:nvSpPr>
        <p:spPr bwMode="auto">
          <a:xfrm>
            <a:off x="457200" y="174625"/>
            <a:ext cx="822483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8"/>
          <p:cNvSpPr txBox="1">
            <a:spLocks noGrp="1"/>
          </p:cNvSpPr>
          <p:nvPr>
            <p:ph type="body" idx="1"/>
          </p:nvPr>
        </p:nvSpPr>
        <p:spPr bwMode="auto">
          <a:xfrm>
            <a:off x="457200" y="1481138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" name="Symbol zastępczy daty 9"/>
          <p:cNvSpPr txBox="1">
            <a:spLocks noGrp="1"/>
          </p:cNvSpPr>
          <p:nvPr>
            <p:ph type="dt" sz="half" idx="2"/>
          </p:nvPr>
        </p:nvSpPr>
        <p:spPr>
          <a:xfrm>
            <a:off x="6727825" y="6400800"/>
            <a:ext cx="1914525" cy="368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pl-PL" sz="18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34"/>
                <a:cs typeface="Lucida Sans Unicode" pitchFamily="34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Dowolny kształt 10"/>
          <p:cNvSpPr/>
          <p:nvPr/>
        </p:nvSpPr>
        <p:spPr>
          <a:xfrm>
            <a:off x="4379913" y="6405563"/>
            <a:ext cx="2351087" cy="3683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Symbol zastępczy numeru slajdu 11"/>
          <p:cNvSpPr txBox="1">
            <a:spLocks noGrp="1"/>
          </p:cNvSpPr>
          <p:nvPr>
            <p:ph type="sldNum" sz="quarter" idx="4"/>
          </p:nvPr>
        </p:nvSpPr>
        <p:spPr>
          <a:xfrm>
            <a:off x="8647113" y="6400800"/>
            <a:ext cx="361950" cy="368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pl-PL" sz="18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34"/>
                <a:cs typeface="Lucida Sans Unicode" pitchFamily="34"/>
              </a:defRPr>
            </a:lvl1pPr>
          </a:lstStyle>
          <a:p>
            <a:pPr>
              <a:defRPr/>
            </a:pPr>
            <a:fld id="{809F2C9B-5041-4248-90FA-D9748A49577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pl-PL" sz="4100" b="1">
          <a:solidFill>
            <a:srgbClr val="5A6378"/>
          </a:solidFill>
          <a:latin typeface="Lucida Sans Unicode" pitchFamily="34"/>
          <a:ea typeface="Lucida Sans Unicode" pitchFamily="34" charset="0"/>
          <a:cs typeface="Lucida Sans Unicode" pitchFamily="34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1313" indent="-341313" algn="l" rtl="0" eaLnBrk="0" fontAlgn="base" hangingPunct="0">
        <a:spcBef>
          <a:spcPts val="400"/>
        </a:spcBef>
        <a:spcAft>
          <a:spcPct val="0"/>
        </a:spcAft>
        <a:buChar char="•"/>
        <a:tabLst>
          <a:tab pos="341313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pl-PL" sz="2700">
          <a:solidFill>
            <a:srgbClr val="000000"/>
          </a:solidFill>
          <a:latin typeface="Lucida Sans Unicode" pitchFamily="34"/>
          <a:ea typeface="Lucida Sans Unicode" pitchFamily="34" charset="0"/>
          <a:cs typeface="Lucida Sans Unicode" pitchFamily="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r:link="rId14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500063" y="5945188"/>
            <a:ext cx="4940300" cy="9207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0"/>
              <a:gd name="f12" fmla="*/ f3 1 7485"/>
              <a:gd name="f13" fmla="*/ f4 1 337"/>
              <a:gd name="f14" fmla="*/ f11 f0 1"/>
              <a:gd name="f15" fmla="*/ 0 f12 1"/>
              <a:gd name="f16" fmla="*/ 7485 f12 1"/>
              <a:gd name="f17" fmla="*/ 337 f13 1"/>
              <a:gd name="f18" fmla="*/ 0 f13 1"/>
              <a:gd name="f19" fmla="*/ f14 1 f2"/>
              <a:gd name="f20" fmla="*/ 5760 f12 1"/>
              <a:gd name="f21" fmla="*/ 528 f13 1"/>
              <a:gd name="f22" fmla="*/ 48 f12 1"/>
              <a:gd name="f23" fmla="+- f19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15" y="f18"/>
              </a:cxn>
              <a:cxn ang="f23">
                <a:pos x="f20" y="f18"/>
              </a:cxn>
              <a:cxn ang="f23">
                <a:pos x="f20" y="f21"/>
              </a:cxn>
              <a:cxn ang="f23">
                <a:pos x="f22" y="f18"/>
              </a:cxn>
            </a:cxnLst>
            <a:rect l="f15" t="f18" r="f16" b="f17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owolny kształt 2"/>
          <p:cNvSpPr/>
          <p:nvPr/>
        </p:nvSpPr>
        <p:spPr>
          <a:xfrm>
            <a:off x="485775" y="5938838"/>
            <a:ext cx="3690938" cy="9334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0"/>
              <a:gd name="f13" fmla="*/ f3 1 5591"/>
              <a:gd name="f14" fmla="*/ f4 1 588"/>
              <a:gd name="f15" fmla="*/ f12 f0 1"/>
              <a:gd name="f16" fmla="*/ 0 f13 1"/>
              <a:gd name="f17" fmla="*/ 5591 f13 1"/>
              <a:gd name="f18" fmla="*/ 588 f14 1"/>
              <a:gd name="f19" fmla="*/ 0 f14 1"/>
              <a:gd name="f20" fmla="*/ f15 1 f2"/>
              <a:gd name="f21" fmla="*/ 5760 f13 1"/>
              <a:gd name="f22" fmla="*/ 528 f14 1"/>
              <a:gd name="f23" fmla="*/ 48 f13 1"/>
              <a:gd name="f24" fmla="+- f20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16" y="f19"/>
              </a:cxn>
              <a:cxn ang="f24">
                <a:pos x="f21" y="f19"/>
              </a:cxn>
              <a:cxn ang="f24">
                <a:pos x="f21" y="f22"/>
              </a:cxn>
              <a:cxn ang="f24">
                <a:pos x="f23" y="f19"/>
              </a:cxn>
            </a:cxnLst>
            <a:rect l="f16" t="f19" r="f17" b="f18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grpSp>
        <p:nvGrpSpPr>
          <p:cNvPr id="2052" name="Grupa 3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12600" y="5784840"/>
            <a:chExt cx="3414600" cy="1092240"/>
          </a:xfrm>
        </p:grpSpPr>
        <p:pic>
          <p:nvPicPr>
            <p:cNvPr id="2061" name="Obraz 4"/>
            <p:cNvPicPr>
              <a:picLocks noChangeAspect="1"/>
            </p:cNvPicPr>
            <p:nvPr/>
          </p:nvPicPr>
          <p:blipFill>
            <a:blip r:embed="rId15" cstate="screen"/>
            <a:srcRect/>
            <a:stretch>
              <a:fillRect/>
            </a:stretch>
          </p:blipFill>
          <p:spPr bwMode="auto">
            <a:xfrm>
              <a:off x="-12600" y="5784840"/>
              <a:ext cx="3414600" cy="1092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Dowolny kształt 5"/>
            <p:cNvSpPr/>
            <p:nvPr/>
          </p:nvSpPr>
          <p:spPr>
            <a:xfrm>
              <a:off x="277903" y="6421451"/>
              <a:ext cx="1700156" cy="36037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pic>
        <p:nvPicPr>
          <p:cNvPr id="2053" name="Obraz 6"/>
          <p:cNvPicPr>
            <a:picLocks noChangeAspect="1"/>
          </p:cNvPicPr>
          <p:nvPr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owolny kształt 7"/>
          <p:cNvSpPr/>
          <p:nvPr/>
        </p:nvSpPr>
        <p:spPr>
          <a:xfrm>
            <a:off x="3636963" y="3005138"/>
            <a:ext cx="182562" cy="228600"/>
          </a:xfrm>
          <a:custGeom>
            <a:avLst>
              <a:gd name="f0" fmla="val 10800"/>
            </a:avLst>
            <a:gdLst>
              <a:gd name="f1" fmla="val w"/>
              <a:gd name="f2" fmla="val h"/>
              <a:gd name="f3" fmla="val 0"/>
              <a:gd name="f4" fmla="val 21600"/>
              <a:gd name="f5" fmla="val -2147483647"/>
              <a:gd name="f6" fmla="val 2147483647"/>
              <a:gd name="f7" fmla="val 10800"/>
              <a:gd name="f8" fmla="*/ f1 1 21600"/>
              <a:gd name="f9" fmla="*/ f2 1 21600"/>
              <a:gd name="f10" fmla="pin 0 f0 21600"/>
              <a:gd name="f11" fmla="val f10"/>
              <a:gd name="f12" fmla="*/ f10 f8 1"/>
              <a:gd name="f13" fmla="*/ f3 f9 1"/>
              <a:gd name="f14" fmla="*/ 0 f8 1"/>
              <a:gd name="f15" fmla="*/ 21600 f8 1"/>
              <a:gd name="f16" fmla="*/ 21600 f9 1"/>
              <a:gd name="f17" fmla="*/ 0 f9 1"/>
              <a:gd name="f18" fmla="+- 21600 0 f11"/>
            </a:gdLst>
            <a:ahLst>
              <a:ahXY gdRefX="f0" minX="f3" maxX="f4">
                <a:pos x="f12" y="f1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" t="f17" r="f15" b="f16"/>
            <a:pathLst>
              <a:path w="21600" h="21600">
                <a:moveTo>
                  <a:pt x="f3" y="f3"/>
                </a:moveTo>
                <a:lnTo>
                  <a:pt x="f11" y="f3"/>
                </a:lnTo>
                <a:lnTo>
                  <a:pt x="f4" y="f7"/>
                </a:lnTo>
                <a:lnTo>
                  <a:pt x="f11" y="f4"/>
                </a:lnTo>
                <a:lnTo>
                  <a:pt x="f3" y="f4"/>
                </a:lnTo>
                <a:lnTo>
                  <a:pt x="f18" y="f7"/>
                </a:lnTo>
                <a:close/>
              </a:path>
            </a:pathLst>
          </a:custGeom>
          <a:gradFill>
            <a:gsLst>
              <a:gs pos="0">
                <a:srgbClr val="FFC873"/>
              </a:gs>
              <a:gs pos="100000">
                <a:srgbClr val="D79400"/>
              </a:gs>
            </a:gsLst>
            <a:lin ang="16200000"/>
          </a:gradFill>
          <a:ln w="3240">
            <a:solidFill>
              <a:srgbClr val="B07E00"/>
            </a:solidFill>
            <a:prstDash val="solid"/>
            <a:miter/>
          </a:ln>
          <a:effectLst>
            <a:outerShdw dist="12600" dir="5400000" algn="tl">
              <a:srgbClr val="000000">
                <a:alpha val="46000"/>
              </a:srgbClr>
            </a:outerShdw>
          </a:effectLst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Dowolny kształt 8"/>
          <p:cNvSpPr/>
          <p:nvPr/>
        </p:nvSpPr>
        <p:spPr>
          <a:xfrm>
            <a:off x="3449638" y="3005138"/>
            <a:ext cx="184150" cy="228600"/>
          </a:xfrm>
          <a:custGeom>
            <a:avLst>
              <a:gd name="f0" fmla="val 10800"/>
            </a:avLst>
            <a:gdLst>
              <a:gd name="f1" fmla="val w"/>
              <a:gd name="f2" fmla="val h"/>
              <a:gd name="f3" fmla="val 0"/>
              <a:gd name="f4" fmla="val 21600"/>
              <a:gd name="f5" fmla="val -2147483647"/>
              <a:gd name="f6" fmla="val 2147483647"/>
              <a:gd name="f7" fmla="val 10800"/>
              <a:gd name="f8" fmla="*/ f1 1 21600"/>
              <a:gd name="f9" fmla="*/ f2 1 21600"/>
              <a:gd name="f10" fmla="pin 0 f0 21600"/>
              <a:gd name="f11" fmla="val f10"/>
              <a:gd name="f12" fmla="*/ f10 f8 1"/>
              <a:gd name="f13" fmla="*/ f3 f9 1"/>
              <a:gd name="f14" fmla="*/ 0 f8 1"/>
              <a:gd name="f15" fmla="*/ 21600 f8 1"/>
              <a:gd name="f16" fmla="*/ 21600 f9 1"/>
              <a:gd name="f17" fmla="*/ 0 f9 1"/>
              <a:gd name="f18" fmla="+- 21600 0 f11"/>
            </a:gdLst>
            <a:ahLst>
              <a:ahXY gdRefX="f0" minX="f3" maxX="f4">
                <a:pos x="f12" y="f1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" t="f17" r="f15" b="f16"/>
            <a:pathLst>
              <a:path w="21600" h="21600">
                <a:moveTo>
                  <a:pt x="f3" y="f3"/>
                </a:moveTo>
                <a:lnTo>
                  <a:pt x="f11" y="f3"/>
                </a:lnTo>
                <a:lnTo>
                  <a:pt x="f4" y="f7"/>
                </a:lnTo>
                <a:lnTo>
                  <a:pt x="f11" y="f4"/>
                </a:lnTo>
                <a:lnTo>
                  <a:pt x="f3" y="f4"/>
                </a:lnTo>
                <a:lnTo>
                  <a:pt x="f18" y="f7"/>
                </a:lnTo>
                <a:close/>
              </a:path>
            </a:pathLst>
          </a:custGeom>
          <a:gradFill>
            <a:gsLst>
              <a:gs pos="0">
                <a:srgbClr val="FFC873"/>
              </a:gs>
              <a:gs pos="100000">
                <a:srgbClr val="D79400"/>
              </a:gs>
            </a:gsLst>
            <a:lin ang="16200000"/>
          </a:gradFill>
          <a:ln w="3240">
            <a:solidFill>
              <a:srgbClr val="B07E00"/>
            </a:solidFill>
            <a:prstDash val="solid"/>
            <a:miter/>
          </a:ln>
          <a:effectLst>
            <a:outerShdw dist="12600" dir="5400000" algn="tl">
              <a:srgbClr val="000000">
                <a:alpha val="46000"/>
              </a:srgbClr>
            </a:outerShdw>
          </a:effectLst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056" name="Symbol zastępczy tytułu 9"/>
          <p:cNvSpPr txBox="1">
            <a:spLocks noGrp="1"/>
          </p:cNvSpPr>
          <p:nvPr>
            <p:ph type="title"/>
          </p:nvPr>
        </p:nvSpPr>
        <p:spPr bwMode="auto">
          <a:xfrm>
            <a:off x="457200" y="174625"/>
            <a:ext cx="822483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2057" name="Symbol zastępczy tekstu 10"/>
          <p:cNvSpPr txBox="1">
            <a:spLocks noGrp="1"/>
          </p:cNvSpPr>
          <p:nvPr>
            <p:ph type="body" idx="1"/>
          </p:nvPr>
        </p:nvSpPr>
        <p:spPr bwMode="auto">
          <a:xfrm>
            <a:off x="457200" y="1481138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2" name="Symbol zastępczy daty 11"/>
          <p:cNvSpPr txBox="1">
            <a:spLocks noGrp="1"/>
          </p:cNvSpPr>
          <p:nvPr>
            <p:ph type="dt" sz="half" idx="2"/>
          </p:nvPr>
        </p:nvSpPr>
        <p:spPr>
          <a:xfrm>
            <a:off x="6727825" y="6408738"/>
            <a:ext cx="1914525" cy="36036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/>
          <a:lstStyle>
            <a:lvl1pPr marL="0" marR="0" lvl="0" indent="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kern="1200">
                <a:latin typeface="Lucida Sans Unicode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3" name="Dowolny kształt 12"/>
          <p:cNvSpPr/>
          <p:nvPr/>
        </p:nvSpPr>
        <p:spPr>
          <a:xfrm>
            <a:off x="4379913" y="6408738"/>
            <a:ext cx="2351087" cy="3651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4" name="Symbol zastępczy numeru slajdu 13"/>
          <p:cNvSpPr txBox="1"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1950" cy="36036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/>
          <a:lstStyle>
            <a:lvl1pPr marL="0" marR="0" lvl="0" indent="0" algn="r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kern="1200">
                <a:latin typeface="Lucida Sans Unicode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fld id="{AE7E618F-27A6-4E79-B1CA-48FE3BA1E60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pl-PL" sz="4100" b="1" kern="1200">
          <a:solidFill>
            <a:srgbClr val="D4D4D6"/>
          </a:solidFill>
          <a:latin typeface="Lucida Sans Unicode" pitchFamily="34"/>
          <a:ea typeface="Lucida Sans Unicode" pitchFamily="34" charset="0"/>
          <a:cs typeface="Lucida Sans Unicode" pitchFamily="34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1313" indent="-341313" algn="l" rtl="0" eaLnBrk="0" fontAlgn="base" hangingPunct="0">
        <a:spcBef>
          <a:spcPts val="400"/>
        </a:spcBef>
        <a:spcAft>
          <a:spcPct val="0"/>
        </a:spcAft>
        <a:buChar char="•"/>
        <a:tabLst>
          <a:tab pos="341313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pl-PL" sz="2700" kern="1200">
          <a:solidFill>
            <a:srgbClr val="FFFFFF"/>
          </a:solidFill>
          <a:latin typeface="Lucida Sans Unicode" pitchFamily="34"/>
          <a:ea typeface="Lucida Sans Unicode" pitchFamily="34" charset="0"/>
          <a:cs typeface="Lucida Sans Unicode" pitchFamily="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r:link="rId14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500063" y="5945188"/>
            <a:ext cx="4940300" cy="9207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0"/>
              <a:gd name="f12" fmla="*/ f3 1 7485"/>
              <a:gd name="f13" fmla="*/ f4 1 337"/>
              <a:gd name="f14" fmla="*/ f11 f0 1"/>
              <a:gd name="f15" fmla="*/ 0 f12 1"/>
              <a:gd name="f16" fmla="*/ 7485 f12 1"/>
              <a:gd name="f17" fmla="*/ 337 f13 1"/>
              <a:gd name="f18" fmla="*/ 0 f13 1"/>
              <a:gd name="f19" fmla="*/ f14 1 f2"/>
              <a:gd name="f20" fmla="*/ 5760 f12 1"/>
              <a:gd name="f21" fmla="*/ 528 f13 1"/>
              <a:gd name="f22" fmla="*/ 48 f12 1"/>
              <a:gd name="f23" fmla="+- f19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15" y="f18"/>
              </a:cxn>
              <a:cxn ang="f23">
                <a:pos x="f20" y="f18"/>
              </a:cxn>
              <a:cxn ang="f23">
                <a:pos x="f20" y="f21"/>
              </a:cxn>
              <a:cxn ang="f23">
                <a:pos x="f22" y="f18"/>
              </a:cxn>
            </a:cxnLst>
            <a:rect l="f15" t="f18" r="f16" b="f17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owolny kształt 2"/>
          <p:cNvSpPr/>
          <p:nvPr/>
        </p:nvSpPr>
        <p:spPr>
          <a:xfrm>
            <a:off x="485775" y="5938838"/>
            <a:ext cx="3690938" cy="9334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0"/>
              <a:gd name="f13" fmla="*/ f3 1 5591"/>
              <a:gd name="f14" fmla="*/ f4 1 588"/>
              <a:gd name="f15" fmla="*/ f12 f0 1"/>
              <a:gd name="f16" fmla="*/ 0 f13 1"/>
              <a:gd name="f17" fmla="*/ 5591 f13 1"/>
              <a:gd name="f18" fmla="*/ 588 f14 1"/>
              <a:gd name="f19" fmla="*/ 0 f14 1"/>
              <a:gd name="f20" fmla="*/ f15 1 f2"/>
              <a:gd name="f21" fmla="*/ 5760 f13 1"/>
              <a:gd name="f22" fmla="*/ 528 f14 1"/>
              <a:gd name="f23" fmla="*/ 48 f13 1"/>
              <a:gd name="f24" fmla="+- f20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16" y="f19"/>
              </a:cxn>
              <a:cxn ang="f24">
                <a:pos x="f21" y="f19"/>
              </a:cxn>
              <a:cxn ang="f24">
                <a:pos x="f21" y="f22"/>
              </a:cxn>
              <a:cxn ang="f24">
                <a:pos x="f23" y="f19"/>
              </a:cxn>
            </a:cxnLst>
            <a:rect l="f16" t="f19" r="f17" b="f18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grpSp>
        <p:nvGrpSpPr>
          <p:cNvPr id="3076" name="Grupa 3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12600" y="5784840"/>
            <a:chExt cx="3414600" cy="1092240"/>
          </a:xfrm>
        </p:grpSpPr>
        <p:pic>
          <p:nvPicPr>
            <p:cNvPr id="3083" name="Obraz 4"/>
            <p:cNvPicPr>
              <a:picLocks noChangeAspect="1"/>
            </p:cNvPicPr>
            <p:nvPr/>
          </p:nvPicPr>
          <p:blipFill>
            <a:blip r:embed="rId15" cstate="screen"/>
            <a:srcRect/>
            <a:stretch>
              <a:fillRect/>
            </a:stretch>
          </p:blipFill>
          <p:spPr bwMode="auto">
            <a:xfrm>
              <a:off x="-12600" y="5784840"/>
              <a:ext cx="3414600" cy="1092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Dowolny kształt 5"/>
            <p:cNvSpPr/>
            <p:nvPr/>
          </p:nvSpPr>
          <p:spPr>
            <a:xfrm>
              <a:off x="277903" y="6421451"/>
              <a:ext cx="1700156" cy="36037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pic>
        <p:nvPicPr>
          <p:cNvPr id="3077" name="Obraz 6"/>
          <p:cNvPicPr>
            <a:picLocks noChangeAspect="1"/>
          </p:cNvPicPr>
          <p:nvPr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Symbol zastępczy tytułu 7"/>
          <p:cNvSpPr txBox="1">
            <a:spLocks noGrp="1"/>
          </p:cNvSpPr>
          <p:nvPr>
            <p:ph type="title"/>
          </p:nvPr>
        </p:nvSpPr>
        <p:spPr bwMode="auto">
          <a:xfrm>
            <a:off x="457200" y="174625"/>
            <a:ext cx="822483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3079" name="Symbol zastępczy tekstu 8"/>
          <p:cNvSpPr txBox="1">
            <a:spLocks noGrp="1"/>
          </p:cNvSpPr>
          <p:nvPr>
            <p:ph type="body" idx="1"/>
          </p:nvPr>
        </p:nvSpPr>
        <p:spPr bwMode="auto">
          <a:xfrm>
            <a:off x="457200" y="1481138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" name="Symbol zastępczy daty 9"/>
          <p:cNvSpPr txBox="1">
            <a:spLocks noGrp="1"/>
          </p:cNvSpPr>
          <p:nvPr>
            <p:ph type="dt" sz="half" idx="2"/>
          </p:nvPr>
        </p:nvSpPr>
        <p:spPr>
          <a:xfrm>
            <a:off x="6727825" y="6408738"/>
            <a:ext cx="1914525" cy="36036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/>
          <a:lstStyle>
            <a:lvl1pPr marL="0" marR="0" lvl="0" indent="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kern="1200">
                <a:latin typeface="Lucida Sans Unicode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Dowolny kształt 10"/>
          <p:cNvSpPr/>
          <p:nvPr/>
        </p:nvSpPr>
        <p:spPr>
          <a:xfrm>
            <a:off x="4379913" y="6408738"/>
            <a:ext cx="2351087" cy="3651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Symbol zastępczy numeru slajdu 11"/>
          <p:cNvSpPr txBox="1"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1950" cy="36036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/>
          <a:lstStyle>
            <a:lvl1pPr marL="0" marR="0" lvl="0" indent="0" algn="r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kern="1200">
                <a:latin typeface="Lucida Sans Unicode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fld id="{4D55FAA9-2C02-4781-ABF8-4F8ABE5718D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pl-PL" sz="4100" b="1" kern="1200">
          <a:solidFill>
            <a:srgbClr val="D4D4D6"/>
          </a:solidFill>
          <a:latin typeface="Lucida Sans Unicode" pitchFamily="34"/>
          <a:ea typeface="Lucida Sans Unicode" pitchFamily="34" charset="0"/>
          <a:cs typeface="Lucida Sans Unicode" pitchFamily="34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1313" indent="-341313" algn="l" rtl="0" eaLnBrk="0" fontAlgn="base" hangingPunct="0">
        <a:spcBef>
          <a:spcPts val="400"/>
        </a:spcBef>
        <a:spcAft>
          <a:spcPct val="0"/>
        </a:spcAft>
        <a:buChar char="•"/>
        <a:tabLst>
          <a:tab pos="341313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pl-PL" sz="2700" kern="1200">
          <a:solidFill>
            <a:srgbClr val="FFFFFF"/>
          </a:solidFill>
          <a:latin typeface="Lucida Sans Unicode" pitchFamily="34"/>
          <a:ea typeface="Lucida Sans Unicode" pitchFamily="34" charset="0"/>
          <a:cs typeface="Lucida Sans Unicode" pitchFamily="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9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r:link="rId14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tytułu 1"/>
          <p:cNvSpPr txBox="1">
            <a:spLocks noGrp="1"/>
          </p:cNvSpPr>
          <p:nvPr>
            <p:ph type="title"/>
          </p:nvPr>
        </p:nvSpPr>
        <p:spPr bwMode="auto">
          <a:xfrm>
            <a:off x="457200" y="174625"/>
            <a:ext cx="822483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4099" name="Symbol zastępczy tekstu 2"/>
          <p:cNvSpPr txBox="1">
            <a:spLocks noGrp="1"/>
          </p:cNvSpPr>
          <p:nvPr>
            <p:ph type="body" idx="1"/>
          </p:nvPr>
        </p:nvSpPr>
        <p:spPr bwMode="auto">
          <a:xfrm>
            <a:off x="457200" y="1481138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6727825" y="6408738"/>
            <a:ext cx="1914525" cy="36036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/>
          <a:lstStyle>
            <a:lvl1pPr marL="0" marR="0" lvl="0" indent="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kern="1200">
                <a:latin typeface="Lucida Sans Unicode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Dowolny kształt 4"/>
          <p:cNvSpPr/>
          <p:nvPr/>
        </p:nvSpPr>
        <p:spPr>
          <a:xfrm>
            <a:off x="4379913" y="6408738"/>
            <a:ext cx="2351087" cy="3651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1950" cy="36036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/>
          <a:lstStyle>
            <a:lvl1pPr marL="0" marR="0" lvl="0" indent="0" algn="r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kern="1200">
                <a:latin typeface="Lucida Sans Unicode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fld id="{C1F6E18B-0D90-43F1-92B4-4EEC5514A75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pl-PL" sz="4100" b="1" kern="1200">
          <a:solidFill>
            <a:srgbClr val="5A6378"/>
          </a:solidFill>
          <a:latin typeface="Lucida Sans Unicode" pitchFamily="34"/>
          <a:ea typeface="Lucida Sans Unicode" pitchFamily="34" charset="0"/>
          <a:cs typeface="Lucida Sans Unicode" pitchFamily="34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1313" indent="-341313" algn="l" rtl="0" eaLnBrk="0" fontAlgn="base" hangingPunct="0">
        <a:spcBef>
          <a:spcPts val="400"/>
        </a:spcBef>
        <a:spcAft>
          <a:spcPct val="0"/>
        </a:spcAft>
        <a:buChar char="•"/>
        <a:tabLst>
          <a:tab pos="341313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pl-PL" sz="2700" kern="1200">
          <a:solidFill>
            <a:srgbClr val="000000"/>
          </a:solidFill>
          <a:latin typeface="Lucida Sans Unicode" pitchFamily="34"/>
          <a:ea typeface="Lucida Sans Unicode" pitchFamily="34" charset="0"/>
          <a:cs typeface="Lucida Sans Unicode" pitchFamily="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9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r:link="rId14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500063" y="5945188"/>
            <a:ext cx="4940300" cy="9207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0"/>
              <a:gd name="f12" fmla="*/ f3 1 7485"/>
              <a:gd name="f13" fmla="*/ f4 1 337"/>
              <a:gd name="f14" fmla="*/ f11 f0 1"/>
              <a:gd name="f15" fmla="*/ 0 f12 1"/>
              <a:gd name="f16" fmla="*/ 7485 f12 1"/>
              <a:gd name="f17" fmla="*/ 337 f13 1"/>
              <a:gd name="f18" fmla="*/ 0 f13 1"/>
              <a:gd name="f19" fmla="*/ f14 1 f2"/>
              <a:gd name="f20" fmla="*/ 5760 f12 1"/>
              <a:gd name="f21" fmla="*/ 528 f13 1"/>
              <a:gd name="f22" fmla="*/ 48 f12 1"/>
              <a:gd name="f23" fmla="+- f19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15" y="f18"/>
              </a:cxn>
              <a:cxn ang="f23">
                <a:pos x="f20" y="f18"/>
              </a:cxn>
              <a:cxn ang="f23">
                <a:pos x="f20" y="f21"/>
              </a:cxn>
              <a:cxn ang="f23">
                <a:pos x="f22" y="f18"/>
              </a:cxn>
            </a:cxnLst>
            <a:rect l="f15" t="f18" r="f16" b="f17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owolny kształt 2"/>
          <p:cNvSpPr/>
          <p:nvPr/>
        </p:nvSpPr>
        <p:spPr>
          <a:xfrm>
            <a:off x="485775" y="5938838"/>
            <a:ext cx="3690938" cy="9334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0"/>
              <a:gd name="f13" fmla="*/ f3 1 5591"/>
              <a:gd name="f14" fmla="*/ f4 1 588"/>
              <a:gd name="f15" fmla="*/ f12 f0 1"/>
              <a:gd name="f16" fmla="*/ 0 f13 1"/>
              <a:gd name="f17" fmla="*/ 5591 f13 1"/>
              <a:gd name="f18" fmla="*/ 588 f14 1"/>
              <a:gd name="f19" fmla="*/ 0 f14 1"/>
              <a:gd name="f20" fmla="*/ f15 1 f2"/>
              <a:gd name="f21" fmla="*/ 5760 f13 1"/>
              <a:gd name="f22" fmla="*/ 528 f14 1"/>
              <a:gd name="f23" fmla="*/ 48 f13 1"/>
              <a:gd name="f24" fmla="+- f20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16" y="f19"/>
              </a:cxn>
              <a:cxn ang="f24">
                <a:pos x="f21" y="f19"/>
              </a:cxn>
              <a:cxn ang="f24">
                <a:pos x="f21" y="f22"/>
              </a:cxn>
              <a:cxn ang="f24">
                <a:pos x="f23" y="f19"/>
              </a:cxn>
            </a:cxnLst>
            <a:rect l="f16" t="f19" r="f17" b="f18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grpSp>
        <p:nvGrpSpPr>
          <p:cNvPr id="5124" name="Grupa 3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12600" y="5784840"/>
            <a:chExt cx="3414600" cy="1092240"/>
          </a:xfrm>
        </p:grpSpPr>
        <p:pic>
          <p:nvPicPr>
            <p:cNvPr id="5131" name="Obraz 4"/>
            <p:cNvPicPr>
              <a:picLocks noChangeAspect="1"/>
            </p:cNvPicPr>
            <p:nvPr/>
          </p:nvPicPr>
          <p:blipFill>
            <a:blip r:embed="rId15" cstate="screen"/>
            <a:srcRect/>
            <a:stretch>
              <a:fillRect/>
            </a:stretch>
          </p:blipFill>
          <p:spPr bwMode="auto">
            <a:xfrm>
              <a:off x="-12600" y="5784840"/>
              <a:ext cx="3414600" cy="1092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Dowolny kształt 5"/>
            <p:cNvSpPr/>
            <p:nvPr/>
          </p:nvSpPr>
          <p:spPr>
            <a:xfrm>
              <a:off x="277903" y="6421451"/>
              <a:ext cx="1700156" cy="36037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pic>
        <p:nvPicPr>
          <p:cNvPr id="5125" name="Obraz 6"/>
          <p:cNvPicPr>
            <a:picLocks noChangeAspect="1"/>
          </p:cNvPicPr>
          <p:nvPr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Symbol zastępczy tytułu 7"/>
          <p:cNvSpPr txBox="1">
            <a:spLocks noGrp="1"/>
          </p:cNvSpPr>
          <p:nvPr>
            <p:ph type="title"/>
          </p:nvPr>
        </p:nvSpPr>
        <p:spPr bwMode="auto">
          <a:xfrm>
            <a:off x="457200" y="174625"/>
            <a:ext cx="822483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5127" name="Symbol zastępczy tekstu 8"/>
          <p:cNvSpPr txBox="1">
            <a:spLocks noGrp="1"/>
          </p:cNvSpPr>
          <p:nvPr>
            <p:ph type="body" idx="1"/>
          </p:nvPr>
        </p:nvSpPr>
        <p:spPr bwMode="auto">
          <a:xfrm>
            <a:off x="457200" y="1481138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" name="Symbol zastępczy daty 9"/>
          <p:cNvSpPr txBox="1">
            <a:spLocks noGrp="1"/>
          </p:cNvSpPr>
          <p:nvPr>
            <p:ph type="dt" sz="half" idx="2"/>
          </p:nvPr>
        </p:nvSpPr>
        <p:spPr>
          <a:xfrm>
            <a:off x="6727825" y="6408738"/>
            <a:ext cx="1914525" cy="36036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/>
          <a:lstStyle>
            <a:lvl1pPr marL="0" marR="0" lvl="0" indent="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kern="1200">
                <a:latin typeface="Lucida Sans Unicode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Dowolny kształt 10"/>
          <p:cNvSpPr/>
          <p:nvPr/>
        </p:nvSpPr>
        <p:spPr>
          <a:xfrm>
            <a:off x="4379913" y="6408738"/>
            <a:ext cx="2351087" cy="3651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Symbol zastępczy numeru slajdu 11"/>
          <p:cNvSpPr txBox="1"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1950" cy="36036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/>
          <a:lstStyle>
            <a:lvl1pPr marL="0" marR="0" lvl="0" indent="0" algn="r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kern="1200">
                <a:latin typeface="Lucida Sans Unicode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fld id="{56F0831D-9FA0-4B90-A67D-FAF15527B07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pl-PL" sz="4100" b="1" kern="1200">
          <a:solidFill>
            <a:srgbClr val="D4D4D6"/>
          </a:solidFill>
          <a:latin typeface="Lucida Sans Unicode" pitchFamily="34"/>
          <a:ea typeface="Lucida Sans Unicode" pitchFamily="34" charset="0"/>
          <a:cs typeface="Lucida Sans Unicode" pitchFamily="34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1313" indent="-341313" algn="l" rtl="0" eaLnBrk="0" fontAlgn="base" hangingPunct="0">
        <a:spcBef>
          <a:spcPts val="400"/>
        </a:spcBef>
        <a:spcAft>
          <a:spcPct val="0"/>
        </a:spcAft>
        <a:buChar char="•"/>
        <a:tabLst>
          <a:tab pos="341313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pl-PL" sz="2700" kern="1200">
          <a:solidFill>
            <a:srgbClr val="FFFFFF"/>
          </a:solidFill>
          <a:latin typeface="Lucida Sans Unicode" pitchFamily="34"/>
          <a:ea typeface="Lucida Sans Unicode" pitchFamily="34" charset="0"/>
          <a:cs typeface="Lucida Sans Unicode" pitchFamily="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9pPr>
    </p:bodyStyle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r:link="rId14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tytułu 1"/>
          <p:cNvSpPr txBox="1">
            <a:spLocks noGrp="1"/>
          </p:cNvSpPr>
          <p:nvPr>
            <p:ph type="title"/>
          </p:nvPr>
        </p:nvSpPr>
        <p:spPr bwMode="auto">
          <a:xfrm>
            <a:off x="457200" y="174625"/>
            <a:ext cx="822483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6147" name="Symbol zastępczy tekstu 2"/>
          <p:cNvSpPr txBox="1">
            <a:spLocks noGrp="1"/>
          </p:cNvSpPr>
          <p:nvPr>
            <p:ph type="body" idx="1"/>
          </p:nvPr>
        </p:nvSpPr>
        <p:spPr bwMode="auto">
          <a:xfrm>
            <a:off x="457200" y="1481138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6727825" y="6408738"/>
            <a:ext cx="1914525" cy="36036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/>
          <a:lstStyle>
            <a:lvl1pPr marL="0" marR="0" lvl="0" indent="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kern="1200">
                <a:latin typeface="Lucida Sans Unicode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Dowolny kształt 4"/>
          <p:cNvSpPr/>
          <p:nvPr/>
        </p:nvSpPr>
        <p:spPr>
          <a:xfrm>
            <a:off x="4379913" y="6408738"/>
            <a:ext cx="2351087" cy="3651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1950" cy="36036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/>
          <a:lstStyle>
            <a:lvl1pPr marL="0" marR="0" lvl="0" indent="0" algn="r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kern="1200">
                <a:latin typeface="Lucida Sans Unicode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fld id="{07B4CEE6-6ECF-47A5-A67C-EF306B6A235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pl-PL" sz="4100" b="1" kern="1200">
          <a:solidFill>
            <a:srgbClr val="5A6378"/>
          </a:solidFill>
          <a:latin typeface="Lucida Sans Unicode" pitchFamily="34"/>
          <a:ea typeface="Lucida Sans Unicode" pitchFamily="34" charset="0"/>
          <a:cs typeface="Lucida Sans Unicode" pitchFamily="34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5A6378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1313" indent="-341313" algn="l" rtl="0" eaLnBrk="0" fontAlgn="base" hangingPunct="0">
        <a:spcBef>
          <a:spcPts val="400"/>
        </a:spcBef>
        <a:spcAft>
          <a:spcPct val="0"/>
        </a:spcAft>
        <a:buChar char="•"/>
        <a:tabLst>
          <a:tab pos="341313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pl-PL" sz="2700" kern="1200">
          <a:solidFill>
            <a:srgbClr val="000000"/>
          </a:solidFill>
          <a:latin typeface="Lucida Sans Unicode" pitchFamily="34"/>
          <a:ea typeface="Lucida Sans Unicode" pitchFamily="34" charset="0"/>
          <a:cs typeface="Lucida Sans Unicode" pitchFamily="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9pPr>
    </p:bodyStyle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r:link="rId14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500063" y="5945188"/>
            <a:ext cx="4940300" cy="9207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0"/>
              <a:gd name="f12" fmla="*/ f3 1 7485"/>
              <a:gd name="f13" fmla="*/ f4 1 337"/>
              <a:gd name="f14" fmla="*/ f11 f0 1"/>
              <a:gd name="f15" fmla="*/ 0 f12 1"/>
              <a:gd name="f16" fmla="*/ 7485 f12 1"/>
              <a:gd name="f17" fmla="*/ 337 f13 1"/>
              <a:gd name="f18" fmla="*/ 0 f13 1"/>
              <a:gd name="f19" fmla="*/ f14 1 f2"/>
              <a:gd name="f20" fmla="*/ 5760 f12 1"/>
              <a:gd name="f21" fmla="*/ 528 f13 1"/>
              <a:gd name="f22" fmla="*/ 48 f12 1"/>
              <a:gd name="f23" fmla="+- f19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15" y="f18"/>
              </a:cxn>
              <a:cxn ang="f23">
                <a:pos x="f20" y="f18"/>
              </a:cxn>
              <a:cxn ang="f23">
                <a:pos x="f20" y="f21"/>
              </a:cxn>
              <a:cxn ang="f23">
                <a:pos x="f22" y="f18"/>
              </a:cxn>
            </a:cxnLst>
            <a:rect l="f15" t="f18" r="f16" b="f17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owolny kształt 2"/>
          <p:cNvSpPr/>
          <p:nvPr/>
        </p:nvSpPr>
        <p:spPr>
          <a:xfrm>
            <a:off x="485775" y="5938838"/>
            <a:ext cx="3690938" cy="9334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0"/>
              <a:gd name="f13" fmla="*/ f3 1 5591"/>
              <a:gd name="f14" fmla="*/ f4 1 588"/>
              <a:gd name="f15" fmla="*/ f12 f0 1"/>
              <a:gd name="f16" fmla="*/ 0 f13 1"/>
              <a:gd name="f17" fmla="*/ 5591 f13 1"/>
              <a:gd name="f18" fmla="*/ 588 f14 1"/>
              <a:gd name="f19" fmla="*/ 0 f14 1"/>
              <a:gd name="f20" fmla="*/ f15 1 f2"/>
              <a:gd name="f21" fmla="*/ 5760 f13 1"/>
              <a:gd name="f22" fmla="*/ 528 f14 1"/>
              <a:gd name="f23" fmla="*/ 48 f13 1"/>
              <a:gd name="f24" fmla="+- f20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16" y="f19"/>
              </a:cxn>
              <a:cxn ang="f24">
                <a:pos x="f21" y="f19"/>
              </a:cxn>
              <a:cxn ang="f24">
                <a:pos x="f21" y="f22"/>
              </a:cxn>
              <a:cxn ang="f24">
                <a:pos x="f23" y="f19"/>
              </a:cxn>
            </a:cxnLst>
            <a:rect l="f16" t="f19" r="f17" b="f18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grpSp>
        <p:nvGrpSpPr>
          <p:cNvPr id="7172" name="Grupa 3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12600" y="5784840"/>
            <a:chExt cx="3414600" cy="1092240"/>
          </a:xfrm>
        </p:grpSpPr>
        <p:pic>
          <p:nvPicPr>
            <p:cNvPr id="7181" name="Obraz 4"/>
            <p:cNvPicPr>
              <a:picLocks noChangeAspect="1"/>
            </p:cNvPicPr>
            <p:nvPr/>
          </p:nvPicPr>
          <p:blipFill>
            <a:blip r:embed="rId15" cstate="screen"/>
            <a:srcRect/>
            <a:stretch>
              <a:fillRect/>
            </a:stretch>
          </p:blipFill>
          <p:spPr bwMode="auto">
            <a:xfrm>
              <a:off x="-12600" y="5784840"/>
              <a:ext cx="3414600" cy="1092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Dowolny kształt 5"/>
            <p:cNvSpPr/>
            <p:nvPr/>
          </p:nvSpPr>
          <p:spPr>
            <a:xfrm>
              <a:off x="277903" y="6421451"/>
              <a:ext cx="1700156" cy="36037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pic>
        <p:nvPicPr>
          <p:cNvPr id="7173" name="Obraz 6"/>
          <p:cNvPicPr>
            <a:picLocks noChangeAspect="1"/>
          </p:cNvPicPr>
          <p:nvPr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owolny kształt 7"/>
          <p:cNvSpPr/>
          <p:nvPr/>
        </p:nvSpPr>
        <p:spPr>
          <a:xfrm>
            <a:off x="8664575" y="4987925"/>
            <a:ext cx="182563" cy="228600"/>
          </a:xfrm>
          <a:custGeom>
            <a:avLst>
              <a:gd name="f0" fmla="val 10800"/>
            </a:avLst>
            <a:gdLst>
              <a:gd name="f1" fmla="val w"/>
              <a:gd name="f2" fmla="val h"/>
              <a:gd name="f3" fmla="val 0"/>
              <a:gd name="f4" fmla="val 21600"/>
              <a:gd name="f5" fmla="val -2147483647"/>
              <a:gd name="f6" fmla="val 2147483647"/>
              <a:gd name="f7" fmla="val 10800"/>
              <a:gd name="f8" fmla="*/ f1 1 21600"/>
              <a:gd name="f9" fmla="*/ f2 1 21600"/>
              <a:gd name="f10" fmla="pin 0 f0 21600"/>
              <a:gd name="f11" fmla="val f10"/>
              <a:gd name="f12" fmla="*/ f10 f8 1"/>
              <a:gd name="f13" fmla="*/ f3 f9 1"/>
              <a:gd name="f14" fmla="*/ 0 f8 1"/>
              <a:gd name="f15" fmla="*/ 21600 f8 1"/>
              <a:gd name="f16" fmla="*/ 21600 f9 1"/>
              <a:gd name="f17" fmla="*/ 0 f9 1"/>
              <a:gd name="f18" fmla="+- 21600 0 f11"/>
            </a:gdLst>
            <a:ahLst>
              <a:ahXY gdRefX="f0" minX="f3" maxX="f4">
                <a:pos x="f12" y="f1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" t="f17" r="f15" b="f16"/>
            <a:pathLst>
              <a:path w="21600" h="21600">
                <a:moveTo>
                  <a:pt x="f3" y="f3"/>
                </a:moveTo>
                <a:lnTo>
                  <a:pt x="f11" y="f3"/>
                </a:lnTo>
                <a:lnTo>
                  <a:pt x="f4" y="f7"/>
                </a:lnTo>
                <a:lnTo>
                  <a:pt x="f11" y="f4"/>
                </a:lnTo>
                <a:lnTo>
                  <a:pt x="f3" y="f4"/>
                </a:lnTo>
                <a:lnTo>
                  <a:pt x="f18" y="f7"/>
                </a:lnTo>
                <a:close/>
              </a:path>
            </a:pathLst>
          </a:custGeom>
          <a:gradFill>
            <a:gsLst>
              <a:gs pos="0">
                <a:srgbClr val="FFC873"/>
              </a:gs>
              <a:gs pos="100000">
                <a:srgbClr val="D79400"/>
              </a:gs>
            </a:gsLst>
            <a:lin ang="16200000"/>
          </a:gradFill>
          <a:ln w="3240">
            <a:solidFill>
              <a:srgbClr val="B07E00"/>
            </a:solidFill>
            <a:prstDash val="solid"/>
            <a:miter/>
          </a:ln>
          <a:effectLst>
            <a:outerShdw dist="12600" dir="5400000" algn="tl">
              <a:srgbClr val="000000">
                <a:alpha val="46000"/>
              </a:srgbClr>
            </a:outerShdw>
          </a:effectLst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Dowolny kształt 8"/>
          <p:cNvSpPr/>
          <p:nvPr/>
        </p:nvSpPr>
        <p:spPr>
          <a:xfrm>
            <a:off x="8477250" y="4987925"/>
            <a:ext cx="182563" cy="228600"/>
          </a:xfrm>
          <a:custGeom>
            <a:avLst>
              <a:gd name="f0" fmla="val 10800"/>
            </a:avLst>
            <a:gdLst>
              <a:gd name="f1" fmla="val w"/>
              <a:gd name="f2" fmla="val h"/>
              <a:gd name="f3" fmla="val 0"/>
              <a:gd name="f4" fmla="val 21600"/>
              <a:gd name="f5" fmla="val -2147483647"/>
              <a:gd name="f6" fmla="val 2147483647"/>
              <a:gd name="f7" fmla="val 10800"/>
              <a:gd name="f8" fmla="*/ f1 1 21600"/>
              <a:gd name="f9" fmla="*/ f2 1 21600"/>
              <a:gd name="f10" fmla="pin 0 f0 21600"/>
              <a:gd name="f11" fmla="val f10"/>
              <a:gd name="f12" fmla="*/ f10 f8 1"/>
              <a:gd name="f13" fmla="*/ f3 f9 1"/>
              <a:gd name="f14" fmla="*/ 0 f8 1"/>
              <a:gd name="f15" fmla="*/ 21600 f8 1"/>
              <a:gd name="f16" fmla="*/ 21600 f9 1"/>
              <a:gd name="f17" fmla="*/ 0 f9 1"/>
              <a:gd name="f18" fmla="+- 21600 0 f11"/>
            </a:gdLst>
            <a:ahLst>
              <a:ahXY gdRefX="f0" minX="f3" maxX="f4">
                <a:pos x="f12" y="f1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" t="f17" r="f15" b="f16"/>
            <a:pathLst>
              <a:path w="21600" h="21600">
                <a:moveTo>
                  <a:pt x="f3" y="f3"/>
                </a:moveTo>
                <a:lnTo>
                  <a:pt x="f11" y="f3"/>
                </a:lnTo>
                <a:lnTo>
                  <a:pt x="f4" y="f7"/>
                </a:lnTo>
                <a:lnTo>
                  <a:pt x="f11" y="f4"/>
                </a:lnTo>
                <a:lnTo>
                  <a:pt x="f3" y="f4"/>
                </a:lnTo>
                <a:lnTo>
                  <a:pt x="f18" y="f7"/>
                </a:lnTo>
                <a:close/>
              </a:path>
            </a:pathLst>
          </a:custGeom>
          <a:gradFill>
            <a:gsLst>
              <a:gs pos="0">
                <a:srgbClr val="FFC873"/>
              </a:gs>
              <a:gs pos="100000">
                <a:srgbClr val="D79400"/>
              </a:gs>
            </a:gsLst>
            <a:lin ang="16200000"/>
          </a:gradFill>
          <a:ln w="3240">
            <a:solidFill>
              <a:srgbClr val="B07E00"/>
            </a:solidFill>
            <a:prstDash val="solid"/>
            <a:miter/>
          </a:ln>
          <a:effectLst>
            <a:outerShdw dist="12600" dir="5400000" algn="tl">
              <a:srgbClr val="000000">
                <a:alpha val="46000"/>
              </a:srgbClr>
            </a:outerShdw>
          </a:effectLst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176" name="Symbol zastępczy tytułu 9"/>
          <p:cNvSpPr txBox="1">
            <a:spLocks noGrp="1"/>
          </p:cNvSpPr>
          <p:nvPr>
            <p:ph type="title"/>
          </p:nvPr>
        </p:nvSpPr>
        <p:spPr bwMode="auto">
          <a:xfrm>
            <a:off x="457200" y="174625"/>
            <a:ext cx="822483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7177" name="Symbol zastępczy tekstu 10"/>
          <p:cNvSpPr txBox="1">
            <a:spLocks noGrp="1"/>
          </p:cNvSpPr>
          <p:nvPr>
            <p:ph type="body" idx="1"/>
          </p:nvPr>
        </p:nvSpPr>
        <p:spPr bwMode="auto">
          <a:xfrm>
            <a:off x="457200" y="1481138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2" name="Symbol zastępczy daty 11"/>
          <p:cNvSpPr txBox="1">
            <a:spLocks noGrp="1"/>
          </p:cNvSpPr>
          <p:nvPr>
            <p:ph type="dt" sz="half" idx="2"/>
          </p:nvPr>
        </p:nvSpPr>
        <p:spPr>
          <a:xfrm>
            <a:off x="6727825" y="6408738"/>
            <a:ext cx="1914525" cy="36036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/>
          <a:lstStyle>
            <a:lvl1pPr marL="0" marR="0" lvl="0" indent="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kern="1200">
                <a:solidFill>
                  <a:srgbClr val="FFFFFF"/>
                </a:solidFill>
                <a:latin typeface="Lucida Sans Unicode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3" name="Dowolny kształt 12"/>
          <p:cNvSpPr/>
          <p:nvPr/>
        </p:nvSpPr>
        <p:spPr>
          <a:xfrm>
            <a:off x="4379913" y="6408738"/>
            <a:ext cx="2351087" cy="3651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l-PL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4" name="Symbol zastępczy numeru slajdu 13"/>
          <p:cNvSpPr txBox="1"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1950" cy="36036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/>
          <a:lstStyle>
            <a:lvl1pPr marL="0" marR="0" lvl="0" indent="0" algn="r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kern="1200">
                <a:solidFill>
                  <a:srgbClr val="FFFFFF"/>
                </a:solidFill>
                <a:latin typeface="Lucida Sans Unicode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fld id="{5D57AC5D-1436-44C9-8CD9-97BB59CFE49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pl-PL" sz="4100" b="1" kern="1200">
          <a:solidFill>
            <a:srgbClr val="D4D4D6"/>
          </a:solidFill>
          <a:latin typeface="Lucida Sans Unicode" pitchFamily="34"/>
          <a:ea typeface="Lucida Sans Unicode" pitchFamily="34" charset="0"/>
          <a:cs typeface="Lucida Sans Unicode" pitchFamily="34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100" b="1">
          <a:solidFill>
            <a:srgbClr val="D4D4D6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1313" indent="-341313" algn="l" rtl="0" eaLnBrk="0" fontAlgn="base" hangingPunct="0">
        <a:spcBef>
          <a:spcPts val="400"/>
        </a:spcBef>
        <a:spcAft>
          <a:spcPct val="0"/>
        </a:spcAft>
        <a:buChar char="•"/>
        <a:tabLst>
          <a:tab pos="341313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pl-PL" sz="2700" kern="1200">
          <a:solidFill>
            <a:srgbClr val="FFFFFF"/>
          </a:solidFill>
          <a:latin typeface="Lucida Sans Unicode" pitchFamily="34"/>
          <a:ea typeface="Lucida Sans Unicode" pitchFamily="34" charset="0"/>
          <a:cs typeface="Lucida Sans Unicode" pitchFamily="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raz 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7950" y="115888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Dowolny kształt 8"/>
          <p:cNvSpPr>
            <a:spLocks noChangeArrowheads="1"/>
          </p:cNvSpPr>
          <p:nvPr/>
        </p:nvSpPr>
        <p:spPr bwMode="auto">
          <a:xfrm>
            <a:off x="395536" y="724054"/>
            <a:ext cx="8207375" cy="523438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pl-PL" sz="2400" b="1" dirty="0" smtClean="0">
                <a:latin typeface="+mn-lt"/>
              </a:rPr>
              <a:t>Wspólne posiedzenie Zespołu Zarządzającego SRWD </a:t>
            </a:r>
          </a:p>
          <a:p>
            <a:pPr algn="ctr"/>
            <a:r>
              <a:rPr lang="pl-PL" sz="2400" b="1" dirty="0" smtClean="0">
                <a:latin typeface="+mn-lt"/>
              </a:rPr>
              <a:t>Oraz Kolegium Dyrektorów UMWD </a:t>
            </a:r>
            <a:br>
              <a:rPr lang="pl-PL" sz="2400" b="1" dirty="0" smtClean="0">
                <a:latin typeface="+mn-lt"/>
              </a:rPr>
            </a:br>
            <a:r>
              <a:rPr lang="pl-PL" sz="2400" b="1" dirty="0" smtClean="0">
                <a:latin typeface="+mn-lt"/>
              </a:rPr>
              <a:t>RPO WD</a:t>
            </a:r>
          </a:p>
          <a:p>
            <a:pPr algn="ctr"/>
            <a:r>
              <a:rPr lang="pl-PL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21 maja 2012 r.</a:t>
            </a:r>
          </a:p>
          <a:p>
            <a:pPr marL="571500" indent="-571500" algn="ctr"/>
            <a:endParaRPr lang="pl-PL" sz="2400" b="1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71500" indent="-571500" algn="ctr"/>
            <a:endParaRPr lang="pl-PL" sz="2400" b="1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pl-PL" sz="3200" b="1" dirty="0" smtClean="0">
                <a:latin typeface="+mn-lt"/>
              </a:rPr>
              <a:t>Stan prac nad aktualizacją Strategii Rozwoju Województwa Dolnośląskiego.</a:t>
            </a:r>
            <a:endParaRPr lang="pl-PL" sz="2800" b="1" dirty="0" smtClean="0">
              <a:latin typeface="+mn-lt"/>
              <a:ea typeface="Calibri" pitchFamily="34" charset="0"/>
              <a:cs typeface="Calibri" pitchFamily="34" charset="0"/>
            </a:endParaRPr>
          </a:p>
          <a:p>
            <a:pPr algn="ctr"/>
            <a:endParaRPr lang="pl-PL" sz="28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sz="28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sz="28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pl-PL" sz="2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Maciej Zathey</a:t>
            </a:r>
          </a:p>
          <a:p>
            <a:pPr algn="ctr"/>
            <a:r>
              <a:rPr lang="pl-PL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Dyrektor Departamentu Rozwoju Regionalnego</a:t>
            </a:r>
          </a:p>
        </p:txBody>
      </p:sp>
      <p:cxnSp>
        <p:nvCxnSpPr>
          <p:cNvPr id="6" name="Łącznik prosty 5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25400" cap="rnd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Obraz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pl-PL"/>
              <a:t/>
            </a:r>
            <a:br>
              <a:rPr lang="pl-PL"/>
            </a:br>
            <a:endParaRPr lang="pl-PL"/>
          </a:p>
        </p:txBody>
      </p:sp>
      <p:cxnSp>
        <p:nvCxnSpPr>
          <p:cNvPr id="10" name="Łącznik prosty 9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25400" cap="rnd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 zaokrąglony 16"/>
          <p:cNvSpPr/>
          <p:nvPr/>
        </p:nvSpPr>
        <p:spPr>
          <a:xfrm>
            <a:off x="179512" y="764704"/>
            <a:ext cx="8640960" cy="79208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0" vert="horz" wrap="square" lIns="77916" tIns="77916" rIns="77916" bIns="77916" numCol="1" spcCol="1270" anchor="ctr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l-PL" b="1" i="1" dirty="0" smtClean="0">
                <a:latin typeface="Calibri" pitchFamily="34" charset="0"/>
                <a:sym typeface="Wingdings" pitchFamily="2" charset="2"/>
              </a:rPr>
              <a:t>Konsultacje społeczne projektu SRWD</a:t>
            </a:r>
          </a:p>
        </p:txBody>
      </p:sp>
      <p:sp>
        <p:nvSpPr>
          <p:cNvPr id="28" name="Prostokąt 27"/>
          <p:cNvSpPr/>
          <p:nvPr/>
        </p:nvSpPr>
        <p:spPr>
          <a:xfrm>
            <a:off x="0" y="1700808"/>
            <a:ext cx="9144000" cy="273921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266700" lvl="0" algn="just" hangingPunct="0">
              <a:buBlip>
                <a:blip r:embed="rId4"/>
              </a:buBlip>
            </a:pPr>
            <a:r>
              <a:rPr lang="pl-PL" sz="1600" b="1" dirty="0" smtClean="0"/>
              <a:t>  </a:t>
            </a:r>
            <a:r>
              <a:rPr lang="pl-PL" b="1" dirty="0" smtClean="0"/>
              <a:t>Planowane konsultacje projektu Strategii w II. połowie 2012 r.</a:t>
            </a:r>
          </a:p>
          <a:p>
            <a:pPr marL="266700" lvl="0" algn="just" hangingPunct="0"/>
            <a:endParaRPr lang="pl-PL" sz="500" b="1" dirty="0" smtClean="0"/>
          </a:p>
          <a:p>
            <a:pPr marL="266700" lvl="0" algn="just" hangingPunct="0"/>
            <a:endParaRPr lang="pl-PL" sz="500" b="1" dirty="0" smtClean="0"/>
          </a:p>
          <a:p>
            <a:pPr marL="266700" lvl="0" algn="just" hangingPunct="0"/>
            <a:r>
              <a:rPr lang="pl-PL" b="1" i="1" dirty="0" smtClean="0">
                <a:latin typeface="+mj-lt"/>
              </a:rPr>
              <a:t>1. Wrocław – rozpoczęcie</a:t>
            </a:r>
          </a:p>
          <a:p>
            <a:pPr marL="266700" lvl="0" algn="just" hangingPunct="0"/>
            <a:r>
              <a:rPr lang="pl-PL" b="1" i="1" dirty="0" smtClean="0">
                <a:latin typeface="+mj-lt"/>
              </a:rPr>
              <a:t>2. Wałbrzych</a:t>
            </a:r>
          </a:p>
          <a:p>
            <a:pPr marL="266700" lvl="0" algn="just" hangingPunct="0"/>
            <a:r>
              <a:rPr lang="pl-PL" b="1" i="1" dirty="0" smtClean="0">
                <a:latin typeface="+mj-lt"/>
              </a:rPr>
              <a:t>3. Legnica </a:t>
            </a:r>
          </a:p>
          <a:p>
            <a:pPr marL="266700" lvl="0" algn="just" hangingPunct="0"/>
            <a:r>
              <a:rPr lang="pl-PL" b="1" i="1" dirty="0" smtClean="0">
                <a:latin typeface="+mj-lt"/>
              </a:rPr>
              <a:t>4. Jelenia Góra</a:t>
            </a:r>
          </a:p>
          <a:p>
            <a:pPr marL="266700" lvl="0" algn="just" hangingPunct="0"/>
            <a:r>
              <a:rPr lang="pl-PL" b="1" i="1" dirty="0" smtClean="0">
                <a:latin typeface="+mj-lt"/>
              </a:rPr>
              <a:t>5. Kudowa Zdrój – transgraniczne</a:t>
            </a:r>
          </a:p>
          <a:p>
            <a:pPr marL="266700" lvl="0" algn="just" hangingPunct="0"/>
            <a:r>
              <a:rPr lang="pl-PL" b="1" i="1" dirty="0" smtClean="0">
                <a:latin typeface="+mj-lt"/>
              </a:rPr>
              <a:t>6. Zgorzelec – transgraniczne</a:t>
            </a:r>
          </a:p>
          <a:p>
            <a:pPr marL="266700" lvl="0" algn="just" hangingPunct="0"/>
            <a:r>
              <a:rPr lang="pl-PL" b="1" i="1" dirty="0" smtClean="0">
                <a:latin typeface="+mj-lt"/>
              </a:rPr>
              <a:t>7. Wrocław – podsumowanie </a:t>
            </a:r>
          </a:p>
          <a:p>
            <a:pPr marL="266700" lvl="0" algn="just" hangingPunct="0"/>
            <a:endParaRPr lang="pl-PL" b="1" i="1" dirty="0" smtClean="0">
              <a:latin typeface="+mj-lt"/>
            </a:endParaRPr>
          </a:p>
        </p:txBody>
      </p:sp>
      <p:pic>
        <p:nvPicPr>
          <p:cNvPr id="1026" name="Picture 2" descr="C:\Documents and Settings\mzankowski\Pulpit\podkladWD.JPG"/>
          <p:cNvPicPr>
            <a:picLocks noChangeAspect="1" noChangeArrowheads="1"/>
          </p:cNvPicPr>
          <p:nvPr/>
        </p:nvPicPr>
        <p:blipFill>
          <a:blip r:embed="rId5" cstate="print">
            <a:lum bright="-10000" contrast="20000"/>
          </a:blip>
          <a:srcRect l="7700" t="7413" r="3752" b="8727"/>
          <a:stretch>
            <a:fillRect/>
          </a:stretch>
        </p:blipFill>
        <p:spPr bwMode="auto">
          <a:xfrm>
            <a:off x="3923928" y="2204864"/>
            <a:ext cx="4968552" cy="3816424"/>
          </a:xfrm>
          <a:prstGeom prst="rect">
            <a:avLst/>
          </a:prstGeom>
          <a:noFill/>
        </p:spPr>
      </p:pic>
      <p:sp>
        <p:nvSpPr>
          <p:cNvPr id="12" name="Pierścień 11"/>
          <p:cNvSpPr/>
          <p:nvPr/>
        </p:nvSpPr>
        <p:spPr>
          <a:xfrm>
            <a:off x="4139952" y="3284984"/>
            <a:ext cx="504056" cy="494722"/>
          </a:xfrm>
          <a:prstGeom prst="donut">
            <a:avLst>
              <a:gd name="adj" fmla="val 1471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1" name="Pierścień 20"/>
          <p:cNvSpPr/>
          <p:nvPr/>
        </p:nvSpPr>
        <p:spPr>
          <a:xfrm>
            <a:off x="5220072" y="3933056"/>
            <a:ext cx="504056" cy="494722"/>
          </a:xfrm>
          <a:prstGeom prst="donut">
            <a:avLst>
              <a:gd name="adj" fmla="val 14712"/>
            </a:avLst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2" name="Pierścień 21"/>
          <p:cNvSpPr/>
          <p:nvPr/>
        </p:nvSpPr>
        <p:spPr>
          <a:xfrm>
            <a:off x="5940152" y="3284984"/>
            <a:ext cx="504056" cy="494722"/>
          </a:xfrm>
          <a:prstGeom prst="donut">
            <a:avLst>
              <a:gd name="adj" fmla="val 14712"/>
            </a:avLst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3" name="Pierścień 22"/>
          <p:cNvSpPr/>
          <p:nvPr/>
        </p:nvSpPr>
        <p:spPr>
          <a:xfrm>
            <a:off x="7308304" y="3501008"/>
            <a:ext cx="504056" cy="494722"/>
          </a:xfrm>
          <a:prstGeom prst="donut">
            <a:avLst>
              <a:gd name="adj" fmla="val 14712"/>
            </a:avLst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4" name="Pierścień 23"/>
          <p:cNvSpPr/>
          <p:nvPr/>
        </p:nvSpPr>
        <p:spPr>
          <a:xfrm>
            <a:off x="6228184" y="4293096"/>
            <a:ext cx="504056" cy="494722"/>
          </a:xfrm>
          <a:prstGeom prst="donut">
            <a:avLst>
              <a:gd name="adj" fmla="val 14712"/>
            </a:avLst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6" name="Pierścień 25"/>
          <p:cNvSpPr/>
          <p:nvPr/>
        </p:nvSpPr>
        <p:spPr>
          <a:xfrm>
            <a:off x="6012160" y="5157192"/>
            <a:ext cx="504056" cy="494722"/>
          </a:xfrm>
          <a:prstGeom prst="donut">
            <a:avLst>
              <a:gd name="adj" fmla="val 1471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7" name="Pierścień 26"/>
          <p:cNvSpPr/>
          <p:nvPr/>
        </p:nvSpPr>
        <p:spPr>
          <a:xfrm>
            <a:off x="7164288" y="3356992"/>
            <a:ext cx="792088" cy="792088"/>
          </a:xfrm>
          <a:prstGeom prst="donut">
            <a:avLst>
              <a:gd name="adj" fmla="val 14712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33" name="Prostokąt 32"/>
          <p:cNvSpPr/>
          <p:nvPr/>
        </p:nvSpPr>
        <p:spPr>
          <a:xfrm>
            <a:off x="7154353" y="6627168"/>
            <a:ext cx="19896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900" i="1" dirty="0" smtClean="0"/>
              <a:t>podkład: http://maps.geoportal.gov.pl</a:t>
            </a:r>
            <a:endParaRPr lang="pl-PL" sz="900" i="1" dirty="0"/>
          </a:p>
        </p:txBody>
      </p:sp>
      <p:sp>
        <p:nvSpPr>
          <p:cNvPr id="20" name="Prostokąt 19"/>
          <p:cNvSpPr/>
          <p:nvPr/>
        </p:nvSpPr>
        <p:spPr>
          <a:xfrm>
            <a:off x="1619672" y="116632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latin typeface="+mn-lt"/>
              </a:rPr>
              <a:t>Stan prac nad aktualizacją SRWD</a:t>
            </a:r>
            <a:endParaRPr lang="pl-PL" sz="2000" b="1" dirty="0" smtClean="0">
              <a:latin typeface="+mn-lt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4941168"/>
            <a:ext cx="788436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4" indent="-319088" hangingPunct="0">
              <a:spcAft>
                <a:spcPts val="1200"/>
              </a:spcAft>
              <a:buBlip>
                <a:blip r:embed="rId4"/>
              </a:buBlip>
            </a:pPr>
            <a:r>
              <a:rPr lang="pl-PL" b="1" dirty="0" smtClean="0">
                <a:latin typeface="+mn-lt"/>
              </a:rPr>
              <a:t>Konferencje/seminaria :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regionalne i </a:t>
            </a:r>
            <a:r>
              <a:rPr lang="pl-PL" b="1" dirty="0" err="1" smtClean="0">
                <a:latin typeface="+mn-lt"/>
              </a:rPr>
              <a:t>subregionalne</a:t>
            </a:r>
            <a:r>
              <a:rPr lang="pl-PL" b="1" dirty="0" smtClean="0">
                <a:latin typeface="+mn-lt"/>
              </a:rPr>
              <a:t> z partnerami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społeczno-gospodarczymi oraz przedstawicielami </a:t>
            </a:r>
            <a:r>
              <a:rPr lang="pl-PL" b="1" dirty="0" err="1" smtClean="0">
                <a:latin typeface="+mn-lt"/>
              </a:rPr>
              <a:t>jst</a:t>
            </a:r>
            <a:endParaRPr lang="pl-PL" b="1" dirty="0" smtClean="0">
              <a:latin typeface="+mn-lt"/>
            </a:endParaRPr>
          </a:p>
          <a:p>
            <a:pPr marL="357188" lvl="4" indent="-319088" algn="just" hangingPunct="0">
              <a:spcAft>
                <a:spcPts val="1200"/>
              </a:spcAft>
              <a:buBlip>
                <a:blip r:embed="rId4"/>
              </a:buBlip>
            </a:pPr>
            <a:r>
              <a:rPr lang="pl-PL" b="1" dirty="0" smtClean="0">
                <a:latin typeface="+mn-lt"/>
              </a:rPr>
              <a:t>Udostępnienie opinii publicznej projektu aktualizowanej strategii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2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Obraz 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7950" y="115888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915816" y="2636912"/>
            <a:ext cx="3302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Dziękuję za uwagę</a:t>
            </a:r>
            <a:endParaRPr lang="pl-PL" sz="3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25400" cap="rnd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1619672" y="4077072"/>
            <a:ext cx="608416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Maciej Zathey</a:t>
            </a:r>
          </a:p>
          <a:p>
            <a:pPr algn="ctr"/>
            <a:r>
              <a:rPr lang="pl-PL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Dyrektor Departamentu Rozwoju Regionalnego</a:t>
            </a:r>
            <a:endParaRPr lang="pl-PL" b="1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Obraz 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7504" y="11663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Prostokąt 9"/>
          <p:cNvSpPr>
            <a:spLocks noChangeArrowheads="1"/>
          </p:cNvSpPr>
          <p:nvPr/>
        </p:nvSpPr>
        <p:spPr bwMode="auto">
          <a:xfrm>
            <a:off x="251520" y="2708920"/>
            <a:ext cx="273699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pl-PL" b="1" i="1" dirty="0">
                <a:solidFill>
                  <a:schemeClr val="bg1"/>
                </a:solidFill>
                <a:latin typeface="Calibri" pitchFamily="34" charset="0"/>
              </a:rPr>
              <a:t>Kształt  Strategii Rozwoju Województwa Dolnośląskiego </a:t>
            </a:r>
          </a:p>
        </p:txBody>
      </p:sp>
      <p:sp>
        <p:nvSpPr>
          <p:cNvPr id="14345" name="pole tekstowe 13"/>
          <p:cNvSpPr txBox="1">
            <a:spLocks noChangeArrowheads="1"/>
          </p:cNvSpPr>
          <p:nvPr/>
        </p:nvSpPr>
        <p:spPr bwMode="auto">
          <a:xfrm>
            <a:off x="323528" y="764704"/>
            <a:ext cx="8568952" cy="454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pl-PL" sz="2000" b="1" i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2000" b="1" i="1" dirty="0" smtClean="0">
                <a:solidFill>
                  <a:srgbClr val="0070C0"/>
                </a:solidFill>
                <a:latin typeface="Calibri" pitchFamily="34" charset="0"/>
              </a:rPr>
              <a:t> Szerokie spektrum Strategii Województwa: </a:t>
            </a:r>
            <a:endParaRPr lang="pl-PL" sz="2000" b="1" i="1" dirty="0">
              <a:solidFill>
                <a:srgbClr val="0070C0"/>
              </a:solidFill>
              <a:latin typeface="Calibri" pitchFamily="34" charset="0"/>
            </a:endParaRPr>
          </a:p>
          <a:p>
            <a:pPr algn="just"/>
            <a:endParaRPr lang="pl-PL" sz="900" b="1" i="1" dirty="0" smtClean="0"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2000" b="1" i="1" dirty="0" smtClean="0">
                <a:latin typeface="Calibri" pitchFamily="34" charset="0"/>
              </a:rPr>
              <a:t>Strategia </a:t>
            </a:r>
            <a:r>
              <a:rPr lang="pl-PL" sz="2000" b="1" i="1" dirty="0">
                <a:latin typeface="Calibri" pitchFamily="34" charset="0"/>
              </a:rPr>
              <a:t>jako dokument </a:t>
            </a:r>
            <a:r>
              <a:rPr lang="pl-PL" sz="2000" b="1" i="1" dirty="0" smtClean="0">
                <a:latin typeface="Calibri" pitchFamily="34" charset="0"/>
              </a:rPr>
              <a:t>programujący </a:t>
            </a:r>
            <a:r>
              <a:rPr lang="pl-PL" sz="2000" b="1" i="1" dirty="0">
                <a:latin typeface="Calibri" pitchFamily="34" charset="0"/>
              </a:rPr>
              <a:t>rozwój regionalny w </a:t>
            </a:r>
            <a:r>
              <a:rPr lang="pl-PL" sz="2000" b="1" i="1" dirty="0" smtClean="0">
                <a:latin typeface="Calibri" pitchFamily="34" charset="0"/>
              </a:rPr>
              <a:t>szerszej perspektywie wykraczającej poza minimum określone uregulowaniami prawnymi dla samorządu wojewódzkiego </a:t>
            </a:r>
          </a:p>
          <a:p>
            <a:pPr algn="just">
              <a:lnSpc>
                <a:spcPct val="150000"/>
              </a:lnSpc>
            </a:pPr>
            <a:endParaRPr lang="pl-PL" sz="700" b="1" i="1" dirty="0" smtClean="0">
              <a:latin typeface="Calibri" pitchFamily="34" charset="0"/>
            </a:endParaRPr>
          </a:p>
          <a:p>
            <a:pPr marL="808038" lvl="1" indent="-350838" algn="just">
              <a:lnSpc>
                <a:spcPct val="150000"/>
              </a:lnSpc>
              <a:buFont typeface="Wingdings"/>
              <a:buChar char="è"/>
            </a:pPr>
            <a:r>
              <a:rPr lang="pl-PL" b="1" i="1" dirty="0" smtClean="0">
                <a:latin typeface="Calibri" pitchFamily="34" charset="0"/>
              </a:rPr>
              <a:t>koordynacja decyzji strategicznych w regionie</a:t>
            </a:r>
          </a:p>
          <a:p>
            <a:pPr lvl="1" algn="just">
              <a:spcAft>
                <a:spcPts val="600"/>
              </a:spcAft>
              <a:buFont typeface="Wingdings"/>
              <a:buChar char="è"/>
            </a:pPr>
            <a:r>
              <a:rPr lang="pl-PL" b="1" i="1" dirty="0" smtClean="0">
                <a:latin typeface="Calibri" pitchFamily="34" charset="0"/>
              </a:rPr>
              <a:t>  koncentracja działań – podejście terytorialne</a:t>
            </a:r>
          </a:p>
          <a:p>
            <a:pPr lvl="1" algn="just">
              <a:spcAft>
                <a:spcPts val="600"/>
              </a:spcAft>
              <a:buFont typeface="Wingdings"/>
              <a:buChar char="è"/>
            </a:pPr>
            <a:r>
              <a:rPr lang="pl-PL" b="1" i="1" dirty="0" smtClean="0">
                <a:latin typeface="Calibri" pitchFamily="34" charset="0"/>
              </a:rPr>
              <a:t>  porozumienie – wspieranie samorządów lokalnych</a:t>
            </a:r>
          </a:p>
          <a:p>
            <a:pPr marL="808038" lvl="1" indent="-350838" algn="just">
              <a:spcAft>
                <a:spcPts val="600"/>
              </a:spcAft>
              <a:buFont typeface="Wingdings"/>
              <a:buChar char="è"/>
            </a:pPr>
            <a:r>
              <a:rPr lang="pl-PL" b="1" i="1" dirty="0" smtClean="0">
                <a:latin typeface="Calibri" pitchFamily="34" charset="0"/>
              </a:rPr>
              <a:t>nowe obszary wzrostu – wykorzystanie wewnętrznego potencjału</a:t>
            </a:r>
          </a:p>
          <a:p>
            <a:pPr marL="808038" lvl="1" indent="-350838" algn="just">
              <a:spcAft>
                <a:spcPts val="600"/>
              </a:spcAft>
              <a:buFont typeface="Wingdings"/>
              <a:buChar char="è"/>
            </a:pPr>
            <a:r>
              <a:rPr lang="pl-PL" b="1" i="1" dirty="0" smtClean="0">
                <a:latin typeface="Calibri" pitchFamily="34" charset="0"/>
              </a:rPr>
              <a:t>uczestnictwo partnerów społeczno-gospodarczych i instytucji naukowo-badawczych</a:t>
            </a:r>
          </a:p>
          <a:p>
            <a:pPr lvl="1" algn="just">
              <a:spcAft>
                <a:spcPts val="600"/>
              </a:spcAft>
              <a:buFont typeface="Wingdings"/>
              <a:buChar char="è"/>
            </a:pPr>
            <a:r>
              <a:rPr lang="pl-PL" b="1" i="1" dirty="0" smtClean="0">
                <a:latin typeface="Calibri" pitchFamily="34" charset="0"/>
              </a:rPr>
              <a:t>  budowanie tożsamości regionalnej </a:t>
            </a:r>
            <a:endParaRPr lang="pl-PL" b="1" i="1" dirty="0">
              <a:latin typeface="Calibri" pitchFamily="34" charset="0"/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25400" cap="rnd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619672" y="116632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latin typeface="+mn-lt"/>
              </a:rPr>
              <a:t>Stan prac nad aktualizacją SRWD</a:t>
            </a:r>
            <a:endParaRPr lang="pl-PL" sz="2000" b="1" dirty="0" smtClean="0">
              <a:latin typeface="+mn-lt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raz 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7950" y="115888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Łącznik prosty 5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25400" cap="rnd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/>
        </p:nvGraphicFramePr>
        <p:xfrm>
          <a:off x="0" y="692696"/>
          <a:ext cx="9144000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2" name="AutoShape 2"/>
          <p:cNvCxnSpPr>
            <a:cxnSpLocks noChangeShapeType="1"/>
          </p:cNvCxnSpPr>
          <p:nvPr/>
        </p:nvCxnSpPr>
        <p:spPr bwMode="auto">
          <a:xfrm>
            <a:off x="4499992" y="3068960"/>
            <a:ext cx="1587" cy="374650"/>
          </a:xfrm>
          <a:prstGeom prst="straightConnector1">
            <a:avLst/>
          </a:prstGeom>
          <a:noFill/>
          <a:ln w="57150">
            <a:solidFill>
              <a:srgbClr val="4F81BD"/>
            </a:solidFill>
            <a:round/>
            <a:headEnd/>
            <a:tailEnd/>
          </a:ln>
        </p:spPr>
      </p:cxnSp>
      <p:sp>
        <p:nvSpPr>
          <p:cNvPr id="16" name="Prostokąt 15"/>
          <p:cNvSpPr/>
          <p:nvPr/>
        </p:nvSpPr>
        <p:spPr>
          <a:xfrm>
            <a:off x="179512" y="764704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1" indent="-266700" algn="just">
              <a:buBlip>
                <a:blip r:embed="rId9"/>
              </a:buBlip>
            </a:pPr>
            <a:r>
              <a:rPr lang="pl-PL" sz="20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Układ instytucjonalny – koordynacja decyzji strategicznych w regionie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1619672" y="116632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latin typeface="+mn-lt"/>
              </a:rPr>
              <a:t>Stan prac nad aktualizacją SRWD</a:t>
            </a:r>
            <a:endParaRPr lang="pl-PL" sz="2000" b="1" dirty="0" smtClean="0">
              <a:latin typeface="+mn-lt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25400" cap="rnd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Obraz 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7504" y="11663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Prostokąt 9"/>
          <p:cNvSpPr>
            <a:spLocks noChangeArrowheads="1"/>
          </p:cNvSpPr>
          <p:nvPr/>
        </p:nvSpPr>
        <p:spPr bwMode="auto">
          <a:xfrm>
            <a:off x="251520" y="2708920"/>
            <a:ext cx="273699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pl-PL" b="1" i="1" dirty="0">
                <a:solidFill>
                  <a:schemeClr val="bg1"/>
                </a:solidFill>
                <a:latin typeface="Calibri" pitchFamily="34" charset="0"/>
              </a:rPr>
              <a:t>Kształt  Strategii Rozwoju Województwa Dolnośląskiego 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25400" cap="rnd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1619672" y="116632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latin typeface="+mn-lt"/>
              </a:rPr>
              <a:t>Stan prac nad aktualizacją SRWD</a:t>
            </a:r>
            <a:endParaRPr lang="pl-PL" sz="2000" b="1" dirty="0" smtClean="0">
              <a:latin typeface="+mn-lt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091" name="AutoShape 19"/>
          <p:cNvSpPr>
            <a:spLocks noChangeAspect="1" noChangeArrowheads="1" noTextEdit="1"/>
          </p:cNvSpPr>
          <p:nvPr/>
        </p:nvSpPr>
        <p:spPr bwMode="auto">
          <a:xfrm>
            <a:off x="0" y="692696"/>
            <a:ext cx="9144001" cy="6165304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100000">
                <a:srgbClr val="95B3D7">
                  <a:gamma/>
                  <a:tint val="20000"/>
                  <a:invGamma/>
                </a:srgbClr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7236437" y="1340842"/>
            <a:ext cx="1711110" cy="893604"/>
          </a:xfrm>
          <a:prstGeom prst="rect">
            <a:avLst/>
          </a:prstGeom>
          <a:solidFill>
            <a:srgbClr val="FFC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57333" tIns="28666" rIns="57333" bIns="2866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Województwo Dolnośląskie</a:t>
            </a:r>
            <a:endParaRPr kumimoji="0" lang="pl-PL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79589" y="1340842"/>
            <a:ext cx="1727975" cy="893604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57333" tIns="28666" rIns="57333" bIns="2866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Rząd RP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107504" y="4005064"/>
            <a:ext cx="1440359" cy="122433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57333" tIns="28666" rIns="57333" bIns="2866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400" b="1" dirty="0" smtClean="0">
                <a:latin typeface="Calibri" pitchFamily="34" charset="0"/>
                <a:cs typeface="Times New Roman" pitchFamily="18" charset="0"/>
              </a:rPr>
              <a:t>Polska 2030, KPZK, SRK, </a:t>
            </a:r>
            <a:br>
              <a:rPr lang="pl-PL" sz="1400" b="1" dirty="0" smtClean="0">
                <a:latin typeface="Calibri" pitchFamily="34" charset="0"/>
                <a:cs typeface="Times New Roman" pitchFamily="18" charset="0"/>
              </a:rPr>
            </a:br>
            <a:r>
              <a:rPr lang="pl-PL" sz="1400" b="1" dirty="0" smtClean="0">
                <a:latin typeface="Calibri" pitchFamily="34" charset="0"/>
                <a:cs typeface="Times New Roman" pitchFamily="18" charset="0"/>
              </a:rPr>
              <a:t>9</a:t>
            </a:r>
            <a:r>
              <a:rPr lang="pl-PL" sz="1200" b="1" dirty="0" smtClean="0">
                <a:latin typeface="Calibri" pitchFamily="34" charset="0"/>
                <a:cs typeface="Times New Roman" pitchFamily="18" charset="0"/>
              </a:rPr>
              <a:t> zintegrowanych strategii rozwoju </a:t>
            </a:r>
            <a:r>
              <a:rPr lang="pl-PL" sz="1400" b="1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pl-PL" sz="1400" b="1" dirty="0" smtClean="0">
                <a:latin typeface="Calibri" pitchFamily="34" charset="0"/>
                <a:cs typeface="Times New Roman" pitchFamily="18" charset="0"/>
              </a:rPr>
            </a:br>
            <a:r>
              <a:rPr lang="pl-PL" sz="1200" b="1" dirty="0" smtClean="0">
                <a:latin typeface="Calibri" pitchFamily="34" charset="0"/>
                <a:cs typeface="Times New Roman" pitchFamily="18" charset="0"/>
              </a:rPr>
              <a:t>(w tym KSRR)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2411760" y="6093346"/>
            <a:ext cx="4104568" cy="764654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002060"/>
            </a:solidFill>
            <a:round/>
            <a:headEnd/>
            <a:tailEnd/>
          </a:ln>
          <a:effectLst/>
        </p:spPr>
        <p:txBody>
          <a:bodyPr vert="horz" wrap="square" lIns="57333" tIns="28666" rIns="57333" bIns="2866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600" b="1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Ramowy Zintegrowany </a:t>
            </a:r>
            <a:br>
              <a:rPr lang="pl-PL" sz="1600" b="1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lang="pl-PL" sz="1600" b="1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Program Regionalny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2411690" y="3789205"/>
            <a:ext cx="4104568" cy="165599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vert="horz" wrap="square" lIns="57333" tIns="28666" rIns="57333" bIns="2866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KONTRAKT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TERYTORIALNY</a:t>
            </a:r>
            <a:endParaRPr kumimoji="0" lang="pl-PL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 rot="16200000">
            <a:off x="1413955" y="4210736"/>
            <a:ext cx="1131710" cy="720180"/>
          </a:xfrm>
          <a:prstGeom prst="downArrow">
            <a:avLst>
              <a:gd name="adj1" fmla="val 55278"/>
              <a:gd name="adj2" fmla="val 45895"/>
            </a:avLst>
          </a:prstGeom>
          <a:gradFill rotWithShape="0">
            <a:gsLst>
              <a:gs pos="0">
                <a:srgbClr val="FFFFFF">
                  <a:gamma/>
                  <a:tint val="20000"/>
                  <a:invGamma/>
                </a:srgbClr>
              </a:gs>
              <a:gs pos="100000">
                <a:srgbClr val="FFFFFF"/>
              </a:gs>
            </a:gsLst>
            <a:lin ang="0" scaled="1"/>
          </a:gradFill>
          <a:ln w="317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7380312" y="4077072"/>
            <a:ext cx="1475456" cy="93602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FFC000"/>
            </a:solidFill>
            <a:round/>
            <a:headEnd/>
            <a:tailEnd/>
          </a:ln>
          <a:effectLst/>
        </p:spPr>
        <p:txBody>
          <a:bodyPr vert="horz" wrap="square" lIns="57333" tIns="28666" rIns="57333" bIns="2866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Strategia Rozwoju Województwa Dolnośląskiego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2483708" y="3861032"/>
            <a:ext cx="1224305" cy="15123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57333" tIns="28666" rIns="57333" bIns="2866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200" b="1" dirty="0" smtClean="0">
                <a:latin typeface="+mn-lt"/>
              </a:rPr>
              <a:t>Zobowiązania strony rządowej</a:t>
            </a: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5219934" y="3861032"/>
            <a:ext cx="1224305" cy="15123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FFC000"/>
            </a:solidFill>
            <a:round/>
            <a:headEnd/>
            <a:tailEnd/>
          </a:ln>
          <a:effectLst/>
        </p:spPr>
        <p:txBody>
          <a:bodyPr vert="horz" wrap="square" lIns="57333" tIns="28666" rIns="57333" bIns="28666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200" b="1" dirty="0" smtClean="0">
                <a:latin typeface="+mn-lt"/>
              </a:rPr>
              <a:t>Zobowiązania strony samorządowej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179512" y="764704"/>
            <a:ext cx="7308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buBlip>
                <a:blip r:embed="rId4"/>
              </a:buBlip>
            </a:pPr>
            <a:r>
              <a:rPr lang="pl-PL" sz="20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System zarządzania polityką rozwoju na poziomie regionalnym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179512" y="2348880"/>
            <a:ext cx="1728192" cy="914505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57333" tIns="28666" rIns="57333" bIns="2866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Ministerstwo Rozwoju Regionalnego </a:t>
            </a:r>
            <a:b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(i inne ministerstwa)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AutoShape 13"/>
          <p:cNvSpPr>
            <a:spLocks noChangeArrowheads="1"/>
          </p:cNvSpPr>
          <p:nvPr/>
        </p:nvSpPr>
        <p:spPr bwMode="auto">
          <a:xfrm>
            <a:off x="7596336" y="5085184"/>
            <a:ext cx="1224136" cy="5760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FFC000"/>
            </a:solidFill>
            <a:round/>
            <a:headEnd/>
            <a:tailEnd/>
          </a:ln>
          <a:effectLst/>
        </p:spPr>
        <p:txBody>
          <a:bodyPr vert="horz" wrap="square" lIns="57333" tIns="28666" rIns="57333" bIns="28666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0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Plan Zagospodarowania Przestrzennego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7236296" y="2348880"/>
            <a:ext cx="1728192" cy="914505"/>
          </a:xfrm>
          <a:prstGeom prst="rect">
            <a:avLst/>
          </a:prstGeom>
          <a:solidFill>
            <a:srgbClr val="FFC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57333" tIns="28666" rIns="57333" bIns="2866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Subregiony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400" b="1" dirty="0" smtClean="0">
                <a:latin typeface="Calibri" pitchFamily="34" charset="0"/>
                <a:cs typeface="Times New Roman" pitchFamily="18" charset="0"/>
              </a:rPr>
              <a:t>(samorządy lokalne)</a:t>
            </a:r>
            <a:endParaRPr kumimoji="0" lang="pl-PL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6" name="Strzałka w dół 35"/>
          <p:cNvSpPr/>
          <p:nvPr/>
        </p:nvSpPr>
        <p:spPr>
          <a:xfrm rot="17749571">
            <a:off x="6121590" y="1445868"/>
            <a:ext cx="966558" cy="1169151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Strzałka w dół 36"/>
          <p:cNvSpPr/>
          <p:nvPr/>
        </p:nvSpPr>
        <p:spPr>
          <a:xfrm rot="3555487">
            <a:off x="2110454" y="1495852"/>
            <a:ext cx="966558" cy="1169151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2555776" y="1268760"/>
            <a:ext cx="4104456" cy="79208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57333" tIns="28666" rIns="57333" bIns="2866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Wytyczne i środki finansowe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Unii Europejskiej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AutoShape 13"/>
          <p:cNvSpPr>
            <a:spLocks noChangeArrowheads="1"/>
          </p:cNvSpPr>
          <p:nvPr/>
        </p:nvSpPr>
        <p:spPr bwMode="auto">
          <a:xfrm>
            <a:off x="7236296" y="3356992"/>
            <a:ext cx="1728192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FFC000"/>
            </a:solidFill>
            <a:round/>
            <a:headEnd/>
            <a:tailEnd/>
          </a:ln>
          <a:effectLst/>
        </p:spPr>
        <p:txBody>
          <a:bodyPr vert="horz" wrap="square" lIns="57333" tIns="28666" rIns="57333" bIns="28666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2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Środki finansowe samorządów</a:t>
            </a:r>
          </a:p>
        </p:txBody>
      </p:sp>
      <p:sp>
        <p:nvSpPr>
          <p:cNvPr id="50" name="AutoShape 16"/>
          <p:cNvSpPr>
            <a:spLocks noChangeArrowheads="1"/>
          </p:cNvSpPr>
          <p:nvPr/>
        </p:nvSpPr>
        <p:spPr bwMode="auto">
          <a:xfrm>
            <a:off x="107504" y="3356992"/>
            <a:ext cx="1800200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57333" tIns="28666" rIns="57333" bIns="2866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2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Środki finansowe Budżetu Państwa +UE</a:t>
            </a:r>
          </a:p>
        </p:txBody>
      </p:sp>
      <p:sp>
        <p:nvSpPr>
          <p:cNvPr id="54" name="AutoShape 4"/>
          <p:cNvSpPr>
            <a:spLocks noChangeArrowheads="1"/>
          </p:cNvSpPr>
          <p:nvPr/>
        </p:nvSpPr>
        <p:spPr bwMode="auto">
          <a:xfrm>
            <a:off x="3563888" y="5517232"/>
            <a:ext cx="1728192" cy="504056"/>
          </a:xfrm>
          <a:prstGeom prst="downArrow">
            <a:avLst>
              <a:gd name="adj1" fmla="val 55278"/>
              <a:gd name="adj2" fmla="val 45895"/>
            </a:avLst>
          </a:prstGeom>
          <a:gradFill rotWithShape="0">
            <a:gsLst>
              <a:gs pos="0">
                <a:srgbClr val="FFFFFF">
                  <a:gamma/>
                  <a:tint val="20000"/>
                  <a:invGamma/>
                </a:srgbClr>
              </a:gs>
              <a:gs pos="100000">
                <a:srgbClr val="FFFFFF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5" name="AutoShape 4"/>
          <p:cNvSpPr>
            <a:spLocks noChangeArrowheads="1"/>
          </p:cNvSpPr>
          <p:nvPr/>
        </p:nvSpPr>
        <p:spPr bwMode="auto">
          <a:xfrm rot="5400000">
            <a:off x="6382404" y="4210885"/>
            <a:ext cx="1131719" cy="720080"/>
          </a:xfrm>
          <a:prstGeom prst="downArrow">
            <a:avLst>
              <a:gd name="adj1" fmla="val 55278"/>
              <a:gd name="adj2" fmla="val 45895"/>
            </a:avLst>
          </a:prstGeom>
          <a:gradFill rotWithShape="0">
            <a:gsLst>
              <a:gs pos="0">
                <a:srgbClr val="FFFFFF">
                  <a:gamma/>
                  <a:tint val="20000"/>
                  <a:invGamma/>
                </a:srgbClr>
              </a:gs>
              <a:gs pos="100000">
                <a:srgbClr val="FFFFFF"/>
              </a:gs>
            </a:gsLst>
            <a:lin ang="0" scaled="1"/>
          </a:gradFill>
          <a:ln w="317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cxnSp>
        <p:nvCxnSpPr>
          <p:cNvPr id="56" name="Łącznik prosty 55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25400" cap="rnd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animBg="1"/>
      <p:bldP spid="3083" grpId="0" animBg="1"/>
      <p:bldP spid="3076" grpId="0" animBg="1"/>
      <p:bldP spid="3086" grpId="0" animBg="1"/>
      <p:bldP spid="3084" grpId="0" animBg="1"/>
      <p:bldP spid="54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9"/>
          <p:cNvSpPr>
            <a:spLocks noChangeAspect="1" noChangeArrowheads="1" noTextEdit="1"/>
          </p:cNvSpPr>
          <p:nvPr/>
        </p:nvSpPr>
        <p:spPr bwMode="auto">
          <a:xfrm>
            <a:off x="0" y="692696"/>
            <a:ext cx="9144000" cy="6165304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100000">
                <a:srgbClr val="95B3D7">
                  <a:gamma/>
                  <a:tint val="20000"/>
                  <a:invGamma/>
                </a:srgbClr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" name="pole tekstowe 16"/>
          <p:cNvSpPr txBox="1"/>
          <p:nvPr/>
        </p:nvSpPr>
        <p:spPr>
          <a:xfrm>
            <a:off x="4427984" y="4581128"/>
            <a:ext cx="4608512" cy="1415772"/>
          </a:xfrm>
          <a:prstGeom prst="rect">
            <a:avLst/>
          </a:prstGeom>
          <a:solidFill>
            <a:srgbClr val="FDF375"/>
          </a:solidFill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latin typeface="+mn-lt"/>
              </a:rPr>
              <a:t>miękkie działania np. wpływanie na inwestycje m.in. drogi krajowe, sieć energetyczna, stworzenie wytycznych urbanistycznych dla Dolnego Śląska </a:t>
            </a:r>
          </a:p>
          <a:p>
            <a:endParaRPr lang="pl-PL" sz="800" b="1" dirty="0" smtClean="0">
              <a:latin typeface="+mn-lt"/>
            </a:endParaRPr>
          </a:p>
          <a:p>
            <a:r>
              <a:rPr lang="pl-PL" sz="1400" b="1" dirty="0" smtClean="0">
                <a:latin typeface="+mn-lt"/>
              </a:rPr>
              <a:t>(podobnie jak opracowania dotyczące sieci drogowej, surowców skalnych, energetyki wiatrowej)</a:t>
            </a:r>
            <a:endParaRPr lang="pl-PL" sz="1600" b="1" dirty="0" smtClean="0">
              <a:latin typeface="+mn-lt"/>
            </a:endParaRPr>
          </a:p>
        </p:txBody>
      </p:sp>
      <p:sp>
        <p:nvSpPr>
          <p:cNvPr id="34" name="Strzałka w dół 33"/>
          <p:cNvSpPr/>
          <p:nvPr/>
        </p:nvSpPr>
        <p:spPr>
          <a:xfrm rot="16200000">
            <a:off x="3707905" y="4653135"/>
            <a:ext cx="576064" cy="100811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/>
          <p:cNvSpPr txBox="1">
            <a:spLocks noChangeAspect="1"/>
          </p:cNvSpPr>
          <p:nvPr/>
        </p:nvSpPr>
        <p:spPr>
          <a:xfrm>
            <a:off x="395536" y="4581128"/>
            <a:ext cx="3312368" cy="1174790"/>
          </a:xfrm>
          <a:prstGeom prst="roundRect">
            <a:avLst/>
          </a:prstGeom>
          <a:solidFill>
            <a:srgbClr val="92D050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250000"/>
              </a:lnSpc>
            </a:pP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Polityka województwa</a:t>
            </a:r>
          </a:p>
          <a:p>
            <a:pPr algn="ctr"/>
            <a:endParaRPr lang="pl-P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Obraz 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7504" y="11663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25400" cap="rnd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4427984" y="2852936"/>
            <a:ext cx="4608512" cy="1323439"/>
          </a:xfrm>
          <a:prstGeom prst="rect">
            <a:avLst/>
          </a:prstGeom>
          <a:solidFill>
            <a:srgbClr val="FDF375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1600" b="1" dirty="0" smtClean="0">
                <a:latin typeface="+mn-lt"/>
              </a:rPr>
              <a:t>   Regionalna Strategia Innowacji WD 2011-2020</a:t>
            </a:r>
          </a:p>
          <a:p>
            <a:pPr>
              <a:buFont typeface="Arial" pitchFamily="34" charset="0"/>
              <a:buChar char="•"/>
            </a:pPr>
            <a:r>
              <a:rPr lang="pl-PL" sz="1600" b="1" dirty="0" smtClean="0">
                <a:latin typeface="+mn-lt"/>
              </a:rPr>
              <a:t>   Strategia Rozwoju Obszarów Wiejskich WD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pl-PL" sz="1600" b="1" dirty="0" smtClean="0">
                <a:latin typeface="+mn-lt"/>
              </a:rPr>
              <a:t>Program Rozwoju Infrastruktury Transportowej </a:t>
            </a:r>
            <a:br>
              <a:rPr lang="pl-PL" sz="1600" b="1" dirty="0" smtClean="0">
                <a:latin typeface="+mn-lt"/>
              </a:rPr>
            </a:br>
            <a:r>
              <a:rPr lang="pl-PL" sz="1600" b="1" dirty="0" smtClean="0">
                <a:latin typeface="+mn-lt"/>
              </a:rPr>
              <a:t>i Komunikacji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pl-PL" sz="1600" b="1" dirty="0" smtClean="0">
                <a:latin typeface="+mn-lt"/>
              </a:rPr>
              <a:t>Program Rozwoju Turystyki WD</a:t>
            </a:r>
            <a:endParaRPr lang="pl-PL" sz="1600" b="1" dirty="0">
              <a:latin typeface="+mn-lt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179512" y="764704"/>
            <a:ext cx="8856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buBlip>
                <a:blip r:embed="rId4"/>
              </a:buBlip>
            </a:pPr>
            <a:r>
              <a:rPr lang="pl-PL" sz="2000" b="1" i="1" dirty="0" smtClean="0">
                <a:latin typeface="Calibri" pitchFamily="34" charset="0"/>
              </a:rPr>
              <a:t> </a:t>
            </a:r>
            <a:r>
              <a:rPr lang="pl-PL" sz="20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3 poziomy implementacji  procesów rozwojowych</a:t>
            </a:r>
          </a:p>
        </p:txBody>
      </p:sp>
      <p:sp>
        <p:nvSpPr>
          <p:cNvPr id="19" name="pole tekstowe 9"/>
          <p:cNvSpPr txBox="1"/>
          <p:nvPr/>
        </p:nvSpPr>
        <p:spPr>
          <a:xfrm>
            <a:off x="4427984" y="1340768"/>
            <a:ext cx="4608512" cy="1077218"/>
          </a:xfrm>
          <a:prstGeom prst="rect">
            <a:avLst/>
          </a:prstGeom>
          <a:solidFill>
            <a:srgbClr val="FDF375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1600" b="1" dirty="0" smtClean="0">
                <a:latin typeface="+mn-lt"/>
              </a:rPr>
              <a:t>   DSRK – Polska 2030 i Średniookresowa SRK 2020</a:t>
            </a:r>
          </a:p>
          <a:p>
            <a:pPr>
              <a:buFont typeface="Arial" pitchFamily="34" charset="0"/>
              <a:buChar char="•"/>
            </a:pPr>
            <a:r>
              <a:rPr lang="pl-PL" sz="1600" b="1" dirty="0" smtClean="0">
                <a:latin typeface="+mn-lt"/>
              </a:rPr>
              <a:t>   KPZK 2030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pl-PL" sz="1600" b="1" dirty="0" smtClean="0">
                <a:latin typeface="+mn-lt"/>
              </a:rPr>
              <a:t>Krajowa Strategia Rozwoju Regionalnego 2020</a:t>
            </a:r>
          </a:p>
          <a:p>
            <a:pPr>
              <a:buFont typeface="Arial" pitchFamily="34" charset="0"/>
              <a:buChar char="•"/>
            </a:pPr>
            <a:r>
              <a:rPr lang="pl-PL" sz="1600" b="1" dirty="0" smtClean="0">
                <a:latin typeface="+mn-lt"/>
              </a:rPr>
              <a:t>  8 strategii zintegrowanych</a:t>
            </a:r>
          </a:p>
        </p:txBody>
      </p:sp>
      <p:sp>
        <p:nvSpPr>
          <p:cNvPr id="26" name="Strzałka w dół 25"/>
          <p:cNvSpPr/>
          <p:nvPr/>
        </p:nvSpPr>
        <p:spPr>
          <a:xfrm rot="16200000">
            <a:off x="3743909" y="1376771"/>
            <a:ext cx="576064" cy="93610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Strzałka w dół 29"/>
          <p:cNvSpPr/>
          <p:nvPr/>
        </p:nvSpPr>
        <p:spPr>
          <a:xfrm rot="16200000">
            <a:off x="3779913" y="3068959"/>
            <a:ext cx="576064" cy="86409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rostokąt 30"/>
          <p:cNvSpPr/>
          <p:nvPr/>
        </p:nvSpPr>
        <p:spPr>
          <a:xfrm>
            <a:off x="0" y="1412776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>
                <a:solidFill>
                  <a:srgbClr val="0070C0"/>
                </a:solidFill>
                <a:latin typeface="Calibri" pitchFamily="34" charset="0"/>
              </a:rPr>
              <a:t>I.</a:t>
            </a:r>
            <a:endParaRPr lang="pl-PL" sz="2800" dirty="0"/>
          </a:p>
        </p:txBody>
      </p:sp>
      <p:sp>
        <p:nvSpPr>
          <p:cNvPr id="32" name="Prostokąt 31"/>
          <p:cNvSpPr/>
          <p:nvPr/>
        </p:nvSpPr>
        <p:spPr>
          <a:xfrm>
            <a:off x="0" y="2958195"/>
            <a:ext cx="473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solidFill>
                  <a:srgbClr val="0070C0"/>
                </a:solidFill>
                <a:latin typeface="Calibri" pitchFamily="34" charset="0"/>
              </a:rPr>
              <a:t>II.</a:t>
            </a:r>
            <a:endParaRPr lang="pl-PL" sz="2800" dirty="0"/>
          </a:p>
        </p:txBody>
      </p:sp>
      <p:sp>
        <p:nvSpPr>
          <p:cNvPr id="33" name="Prostokąt 32"/>
          <p:cNvSpPr/>
          <p:nvPr/>
        </p:nvSpPr>
        <p:spPr>
          <a:xfrm>
            <a:off x="0" y="4653136"/>
            <a:ext cx="5693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>
                <a:solidFill>
                  <a:srgbClr val="0070C0"/>
                </a:solidFill>
                <a:latin typeface="Calibri" pitchFamily="34" charset="0"/>
              </a:rPr>
              <a:t>III.</a:t>
            </a:r>
            <a:endParaRPr lang="pl-PL" sz="2800" dirty="0"/>
          </a:p>
        </p:txBody>
      </p:sp>
      <p:sp>
        <p:nvSpPr>
          <p:cNvPr id="13" name="pole tekstowe 12"/>
          <p:cNvSpPr txBox="1">
            <a:spLocks noChangeAspect="1"/>
          </p:cNvSpPr>
          <p:nvPr/>
        </p:nvSpPr>
        <p:spPr>
          <a:xfrm>
            <a:off x="395536" y="1412776"/>
            <a:ext cx="3347584" cy="10215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Plany i programy wynikające z rozporządzeń wyższego rzędu </a:t>
            </a:r>
          </a:p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(regulacje krajowe i EU)</a:t>
            </a:r>
            <a:endParaRPr lang="pl-P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pole tekstowe 13"/>
          <p:cNvSpPr txBox="1">
            <a:spLocks noChangeAspect="1"/>
          </p:cNvSpPr>
          <p:nvPr/>
        </p:nvSpPr>
        <p:spPr>
          <a:xfrm>
            <a:off x="395536" y="2924944"/>
            <a:ext cx="3312368" cy="117479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250000"/>
              </a:lnSpc>
            </a:pP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Programy Wojewódzkie</a:t>
            </a:r>
          </a:p>
          <a:p>
            <a:pPr algn="ctr"/>
            <a:endParaRPr lang="pl-P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1619672" y="116632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latin typeface="+mn-lt"/>
              </a:rPr>
              <a:t>Stan prac nad aktualizacją SRWD</a:t>
            </a:r>
            <a:endParaRPr lang="pl-PL" sz="2000" b="1" dirty="0" smtClean="0">
              <a:latin typeface="+mn-lt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4" grpId="0" animBg="1"/>
      <p:bldP spid="15" grpId="0" animBg="1"/>
      <p:bldP spid="20" grpId="0" animBg="1"/>
      <p:bldP spid="19" grpId="0" animBg="1"/>
      <p:bldP spid="26" grpId="0" animBg="1"/>
      <p:bldP spid="30" grpId="0" animBg="1"/>
      <p:bldP spid="31" grpId="0"/>
      <p:bldP spid="32" grpId="0"/>
      <p:bldP spid="33" grpId="0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Obraz 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7504" y="11663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Prostokąt 9"/>
          <p:cNvSpPr>
            <a:spLocks noChangeArrowheads="1"/>
          </p:cNvSpPr>
          <p:nvPr/>
        </p:nvSpPr>
        <p:spPr bwMode="auto">
          <a:xfrm>
            <a:off x="251520" y="2708920"/>
            <a:ext cx="273699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pl-PL" b="1" i="1" dirty="0">
                <a:solidFill>
                  <a:schemeClr val="bg1"/>
                </a:solidFill>
                <a:latin typeface="Calibri" pitchFamily="34" charset="0"/>
              </a:rPr>
              <a:t>Kształt  Strategii Rozwoju Województwa Dolnośląskiego 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25400" cap="rnd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1619672" y="116632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latin typeface="+mn-lt"/>
              </a:rPr>
              <a:t>Stan prac nad aktualizacją SRWD</a:t>
            </a:r>
            <a:endParaRPr lang="pl-PL" sz="2000" b="1" dirty="0" smtClean="0">
              <a:latin typeface="+mn-lt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3073" name="Group 1"/>
          <p:cNvGrpSpPr>
            <a:grpSpLocks noChangeAspect="1"/>
          </p:cNvGrpSpPr>
          <p:nvPr/>
        </p:nvGrpSpPr>
        <p:grpSpPr bwMode="auto">
          <a:xfrm>
            <a:off x="0" y="692696"/>
            <a:ext cx="9144000" cy="6165304"/>
            <a:chOff x="2139" y="2008"/>
            <a:chExt cx="20061" cy="9781"/>
          </a:xfrm>
        </p:grpSpPr>
        <p:sp>
          <p:nvSpPr>
            <p:cNvPr id="3091" name="AutoShape 19"/>
            <p:cNvSpPr>
              <a:spLocks noChangeAspect="1" noChangeArrowheads="1" noTextEdit="1"/>
            </p:cNvSpPr>
            <p:nvPr/>
          </p:nvSpPr>
          <p:spPr bwMode="auto">
            <a:xfrm>
              <a:off x="2139" y="2008"/>
              <a:ext cx="20061" cy="9781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100000">
                  <a:srgbClr val="95B3D7">
                    <a:gamma/>
                    <a:tint val="20000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13117" y="3036"/>
              <a:ext cx="8405" cy="1580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57333" tIns="28666" rIns="57333" bIns="2866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Plan zagospodarowania przestrzennego Województwa Dolnośląskiego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2540" y="3007"/>
              <a:ext cx="7753" cy="1580"/>
            </a:xfrm>
            <a:prstGeom prst="rect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57333" tIns="28666" rIns="57333" bIns="2866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Strategia Rozwoju </a:t>
              </a:r>
              <a:br>
                <a:rPr kumimoji="0" lang="pl-PL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pl-PL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Województwa Dolnośląskiego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>
              <a:off x="8995" y="6079"/>
              <a:ext cx="5309" cy="16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rgbClr val="C0504D"/>
              </a:solidFill>
              <a:round/>
              <a:headEnd/>
              <a:tailEnd/>
            </a:ln>
            <a:effectLst/>
          </p:spPr>
          <p:txBody>
            <a:bodyPr vert="horz" wrap="square" lIns="57333" tIns="28666" rIns="57333" bIns="286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1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MIASTA, GMINY, POWIATY:</a:t>
              </a:r>
              <a:endPara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lokalne strategie rozwoju, </a:t>
              </a:r>
              <a:br>
                <a:rPr kumimoji="0" lang="pl-PL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pl-PL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 tym sektorowe 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11" y="5718"/>
              <a:ext cx="4301" cy="234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rgbClr val="C0504D"/>
              </a:solidFill>
              <a:round/>
              <a:headEnd/>
              <a:tailEnd/>
            </a:ln>
            <a:effectLst/>
          </p:spPr>
          <p:txBody>
            <a:bodyPr vert="horz" wrap="square" lIns="57333" tIns="28666" rIns="57333" bIns="2866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1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WOJEWÓDZTWO:</a:t>
              </a:r>
              <a:endPara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pl-PL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regionalne </a:t>
              </a:r>
              <a:endPara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pl-PL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pl-PL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subregionalne</a:t>
              </a:r>
              <a:endPara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pl-PL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lokalne </a:t>
              </a:r>
              <a:endPara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programy i plany rozwoju, </a:t>
              </a:r>
              <a:br>
                <a:rPr kumimoji="0" lang="pl-PL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pl-PL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 tym sektorowe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>
              <a:off x="15897" y="5718"/>
              <a:ext cx="3933" cy="203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1F497D"/>
              </a:solidFill>
              <a:round/>
              <a:headEnd/>
              <a:tailEnd/>
            </a:ln>
            <a:effectLst/>
          </p:spPr>
          <p:txBody>
            <a:bodyPr vert="horz" wrap="square" lIns="57333" tIns="28666" rIns="57333" bIns="2866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studium uwarunkowań </a:t>
              </a:r>
              <a:br>
                <a:rPr kumimoji="0" lang="pl-PL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pl-PL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i kierunków zagospodarowania przestrzennego gminy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16100" y="8757"/>
              <a:ext cx="3409" cy="131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1F497D"/>
              </a:solidFill>
              <a:round/>
              <a:headEnd/>
              <a:tailEnd/>
            </a:ln>
            <a:effectLst/>
          </p:spPr>
          <p:txBody>
            <a:bodyPr vert="horz" wrap="square" lIns="57333" tIns="28666" rIns="57333" bIns="2866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miejscowy plan zagospodarowania</a:t>
              </a:r>
              <a:r>
                <a:rPr kumimoji="0" lang="pl-PL" sz="1200" b="1" i="0" u="none" strike="noStrike" cap="none" normalizeH="0" baseline="0" dirty="0" smtClean="0">
                  <a:ln>
                    <a:noFill/>
                  </a:ln>
                  <a:solidFill>
                    <a:srgbClr val="003399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pl-PL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przestrzennego 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9945" y="9151"/>
              <a:ext cx="3008" cy="111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rgbClr val="C0504D"/>
              </a:solidFill>
              <a:round/>
              <a:headEnd/>
              <a:tailEnd/>
            </a:ln>
            <a:effectLst/>
          </p:spPr>
          <p:txBody>
            <a:bodyPr vert="horz" wrap="square" lIns="57333" tIns="28666" rIns="57333" bIns="2866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lokalne programy rozwoju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5160" y="4771"/>
              <a:ext cx="724" cy="812"/>
            </a:xfrm>
            <a:prstGeom prst="downArrow">
              <a:avLst>
                <a:gd name="adj1" fmla="val 50000"/>
                <a:gd name="adj2" fmla="val 45880"/>
              </a:avLst>
            </a:prstGeom>
            <a:gradFill rotWithShape="0">
              <a:gsLst>
                <a:gs pos="0">
                  <a:srgbClr val="FFFFFF">
                    <a:gamma/>
                    <a:tint val="20000"/>
                    <a:invGamma/>
                  </a:srgbClr>
                </a:gs>
                <a:gs pos="100000">
                  <a:srgbClr val="FFFFFF"/>
                </a:gs>
              </a:gsLst>
              <a:lin ang="0" scaled="1"/>
            </a:gradFill>
            <a:ln w="3175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 rot="5400000">
              <a:off x="14775" y="5969"/>
              <a:ext cx="553" cy="1186"/>
            </a:xfrm>
            <a:prstGeom prst="downArrow">
              <a:avLst>
                <a:gd name="adj1" fmla="val 50000"/>
                <a:gd name="adj2" fmla="val 82555"/>
              </a:avLst>
            </a:prstGeom>
            <a:gradFill rotWithShape="0">
              <a:gsLst>
                <a:gs pos="0">
                  <a:srgbClr val="FFFFFF">
                    <a:gamma/>
                    <a:tint val="20000"/>
                    <a:invGamma/>
                  </a:srgbClr>
                </a:gs>
                <a:gs pos="100000">
                  <a:srgbClr val="FFFFFF"/>
                </a:gs>
              </a:gsLst>
              <a:lin ang="0" scaled="1"/>
            </a:gradFill>
            <a:ln w="31750">
              <a:solidFill>
                <a:srgbClr val="548DD4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12931" y="4771"/>
              <a:ext cx="723" cy="1193"/>
            </a:xfrm>
            <a:prstGeom prst="downArrow">
              <a:avLst>
                <a:gd name="adj1" fmla="val 49907"/>
                <a:gd name="adj2" fmla="val 61328"/>
              </a:avLst>
            </a:prstGeom>
            <a:gradFill rotWithShape="0">
              <a:gsLst>
                <a:gs pos="0">
                  <a:srgbClr val="FFFFFF">
                    <a:gamma/>
                    <a:tint val="20000"/>
                    <a:invGamma/>
                  </a:srgbClr>
                </a:gs>
                <a:gs pos="100000">
                  <a:srgbClr val="FFFFFF"/>
                </a:gs>
              </a:gsLst>
              <a:lin ang="0" scaled="1"/>
            </a:gradFill>
            <a:ln w="31750">
              <a:solidFill>
                <a:srgbClr val="548DD4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9570" y="4771"/>
              <a:ext cx="723" cy="1193"/>
            </a:xfrm>
            <a:prstGeom prst="downArrow">
              <a:avLst>
                <a:gd name="adj1" fmla="val 49907"/>
                <a:gd name="adj2" fmla="val 63383"/>
              </a:avLst>
            </a:prstGeom>
            <a:gradFill rotWithShape="0">
              <a:gsLst>
                <a:gs pos="0">
                  <a:srgbClr val="FFFFFF">
                    <a:gamma/>
                    <a:tint val="20000"/>
                    <a:invGamma/>
                  </a:srgbClr>
                </a:gs>
                <a:gs pos="100000">
                  <a:srgbClr val="FFFFFF"/>
                </a:gs>
              </a:gsLst>
              <a:lin ang="0" scaled="1"/>
            </a:gradFill>
            <a:ln w="3175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5160" y="8151"/>
              <a:ext cx="724" cy="830"/>
            </a:xfrm>
            <a:prstGeom prst="downArrow">
              <a:avLst>
                <a:gd name="adj1" fmla="val 50000"/>
                <a:gd name="adj2" fmla="val 46897"/>
              </a:avLst>
            </a:prstGeom>
            <a:gradFill rotWithShape="0">
              <a:gsLst>
                <a:gs pos="0">
                  <a:srgbClr val="FFFFFF">
                    <a:gamma/>
                    <a:tint val="20000"/>
                    <a:invGamma/>
                  </a:srgbClr>
                </a:gs>
                <a:gs pos="100000">
                  <a:srgbClr val="FFFFFF"/>
                </a:gs>
              </a:gsLst>
              <a:lin ang="0" scaled="1"/>
            </a:gradFill>
            <a:ln w="3175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11114" y="7877"/>
              <a:ext cx="724" cy="1155"/>
            </a:xfrm>
            <a:prstGeom prst="downArrow">
              <a:avLst>
                <a:gd name="adj1" fmla="val 55278"/>
                <a:gd name="adj2" fmla="val 45895"/>
              </a:avLst>
            </a:prstGeom>
            <a:gradFill rotWithShape="0">
              <a:gsLst>
                <a:gs pos="0">
                  <a:srgbClr val="FFFFFF">
                    <a:gamma/>
                    <a:tint val="20000"/>
                    <a:invGamma/>
                  </a:srgbClr>
                </a:gs>
                <a:gs pos="100000">
                  <a:srgbClr val="FFFFFF"/>
                </a:gs>
              </a:gsLst>
              <a:lin ang="0" scaled="1"/>
            </a:gradFill>
            <a:ln w="3175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17512" y="4771"/>
              <a:ext cx="723" cy="812"/>
            </a:xfrm>
            <a:prstGeom prst="downArrow">
              <a:avLst>
                <a:gd name="adj1" fmla="val 50000"/>
                <a:gd name="adj2" fmla="val 45943"/>
              </a:avLst>
            </a:prstGeom>
            <a:gradFill rotWithShape="0">
              <a:gsLst>
                <a:gs pos="0">
                  <a:srgbClr val="FFFFFF">
                    <a:gamma/>
                    <a:tint val="20000"/>
                    <a:invGamma/>
                  </a:srgbClr>
                </a:gs>
                <a:gs pos="100000">
                  <a:srgbClr val="FFFFFF"/>
                </a:gs>
              </a:gsLst>
              <a:lin ang="0" scaled="1"/>
            </a:gradFill>
            <a:ln w="31750">
              <a:solidFill>
                <a:srgbClr val="548DD4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74" name="AutoShape 2"/>
            <p:cNvSpPr>
              <a:spLocks noChangeArrowheads="1"/>
            </p:cNvSpPr>
            <p:nvPr/>
          </p:nvSpPr>
          <p:spPr bwMode="auto">
            <a:xfrm>
              <a:off x="17512" y="7856"/>
              <a:ext cx="723" cy="812"/>
            </a:xfrm>
            <a:prstGeom prst="downArrow">
              <a:avLst>
                <a:gd name="adj1" fmla="val 50000"/>
                <a:gd name="adj2" fmla="val 45943"/>
              </a:avLst>
            </a:prstGeom>
            <a:gradFill rotWithShape="0">
              <a:gsLst>
                <a:gs pos="0">
                  <a:srgbClr val="FFFFFF">
                    <a:gamma/>
                    <a:tint val="20000"/>
                    <a:invGamma/>
                  </a:srgbClr>
                </a:gs>
                <a:gs pos="100000">
                  <a:srgbClr val="FFFFFF"/>
                </a:gs>
              </a:gsLst>
              <a:lin ang="0" scaled="1"/>
            </a:gradFill>
            <a:ln w="31750">
              <a:solidFill>
                <a:srgbClr val="548DD4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27" name="Prostokąt 26"/>
          <p:cNvSpPr/>
          <p:nvPr/>
        </p:nvSpPr>
        <p:spPr>
          <a:xfrm>
            <a:off x="179512" y="764704"/>
            <a:ext cx="8856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buBlip>
                <a:blip r:embed="rId4"/>
              </a:buBlip>
            </a:pPr>
            <a:r>
              <a:rPr lang="pl-PL" sz="20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Zmniejszenie liczby dokumentów i strategii „sektorowych” </a:t>
            </a:r>
          </a:p>
        </p:txBody>
      </p:sp>
      <p:pic>
        <p:nvPicPr>
          <p:cNvPr id="3101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1484784"/>
            <a:ext cx="1152128" cy="615950"/>
          </a:xfrm>
          <a:prstGeom prst="rect">
            <a:avLst/>
          </a:prstGeom>
          <a:noFill/>
        </p:spPr>
      </p:pic>
      <p:sp>
        <p:nvSpPr>
          <p:cNvPr id="28" name="AutoShape 15"/>
          <p:cNvSpPr>
            <a:spLocks noChangeArrowheads="1"/>
          </p:cNvSpPr>
          <p:nvPr/>
        </p:nvSpPr>
        <p:spPr bwMode="auto">
          <a:xfrm>
            <a:off x="467544" y="5157192"/>
            <a:ext cx="2016224" cy="115212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57333" tIns="28666" rIns="57333" bIns="28666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Nowy RPO:</a:t>
            </a:r>
          </a:p>
          <a:p>
            <a:pPr algn="ctr"/>
            <a:endParaRPr lang="pl-PL" sz="3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pl-PL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Ramowy Zintegrowany </a:t>
            </a:r>
            <a:br>
              <a:rPr lang="pl-PL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pl-PL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Program Regionalny</a:t>
            </a:r>
          </a:p>
        </p:txBody>
      </p:sp>
      <p:cxnSp>
        <p:nvCxnSpPr>
          <p:cNvPr id="29" name="Łącznik prosty 28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25400" cap="rnd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owolny kształt 25"/>
          <p:cNvSpPr/>
          <p:nvPr/>
        </p:nvSpPr>
        <p:spPr>
          <a:xfrm>
            <a:off x="539552" y="3284984"/>
            <a:ext cx="4954150" cy="792088"/>
          </a:xfrm>
          <a:custGeom>
            <a:avLst/>
            <a:gdLst>
              <a:gd name="connsiteX0" fmla="*/ 0 w 4954150"/>
              <a:gd name="connsiteY0" fmla="*/ 79209 h 792088"/>
              <a:gd name="connsiteX1" fmla="*/ 23200 w 4954150"/>
              <a:gd name="connsiteY1" fmla="*/ 23200 h 792088"/>
              <a:gd name="connsiteX2" fmla="*/ 79209 w 4954150"/>
              <a:gd name="connsiteY2" fmla="*/ 0 h 792088"/>
              <a:gd name="connsiteX3" fmla="*/ 4874941 w 4954150"/>
              <a:gd name="connsiteY3" fmla="*/ 0 h 792088"/>
              <a:gd name="connsiteX4" fmla="*/ 4930950 w 4954150"/>
              <a:gd name="connsiteY4" fmla="*/ 23200 h 792088"/>
              <a:gd name="connsiteX5" fmla="*/ 4954150 w 4954150"/>
              <a:gd name="connsiteY5" fmla="*/ 79209 h 792088"/>
              <a:gd name="connsiteX6" fmla="*/ 4954150 w 4954150"/>
              <a:gd name="connsiteY6" fmla="*/ 712879 h 792088"/>
              <a:gd name="connsiteX7" fmla="*/ 4930950 w 4954150"/>
              <a:gd name="connsiteY7" fmla="*/ 768888 h 792088"/>
              <a:gd name="connsiteX8" fmla="*/ 4874941 w 4954150"/>
              <a:gd name="connsiteY8" fmla="*/ 792088 h 792088"/>
              <a:gd name="connsiteX9" fmla="*/ 79209 w 4954150"/>
              <a:gd name="connsiteY9" fmla="*/ 792088 h 792088"/>
              <a:gd name="connsiteX10" fmla="*/ 23200 w 4954150"/>
              <a:gd name="connsiteY10" fmla="*/ 768888 h 792088"/>
              <a:gd name="connsiteX11" fmla="*/ 0 w 4954150"/>
              <a:gd name="connsiteY11" fmla="*/ 712879 h 792088"/>
              <a:gd name="connsiteX12" fmla="*/ 0 w 4954150"/>
              <a:gd name="connsiteY12" fmla="*/ 79209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54150" h="792088">
                <a:moveTo>
                  <a:pt x="0" y="79209"/>
                </a:moveTo>
                <a:cubicBezTo>
                  <a:pt x="0" y="58201"/>
                  <a:pt x="8345" y="38054"/>
                  <a:pt x="23200" y="23200"/>
                </a:cubicBezTo>
                <a:cubicBezTo>
                  <a:pt x="38055" y="8345"/>
                  <a:pt x="58202" y="0"/>
                  <a:pt x="79209" y="0"/>
                </a:cubicBezTo>
                <a:lnTo>
                  <a:pt x="4874941" y="0"/>
                </a:lnTo>
                <a:cubicBezTo>
                  <a:pt x="4895949" y="0"/>
                  <a:pt x="4916096" y="8345"/>
                  <a:pt x="4930950" y="23200"/>
                </a:cubicBezTo>
                <a:cubicBezTo>
                  <a:pt x="4945805" y="38055"/>
                  <a:pt x="4954150" y="58202"/>
                  <a:pt x="4954150" y="79209"/>
                </a:cubicBezTo>
                <a:lnTo>
                  <a:pt x="4954150" y="712879"/>
                </a:lnTo>
                <a:cubicBezTo>
                  <a:pt x="4954150" y="733887"/>
                  <a:pt x="4945805" y="754034"/>
                  <a:pt x="4930950" y="768888"/>
                </a:cubicBezTo>
                <a:cubicBezTo>
                  <a:pt x="4916095" y="783743"/>
                  <a:pt x="4895948" y="792088"/>
                  <a:pt x="4874941" y="792088"/>
                </a:cubicBezTo>
                <a:lnTo>
                  <a:pt x="79209" y="792088"/>
                </a:lnTo>
                <a:cubicBezTo>
                  <a:pt x="58201" y="792088"/>
                  <a:pt x="38054" y="783743"/>
                  <a:pt x="23200" y="768888"/>
                </a:cubicBezTo>
                <a:cubicBezTo>
                  <a:pt x="8345" y="754033"/>
                  <a:pt x="0" y="733886"/>
                  <a:pt x="0" y="712879"/>
                </a:cubicBezTo>
                <a:lnTo>
                  <a:pt x="0" y="79209"/>
                </a:lnTo>
                <a:close/>
              </a:path>
            </a:pathLst>
          </a:cu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99399" tIns="99399" rIns="974656" bIns="99399" numCol="1" spcCol="1270" anchor="ctr" anchorCtr="0">
            <a:noAutofit/>
          </a:bodyPr>
          <a:lstStyle/>
          <a:p>
            <a:pPr marL="85725" lvl="0" defTabSz="889000">
              <a:lnSpc>
                <a:spcPct val="90000"/>
              </a:lnSpc>
              <a:spcAft>
                <a:spcPct val="35000"/>
              </a:spcAft>
              <a:tabLst>
                <a:tab pos="85725" algn="l"/>
              </a:tabLst>
            </a:pPr>
            <a:r>
              <a:rPr lang="pl-PL" sz="2000" b="1" dirty="0" smtClean="0"/>
              <a:t>Zespół Zarządzający Projektem Strategii UMWD</a:t>
            </a:r>
            <a:endParaRPr lang="pl-PL" sz="2000" dirty="0"/>
          </a:p>
        </p:txBody>
      </p:sp>
      <p:pic>
        <p:nvPicPr>
          <p:cNvPr id="8194" name="Obraz 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7950" y="115888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Łącznik prosty 5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25400" cap="rnd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Prostokąt 353"/>
          <p:cNvSpPr/>
          <p:nvPr/>
        </p:nvSpPr>
        <p:spPr>
          <a:xfrm>
            <a:off x="251520" y="764704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Blip>
                <a:blip r:embed="rId4"/>
              </a:buBlip>
            </a:pPr>
            <a:r>
              <a:rPr lang="pl-PL" sz="2000" b="1" dirty="0" smtClean="0">
                <a:latin typeface="Calibri" pitchFamily="34" charset="0"/>
              </a:rPr>
              <a:t>  </a:t>
            </a:r>
            <a:r>
              <a:rPr lang="pl-PL" sz="2000" b="1" i="1" dirty="0" smtClean="0">
                <a:solidFill>
                  <a:srgbClr val="0070C0"/>
                </a:solidFill>
                <a:latin typeface="Calibri" pitchFamily="34" charset="0"/>
              </a:rPr>
              <a:t>Podmioty zaangażowane w proces aktualizacji SRWD</a:t>
            </a:r>
          </a:p>
        </p:txBody>
      </p:sp>
      <p:sp>
        <p:nvSpPr>
          <p:cNvPr id="18" name="Dowolny kształt 17"/>
          <p:cNvSpPr/>
          <p:nvPr/>
        </p:nvSpPr>
        <p:spPr>
          <a:xfrm>
            <a:off x="179512" y="2276872"/>
            <a:ext cx="4954150" cy="792088"/>
          </a:xfrm>
          <a:custGeom>
            <a:avLst/>
            <a:gdLst>
              <a:gd name="connsiteX0" fmla="*/ 0 w 4954150"/>
              <a:gd name="connsiteY0" fmla="*/ 79209 h 792088"/>
              <a:gd name="connsiteX1" fmla="*/ 23200 w 4954150"/>
              <a:gd name="connsiteY1" fmla="*/ 23200 h 792088"/>
              <a:gd name="connsiteX2" fmla="*/ 79209 w 4954150"/>
              <a:gd name="connsiteY2" fmla="*/ 0 h 792088"/>
              <a:gd name="connsiteX3" fmla="*/ 4874941 w 4954150"/>
              <a:gd name="connsiteY3" fmla="*/ 0 h 792088"/>
              <a:gd name="connsiteX4" fmla="*/ 4930950 w 4954150"/>
              <a:gd name="connsiteY4" fmla="*/ 23200 h 792088"/>
              <a:gd name="connsiteX5" fmla="*/ 4954150 w 4954150"/>
              <a:gd name="connsiteY5" fmla="*/ 79209 h 792088"/>
              <a:gd name="connsiteX6" fmla="*/ 4954150 w 4954150"/>
              <a:gd name="connsiteY6" fmla="*/ 712879 h 792088"/>
              <a:gd name="connsiteX7" fmla="*/ 4930950 w 4954150"/>
              <a:gd name="connsiteY7" fmla="*/ 768888 h 792088"/>
              <a:gd name="connsiteX8" fmla="*/ 4874941 w 4954150"/>
              <a:gd name="connsiteY8" fmla="*/ 792088 h 792088"/>
              <a:gd name="connsiteX9" fmla="*/ 79209 w 4954150"/>
              <a:gd name="connsiteY9" fmla="*/ 792088 h 792088"/>
              <a:gd name="connsiteX10" fmla="*/ 23200 w 4954150"/>
              <a:gd name="connsiteY10" fmla="*/ 768888 h 792088"/>
              <a:gd name="connsiteX11" fmla="*/ 0 w 4954150"/>
              <a:gd name="connsiteY11" fmla="*/ 712879 h 792088"/>
              <a:gd name="connsiteX12" fmla="*/ 0 w 4954150"/>
              <a:gd name="connsiteY12" fmla="*/ 79209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54150" h="792088">
                <a:moveTo>
                  <a:pt x="0" y="79209"/>
                </a:moveTo>
                <a:cubicBezTo>
                  <a:pt x="0" y="58201"/>
                  <a:pt x="8345" y="38054"/>
                  <a:pt x="23200" y="23200"/>
                </a:cubicBezTo>
                <a:cubicBezTo>
                  <a:pt x="38055" y="8345"/>
                  <a:pt x="58202" y="0"/>
                  <a:pt x="79209" y="0"/>
                </a:cubicBezTo>
                <a:lnTo>
                  <a:pt x="4874941" y="0"/>
                </a:lnTo>
                <a:cubicBezTo>
                  <a:pt x="4895949" y="0"/>
                  <a:pt x="4916096" y="8345"/>
                  <a:pt x="4930950" y="23200"/>
                </a:cubicBezTo>
                <a:cubicBezTo>
                  <a:pt x="4945805" y="38055"/>
                  <a:pt x="4954150" y="58202"/>
                  <a:pt x="4954150" y="79209"/>
                </a:cubicBezTo>
                <a:lnTo>
                  <a:pt x="4954150" y="712879"/>
                </a:lnTo>
                <a:cubicBezTo>
                  <a:pt x="4954150" y="733887"/>
                  <a:pt x="4945805" y="754034"/>
                  <a:pt x="4930950" y="768888"/>
                </a:cubicBezTo>
                <a:cubicBezTo>
                  <a:pt x="4916095" y="783743"/>
                  <a:pt x="4895948" y="792088"/>
                  <a:pt x="4874941" y="792088"/>
                </a:cubicBezTo>
                <a:lnTo>
                  <a:pt x="79209" y="792088"/>
                </a:lnTo>
                <a:cubicBezTo>
                  <a:pt x="58201" y="792088"/>
                  <a:pt x="38054" y="783743"/>
                  <a:pt x="23200" y="768888"/>
                </a:cubicBezTo>
                <a:cubicBezTo>
                  <a:pt x="8345" y="754033"/>
                  <a:pt x="0" y="733886"/>
                  <a:pt x="0" y="712879"/>
                </a:cubicBezTo>
                <a:lnTo>
                  <a:pt x="0" y="79209"/>
                </a:lnTo>
                <a:close/>
              </a:path>
            </a:pathLst>
          </a:cu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99399" tIns="99399" rIns="974656" bIns="99399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000" b="1" kern="1200" dirty="0" smtClean="0"/>
              <a:t>Komitet Sterujący</a:t>
            </a:r>
            <a:endParaRPr lang="pl-PL" sz="2000" kern="1200" dirty="0"/>
          </a:p>
        </p:txBody>
      </p:sp>
      <p:sp>
        <p:nvSpPr>
          <p:cNvPr id="20" name="Dowolny kształt 19"/>
          <p:cNvSpPr/>
          <p:nvPr/>
        </p:nvSpPr>
        <p:spPr>
          <a:xfrm>
            <a:off x="1619672" y="5301208"/>
            <a:ext cx="4954150" cy="792088"/>
          </a:xfrm>
          <a:custGeom>
            <a:avLst/>
            <a:gdLst>
              <a:gd name="connsiteX0" fmla="*/ 0 w 4954150"/>
              <a:gd name="connsiteY0" fmla="*/ 79209 h 792088"/>
              <a:gd name="connsiteX1" fmla="*/ 23200 w 4954150"/>
              <a:gd name="connsiteY1" fmla="*/ 23200 h 792088"/>
              <a:gd name="connsiteX2" fmla="*/ 79209 w 4954150"/>
              <a:gd name="connsiteY2" fmla="*/ 0 h 792088"/>
              <a:gd name="connsiteX3" fmla="*/ 4874941 w 4954150"/>
              <a:gd name="connsiteY3" fmla="*/ 0 h 792088"/>
              <a:gd name="connsiteX4" fmla="*/ 4930950 w 4954150"/>
              <a:gd name="connsiteY4" fmla="*/ 23200 h 792088"/>
              <a:gd name="connsiteX5" fmla="*/ 4954150 w 4954150"/>
              <a:gd name="connsiteY5" fmla="*/ 79209 h 792088"/>
              <a:gd name="connsiteX6" fmla="*/ 4954150 w 4954150"/>
              <a:gd name="connsiteY6" fmla="*/ 712879 h 792088"/>
              <a:gd name="connsiteX7" fmla="*/ 4930950 w 4954150"/>
              <a:gd name="connsiteY7" fmla="*/ 768888 h 792088"/>
              <a:gd name="connsiteX8" fmla="*/ 4874941 w 4954150"/>
              <a:gd name="connsiteY8" fmla="*/ 792088 h 792088"/>
              <a:gd name="connsiteX9" fmla="*/ 79209 w 4954150"/>
              <a:gd name="connsiteY9" fmla="*/ 792088 h 792088"/>
              <a:gd name="connsiteX10" fmla="*/ 23200 w 4954150"/>
              <a:gd name="connsiteY10" fmla="*/ 768888 h 792088"/>
              <a:gd name="connsiteX11" fmla="*/ 0 w 4954150"/>
              <a:gd name="connsiteY11" fmla="*/ 712879 h 792088"/>
              <a:gd name="connsiteX12" fmla="*/ 0 w 4954150"/>
              <a:gd name="connsiteY12" fmla="*/ 79209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54150" h="792088">
                <a:moveTo>
                  <a:pt x="0" y="79209"/>
                </a:moveTo>
                <a:cubicBezTo>
                  <a:pt x="0" y="58201"/>
                  <a:pt x="8345" y="38054"/>
                  <a:pt x="23200" y="23200"/>
                </a:cubicBezTo>
                <a:cubicBezTo>
                  <a:pt x="38055" y="8345"/>
                  <a:pt x="58202" y="0"/>
                  <a:pt x="79209" y="0"/>
                </a:cubicBezTo>
                <a:lnTo>
                  <a:pt x="4874941" y="0"/>
                </a:lnTo>
                <a:cubicBezTo>
                  <a:pt x="4895949" y="0"/>
                  <a:pt x="4916096" y="8345"/>
                  <a:pt x="4930950" y="23200"/>
                </a:cubicBezTo>
                <a:cubicBezTo>
                  <a:pt x="4945805" y="38055"/>
                  <a:pt x="4954150" y="58202"/>
                  <a:pt x="4954150" y="79209"/>
                </a:cubicBezTo>
                <a:lnTo>
                  <a:pt x="4954150" y="712879"/>
                </a:lnTo>
                <a:cubicBezTo>
                  <a:pt x="4954150" y="733887"/>
                  <a:pt x="4945805" y="754034"/>
                  <a:pt x="4930950" y="768888"/>
                </a:cubicBezTo>
                <a:cubicBezTo>
                  <a:pt x="4916095" y="783743"/>
                  <a:pt x="4895948" y="792088"/>
                  <a:pt x="4874941" y="792088"/>
                </a:cubicBezTo>
                <a:lnTo>
                  <a:pt x="79209" y="792088"/>
                </a:lnTo>
                <a:cubicBezTo>
                  <a:pt x="58201" y="792088"/>
                  <a:pt x="38054" y="783743"/>
                  <a:pt x="23200" y="768888"/>
                </a:cubicBezTo>
                <a:cubicBezTo>
                  <a:pt x="8345" y="754033"/>
                  <a:pt x="0" y="733886"/>
                  <a:pt x="0" y="712879"/>
                </a:cubicBezTo>
                <a:lnTo>
                  <a:pt x="0" y="79209"/>
                </a:lnTo>
                <a:close/>
              </a:path>
            </a:pathLst>
          </a:cu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99399" tIns="99399" rIns="1022974" bIns="99399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000" b="1" kern="1200" dirty="0" smtClean="0"/>
              <a:t>Fora </a:t>
            </a:r>
            <a:r>
              <a:rPr lang="pl-PL" sz="2000" b="1" kern="1200" dirty="0" err="1" smtClean="0"/>
              <a:t>subregionalne</a:t>
            </a:r>
            <a:endParaRPr lang="pl-PL" sz="2000" kern="1200" dirty="0"/>
          </a:p>
        </p:txBody>
      </p:sp>
      <p:sp>
        <p:nvSpPr>
          <p:cNvPr id="21" name="Dowolny kształt 20"/>
          <p:cNvSpPr/>
          <p:nvPr/>
        </p:nvSpPr>
        <p:spPr>
          <a:xfrm>
            <a:off x="467544" y="6237312"/>
            <a:ext cx="8136904" cy="476672"/>
          </a:xfrm>
          <a:custGeom>
            <a:avLst/>
            <a:gdLst>
              <a:gd name="connsiteX0" fmla="*/ 0 w 4954150"/>
              <a:gd name="connsiteY0" fmla="*/ 79209 h 792088"/>
              <a:gd name="connsiteX1" fmla="*/ 23200 w 4954150"/>
              <a:gd name="connsiteY1" fmla="*/ 23200 h 792088"/>
              <a:gd name="connsiteX2" fmla="*/ 79209 w 4954150"/>
              <a:gd name="connsiteY2" fmla="*/ 0 h 792088"/>
              <a:gd name="connsiteX3" fmla="*/ 4874941 w 4954150"/>
              <a:gd name="connsiteY3" fmla="*/ 0 h 792088"/>
              <a:gd name="connsiteX4" fmla="*/ 4930950 w 4954150"/>
              <a:gd name="connsiteY4" fmla="*/ 23200 h 792088"/>
              <a:gd name="connsiteX5" fmla="*/ 4954150 w 4954150"/>
              <a:gd name="connsiteY5" fmla="*/ 79209 h 792088"/>
              <a:gd name="connsiteX6" fmla="*/ 4954150 w 4954150"/>
              <a:gd name="connsiteY6" fmla="*/ 712879 h 792088"/>
              <a:gd name="connsiteX7" fmla="*/ 4930950 w 4954150"/>
              <a:gd name="connsiteY7" fmla="*/ 768888 h 792088"/>
              <a:gd name="connsiteX8" fmla="*/ 4874941 w 4954150"/>
              <a:gd name="connsiteY8" fmla="*/ 792088 h 792088"/>
              <a:gd name="connsiteX9" fmla="*/ 79209 w 4954150"/>
              <a:gd name="connsiteY9" fmla="*/ 792088 h 792088"/>
              <a:gd name="connsiteX10" fmla="*/ 23200 w 4954150"/>
              <a:gd name="connsiteY10" fmla="*/ 768888 h 792088"/>
              <a:gd name="connsiteX11" fmla="*/ 0 w 4954150"/>
              <a:gd name="connsiteY11" fmla="*/ 712879 h 792088"/>
              <a:gd name="connsiteX12" fmla="*/ 0 w 4954150"/>
              <a:gd name="connsiteY12" fmla="*/ 79209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54150" h="792088">
                <a:moveTo>
                  <a:pt x="0" y="79209"/>
                </a:moveTo>
                <a:cubicBezTo>
                  <a:pt x="0" y="58201"/>
                  <a:pt x="8345" y="38054"/>
                  <a:pt x="23200" y="23200"/>
                </a:cubicBezTo>
                <a:cubicBezTo>
                  <a:pt x="38055" y="8345"/>
                  <a:pt x="58202" y="0"/>
                  <a:pt x="79209" y="0"/>
                </a:cubicBezTo>
                <a:lnTo>
                  <a:pt x="4874941" y="0"/>
                </a:lnTo>
                <a:cubicBezTo>
                  <a:pt x="4895949" y="0"/>
                  <a:pt x="4916096" y="8345"/>
                  <a:pt x="4930950" y="23200"/>
                </a:cubicBezTo>
                <a:cubicBezTo>
                  <a:pt x="4945805" y="38055"/>
                  <a:pt x="4954150" y="58202"/>
                  <a:pt x="4954150" y="79209"/>
                </a:cubicBezTo>
                <a:lnTo>
                  <a:pt x="4954150" y="712879"/>
                </a:lnTo>
                <a:cubicBezTo>
                  <a:pt x="4954150" y="733887"/>
                  <a:pt x="4945805" y="754034"/>
                  <a:pt x="4930950" y="768888"/>
                </a:cubicBezTo>
                <a:cubicBezTo>
                  <a:pt x="4916095" y="783743"/>
                  <a:pt x="4895948" y="792088"/>
                  <a:pt x="4874941" y="792088"/>
                </a:cubicBezTo>
                <a:lnTo>
                  <a:pt x="79209" y="792088"/>
                </a:lnTo>
                <a:cubicBezTo>
                  <a:pt x="58201" y="792088"/>
                  <a:pt x="38054" y="783743"/>
                  <a:pt x="23200" y="768888"/>
                </a:cubicBezTo>
                <a:cubicBezTo>
                  <a:pt x="8345" y="754033"/>
                  <a:pt x="0" y="733886"/>
                  <a:pt x="0" y="712879"/>
                </a:cubicBezTo>
                <a:lnTo>
                  <a:pt x="0" y="79209"/>
                </a:lnTo>
                <a:close/>
              </a:path>
            </a:pathLst>
          </a:custGeom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99399" tIns="99399" rIns="1029166" bIns="99399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kern="1200" dirty="0" smtClean="0"/>
              <a:t>KONSULTACJE SPOŁECZNE SRWD</a:t>
            </a:r>
            <a:endParaRPr lang="pl-PL" sz="2400" kern="1200" dirty="0" smtClean="0"/>
          </a:p>
        </p:txBody>
      </p:sp>
      <p:sp>
        <p:nvSpPr>
          <p:cNvPr id="19" name="Dowolny kształt 18"/>
          <p:cNvSpPr/>
          <p:nvPr/>
        </p:nvSpPr>
        <p:spPr>
          <a:xfrm>
            <a:off x="1115616" y="4293096"/>
            <a:ext cx="4954150" cy="792088"/>
          </a:xfrm>
          <a:custGeom>
            <a:avLst/>
            <a:gdLst>
              <a:gd name="connsiteX0" fmla="*/ 0 w 4954150"/>
              <a:gd name="connsiteY0" fmla="*/ 79209 h 792088"/>
              <a:gd name="connsiteX1" fmla="*/ 23200 w 4954150"/>
              <a:gd name="connsiteY1" fmla="*/ 23200 h 792088"/>
              <a:gd name="connsiteX2" fmla="*/ 79209 w 4954150"/>
              <a:gd name="connsiteY2" fmla="*/ 0 h 792088"/>
              <a:gd name="connsiteX3" fmla="*/ 4874941 w 4954150"/>
              <a:gd name="connsiteY3" fmla="*/ 0 h 792088"/>
              <a:gd name="connsiteX4" fmla="*/ 4930950 w 4954150"/>
              <a:gd name="connsiteY4" fmla="*/ 23200 h 792088"/>
              <a:gd name="connsiteX5" fmla="*/ 4954150 w 4954150"/>
              <a:gd name="connsiteY5" fmla="*/ 79209 h 792088"/>
              <a:gd name="connsiteX6" fmla="*/ 4954150 w 4954150"/>
              <a:gd name="connsiteY6" fmla="*/ 712879 h 792088"/>
              <a:gd name="connsiteX7" fmla="*/ 4930950 w 4954150"/>
              <a:gd name="connsiteY7" fmla="*/ 768888 h 792088"/>
              <a:gd name="connsiteX8" fmla="*/ 4874941 w 4954150"/>
              <a:gd name="connsiteY8" fmla="*/ 792088 h 792088"/>
              <a:gd name="connsiteX9" fmla="*/ 79209 w 4954150"/>
              <a:gd name="connsiteY9" fmla="*/ 792088 h 792088"/>
              <a:gd name="connsiteX10" fmla="*/ 23200 w 4954150"/>
              <a:gd name="connsiteY10" fmla="*/ 768888 h 792088"/>
              <a:gd name="connsiteX11" fmla="*/ 0 w 4954150"/>
              <a:gd name="connsiteY11" fmla="*/ 712879 h 792088"/>
              <a:gd name="connsiteX12" fmla="*/ 0 w 4954150"/>
              <a:gd name="connsiteY12" fmla="*/ 79209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54150" h="792088">
                <a:moveTo>
                  <a:pt x="0" y="79209"/>
                </a:moveTo>
                <a:cubicBezTo>
                  <a:pt x="0" y="58201"/>
                  <a:pt x="8345" y="38054"/>
                  <a:pt x="23200" y="23200"/>
                </a:cubicBezTo>
                <a:cubicBezTo>
                  <a:pt x="38055" y="8345"/>
                  <a:pt x="58202" y="0"/>
                  <a:pt x="79209" y="0"/>
                </a:cubicBezTo>
                <a:lnTo>
                  <a:pt x="4874941" y="0"/>
                </a:lnTo>
                <a:cubicBezTo>
                  <a:pt x="4895949" y="0"/>
                  <a:pt x="4916096" y="8345"/>
                  <a:pt x="4930950" y="23200"/>
                </a:cubicBezTo>
                <a:cubicBezTo>
                  <a:pt x="4945805" y="38055"/>
                  <a:pt x="4954150" y="58202"/>
                  <a:pt x="4954150" y="79209"/>
                </a:cubicBezTo>
                <a:lnTo>
                  <a:pt x="4954150" y="712879"/>
                </a:lnTo>
                <a:cubicBezTo>
                  <a:pt x="4954150" y="733887"/>
                  <a:pt x="4945805" y="754034"/>
                  <a:pt x="4930950" y="768888"/>
                </a:cubicBezTo>
                <a:cubicBezTo>
                  <a:pt x="4916095" y="783743"/>
                  <a:pt x="4895948" y="792088"/>
                  <a:pt x="4874941" y="792088"/>
                </a:cubicBezTo>
                <a:lnTo>
                  <a:pt x="79209" y="792088"/>
                </a:lnTo>
                <a:cubicBezTo>
                  <a:pt x="58201" y="792088"/>
                  <a:pt x="38054" y="783743"/>
                  <a:pt x="23200" y="768888"/>
                </a:cubicBezTo>
                <a:cubicBezTo>
                  <a:pt x="8345" y="754033"/>
                  <a:pt x="0" y="733886"/>
                  <a:pt x="0" y="712879"/>
                </a:cubicBezTo>
                <a:lnTo>
                  <a:pt x="0" y="79209"/>
                </a:lnTo>
                <a:close/>
              </a:path>
            </a:pathLst>
          </a:cu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99399" tIns="99399" rIns="1029166" bIns="99399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000" b="1" kern="1200" dirty="0" smtClean="0"/>
              <a:t>Grupa robocza </a:t>
            </a:r>
            <a:endParaRPr lang="pl-PL" sz="2000" kern="1200" dirty="0"/>
          </a:p>
        </p:txBody>
      </p:sp>
      <p:sp>
        <p:nvSpPr>
          <p:cNvPr id="22" name="Dowolny kształt 21"/>
          <p:cNvSpPr/>
          <p:nvPr/>
        </p:nvSpPr>
        <p:spPr>
          <a:xfrm>
            <a:off x="4355976" y="2924944"/>
            <a:ext cx="514857" cy="514857"/>
          </a:xfrm>
          <a:custGeom>
            <a:avLst/>
            <a:gdLst>
              <a:gd name="connsiteX0" fmla="*/ 0 w 514857"/>
              <a:gd name="connsiteY0" fmla="*/ 283171 h 514857"/>
              <a:gd name="connsiteX1" fmla="*/ 115843 w 514857"/>
              <a:gd name="connsiteY1" fmla="*/ 283171 h 514857"/>
              <a:gd name="connsiteX2" fmla="*/ 115843 w 514857"/>
              <a:gd name="connsiteY2" fmla="*/ 0 h 514857"/>
              <a:gd name="connsiteX3" fmla="*/ 399014 w 514857"/>
              <a:gd name="connsiteY3" fmla="*/ 0 h 514857"/>
              <a:gd name="connsiteX4" fmla="*/ 399014 w 514857"/>
              <a:gd name="connsiteY4" fmla="*/ 283171 h 514857"/>
              <a:gd name="connsiteX5" fmla="*/ 514857 w 514857"/>
              <a:gd name="connsiteY5" fmla="*/ 283171 h 514857"/>
              <a:gd name="connsiteX6" fmla="*/ 257429 w 514857"/>
              <a:gd name="connsiteY6" fmla="*/ 514857 h 514857"/>
              <a:gd name="connsiteX7" fmla="*/ 0 w 514857"/>
              <a:gd name="connsiteY7" fmla="*/ 283171 h 51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857" h="514857">
                <a:moveTo>
                  <a:pt x="0" y="283171"/>
                </a:moveTo>
                <a:lnTo>
                  <a:pt x="115843" y="283171"/>
                </a:lnTo>
                <a:lnTo>
                  <a:pt x="115843" y="0"/>
                </a:lnTo>
                <a:lnTo>
                  <a:pt x="399014" y="0"/>
                </a:lnTo>
                <a:lnTo>
                  <a:pt x="399014" y="283171"/>
                </a:lnTo>
                <a:lnTo>
                  <a:pt x="514857" y="283171"/>
                </a:lnTo>
                <a:lnTo>
                  <a:pt x="257429" y="514857"/>
                </a:lnTo>
                <a:lnTo>
                  <a:pt x="0" y="283171"/>
                </a:lnTo>
                <a:close/>
              </a:path>
            </a:pathLst>
          </a:cu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45053" tIns="29210" rIns="145053" bIns="15663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2300" kern="1200"/>
          </a:p>
        </p:txBody>
      </p:sp>
      <p:sp>
        <p:nvSpPr>
          <p:cNvPr id="23" name="Dowolny kształt 22"/>
          <p:cNvSpPr/>
          <p:nvPr/>
        </p:nvSpPr>
        <p:spPr>
          <a:xfrm>
            <a:off x="4788024" y="3933056"/>
            <a:ext cx="514857" cy="514857"/>
          </a:xfrm>
          <a:custGeom>
            <a:avLst/>
            <a:gdLst>
              <a:gd name="connsiteX0" fmla="*/ 0 w 514857"/>
              <a:gd name="connsiteY0" fmla="*/ 283171 h 514857"/>
              <a:gd name="connsiteX1" fmla="*/ 115843 w 514857"/>
              <a:gd name="connsiteY1" fmla="*/ 283171 h 514857"/>
              <a:gd name="connsiteX2" fmla="*/ 115843 w 514857"/>
              <a:gd name="connsiteY2" fmla="*/ 0 h 514857"/>
              <a:gd name="connsiteX3" fmla="*/ 399014 w 514857"/>
              <a:gd name="connsiteY3" fmla="*/ 0 h 514857"/>
              <a:gd name="connsiteX4" fmla="*/ 399014 w 514857"/>
              <a:gd name="connsiteY4" fmla="*/ 283171 h 514857"/>
              <a:gd name="connsiteX5" fmla="*/ 514857 w 514857"/>
              <a:gd name="connsiteY5" fmla="*/ 283171 h 514857"/>
              <a:gd name="connsiteX6" fmla="*/ 257429 w 514857"/>
              <a:gd name="connsiteY6" fmla="*/ 514857 h 514857"/>
              <a:gd name="connsiteX7" fmla="*/ 0 w 514857"/>
              <a:gd name="connsiteY7" fmla="*/ 283171 h 51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857" h="514857">
                <a:moveTo>
                  <a:pt x="0" y="283171"/>
                </a:moveTo>
                <a:lnTo>
                  <a:pt x="115843" y="283171"/>
                </a:lnTo>
                <a:lnTo>
                  <a:pt x="115843" y="0"/>
                </a:lnTo>
                <a:lnTo>
                  <a:pt x="399014" y="0"/>
                </a:lnTo>
                <a:lnTo>
                  <a:pt x="399014" y="283171"/>
                </a:lnTo>
                <a:lnTo>
                  <a:pt x="514857" y="283171"/>
                </a:lnTo>
                <a:lnTo>
                  <a:pt x="257429" y="514857"/>
                </a:lnTo>
                <a:lnTo>
                  <a:pt x="0" y="283171"/>
                </a:lnTo>
                <a:close/>
              </a:path>
            </a:pathLst>
          </a:cu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45053" tIns="29210" rIns="145053" bIns="15663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2300" kern="1200"/>
          </a:p>
        </p:txBody>
      </p:sp>
      <p:sp>
        <p:nvSpPr>
          <p:cNvPr id="24" name="Dowolny kształt 23"/>
          <p:cNvSpPr/>
          <p:nvPr/>
        </p:nvSpPr>
        <p:spPr>
          <a:xfrm>
            <a:off x="5364088" y="4941168"/>
            <a:ext cx="514857" cy="514857"/>
          </a:xfrm>
          <a:custGeom>
            <a:avLst/>
            <a:gdLst>
              <a:gd name="connsiteX0" fmla="*/ 0 w 514857"/>
              <a:gd name="connsiteY0" fmla="*/ 283171 h 514857"/>
              <a:gd name="connsiteX1" fmla="*/ 115843 w 514857"/>
              <a:gd name="connsiteY1" fmla="*/ 283171 h 514857"/>
              <a:gd name="connsiteX2" fmla="*/ 115843 w 514857"/>
              <a:gd name="connsiteY2" fmla="*/ 0 h 514857"/>
              <a:gd name="connsiteX3" fmla="*/ 399014 w 514857"/>
              <a:gd name="connsiteY3" fmla="*/ 0 h 514857"/>
              <a:gd name="connsiteX4" fmla="*/ 399014 w 514857"/>
              <a:gd name="connsiteY4" fmla="*/ 283171 h 514857"/>
              <a:gd name="connsiteX5" fmla="*/ 514857 w 514857"/>
              <a:gd name="connsiteY5" fmla="*/ 283171 h 514857"/>
              <a:gd name="connsiteX6" fmla="*/ 257429 w 514857"/>
              <a:gd name="connsiteY6" fmla="*/ 514857 h 514857"/>
              <a:gd name="connsiteX7" fmla="*/ 0 w 514857"/>
              <a:gd name="connsiteY7" fmla="*/ 283171 h 51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857" h="514857">
                <a:moveTo>
                  <a:pt x="0" y="283171"/>
                </a:moveTo>
                <a:lnTo>
                  <a:pt x="115843" y="283171"/>
                </a:lnTo>
                <a:lnTo>
                  <a:pt x="115843" y="0"/>
                </a:lnTo>
                <a:lnTo>
                  <a:pt x="399014" y="0"/>
                </a:lnTo>
                <a:lnTo>
                  <a:pt x="399014" y="283171"/>
                </a:lnTo>
                <a:lnTo>
                  <a:pt x="514857" y="283171"/>
                </a:lnTo>
                <a:lnTo>
                  <a:pt x="257429" y="514857"/>
                </a:lnTo>
                <a:lnTo>
                  <a:pt x="0" y="283171"/>
                </a:lnTo>
                <a:close/>
              </a:path>
            </a:pathLst>
          </a:cu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45053" tIns="29210" rIns="145053" bIns="15663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2300" kern="1200"/>
          </a:p>
        </p:txBody>
      </p:sp>
      <p:sp>
        <p:nvSpPr>
          <p:cNvPr id="27" name="Dowolny kształt 26"/>
          <p:cNvSpPr/>
          <p:nvPr/>
        </p:nvSpPr>
        <p:spPr>
          <a:xfrm>
            <a:off x="2051720" y="1268760"/>
            <a:ext cx="4968552" cy="792088"/>
          </a:xfrm>
          <a:custGeom>
            <a:avLst/>
            <a:gdLst>
              <a:gd name="connsiteX0" fmla="*/ 0 w 4954150"/>
              <a:gd name="connsiteY0" fmla="*/ 79209 h 792088"/>
              <a:gd name="connsiteX1" fmla="*/ 23200 w 4954150"/>
              <a:gd name="connsiteY1" fmla="*/ 23200 h 792088"/>
              <a:gd name="connsiteX2" fmla="*/ 79209 w 4954150"/>
              <a:gd name="connsiteY2" fmla="*/ 0 h 792088"/>
              <a:gd name="connsiteX3" fmla="*/ 4874941 w 4954150"/>
              <a:gd name="connsiteY3" fmla="*/ 0 h 792088"/>
              <a:gd name="connsiteX4" fmla="*/ 4930950 w 4954150"/>
              <a:gd name="connsiteY4" fmla="*/ 23200 h 792088"/>
              <a:gd name="connsiteX5" fmla="*/ 4954150 w 4954150"/>
              <a:gd name="connsiteY5" fmla="*/ 79209 h 792088"/>
              <a:gd name="connsiteX6" fmla="*/ 4954150 w 4954150"/>
              <a:gd name="connsiteY6" fmla="*/ 712879 h 792088"/>
              <a:gd name="connsiteX7" fmla="*/ 4930950 w 4954150"/>
              <a:gd name="connsiteY7" fmla="*/ 768888 h 792088"/>
              <a:gd name="connsiteX8" fmla="*/ 4874941 w 4954150"/>
              <a:gd name="connsiteY8" fmla="*/ 792088 h 792088"/>
              <a:gd name="connsiteX9" fmla="*/ 79209 w 4954150"/>
              <a:gd name="connsiteY9" fmla="*/ 792088 h 792088"/>
              <a:gd name="connsiteX10" fmla="*/ 23200 w 4954150"/>
              <a:gd name="connsiteY10" fmla="*/ 768888 h 792088"/>
              <a:gd name="connsiteX11" fmla="*/ 0 w 4954150"/>
              <a:gd name="connsiteY11" fmla="*/ 712879 h 792088"/>
              <a:gd name="connsiteX12" fmla="*/ 0 w 4954150"/>
              <a:gd name="connsiteY12" fmla="*/ 79209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54150" h="792088">
                <a:moveTo>
                  <a:pt x="0" y="79209"/>
                </a:moveTo>
                <a:cubicBezTo>
                  <a:pt x="0" y="58201"/>
                  <a:pt x="8345" y="38054"/>
                  <a:pt x="23200" y="23200"/>
                </a:cubicBezTo>
                <a:cubicBezTo>
                  <a:pt x="38055" y="8345"/>
                  <a:pt x="58202" y="0"/>
                  <a:pt x="79209" y="0"/>
                </a:cubicBezTo>
                <a:lnTo>
                  <a:pt x="4874941" y="0"/>
                </a:lnTo>
                <a:cubicBezTo>
                  <a:pt x="4895949" y="0"/>
                  <a:pt x="4916096" y="8345"/>
                  <a:pt x="4930950" y="23200"/>
                </a:cubicBezTo>
                <a:cubicBezTo>
                  <a:pt x="4945805" y="38055"/>
                  <a:pt x="4954150" y="58202"/>
                  <a:pt x="4954150" y="79209"/>
                </a:cubicBezTo>
                <a:lnTo>
                  <a:pt x="4954150" y="712879"/>
                </a:lnTo>
                <a:cubicBezTo>
                  <a:pt x="4954150" y="733887"/>
                  <a:pt x="4945805" y="754034"/>
                  <a:pt x="4930950" y="768888"/>
                </a:cubicBezTo>
                <a:cubicBezTo>
                  <a:pt x="4916095" y="783743"/>
                  <a:pt x="4895948" y="792088"/>
                  <a:pt x="4874941" y="792088"/>
                </a:cubicBezTo>
                <a:lnTo>
                  <a:pt x="79209" y="792088"/>
                </a:lnTo>
                <a:cubicBezTo>
                  <a:pt x="58201" y="792088"/>
                  <a:pt x="38054" y="783743"/>
                  <a:pt x="23200" y="768888"/>
                </a:cubicBezTo>
                <a:cubicBezTo>
                  <a:pt x="8345" y="754033"/>
                  <a:pt x="0" y="733886"/>
                  <a:pt x="0" y="712879"/>
                </a:cubicBezTo>
                <a:lnTo>
                  <a:pt x="0" y="79209"/>
                </a:lnTo>
                <a:close/>
              </a:path>
            </a:pathLst>
          </a:custGeom>
          <a:ln w="762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99399" tIns="99399" rIns="974656" bIns="99399" numCol="1" spcCol="1270" anchor="ctr" anchorCtr="0">
            <a:noAutofit/>
          </a:bodyPr>
          <a:lstStyle/>
          <a:p>
            <a:pPr marL="85725" lvl="0" defTabSz="889000">
              <a:lnSpc>
                <a:spcPct val="90000"/>
              </a:lnSpc>
              <a:spcAft>
                <a:spcPct val="35000"/>
              </a:spcAft>
              <a:tabLst>
                <a:tab pos="85725" algn="l"/>
              </a:tabLst>
            </a:pPr>
            <a:r>
              <a:rPr lang="pl-PL" sz="2000" b="1" dirty="0" smtClean="0"/>
              <a:t>Sejmik i Zarząd Województwa Dolnośląskiego</a:t>
            </a:r>
            <a:endParaRPr lang="pl-PL" sz="2000" dirty="0"/>
          </a:p>
        </p:txBody>
      </p:sp>
      <p:sp>
        <p:nvSpPr>
          <p:cNvPr id="28" name="Strzałka w dół 27"/>
          <p:cNvSpPr/>
          <p:nvPr/>
        </p:nvSpPr>
        <p:spPr>
          <a:xfrm rot="7762056">
            <a:off x="5627372" y="1677102"/>
            <a:ext cx="576064" cy="95362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Strzałka w dół 28"/>
          <p:cNvSpPr/>
          <p:nvPr/>
        </p:nvSpPr>
        <p:spPr>
          <a:xfrm rot="5400000">
            <a:off x="5296316" y="2272636"/>
            <a:ext cx="576064" cy="72855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Strzałka w dół 29"/>
          <p:cNvSpPr/>
          <p:nvPr/>
        </p:nvSpPr>
        <p:spPr>
          <a:xfrm rot="2882267">
            <a:off x="5552684" y="2872038"/>
            <a:ext cx="576064" cy="742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Dowolny kształt 24"/>
          <p:cNvSpPr/>
          <p:nvPr/>
        </p:nvSpPr>
        <p:spPr>
          <a:xfrm>
            <a:off x="5796136" y="2276872"/>
            <a:ext cx="3096344" cy="864096"/>
          </a:xfrm>
          <a:custGeom>
            <a:avLst/>
            <a:gdLst>
              <a:gd name="connsiteX0" fmla="*/ 0 w 4954150"/>
              <a:gd name="connsiteY0" fmla="*/ 79209 h 792088"/>
              <a:gd name="connsiteX1" fmla="*/ 23200 w 4954150"/>
              <a:gd name="connsiteY1" fmla="*/ 23200 h 792088"/>
              <a:gd name="connsiteX2" fmla="*/ 79209 w 4954150"/>
              <a:gd name="connsiteY2" fmla="*/ 0 h 792088"/>
              <a:gd name="connsiteX3" fmla="*/ 4874941 w 4954150"/>
              <a:gd name="connsiteY3" fmla="*/ 0 h 792088"/>
              <a:gd name="connsiteX4" fmla="*/ 4930950 w 4954150"/>
              <a:gd name="connsiteY4" fmla="*/ 23200 h 792088"/>
              <a:gd name="connsiteX5" fmla="*/ 4954150 w 4954150"/>
              <a:gd name="connsiteY5" fmla="*/ 79209 h 792088"/>
              <a:gd name="connsiteX6" fmla="*/ 4954150 w 4954150"/>
              <a:gd name="connsiteY6" fmla="*/ 712879 h 792088"/>
              <a:gd name="connsiteX7" fmla="*/ 4930950 w 4954150"/>
              <a:gd name="connsiteY7" fmla="*/ 768888 h 792088"/>
              <a:gd name="connsiteX8" fmla="*/ 4874941 w 4954150"/>
              <a:gd name="connsiteY8" fmla="*/ 792088 h 792088"/>
              <a:gd name="connsiteX9" fmla="*/ 79209 w 4954150"/>
              <a:gd name="connsiteY9" fmla="*/ 792088 h 792088"/>
              <a:gd name="connsiteX10" fmla="*/ 23200 w 4954150"/>
              <a:gd name="connsiteY10" fmla="*/ 768888 h 792088"/>
              <a:gd name="connsiteX11" fmla="*/ 0 w 4954150"/>
              <a:gd name="connsiteY11" fmla="*/ 712879 h 792088"/>
              <a:gd name="connsiteX12" fmla="*/ 0 w 4954150"/>
              <a:gd name="connsiteY12" fmla="*/ 79209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54150" h="792088">
                <a:moveTo>
                  <a:pt x="0" y="79209"/>
                </a:moveTo>
                <a:cubicBezTo>
                  <a:pt x="0" y="58201"/>
                  <a:pt x="8345" y="38054"/>
                  <a:pt x="23200" y="23200"/>
                </a:cubicBezTo>
                <a:cubicBezTo>
                  <a:pt x="38055" y="8345"/>
                  <a:pt x="58202" y="0"/>
                  <a:pt x="79209" y="0"/>
                </a:cubicBezTo>
                <a:lnTo>
                  <a:pt x="4874941" y="0"/>
                </a:lnTo>
                <a:cubicBezTo>
                  <a:pt x="4895949" y="0"/>
                  <a:pt x="4916096" y="8345"/>
                  <a:pt x="4930950" y="23200"/>
                </a:cubicBezTo>
                <a:cubicBezTo>
                  <a:pt x="4945805" y="38055"/>
                  <a:pt x="4954150" y="58202"/>
                  <a:pt x="4954150" y="79209"/>
                </a:cubicBezTo>
                <a:lnTo>
                  <a:pt x="4954150" y="712879"/>
                </a:lnTo>
                <a:cubicBezTo>
                  <a:pt x="4954150" y="733887"/>
                  <a:pt x="4945805" y="754034"/>
                  <a:pt x="4930950" y="768888"/>
                </a:cubicBezTo>
                <a:cubicBezTo>
                  <a:pt x="4916095" y="783743"/>
                  <a:pt x="4895948" y="792088"/>
                  <a:pt x="4874941" y="792088"/>
                </a:cubicBezTo>
                <a:lnTo>
                  <a:pt x="79209" y="792088"/>
                </a:lnTo>
                <a:cubicBezTo>
                  <a:pt x="58201" y="792088"/>
                  <a:pt x="38054" y="783743"/>
                  <a:pt x="23200" y="768888"/>
                </a:cubicBezTo>
                <a:cubicBezTo>
                  <a:pt x="8345" y="754033"/>
                  <a:pt x="0" y="733886"/>
                  <a:pt x="0" y="712879"/>
                </a:cubicBezTo>
                <a:lnTo>
                  <a:pt x="0" y="79209"/>
                </a:lnTo>
                <a:close/>
              </a:path>
            </a:pathLst>
          </a:cu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99399" tIns="99399" rIns="974656" bIns="99399" numCol="1" spcCol="1270" anchor="ctr" anchorCtr="0">
            <a:noAutofit/>
          </a:bodyPr>
          <a:lstStyle/>
          <a:p>
            <a:pPr marL="85725" lvl="0" defTabSz="889000">
              <a:lnSpc>
                <a:spcPct val="90000"/>
              </a:lnSpc>
              <a:spcAft>
                <a:spcPct val="35000"/>
              </a:spcAft>
              <a:tabLst>
                <a:tab pos="85725" algn="l"/>
              </a:tabLst>
            </a:pPr>
            <a:r>
              <a:rPr lang="pl-PL" sz="2000" b="1" dirty="0" smtClean="0"/>
              <a:t>Rada Rozwoju Dolnego Śląska</a:t>
            </a:r>
            <a:endParaRPr lang="pl-PL" sz="2000" dirty="0"/>
          </a:p>
        </p:txBody>
      </p:sp>
      <p:sp>
        <p:nvSpPr>
          <p:cNvPr id="33" name="Prostokąt 32"/>
          <p:cNvSpPr/>
          <p:nvPr/>
        </p:nvSpPr>
        <p:spPr>
          <a:xfrm>
            <a:off x="1619672" y="116632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latin typeface="+mn-lt"/>
              </a:rPr>
              <a:t>Stan prac nad aktualizacją SRWD</a:t>
            </a:r>
            <a:endParaRPr lang="pl-PL" sz="2000" b="1" dirty="0" smtClean="0">
              <a:latin typeface="+mn-lt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8" grpId="0" animBg="1"/>
      <p:bldP spid="20" grpId="0" animBg="1"/>
      <p:bldP spid="21" grpId="0" animBg="1"/>
      <p:bldP spid="19" grpId="0" animBg="1"/>
      <p:bldP spid="22" grpId="0" animBg="1"/>
      <p:bldP spid="23" grpId="0" animBg="1"/>
      <p:bldP spid="24" grpId="0" animBg="1"/>
      <p:bldP spid="28" grpId="0" animBg="1"/>
      <p:bldP spid="29" grpId="0" animBg="1"/>
      <p:bldP spid="30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3964034" y="1484784"/>
            <a:ext cx="517996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Obraz 5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7950" y="115888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Łącznik prosty 5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25400" cap="rnd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pole tekstowe 354"/>
          <p:cNvSpPr txBox="1"/>
          <p:nvPr/>
        </p:nvSpPr>
        <p:spPr>
          <a:xfrm>
            <a:off x="251520" y="764704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5"/>
              </a:buBlip>
            </a:pPr>
            <a:r>
              <a:rPr lang="pl-PL" sz="2000" b="1" i="1" dirty="0" smtClean="0">
                <a:latin typeface="Calibri" pitchFamily="34" charset="0"/>
              </a:rPr>
              <a:t>  </a:t>
            </a:r>
            <a:r>
              <a:rPr lang="pl-PL" sz="2000" b="1" i="1" dirty="0" smtClean="0">
                <a:solidFill>
                  <a:srgbClr val="0070C0"/>
                </a:solidFill>
                <a:latin typeface="Calibri" pitchFamily="34" charset="0"/>
              </a:rPr>
              <a:t>Fora </a:t>
            </a:r>
            <a:r>
              <a:rPr lang="pl-PL" sz="2000" b="1" i="1" dirty="0" err="1" smtClean="0">
                <a:solidFill>
                  <a:srgbClr val="0070C0"/>
                </a:solidFill>
                <a:latin typeface="Calibri" pitchFamily="34" charset="0"/>
              </a:rPr>
              <a:t>Subregionalne</a:t>
            </a:r>
            <a:endParaRPr lang="pl-PL" b="1" i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79512" y="1412776"/>
            <a:ext cx="3995936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5725" lvl="1" indent="227013" algn="just" fontAlgn="base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pl-PL" b="1" u="sng" dirty="0" smtClean="0">
                <a:latin typeface="+mj-lt"/>
              </a:rPr>
              <a:t>Subregion I. Obszar Wrocławia</a:t>
            </a:r>
            <a:r>
              <a:rPr lang="pl-PL" b="1" dirty="0" smtClean="0">
                <a:latin typeface="+mj-lt"/>
              </a:rPr>
              <a:t> </a:t>
            </a:r>
          </a:p>
          <a:p>
            <a:pPr marL="85725" lvl="1" algn="just" fontAlgn="base">
              <a:spcBef>
                <a:spcPts val="600"/>
              </a:spcBef>
              <a:spcAft>
                <a:spcPct val="0"/>
              </a:spcAft>
            </a:pPr>
            <a:r>
              <a:rPr lang="pl-PL" sz="1600" b="1" dirty="0" smtClean="0">
                <a:latin typeface="+mj-lt"/>
              </a:rPr>
              <a:t>– powiaty: Oleśnicki, Oławski, Strzeliński, Wrocławski, Średzki, Wołowski, Trzebnicki, Milicki oraz miasto Wrocław</a:t>
            </a:r>
          </a:p>
          <a:p>
            <a:pPr marL="85725" lvl="1" algn="just" fontAlgn="base">
              <a:spcBef>
                <a:spcPct val="0"/>
              </a:spcBef>
              <a:spcAft>
                <a:spcPct val="0"/>
              </a:spcAft>
            </a:pPr>
            <a:endParaRPr lang="pl-PL" sz="1600" b="1" dirty="0" smtClean="0">
              <a:latin typeface="+mj-lt"/>
            </a:endParaRPr>
          </a:p>
          <a:p>
            <a:pPr marL="85725" lvl="1" fontAlgn="base">
              <a:spcBef>
                <a:spcPct val="0"/>
              </a:spcBef>
              <a:spcAft>
                <a:spcPct val="0"/>
              </a:spcAft>
            </a:pPr>
            <a:r>
              <a:rPr lang="pl-PL" b="1" dirty="0" smtClean="0">
                <a:latin typeface="+mj-lt"/>
              </a:rPr>
              <a:t>2) </a:t>
            </a:r>
            <a:r>
              <a:rPr lang="pl-PL" b="1" u="sng" dirty="0" smtClean="0">
                <a:latin typeface="+mj-lt"/>
              </a:rPr>
              <a:t>Subregion II. Obszar Legnicko-Głogowski</a:t>
            </a:r>
            <a:r>
              <a:rPr lang="pl-PL" b="1" dirty="0" smtClean="0">
                <a:latin typeface="+mj-lt"/>
              </a:rPr>
              <a:t> </a:t>
            </a:r>
          </a:p>
          <a:p>
            <a:pPr marL="85725" lvl="1" algn="just" fontAlgn="base">
              <a:spcBef>
                <a:spcPts val="600"/>
              </a:spcBef>
              <a:spcAft>
                <a:spcPct val="0"/>
              </a:spcAft>
            </a:pPr>
            <a:r>
              <a:rPr lang="pl-PL" sz="1600" b="1" dirty="0" smtClean="0">
                <a:latin typeface="+mj-lt"/>
              </a:rPr>
              <a:t>– powiaty: Legnicki, Lubiński, Głogowski, Jaworski, Polkowicki, Górowski, Bolesławiecki, Złotoryjski oraz miasto Legnica</a:t>
            </a:r>
          </a:p>
          <a:p>
            <a:pPr marL="85725" lvl="1" algn="just" fontAlgn="base">
              <a:spcBef>
                <a:spcPct val="0"/>
              </a:spcBef>
              <a:spcAft>
                <a:spcPct val="0"/>
              </a:spcAft>
            </a:pPr>
            <a:endParaRPr lang="pl-PL" sz="1600" b="1" u="sng" dirty="0" smtClean="0">
              <a:latin typeface="+mj-lt"/>
            </a:endParaRPr>
          </a:p>
          <a:p>
            <a:pPr marL="85725" lvl="1" algn="just" fontAlgn="base">
              <a:spcBef>
                <a:spcPct val="0"/>
              </a:spcBef>
              <a:spcAft>
                <a:spcPct val="0"/>
              </a:spcAft>
            </a:pPr>
            <a:r>
              <a:rPr lang="pl-PL" b="1" dirty="0" smtClean="0">
                <a:latin typeface="+mj-lt"/>
              </a:rPr>
              <a:t>3) </a:t>
            </a:r>
            <a:r>
              <a:rPr lang="pl-PL" b="1" u="sng" dirty="0" smtClean="0">
                <a:latin typeface="+mj-lt"/>
              </a:rPr>
              <a:t>Subregion III. Obszar Sudecki</a:t>
            </a:r>
            <a:r>
              <a:rPr lang="pl-PL" b="1" dirty="0" smtClean="0">
                <a:latin typeface="+mj-lt"/>
              </a:rPr>
              <a:t> </a:t>
            </a:r>
          </a:p>
          <a:p>
            <a:pPr marL="85725" lvl="1" algn="just" fontAlgn="base">
              <a:spcBef>
                <a:spcPts val="600"/>
              </a:spcBef>
              <a:spcAft>
                <a:spcPct val="0"/>
              </a:spcAft>
            </a:pPr>
            <a:r>
              <a:rPr lang="pl-PL" sz="1600" b="1" dirty="0" smtClean="0">
                <a:latin typeface="+mj-lt"/>
              </a:rPr>
              <a:t>– powiaty: Wałbrzyski, Kamiennogórski, Jeleniogórski, Lwówecki, Lubański, Zgorzelecki, Świdnicki, Dzierżoniowski, Ząbkowicki, Kłodzki oraz miasto Jelenia Góra</a:t>
            </a:r>
          </a:p>
        </p:txBody>
      </p:sp>
      <p:sp>
        <p:nvSpPr>
          <p:cNvPr id="9" name="Prostokąt 8"/>
          <p:cNvSpPr/>
          <p:nvPr/>
        </p:nvSpPr>
        <p:spPr>
          <a:xfrm>
            <a:off x="1619672" y="116632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latin typeface="+mn-lt"/>
              </a:rPr>
              <a:t>Stan prac nad aktualizacją SRWD</a:t>
            </a:r>
            <a:endParaRPr lang="pl-PL" sz="2000" b="1" dirty="0" smtClean="0">
              <a:latin typeface="+mn-lt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trzałka w prawo 56"/>
          <p:cNvSpPr/>
          <p:nvPr/>
        </p:nvSpPr>
        <p:spPr>
          <a:xfrm rot="18141709">
            <a:off x="311716" y="5160254"/>
            <a:ext cx="721867" cy="369194"/>
          </a:xfrm>
          <a:prstGeom prst="rightArrow">
            <a:avLst>
              <a:gd name="adj1" fmla="val 70000"/>
              <a:gd name="adj2" fmla="val 63906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2" name="Strzałka w prawo 71"/>
          <p:cNvSpPr/>
          <p:nvPr/>
        </p:nvSpPr>
        <p:spPr>
          <a:xfrm rot="18141709">
            <a:off x="5615395" y="4789471"/>
            <a:ext cx="1448858" cy="369194"/>
          </a:xfrm>
          <a:prstGeom prst="rightArrow">
            <a:avLst>
              <a:gd name="adj1" fmla="val 70000"/>
              <a:gd name="adj2" fmla="val 63906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3" name="Strzałka w prawo 72"/>
          <p:cNvSpPr/>
          <p:nvPr/>
        </p:nvSpPr>
        <p:spPr>
          <a:xfrm rot="18141709">
            <a:off x="3984123" y="5160254"/>
            <a:ext cx="721867" cy="369194"/>
          </a:xfrm>
          <a:prstGeom prst="rightArrow">
            <a:avLst>
              <a:gd name="adj1" fmla="val 70000"/>
              <a:gd name="adj2" fmla="val 63906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4" name="Strzałka w prawo 73"/>
          <p:cNvSpPr/>
          <p:nvPr/>
        </p:nvSpPr>
        <p:spPr>
          <a:xfrm rot="18141709">
            <a:off x="1503604" y="4695869"/>
            <a:ext cx="1480421" cy="369194"/>
          </a:xfrm>
          <a:prstGeom prst="rightArrow">
            <a:avLst>
              <a:gd name="adj1" fmla="val 70000"/>
              <a:gd name="adj2" fmla="val 63906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Dowolny kształt 32"/>
          <p:cNvSpPr/>
          <p:nvPr/>
        </p:nvSpPr>
        <p:spPr>
          <a:xfrm>
            <a:off x="251520" y="5373216"/>
            <a:ext cx="6048671" cy="148478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285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726" tIns="81726" rIns="81726" bIns="81726" numCol="1" spcCol="1270" anchor="ctr" anchorCtr="0">
            <a:noAutofit/>
          </a:bodyPr>
          <a:lstStyle/>
          <a:p>
            <a:pPr marL="1971675" lvl="4" indent="-447675" fontAlgn="auto">
              <a:spcAft>
                <a:spcPts val="600"/>
              </a:spcAft>
              <a:buFont typeface="Wingdings"/>
              <a:buChar char="è"/>
              <a:defRPr/>
            </a:pPr>
            <a:r>
              <a:rPr lang="pl-PL" sz="1400" b="1" i="1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Komitet Sterujący ds. SRWD</a:t>
            </a:r>
          </a:p>
          <a:p>
            <a:pPr marL="1971675" lvl="4" indent="-447675" fontAlgn="auto">
              <a:spcAft>
                <a:spcPts val="600"/>
              </a:spcAft>
              <a:buFont typeface="Wingdings"/>
              <a:buChar char="è"/>
              <a:defRPr/>
            </a:pPr>
            <a:r>
              <a:rPr lang="pl-PL" sz="1400" b="1" i="1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Zespół Zarządzający UMWD</a:t>
            </a:r>
          </a:p>
          <a:p>
            <a:pPr marL="1971675" lvl="4" indent="-447675" fontAlgn="auto">
              <a:spcAft>
                <a:spcPts val="600"/>
              </a:spcAft>
              <a:buFont typeface="Wingdings"/>
              <a:buChar char="è"/>
              <a:defRPr/>
            </a:pPr>
            <a:r>
              <a:rPr lang="pl-PL" sz="1400" b="1" i="1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Rada Rozwoju Dolnego Śląska</a:t>
            </a:r>
          </a:p>
          <a:p>
            <a:pPr marL="1971675" lvl="4" indent="-447675" fontAlgn="auto">
              <a:spcAft>
                <a:spcPts val="600"/>
              </a:spcAft>
              <a:buFont typeface="Wingdings"/>
              <a:buChar char="è"/>
              <a:defRPr/>
            </a:pPr>
            <a:r>
              <a:rPr lang="pl-PL" sz="1400" b="1" i="1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Forum </a:t>
            </a:r>
            <a:r>
              <a:rPr lang="pl-PL" sz="1400" b="1" i="1" dirty="0" err="1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Subregionalne</a:t>
            </a:r>
            <a:endParaRPr lang="pl-PL" sz="1400" b="1" i="1" dirty="0" smtClean="0">
              <a:solidFill>
                <a:schemeClr val="bg1"/>
              </a:solidFill>
              <a:latin typeface="Calibri" pitchFamily="34" charset="0"/>
              <a:sym typeface="Wingdings" pitchFamily="2" charset="2"/>
            </a:endParaRPr>
          </a:p>
          <a:p>
            <a:pPr marL="1971675" lvl="4" indent="-447675" fontAlgn="auto">
              <a:spcAft>
                <a:spcPts val="600"/>
              </a:spcAft>
              <a:buFont typeface="Wingdings"/>
              <a:buChar char="è"/>
              <a:defRPr/>
            </a:pPr>
            <a:r>
              <a:rPr lang="pl-PL" sz="1400" b="1" i="1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Grupa Robocza</a:t>
            </a:r>
          </a:p>
        </p:txBody>
      </p:sp>
      <p:pic>
        <p:nvPicPr>
          <p:cNvPr id="11266" name="Obraz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pl-PL"/>
              <a:t/>
            </a:r>
            <a:br>
              <a:rPr lang="pl-PL"/>
            </a:br>
            <a:endParaRPr lang="pl-PL"/>
          </a:p>
        </p:txBody>
      </p:sp>
      <p:sp>
        <p:nvSpPr>
          <p:cNvPr id="16" name="Dowolny kształt 15"/>
          <p:cNvSpPr/>
          <p:nvPr/>
        </p:nvSpPr>
        <p:spPr>
          <a:xfrm>
            <a:off x="323528" y="3284984"/>
            <a:ext cx="2736304" cy="1224136"/>
          </a:xfrm>
          <a:custGeom>
            <a:avLst/>
            <a:gdLst>
              <a:gd name="connsiteX0" fmla="*/ 0 w 989763"/>
              <a:gd name="connsiteY0" fmla="*/ 0 h 1757004"/>
              <a:gd name="connsiteX1" fmla="*/ 989763 w 989763"/>
              <a:gd name="connsiteY1" fmla="*/ 0 h 1757004"/>
              <a:gd name="connsiteX2" fmla="*/ 989763 w 989763"/>
              <a:gd name="connsiteY2" fmla="*/ 1757004 h 1757004"/>
              <a:gd name="connsiteX3" fmla="*/ 0 w 989763"/>
              <a:gd name="connsiteY3" fmla="*/ 1757004 h 1757004"/>
              <a:gd name="connsiteX4" fmla="*/ 0 w 989763"/>
              <a:gd name="connsiteY4" fmla="*/ 0 h 175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9763" h="1757004">
                <a:moveTo>
                  <a:pt x="0" y="0"/>
                </a:moveTo>
                <a:lnTo>
                  <a:pt x="989763" y="0"/>
                </a:lnTo>
                <a:lnTo>
                  <a:pt x="989763" y="1757004"/>
                </a:lnTo>
                <a:lnTo>
                  <a:pt x="0" y="17570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85344" bIns="85344" numCol="1" spcCol="1270" anchor="b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endParaRPr lang="pl-PL" sz="1600" b="1" i="1" kern="1200" dirty="0" smtClean="0"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cxnSp>
        <p:nvCxnSpPr>
          <p:cNvPr id="10" name="Łącznik prosty 9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25400" cap="rnd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 16"/>
          <p:cNvSpPr/>
          <p:nvPr/>
        </p:nvSpPr>
        <p:spPr>
          <a:xfrm>
            <a:off x="2267744" y="116632"/>
            <a:ext cx="56910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 smtClean="0">
                <a:latin typeface="+mj-lt"/>
              </a:rPr>
              <a:t>Aktualizacja SRWD – planowany harmonogram prac</a:t>
            </a:r>
          </a:p>
        </p:txBody>
      </p:sp>
      <p:sp>
        <p:nvSpPr>
          <p:cNvPr id="55" name="Strzałka w prawo 54"/>
          <p:cNvSpPr/>
          <p:nvPr/>
        </p:nvSpPr>
        <p:spPr>
          <a:xfrm>
            <a:off x="6804248" y="1628800"/>
            <a:ext cx="1682448" cy="2880320"/>
          </a:xfrm>
          <a:prstGeom prst="rightArrow">
            <a:avLst>
              <a:gd name="adj1" fmla="val 70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Strzałka w prawo 29"/>
          <p:cNvSpPr/>
          <p:nvPr/>
        </p:nvSpPr>
        <p:spPr>
          <a:xfrm>
            <a:off x="1907704" y="1700808"/>
            <a:ext cx="2160241" cy="2592288"/>
          </a:xfrm>
          <a:prstGeom prst="rightArrow">
            <a:avLst>
              <a:gd name="adj1" fmla="val 70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" name="Dowolny kształt 42"/>
          <p:cNvSpPr/>
          <p:nvPr/>
        </p:nvSpPr>
        <p:spPr>
          <a:xfrm>
            <a:off x="1979712" y="2204864"/>
            <a:ext cx="1584176" cy="1489296"/>
          </a:xfrm>
          <a:custGeom>
            <a:avLst/>
            <a:gdLst>
              <a:gd name="connsiteX0" fmla="*/ 0 w 625200"/>
              <a:gd name="connsiteY0" fmla="*/ 312600 h 625200"/>
              <a:gd name="connsiteX1" fmla="*/ 91559 w 625200"/>
              <a:gd name="connsiteY1" fmla="*/ 91558 h 625200"/>
              <a:gd name="connsiteX2" fmla="*/ 312601 w 625200"/>
              <a:gd name="connsiteY2" fmla="*/ 0 h 625200"/>
              <a:gd name="connsiteX3" fmla="*/ 533643 w 625200"/>
              <a:gd name="connsiteY3" fmla="*/ 91559 h 625200"/>
              <a:gd name="connsiteX4" fmla="*/ 625201 w 625200"/>
              <a:gd name="connsiteY4" fmla="*/ 312601 h 625200"/>
              <a:gd name="connsiteX5" fmla="*/ 533643 w 625200"/>
              <a:gd name="connsiteY5" fmla="*/ 533643 h 625200"/>
              <a:gd name="connsiteX6" fmla="*/ 312601 w 625200"/>
              <a:gd name="connsiteY6" fmla="*/ 625201 h 625200"/>
              <a:gd name="connsiteX7" fmla="*/ 91559 w 625200"/>
              <a:gd name="connsiteY7" fmla="*/ 533642 h 625200"/>
              <a:gd name="connsiteX8" fmla="*/ 1 w 625200"/>
              <a:gd name="connsiteY8" fmla="*/ 312600 h 625200"/>
              <a:gd name="connsiteX9" fmla="*/ 0 w 625200"/>
              <a:gd name="connsiteY9" fmla="*/ 312600 h 62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5200" h="625200">
                <a:moveTo>
                  <a:pt x="0" y="312600"/>
                </a:moveTo>
                <a:cubicBezTo>
                  <a:pt x="0" y="229693"/>
                  <a:pt x="32935" y="150182"/>
                  <a:pt x="91559" y="91558"/>
                </a:cubicBezTo>
                <a:cubicBezTo>
                  <a:pt x="150183" y="32934"/>
                  <a:pt x="229694" y="0"/>
                  <a:pt x="312601" y="0"/>
                </a:cubicBezTo>
                <a:cubicBezTo>
                  <a:pt x="395508" y="0"/>
                  <a:pt x="475019" y="32935"/>
                  <a:pt x="533643" y="91559"/>
                </a:cubicBezTo>
                <a:cubicBezTo>
                  <a:pt x="592267" y="150183"/>
                  <a:pt x="625201" y="229694"/>
                  <a:pt x="625201" y="312601"/>
                </a:cubicBezTo>
                <a:cubicBezTo>
                  <a:pt x="625201" y="395508"/>
                  <a:pt x="592266" y="475019"/>
                  <a:pt x="533643" y="533643"/>
                </a:cubicBezTo>
                <a:cubicBezTo>
                  <a:pt x="475019" y="592267"/>
                  <a:pt x="395508" y="625201"/>
                  <a:pt x="312601" y="625201"/>
                </a:cubicBezTo>
                <a:cubicBezTo>
                  <a:pt x="229694" y="625201"/>
                  <a:pt x="150183" y="592266"/>
                  <a:pt x="91559" y="533642"/>
                </a:cubicBezTo>
                <a:cubicBezTo>
                  <a:pt x="32935" y="475018"/>
                  <a:pt x="1" y="395507"/>
                  <a:pt x="1" y="312600"/>
                </a:cubicBezTo>
                <a:lnTo>
                  <a:pt x="0" y="31260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0" vert="horz" wrap="square" lIns="94733" tIns="94733" rIns="94733" bIns="9473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sym typeface="Wingdings" pitchFamily="2" charset="2"/>
              </a:rPr>
              <a:t>Projekt 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sym typeface="Wingdings" pitchFamily="2" charset="2"/>
              </a:rPr>
              <a:t>Strategii</a:t>
            </a:r>
          </a:p>
        </p:txBody>
      </p:sp>
      <p:grpSp>
        <p:nvGrpSpPr>
          <p:cNvPr id="70" name="Grupa 69"/>
          <p:cNvGrpSpPr/>
          <p:nvPr/>
        </p:nvGrpSpPr>
        <p:grpSpPr>
          <a:xfrm>
            <a:off x="4067943" y="1124744"/>
            <a:ext cx="2016225" cy="3865560"/>
            <a:chOff x="4067943" y="1124744"/>
            <a:chExt cx="2016225" cy="3865560"/>
          </a:xfrm>
        </p:grpSpPr>
        <p:sp>
          <p:nvSpPr>
            <p:cNvPr id="45" name="Strzałka w prawo 44"/>
            <p:cNvSpPr/>
            <p:nvPr/>
          </p:nvSpPr>
          <p:spPr>
            <a:xfrm>
              <a:off x="4067944" y="2636912"/>
              <a:ext cx="2016224" cy="864096"/>
            </a:xfrm>
            <a:prstGeom prst="rightArrow">
              <a:avLst>
                <a:gd name="adj1" fmla="val 70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Dowolny kształt 49"/>
            <p:cNvSpPr/>
            <p:nvPr/>
          </p:nvSpPr>
          <p:spPr>
            <a:xfrm>
              <a:off x="4283968" y="2420888"/>
              <a:ext cx="1224136" cy="1201264"/>
            </a:xfrm>
            <a:custGeom>
              <a:avLst/>
              <a:gdLst>
                <a:gd name="connsiteX0" fmla="*/ 0 w 625200"/>
                <a:gd name="connsiteY0" fmla="*/ 312600 h 625200"/>
                <a:gd name="connsiteX1" fmla="*/ 91559 w 625200"/>
                <a:gd name="connsiteY1" fmla="*/ 91558 h 625200"/>
                <a:gd name="connsiteX2" fmla="*/ 312601 w 625200"/>
                <a:gd name="connsiteY2" fmla="*/ 0 h 625200"/>
                <a:gd name="connsiteX3" fmla="*/ 533643 w 625200"/>
                <a:gd name="connsiteY3" fmla="*/ 91559 h 625200"/>
                <a:gd name="connsiteX4" fmla="*/ 625201 w 625200"/>
                <a:gd name="connsiteY4" fmla="*/ 312601 h 625200"/>
                <a:gd name="connsiteX5" fmla="*/ 533643 w 625200"/>
                <a:gd name="connsiteY5" fmla="*/ 533643 h 625200"/>
                <a:gd name="connsiteX6" fmla="*/ 312601 w 625200"/>
                <a:gd name="connsiteY6" fmla="*/ 625201 h 625200"/>
                <a:gd name="connsiteX7" fmla="*/ 91559 w 625200"/>
                <a:gd name="connsiteY7" fmla="*/ 533642 h 625200"/>
                <a:gd name="connsiteX8" fmla="*/ 1 w 625200"/>
                <a:gd name="connsiteY8" fmla="*/ 312600 h 625200"/>
                <a:gd name="connsiteX9" fmla="*/ 0 w 625200"/>
                <a:gd name="connsiteY9" fmla="*/ 312600 h 62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200" h="625200">
                  <a:moveTo>
                    <a:pt x="0" y="312600"/>
                  </a:moveTo>
                  <a:cubicBezTo>
                    <a:pt x="0" y="229693"/>
                    <a:pt x="32935" y="150182"/>
                    <a:pt x="91559" y="91558"/>
                  </a:cubicBezTo>
                  <a:cubicBezTo>
                    <a:pt x="150183" y="32934"/>
                    <a:pt x="229694" y="0"/>
                    <a:pt x="312601" y="0"/>
                  </a:cubicBezTo>
                  <a:cubicBezTo>
                    <a:pt x="395508" y="0"/>
                    <a:pt x="475019" y="32935"/>
                    <a:pt x="533643" y="91559"/>
                  </a:cubicBezTo>
                  <a:cubicBezTo>
                    <a:pt x="592267" y="150183"/>
                    <a:pt x="625201" y="229694"/>
                    <a:pt x="625201" y="312601"/>
                  </a:cubicBezTo>
                  <a:cubicBezTo>
                    <a:pt x="625201" y="395508"/>
                    <a:pt x="592266" y="475019"/>
                    <a:pt x="533643" y="533643"/>
                  </a:cubicBezTo>
                  <a:cubicBezTo>
                    <a:pt x="475019" y="592267"/>
                    <a:pt x="395508" y="625201"/>
                    <a:pt x="312601" y="625201"/>
                  </a:cubicBezTo>
                  <a:cubicBezTo>
                    <a:pt x="229694" y="625201"/>
                    <a:pt x="150183" y="592266"/>
                    <a:pt x="91559" y="533642"/>
                  </a:cubicBezTo>
                  <a:cubicBezTo>
                    <a:pt x="32935" y="475018"/>
                    <a:pt x="1" y="395507"/>
                    <a:pt x="1" y="312600"/>
                  </a:cubicBezTo>
                  <a:lnTo>
                    <a:pt x="0" y="31260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94733" tIns="94733" rIns="94733" bIns="94733" numCol="1" spcCol="1270" anchor="ctr" anchorCtr="0">
              <a:noAutofit/>
            </a:bodyPr>
            <a:lstStyle/>
            <a:p>
              <a:pPr marL="0" marR="0" indent="0" algn="ctr" defTabSz="222250" eaLnBrk="1" latinLnBrk="0" hangingPunct="1">
                <a:lnSpc>
                  <a:spcPct val="90000"/>
                </a:lnSpc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pl-PL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sym typeface="Wingdings" pitchFamily="2" charset="2"/>
              </a:endParaRPr>
            </a:p>
            <a:p>
              <a:pPr marL="0" marR="0" indent="0" algn="ctr" defTabSz="222250" eaLnBrk="1" latinLnBrk="0" hangingPunct="1">
                <a:lnSpc>
                  <a:spcPct val="90000"/>
                </a:lnSpc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1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  <a:sym typeface="Wingdings" pitchFamily="2" charset="2"/>
                </a:rPr>
                <a:t>Ocena </a:t>
              </a:r>
              <a:br>
                <a:rPr lang="pl-PL" sz="1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  <a:sym typeface="Wingdings" pitchFamily="2" charset="2"/>
                </a:rPr>
              </a:br>
              <a:r>
                <a:rPr lang="pl-PL" sz="1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  <a:sym typeface="Wingdings" pitchFamily="2" charset="2"/>
                </a:rPr>
                <a:t>ex-ante</a:t>
              </a:r>
            </a:p>
            <a:p>
              <a:pPr algn="ctr" defTabSz="222250">
                <a:lnSpc>
                  <a:spcPct val="90000"/>
                </a:lnSpc>
                <a:spcAft>
                  <a:spcPct val="35000"/>
                </a:spcAft>
              </a:pPr>
              <a:endParaRPr lang="pl-PL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sym typeface="Wingdings" pitchFamily="2" charset="2"/>
              </a:endParaRPr>
            </a:p>
          </p:txBody>
        </p:sp>
        <p:sp>
          <p:nvSpPr>
            <p:cNvPr id="51" name="Strzałka w prawo 50"/>
            <p:cNvSpPr/>
            <p:nvPr/>
          </p:nvSpPr>
          <p:spPr>
            <a:xfrm>
              <a:off x="4067943" y="3933056"/>
              <a:ext cx="2016224" cy="864096"/>
            </a:xfrm>
            <a:prstGeom prst="rightArrow">
              <a:avLst>
                <a:gd name="adj1" fmla="val 70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Dowolny kształt 51"/>
            <p:cNvSpPr/>
            <p:nvPr/>
          </p:nvSpPr>
          <p:spPr>
            <a:xfrm>
              <a:off x="4283967" y="3717032"/>
              <a:ext cx="1296143" cy="1273272"/>
            </a:xfrm>
            <a:custGeom>
              <a:avLst/>
              <a:gdLst>
                <a:gd name="connsiteX0" fmla="*/ 0 w 625200"/>
                <a:gd name="connsiteY0" fmla="*/ 312600 h 625200"/>
                <a:gd name="connsiteX1" fmla="*/ 91559 w 625200"/>
                <a:gd name="connsiteY1" fmla="*/ 91558 h 625200"/>
                <a:gd name="connsiteX2" fmla="*/ 312601 w 625200"/>
                <a:gd name="connsiteY2" fmla="*/ 0 h 625200"/>
                <a:gd name="connsiteX3" fmla="*/ 533643 w 625200"/>
                <a:gd name="connsiteY3" fmla="*/ 91559 h 625200"/>
                <a:gd name="connsiteX4" fmla="*/ 625201 w 625200"/>
                <a:gd name="connsiteY4" fmla="*/ 312601 h 625200"/>
                <a:gd name="connsiteX5" fmla="*/ 533643 w 625200"/>
                <a:gd name="connsiteY5" fmla="*/ 533643 h 625200"/>
                <a:gd name="connsiteX6" fmla="*/ 312601 w 625200"/>
                <a:gd name="connsiteY6" fmla="*/ 625201 h 625200"/>
                <a:gd name="connsiteX7" fmla="*/ 91559 w 625200"/>
                <a:gd name="connsiteY7" fmla="*/ 533642 h 625200"/>
                <a:gd name="connsiteX8" fmla="*/ 1 w 625200"/>
                <a:gd name="connsiteY8" fmla="*/ 312600 h 625200"/>
                <a:gd name="connsiteX9" fmla="*/ 0 w 625200"/>
                <a:gd name="connsiteY9" fmla="*/ 312600 h 62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200" h="625200">
                  <a:moveTo>
                    <a:pt x="0" y="312600"/>
                  </a:moveTo>
                  <a:cubicBezTo>
                    <a:pt x="0" y="229693"/>
                    <a:pt x="32935" y="150182"/>
                    <a:pt x="91559" y="91558"/>
                  </a:cubicBezTo>
                  <a:cubicBezTo>
                    <a:pt x="150183" y="32934"/>
                    <a:pt x="229694" y="0"/>
                    <a:pt x="312601" y="0"/>
                  </a:cubicBezTo>
                  <a:cubicBezTo>
                    <a:pt x="395508" y="0"/>
                    <a:pt x="475019" y="32935"/>
                    <a:pt x="533643" y="91559"/>
                  </a:cubicBezTo>
                  <a:cubicBezTo>
                    <a:pt x="592267" y="150183"/>
                    <a:pt x="625201" y="229694"/>
                    <a:pt x="625201" y="312601"/>
                  </a:cubicBezTo>
                  <a:cubicBezTo>
                    <a:pt x="625201" y="395508"/>
                    <a:pt x="592266" y="475019"/>
                    <a:pt x="533643" y="533643"/>
                  </a:cubicBezTo>
                  <a:cubicBezTo>
                    <a:pt x="475019" y="592267"/>
                    <a:pt x="395508" y="625201"/>
                    <a:pt x="312601" y="625201"/>
                  </a:cubicBezTo>
                  <a:cubicBezTo>
                    <a:pt x="229694" y="625201"/>
                    <a:pt x="150183" y="592266"/>
                    <a:pt x="91559" y="533642"/>
                  </a:cubicBezTo>
                  <a:cubicBezTo>
                    <a:pt x="32935" y="475018"/>
                    <a:pt x="1" y="395507"/>
                    <a:pt x="1" y="312600"/>
                  </a:cubicBezTo>
                  <a:lnTo>
                    <a:pt x="0" y="31260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94733" tIns="94733" rIns="94733" bIns="94733" numCol="1" spcCol="1270" anchor="ctr" anchorCtr="0">
              <a:noAutofit/>
            </a:bodyPr>
            <a:lstStyle/>
            <a:p>
              <a:pPr marL="0" marR="0" lvl="0" indent="0" algn="ctr" defTabSz="222250" eaLnBrk="1" latinLnBrk="0" hangingPunct="1">
                <a:lnSpc>
                  <a:spcPct val="90000"/>
                </a:lnSpc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lang="pl-PL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sym typeface="Wingdings" pitchFamily="2" charset="2"/>
              </a:endParaRPr>
            </a:p>
            <a:p>
              <a:pPr marL="0" marR="0" lvl="0" indent="0" algn="ctr" defTabSz="222250" eaLnBrk="1" latinLnBrk="0" hangingPunct="1">
                <a:lnSpc>
                  <a:spcPct val="90000"/>
                </a:lnSpc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1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  <a:sym typeface="Wingdings" pitchFamily="2" charset="2"/>
                </a:rPr>
                <a:t>Strategiczna ocena oddziaływania na środowisko</a:t>
              </a:r>
            </a:p>
            <a:p>
              <a:pPr algn="ctr" defTabSz="222250">
                <a:lnSpc>
                  <a:spcPct val="90000"/>
                </a:lnSpc>
                <a:spcAft>
                  <a:spcPct val="35000"/>
                </a:spcAft>
              </a:pPr>
              <a:endParaRPr lang="pl-PL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sym typeface="Wingdings" pitchFamily="2" charset="2"/>
              </a:endParaRPr>
            </a:p>
          </p:txBody>
        </p:sp>
        <p:sp>
          <p:nvSpPr>
            <p:cNvPr id="53" name="Strzałka w prawo 52"/>
            <p:cNvSpPr/>
            <p:nvPr/>
          </p:nvSpPr>
          <p:spPr>
            <a:xfrm>
              <a:off x="4067943" y="1340768"/>
              <a:ext cx="2016224" cy="792088"/>
            </a:xfrm>
            <a:prstGeom prst="rightArrow">
              <a:avLst>
                <a:gd name="adj1" fmla="val 70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Dowolny kształt 53"/>
            <p:cNvSpPr/>
            <p:nvPr/>
          </p:nvSpPr>
          <p:spPr>
            <a:xfrm>
              <a:off x="4283967" y="1124744"/>
              <a:ext cx="1237929" cy="1206257"/>
            </a:xfrm>
            <a:custGeom>
              <a:avLst/>
              <a:gdLst>
                <a:gd name="connsiteX0" fmla="*/ 0 w 625200"/>
                <a:gd name="connsiteY0" fmla="*/ 312600 h 625200"/>
                <a:gd name="connsiteX1" fmla="*/ 91559 w 625200"/>
                <a:gd name="connsiteY1" fmla="*/ 91558 h 625200"/>
                <a:gd name="connsiteX2" fmla="*/ 312601 w 625200"/>
                <a:gd name="connsiteY2" fmla="*/ 0 h 625200"/>
                <a:gd name="connsiteX3" fmla="*/ 533643 w 625200"/>
                <a:gd name="connsiteY3" fmla="*/ 91559 h 625200"/>
                <a:gd name="connsiteX4" fmla="*/ 625201 w 625200"/>
                <a:gd name="connsiteY4" fmla="*/ 312601 h 625200"/>
                <a:gd name="connsiteX5" fmla="*/ 533643 w 625200"/>
                <a:gd name="connsiteY5" fmla="*/ 533643 h 625200"/>
                <a:gd name="connsiteX6" fmla="*/ 312601 w 625200"/>
                <a:gd name="connsiteY6" fmla="*/ 625201 h 625200"/>
                <a:gd name="connsiteX7" fmla="*/ 91559 w 625200"/>
                <a:gd name="connsiteY7" fmla="*/ 533642 h 625200"/>
                <a:gd name="connsiteX8" fmla="*/ 1 w 625200"/>
                <a:gd name="connsiteY8" fmla="*/ 312600 h 625200"/>
                <a:gd name="connsiteX9" fmla="*/ 0 w 625200"/>
                <a:gd name="connsiteY9" fmla="*/ 312600 h 62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200" h="625200">
                  <a:moveTo>
                    <a:pt x="0" y="312600"/>
                  </a:moveTo>
                  <a:cubicBezTo>
                    <a:pt x="0" y="229693"/>
                    <a:pt x="32935" y="150182"/>
                    <a:pt x="91559" y="91558"/>
                  </a:cubicBezTo>
                  <a:cubicBezTo>
                    <a:pt x="150183" y="32934"/>
                    <a:pt x="229694" y="0"/>
                    <a:pt x="312601" y="0"/>
                  </a:cubicBezTo>
                  <a:cubicBezTo>
                    <a:pt x="395508" y="0"/>
                    <a:pt x="475019" y="32935"/>
                    <a:pt x="533643" y="91559"/>
                  </a:cubicBezTo>
                  <a:cubicBezTo>
                    <a:pt x="592267" y="150183"/>
                    <a:pt x="625201" y="229694"/>
                    <a:pt x="625201" y="312601"/>
                  </a:cubicBezTo>
                  <a:cubicBezTo>
                    <a:pt x="625201" y="395508"/>
                    <a:pt x="592266" y="475019"/>
                    <a:pt x="533643" y="533643"/>
                  </a:cubicBezTo>
                  <a:cubicBezTo>
                    <a:pt x="475019" y="592267"/>
                    <a:pt x="395508" y="625201"/>
                    <a:pt x="312601" y="625201"/>
                  </a:cubicBezTo>
                  <a:cubicBezTo>
                    <a:pt x="229694" y="625201"/>
                    <a:pt x="150183" y="592266"/>
                    <a:pt x="91559" y="533642"/>
                  </a:cubicBezTo>
                  <a:cubicBezTo>
                    <a:pt x="32935" y="475018"/>
                    <a:pt x="1" y="395507"/>
                    <a:pt x="1" y="312600"/>
                  </a:cubicBezTo>
                  <a:lnTo>
                    <a:pt x="0" y="31260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94733" tIns="94733" rIns="94733" bIns="94733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i="1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  <a:ea typeface="+mn-ea"/>
                  <a:cs typeface="+mn-cs"/>
                  <a:sym typeface="Wingdings" pitchFamily="2" charset="2"/>
                </a:rPr>
                <a:t>Konsultacje społeczne projektu SRWD</a:t>
              </a:r>
            </a:p>
          </p:txBody>
        </p:sp>
      </p:grpSp>
      <p:sp>
        <p:nvSpPr>
          <p:cNvPr id="56" name="Dowolny kształt 55"/>
          <p:cNvSpPr/>
          <p:nvPr/>
        </p:nvSpPr>
        <p:spPr>
          <a:xfrm>
            <a:off x="7956376" y="2420888"/>
            <a:ext cx="1187624" cy="1224136"/>
          </a:xfrm>
          <a:custGeom>
            <a:avLst/>
            <a:gdLst>
              <a:gd name="connsiteX0" fmla="*/ 0 w 625200"/>
              <a:gd name="connsiteY0" fmla="*/ 312600 h 625200"/>
              <a:gd name="connsiteX1" fmla="*/ 91559 w 625200"/>
              <a:gd name="connsiteY1" fmla="*/ 91558 h 625200"/>
              <a:gd name="connsiteX2" fmla="*/ 312601 w 625200"/>
              <a:gd name="connsiteY2" fmla="*/ 0 h 625200"/>
              <a:gd name="connsiteX3" fmla="*/ 533643 w 625200"/>
              <a:gd name="connsiteY3" fmla="*/ 91559 h 625200"/>
              <a:gd name="connsiteX4" fmla="*/ 625201 w 625200"/>
              <a:gd name="connsiteY4" fmla="*/ 312601 h 625200"/>
              <a:gd name="connsiteX5" fmla="*/ 533643 w 625200"/>
              <a:gd name="connsiteY5" fmla="*/ 533643 h 625200"/>
              <a:gd name="connsiteX6" fmla="*/ 312601 w 625200"/>
              <a:gd name="connsiteY6" fmla="*/ 625201 h 625200"/>
              <a:gd name="connsiteX7" fmla="*/ 91559 w 625200"/>
              <a:gd name="connsiteY7" fmla="*/ 533642 h 625200"/>
              <a:gd name="connsiteX8" fmla="*/ 1 w 625200"/>
              <a:gd name="connsiteY8" fmla="*/ 312600 h 625200"/>
              <a:gd name="connsiteX9" fmla="*/ 0 w 625200"/>
              <a:gd name="connsiteY9" fmla="*/ 312600 h 62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5200" h="625200">
                <a:moveTo>
                  <a:pt x="0" y="312600"/>
                </a:moveTo>
                <a:cubicBezTo>
                  <a:pt x="0" y="229693"/>
                  <a:pt x="32935" y="150182"/>
                  <a:pt x="91559" y="91558"/>
                </a:cubicBezTo>
                <a:cubicBezTo>
                  <a:pt x="150183" y="32934"/>
                  <a:pt x="229694" y="0"/>
                  <a:pt x="312601" y="0"/>
                </a:cubicBezTo>
                <a:cubicBezTo>
                  <a:pt x="395508" y="0"/>
                  <a:pt x="475019" y="32935"/>
                  <a:pt x="533643" y="91559"/>
                </a:cubicBezTo>
                <a:cubicBezTo>
                  <a:pt x="592267" y="150183"/>
                  <a:pt x="625201" y="229694"/>
                  <a:pt x="625201" y="312601"/>
                </a:cubicBezTo>
                <a:cubicBezTo>
                  <a:pt x="625201" y="395508"/>
                  <a:pt x="592266" y="475019"/>
                  <a:pt x="533643" y="533643"/>
                </a:cubicBezTo>
                <a:cubicBezTo>
                  <a:pt x="475019" y="592267"/>
                  <a:pt x="395508" y="625201"/>
                  <a:pt x="312601" y="625201"/>
                </a:cubicBezTo>
                <a:cubicBezTo>
                  <a:pt x="229694" y="625201"/>
                  <a:pt x="150183" y="592266"/>
                  <a:pt x="91559" y="533642"/>
                </a:cubicBezTo>
                <a:cubicBezTo>
                  <a:pt x="32935" y="475018"/>
                  <a:pt x="1" y="395507"/>
                  <a:pt x="1" y="312600"/>
                </a:cubicBezTo>
                <a:lnTo>
                  <a:pt x="0" y="312600"/>
                </a:lnTo>
                <a:close/>
              </a:path>
            </a:pathLst>
          </a:custGeom>
          <a:solidFill>
            <a:srgbClr val="FF3300"/>
          </a:solidFill>
          <a:ln w="3810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448" tIns="100448" rIns="100448" bIns="10044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6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sym typeface="Wingdings" pitchFamily="2" charset="2"/>
              </a:rPr>
              <a:t>Przyjęcie SRWD</a:t>
            </a:r>
          </a:p>
        </p:txBody>
      </p:sp>
      <p:sp>
        <p:nvSpPr>
          <p:cNvPr id="58" name="Dowolny kształt 57"/>
          <p:cNvSpPr/>
          <p:nvPr/>
        </p:nvSpPr>
        <p:spPr>
          <a:xfrm>
            <a:off x="0" y="764704"/>
            <a:ext cx="1440160" cy="532868"/>
          </a:xfrm>
          <a:custGeom>
            <a:avLst/>
            <a:gdLst>
              <a:gd name="connsiteX0" fmla="*/ 0 w 989763"/>
              <a:gd name="connsiteY0" fmla="*/ 0 h 1757004"/>
              <a:gd name="connsiteX1" fmla="*/ 989763 w 989763"/>
              <a:gd name="connsiteY1" fmla="*/ 0 h 1757004"/>
              <a:gd name="connsiteX2" fmla="*/ 989763 w 989763"/>
              <a:gd name="connsiteY2" fmla="*/ 1757004 h 1757004"/>
              <a:gd name="connsiteX3" fmla="*/ 0 w 989763"/>
              <a:gd name="connsiteY3" fmla="*/ 1757004 h 1757004"/>
              <a:gd name="connsiteX4" fmla="*/ 0 w 989763"/>
              <a:gd name="connsiteY4" fmla="*/ 0 h 175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9763" h="1757004">
                <a:moveTo>
                  <a:pt x="0" y="0"/>
                </a:moveTo>
                <a:lnTo>
                  <a:pt x="989763" y="0"/>
                </a:lnTo>
                <a:lnTo>
                  <a:pt x="989763" y="1757004"/>
                </a:lnTo>
                <a:lnTo>
                  <a:pt x="0" y="17570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85344" bIns="8534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pl-PL" sz="1600" b="1" i="1" kern="1200" dirty="0" smtClean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  <a:sym typeface="Wingdings" pitchFamily="2" charset="2"/>
              </a:rPr>
              <a:t>Luty – Marzec</a:t>
            </a:r>
          </a:p>
        </p:txBody>
      </p:sp>
      <p:sp>
        <p:nvSpPr>
          <p:cNvPr id="59" name="Dowolny kształt 58"/>
          <p:cNvSpPr/>
          <p:nvPr/>
        </p:nvSpPr>
        <p:spPr>
          <a:xfrm>
            <a:off x="1835696" y="836712"/>
            <a:ext cx="1728192" cy="432048"/>
          </a:xfrm>
          <a:custGeom>
            <a:avLst/>
            <a:gdLst>
              <a:gd name="connsiteX0" fmla="*/ 0 w 969129"/>
              <a:gd name="connsiteY0" fmla="*/ 0 h 1843404"/>
              <a:gd name="connsiteX1" fmla="*/ 969129 w 969129"/>
              <a:gd name="connsiteY1" fmla="*/ 0 h 1843404"/>
              <a:gd name="connsiteX2" fmla="*/ 969129 w 969129"/>
              <a:gd name="connsiteY2" fmla="*/ 1843404 h 1843404"/>
              <a:gd name="connsiteX3" fmla="*/ 0 w 969129"/>
              <a:gd name="connsiteY3" fmla="*/ 1843404 h 1843404"/>
              <a:gd name="connsiteX4" fmla="*/ 0 w 969129"/>
              <a:gd name="connsiteY4" fmla="*/ 0 h 184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9129" h="1843404">
                <a:moveTo>
                  <a:pt x="0" y="0"/>
                </a:moveTo>
                <a:lnTo>
                  <a:pt x="969129" y="0"/>
                </a:lnTo>
                <a:lnTo>
                  <a:pt x="969129" y="1843404"/>
                </a:lnTo>
                <a:lnTo>
                  <a:pt x="0" y="18434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85344" bIns="85344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600" b="1" i="1" kern="1200" dirty="0" smtClean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  <a:sym typeface="Wingdings" pitchFamily="2" charset="2"/>
              </a:rPr>
              <a:t>Kwiecień – </a:t>
            </a:r>
            <a:r>
              <a:rPr lang="pl-PL" sz="1600" b="1" i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L</a:t>
            </a:r>
            <a:r>
              <a:rPr lang="pl-PL" sz="1600" b="1" i="1" kern="1200" dirty="0" smtClean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  <a:sym typeface="Wingdings" pitchFamily="2" charset="2"/>
              </a:rPr>
              <a:t>ipiec</a:t>
            </a:r>
          </a:p>
        </p:txBody>
      </p:sp>
      <p:sp>
        <p:nvSpPr>
          <p:cNvPr id="60" name="Dowolny kształt 59"/>
          <p:cNvSpPr/>
          <p:nvPr/>
        </p:nvSpPr>
        <p:spPr>
          <a:xfrm>
            <a:off x="3779912" y="764704"/>
            <a:ext cx="2232248" cy="360040"/>
          </a:xfrm>
          <a:custGeom>
            <a:avLst/>
            <a:gdLst>
              <a:gd name="connsiteX0" fmla="*/ 0 w 987831"/>
              <a:gd name="connsiteY0" fmla="*/ 0 h 1555354"/>
              <a:gd name="connsiteX1" fmla="*/ 987831 w 987831"/>
              <a:gd name="connsiteY1" fmla="*/ 0 h 1555354"/>
              <a:gd name="connsiteX2" fmla="*/ 987831 w 987831"/>
              <a:gd name="connsiteY2" fmla="*/ 1555354 h 1555354"/>
              <a:gd name="connsiteX3" fmla="*/ 0 w 987831"/>
              <a:gd name="connsiteY3" fmla="*/ 1555354 h 1555354"/>
              <a:gd name="connsiteX4" fmla="*/ 0 w 987831"/>
              <a:gd name="connsiteY4" fmla="*/ 0 h 155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831" h="1555354">
                <a:moveTo>
                  <a:pt x="0" y="0"/>
                </a:moveTo>
                <a:lnTo>
                  <a:pt x="987831" y="0"/>
                </a:lnTo>
                <a:lnTo>
                  <a:pt x="987831" y="1555354"/>
                </a:lnTo>
                <a:lnTo>
                  <a:pt x="0" y="15553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85344" bIns="85344" numCol="1" spcCol="1270" anchor="b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600" b="1" i="1" kern="1200" dirty="0" smtClean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  <a:sym typeface="Wingdings" pitchFamily="2" charset="2"/>
              </a:rPr>
              <a:t>Lipiec – Sierpień</a:t>
            </a:r>
          </a:p>
        </p:txBody>
      </p:sp>
      <p:sp>
        <p:nvSpPr>
          <p:cNvPr id="62" name="Dowolny kształt 61"/>
          <p:cNvSpPr/>
          <p:nvPr/>
        </p:nvSpPr>
        <p:spPr>
          <a:xfrm>
            <a:off x="6300192" y="764704"/>
            <a:ext cx="1368152" cy="547260"/>
          </a:xfrm>
          <a:custGeom>
            <a:avLst/>
            <a:gdLst>
              <a:gd name="connsiteX0" fmla="*/ 0 w 1089402"/>
              <a:gd name="connsiteY0" fmla="*/ 0 h 1843404"/>
              <a:gd name="connsiteX1" fmla="*/ 1089402 w 1089402"/>
              <a:gd name="connsiteY1" fmla="*/ 0 h 1843404"/>
              <a:gd name="connsiteX2" fmla="*/ 1089402 w 1089402"/>
              <a:gd name="connsiteY2" fmla="*/ 1843404 h 1843404"/>
              <a:gd name="connsiteX3" fmla="*/ 0 w 1089402"/>
              <a:gd name="connsiteY3" fmla="*/ 1843404 h 1843404"/>
              <a:gd name="connsiteX4" fmla="*/ 0 w 1089402"/>
              <a:gd name="connsiteY4" fmla="*/ 0 h 184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9402" h="1843404">
                <a:moveTo>
                  <a:pt x="0" y="0"/>
                </a:moveTo>
                <a:lnTo>
                  <a:pt x="1089402" y="0"/>
                </a:lnTo>
                <a:lnTo>
                  <a:pt x="1089402" y="1843404"/>
                </a:lnTo>
                <a:lnTo>
                  <a:pt x="0" y="18434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85344" bIns="85344" numCol="1" spcCol="1270" anchor="b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600" b="1" i="1" kern="1200" dirty="0" smtClean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  <a:sym typeface="Wingdings" pitchFamily="2" charset="2"/>
              </a:rPr>
              <a:t>Wrzesień – Październik</a:t>
            </a:r>
          </a:p>
        </p:txBody>
      </p:sp>
      <p:sp>
        <p:nvSpPr>
          <p:cNvPr id="63" name="Dowolny kształt 62"/>
          <p:cNvSpPr/>
          <p:nvPr/>
        </p:nvSpPr>
        <p:spPr>
          <a:xfrm>
            <a:off x="7847856" y="764704"/>
            <a:ext cx="1296144" cy="504056"/>
          </a:xfrm>
          <a:custGeom>
            <a:avLst/>
            <a:gdLst>
              <a:gd name="connsiteX0" fmla="*/ 0 w 1003743"/>
              <a:gd name="connsiteY0" fmla="*/ 0 h 1843404"/>
              <a:gd name="connsiteX1" fmla="*/ 1003743 w 1003743"/>
              <a:gd name="connsiteY1" fmla="*/ 0 h 1843404"/>
              <a:gd name="connsiteX2" fmla="*/ 1003743 w 1003743"/>
              <a:gd name="connsiteY2" fmla="*/ 1843404 h 1843404"/>
              <a:gd name="connsiteX3" fmla="*/ 0 w 1003743"/>
              <a:gd name="connsiteY3" fmla="*/ 1843404 h 1843404"/>
              <a:gd name="connsiteX4" fmla="*/ 0 w 1003743"/>
              <a:gd name="connsiteY4" fmla="*/ 0 h 184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743" h="1843404">
                <a:moveTo>
                  <a:pt x="0" y="0"/>
                </a:moveTo>
                <a:lnTo>
                  <a:pt x="1003743" y="0"/>
                </a:lnTo>
                <a:lnTo>
                  <a:pt x="1003743" y="1843404"/>
                </a:lnTo>
                <a:lnTo>
                  <a:pt x="0" y="18434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85344" bIns="85344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600" b="1" i="1" kern="1200" dirty="0" smtClean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  <a:sym typeface="Wingdings" pitchFamily="2" charset="2"/>
              </a:rPr>
              <a:t>Listopad 2012</a:t>
            </a:r>
          </a:p>
        </p:txBody>
      </p:sp>
      <p:sp>
        <p:nvSpPr>
          <p:cNvPr id="31" name="Dowolny kształt 30"/>
          <p:cNvSpPr/>
          <p:nvPr/>
        </p:nvSpPr>
        <p:spPr>
          <a:xfrm>
            <a:off x="5796136" y="2060848"/>
            <a:ext cx="2088232" cy="2016224"/>
          </a:xfrm>
          <a:custGeom>
            <a:avLst/>
            <a:gdLst>
              <a:gd name="connsiteX0" fmla="*/ 0 w 2364392"/>
              <a:gd name="connsiteY0" fmla="*/ 1181844 h 2363688"/>
              <a:gd name="connsiteX1" fmla="*/ 346383 w 2364392"/>
              <a:gd name="connsiteY1" fmla="*/ 346030 h 2363688"/>
              <a:gd name="connsiteX2" fmla="*/ 1182198 w 2364392"/>
              <a:gd name="connsiteY2" fmla="*/ 2 h 2363688"/>
              <a:gd name="connsiteX3" fmla="*/ 2018012 w 2364392"/>
              <a:gd name="connsiteY3" fmla="*/ 346033 h 2363688"/>
              <a:gd name="connsiteX4" fmla="*/ 2364392 w 2364392"/>
              <a:gd name="connsiteY4" fmla="*/ 1181848 h 2363688"/>
              <a:gd name="connsiteX5" fmla="*/ 2018010 w 2364392"/>
              <a:gd name="connsiteY5" fmla="*/ 2017663 h 2363688"/>
              <a:gd name="connsiteX6" fmla="*/ 1182195 w 2364392"/>
              <a:gd name="connsiteY6" fmla="*/ 2363692 h 2363688"/>
              <a:gd name="connsiteX7" fmla="*/ 346381 w 2364392"/>
              <a:gd name="connsiteY7" fmla="*/ 2017662 h 2363688"/>
              <a:gd name="connsiteX8" fmla="*/ 0 w 2364392"/>
              <a:gd name="connsiteY8" fmla="*/ 1181847 h 2363688"/>
              <a:gd name="connsiteX9" fmla="*/ 0 w 2364392"/>
              <a:gd name="connsiteY9" fmla="*/ 1181844 h 236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64392" h="2363688">
                <a:moveTo>
                  <a:pt x="0" y="1181844"/>
                </a:moveTo>
                <a:cubicBezTo>
                  <a:pt x="0" y="868338"/>
                  <a:pt x="124602" y="567678"/>
                  <a:pt x="346383" y="346030"/>
                </a:cubicBezTo>
                <a:cubicBezTo>
                  <a:pt x="568078" y="124468"/>
                  <a:pt x="868721" y="1"/>
                  <a:pt x="1182198" y="2"/>
                </a:cubicBezTo>
                <a:cubicBezTo>
                  <a:pt x="1495675" y="2"/>
                  <a:pt x="1796318" y="124470"/>
                  <a:pt x="2018012" y="346033"/>
                </a:cubicBezTo>
                <a:cubicBezTo>
                  <a:pt x="2239793" y="567682"/>
                  <a:pt x="2364393" y="868343"/>
                  <a:pt x="2364392" y="1181848"/>
                </a:cubicBezTo>
                <a:cubicBezTo>
                  <a:pt x="2364392" y="1495354"/>
                  <a:pt x="2239791" y="1796014"/>
                  <a:pt x="2018010" y="2017663"/>
                </a:cubicBezTo>
                <a:cubicBezTo>
                  <a:pt x="1796315" y="2239226"/>
                  <a:pt x="1495672" y="2363693"/>
                  <a:pt x="1182195" y="2363692"/>
                </a:cubicBezTo>
                <a:cubicBezTo>
                  <a:pt x="868718" y="2363692"/>
                  <a:pt x="568075" y="2239225"/>
                  <a:pt x="346381" y="2017662"/>
                </a:cubicBezTo>
                <a:cubicBezTo>
                  <a:pt x="124600" y="1796013"/>
                  <a:pt x="0" y="1495353"/>
                  <a:pt x="0" y="1181847"/>
                </a:cubicBezTo>
                <a:lnTo>
                  <a:pt x="0" y="1181844"/>
                </a:lnTo>
                <a:close/>
              </a:path>
            </a:pathLst>
          </a:custGeom>
          <a:ln w="571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357687" tIns="357584" rIns="357687" bIns="357584" numCol="1" spcCol="127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600" b="1" kern="1200" dirty="0" smtClean="0">
              <a:latin typeface="+mn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b="1" kern="1200" dirty="0" smtClean="0">
                <a:latin typeface="+mn-lt"/>
              </a:rPr>
              <a:t>Ostateczna wersja SRWD – strategiczne priorytety rozwojowe Dolnego Śląska do 2020 r.</a:t>
            </a:r>
          </a:p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kern="1200" dirty="0"/>
          </a:p>
        </p:txBody>
      </p:sp>
      <p:grpSp>
        <p:nvGrpSpPr>
          <p:cNvPr id="69" name="Grupa 68"/>
          <p:cNvGrpSpPr/>
          <p:nvPr/>
        </p:nvGrpSpPr>
        <p:grpSpPr>
          <a:xfrm>
            <a:off x="0" y="1196752"/>
            <a:ext cx="1907704" cy="3793552"/>
            <a:chOff x="0" y="1196752"/>
            <a:chExt cx="1907704" cy="3793552"/>
          </a:xfrm>
        </p:grpSpPr>
        <p:sp>
          <p:nvSpPr>
            <p:cNvPr id="26" name="Strzałka w prawo 25"/>
            <p:cNvSpPr/>
            <p:nvPr/>
          </p:nvSpPr>
          <p:spPr>
            <a:xfrm>
              <a:off x="0" y="1412776"/>
              <a:ext cx="1907704" cy="936104"/>
            </a:xfrm>
            <a:prstGeom prst="rightArrow">
              <a:avLst>
                <a:gd name="adj1" fmla="val 70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Dowolny kształt 26"/>
            <p:cNvSpPr/>
            <p:nvPr/>
          </p:nvSpPr>
          <p:spPr>
            <a:xfrm>
              <a:off x="107504" y="1196752"/>
              <a:ext cx="1224136" cy="1224136"/>
            </a:xfrm>
            <a:custGeom>
              <a:avLst/>
              <a:gdLst>
                <a:gd name="connsiteX0" fmla="*/ 0 w 625200"/>
                <a:gd name="connsiteY0" fmla="*/ 312600 h 625200"/>
                <a:gd name="connsiteX1" fmla="*/ 91559 w 625200"/>
                <a:gd name="connsiteY1" fmla="*/ 91558 h 625200"/>
                <a:gd name="connsiteX2" fmla="*/ 312601 w 625200"/>
                <a:gd name="connsiteY2" fmla="*/ 0 h 625200"/>
                <a:gd name="connsiteX3" fmla="*/ 533643 w 625200"/>
                <a:gd name="connsiteY3" fmla="*/ 91559 h 625200"/>
                <a:gd name="connsiteX4" fmla="*/ 625201 w 625200"/>
                <a:gd name="connsiteY4" fmla="*/ 312601 h 625200"/>
                <a:gd name="connsiteX5" fmla="*/ 533643 w 625200"/>
                <a:gd name="connsiteY5" fmla="*/ 533643 h 625200"/>
                <a:gd name="connsiteX6" fmla="*/ 312601 w 625200"/>
                <a:gd name="connsiteY6" fmla="*/ 625201 h 625200"/>
                <a:gd name="connsiteX7" fmla="*/ 91559 w 625200"/>
                <a:gd name="connsiteY7" fmla="*/ 533642 h 625200"/>
                <a:gd name="connsiteX8" fmla="*/ 1 w 625200"/>
                <a:gd name="connsiteY8" fmla="*/ 312600 h 625200"/>
                <a:gd name="connsiteX9" fmla="*/ 0 w 625200"/>
                <a:gd name="connsiteY9" fmla="*/ 312600 h 62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200" h="625200">
                  <a:moveTo>
                    <a:pt x="0" y="312600"/>
                  </a:moveTo>
                  <a:cubicBezTo>
                    <a:pt x="0" y="229693"/>
                    <a:pt x="32935" y="150182"/>
                    <a:pt x="91559" y="91558"/>
                  </a:cubicBezTo>
                  <a:cubicBezTo>
                    <a:pt x="150183" y="32934"/>
                    <a:pt x="229694" y="0"/>
                    <a:pt x="312601" y="0"/>
                  </a:cubicBezTo>
                  <a:cubicBezTo>
                    <a:pt x="395508" y="0"/>
                    <a:pt x="475019" y="32935"/>
                    <a:pt x="533643" y="91559"/>
                  </a:cubicBezTo>
                  <a:cubicBezTo>
                    <a:pt x="592267" y="150183"/>
                    <a:pt x="625201" y="229694"/>
                    <a:pt x="625201" y="312601"/>
                  </a:cubicBezTo>
                  <a:cubicBezTo>
                    <a:pt x="625201" y="395508"/>
                    <a:pt x="592266" y="475019"/>
                    <a:pt x="533643" y="533643"/>
                  </a:cubicBezTo>
                  <a:cubicBezTo>
                    <a:pt x="475019" y="592267"/>
                    <a:pt x="395508" y="625201"/>
                    <a:pt x="312601" y="625201"/>
                  </a:cubicBezTo>
                  <a:cubicBezTo>
                    <a:pt x="229694" y="625201"/>
                    <a:pt x="150183" y="592266"/>
                    <a:pt x="91559" y="533642"/>
                  </a:cubicBezTo>
                  <a:cubicBezTo>
                    <a:pt x="32935" y="475018"/>
                    <a:pt x="1" y="395507"/>
                    <a:pt x="1" y="312600"/>
                  </a:cubicBezTo>
                  <a:lnTo>
                    <a:pt x="0" y="312600"/>
                  </a:lnTo>
                  <a:close/>
                </a:path>
              </a:pathLst>
            </a:custGeom>
            <a:solidFill>
              <a:srgbClr val="FFFF00"/>
            </a:solidFill>
            <a:ln w="381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7908" tIns="97908" rIns="97908" bIns="97908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1400" b="1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  <a:sym typeface="Wingdings" pitchFamily="2" charset="2"/>
                </a:rPr>
                <a:t>Analiza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1400" b="1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  <a:sym typeface="Wingdings" pitchFamily="2" charset="2"/>
                </a:rPr>
                <a:t>SWOT   </a:t>
              </a:r>
            </a:p>
            <a:p>
              <a:pPr>
                <a:spcBef>
                  <a:spcPct val="0"/>
                </a:spcBef>
              </a:pPr>
              <a:r>
                <a:rPr lang="pl-PL" sz="1400" b="1" u="sng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  <a:sym typeface="Wingdings" pitchFamily="2" charset="2"/>
                </a:rPr>
                <a:t>WYKONANO</a:t>
              </a:r>
            </a:p>
          </p:txBody>
        </p:sp>
        <p:sp>
          <p:nvSpPr>
            <p:cNvPr id="28" name="Strzałka w prawo 27"/>
            <p:cNvSpPr/>
            <p:nvPr/>
          </p:nvSpPr>
          <p:spPr>
            <a:xfrm>
              <a:off x="0" y="2636912"/>
              <a:ext cx="1907704" cy="864096"/>
            </a:xfrm>
            <a:prstGeom prst="rightArrow">
              <a:avLst>
                <a:gd name="adj1" fmla="val 70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Dowolny kształt 28"/>
            <p:cNvSpPr/>
            <p:nvPr/>
          </p:nvSpPr>
          <p:spPr>
            <a:xfrm>
              <a:off x="107504" y="2420888"/>
              <a:ext cx="1296143" cy="1296144"/>
            </a:xfrm>
            <a:custGeom>
              <a:avLst/>
              <a:gdLst>
                <a:gd name="connsiteX0" fmla="*/ 0 w 625200"/>
                <a:gd name="connsiteY0" fmla="*/ 312600 h 625200"/>
                <a:gd name="connsiteX1" fmla="*/ 91559 w 625200"/>
                <a:gd name="connsiteY1" fmla="*/ 91558 h 625200"/>
                <a:gd name="connsiteX2" fmla="*/ 312601 w 625200"/>
                <a:gd name="connsiteY2" fmla="*/ 0 h 625200"/>
                <a:gd name="connsiteX3" fmla="*/ 533643 w 625200"/>
                <a:gd name="connsiteY3" fmla="*/ 91559 h 625200"/>
                <a:gd name="connsiteX4" fmla="*/ 625201 w 625200"/>
                <a:gd name="connsiteY4" fmla="*/ 312601 h 625200"/>
                <a:gd name="connsiteX5" fmla="*/ 533643 w 625200"/>
                <a:gd name="connsiteY5" fmla="*/ 533643 h 625200"/>
                <a:gd name="connsiteX6" fmla="*/ 312601 w 625200"/>
                <a:gd name="connsiteY6" fmla="*/ 625201 h 625200"/>
                <a:gd name="connsiteX7" fmla="*/ 91559 w 625200"/>
                <a:gd name="connsiteY7" fmla="*/ 533642 h 625200"/>
                <a:gd name="connsiteX8" fmla="*/ 1 w 625200"/>
                <a:gd name="connsiteY8" fmla="*/ 312600 h 625200"/>
                <a:gd name="connsiteX9" fmla="*/ 0 w 625200"/>
                <a:gd name="connsiteY9" fmla="*/ 312600 h 62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200" h="625200">
                  <a:moveTo>
                    <a:pt x="0" y="312600"/>
                  </a:moveTo>
                  <a:cubicBezTo>
                    <a:pt x="0" y="229693"/>
                    <a:pt x="32935" y="150182"/>
                    <a:pt x="91559" y="91558"/>
                  </a:cubicBezTo>
                  <a:cubicBezTo>
                    <a:pt x="150183" y="32934"/>
                    <a:pt x="229694" y="0"/>
                    <a:pt x="312601" y="0"/>
                  </a:cubicBezTo>
                  <a:cubicBezTo>
                    <a:pt x="395508" y="0"/>
                    <a:pt x="475019" y="32935"/>
                    <a:pt x="533643" y="91559"/>
                  </a:cubicBezTo>
                  <a:cubicBezTo>
                    <a:pt x="592267" y="150183"/>
                    <a:pt x="625201" y="229694"/>
                    <a:pt x="625201" y="312601"/>
                  </a:cubicBezTo>
                  <a:cubicBezTo>
                    <a:pt x="625201" y="395508"/>
                    <a:pt x="592266" y="475019"/>
                    <a:pt x="533643" y="533643"/>
                  </a:cubicBezTo>
                  <a:cubicBezTo>
                    <a:pt x="475019" y="592267"/>
                    <a:pt x="395508" y="625201"/>
                    <a:pt x="312601" y="625201"/>
                  </a:cubicBezTo>
                  <a:cubicBezTo>
                    <a:pt x="229694" y="625201"/>
                    <a:pt x="150183" y="592266"/>
                    <a:pt x="91559" y="533642"/>
                  </a:cubicBezTo>
                  <a:cubicBezTo>
                    <a:pt x="32935" y="475018"/>
                    <a:pt x="1" y="395507"/>
                    <a:pt x="1" y="312600"/>
                  </a:cubicBezTo>
                  <a:lnTo>
                    <a:pt x="0" y="312600"/>
                  </a:lnTo>
                  <a:close/>
                </a:path>
              </a:pathLst>
            </a:custGeom>
            <a:solidFill>
              <a:srgbClr val="FFFF00"/>
            </a:solidFill>
            <a:ln w="381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7908" tIns="97908" rIns="97908" bIns="97908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  <a:sym typeface="Wingdings" pitchFamily="2" charset="2"/>
                </a:rPr>
                <a:t>Identyfikacja obszarów wzrostu </a:t>
              </a:r>
              <a:br>
                <a:rPr lang="pl-PL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  <a:sym typeface="Wingdings" pitchFamily="2" charset="2"/>
                </a:rPr>
              </a:br>
              <a:r>
                <a:rPr lang="pl-PL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  <a:sym typeface="Wingdings" pitchFamily="2" charset="2"/>
                </a:rPr>
                <a:t>i obszarów problemowych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1400" b="1" u="sng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  <a:sym typeface="Wingdings" pitchFamily="2" charset="2"/>
                </a:rPr>
                <a:t>WYKONANO</a:t>
              </a:r>
            </a:p>
          </p:txBody>
        </p:sp>
        <p:sp>
          <p:nvSpPr>
            <p:cNvPr id="65" name="Strzałka w prawo 64"/>
            <p:cNvSpPr/>
            <p:nvPr/>
          </p:nvSpPr>
          <p:spPr>
            <a:xfrm>
              <a:off x="0" y="3861048"/>
              <a:ext cx="1907704" cy="864096"/>
            </a:xfrm>
            <a:prstGeom prst="rightArrow">
              <a:avLst>
                <a:gd name="adj1" fmla="val 70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6" name="Dowolny kształt 65"/>
            <p:cNvSpPr/>
            <p:nvPr/>
          </p:nvSpPr>
          <p:spPr>
            <a:xfrm>
              <a:off x="107504" y="3717032"/>
              <a:ext cx="1296144" cy="1273272"/>
            </a:xfrm>
            <a:custGeom>
              <a:avLst/>
              <a:gdLst>
                <a:gd name="connsiteX0" fmla="*/ 0 w 625200"/>
                <a:gd name="connsiteY0" fmla="*/ 312600 h 625200"/>
                <a:gd name="connsiteX1" fmla="*/ 91559 w 625200"/>
                <a:gd name="connsiteY1" fmla="*/ 91558 h 625200"/>
                <a:gd name="connsiteX2" fmla="*/ 312601 w 625200"/>
                <a:gd name="connsiteY2" fmla="*/ 0 h 625200"/>
                <a:gd name="connsiteX3" fmla="*/ 533643 w 625200"/>
                <a:gd name="connsiteY3" fmla="*/ 91559 h 625200"/>
                <a:gd name="connsiteX4" fmla="*/ 625201 w 625200"/>
                <a:gd name="connsiteY4" fmla="*/ 312601 h 625200"/>
                <a:gd name="connsiteX5" fmla="*/ 533643 w 625200"/>
                <a:gd name="connsiteY5" fmla="*/ 533643 h 625200"/>
                <a:gd name="connsiteX6" fmla="*/ 312601 w 625200"/>
                <a:gd name="connsiteY6" fmla="*/ 625201 h 625200"/>
                <a:gd name="connsiteX7" fmla="*/ 91559 w 625200"/>
                <a:gd name="connsiteY7" fmla="*/ 533642 h 625200"/>
                <a:gd name="connsiteX8" fmla="*/ 1 w 625200"/>
                <a:gd name="connsiteY8" fmla="*/ 312600 h 625200"/>
                <a:gd name="connsiteX9" fmla="*/ 0 w 625200"/>
                <a:gd name="connsiteY9" fmla="*/ 312600 h 62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200" h="625200">
                  <a:moveTo>
                    <a:pt x="0" y="312600"/>
                  </a:moveTo>
                  <a:cubicBezTo>
                    <a:pt x="0" y="229693"/>
                    <a:pt x="32935" y="150182"/>
                    <a:pt x="91559" y="91558"/>
                  </a:cubicBezTo>
                  <a:cubicBezTo>
                    <a:pt x="150183" y="32934"/>
                    <a:pt x="229694" y="0"/>
                    <a:pt x="312601" y="0"/>
                  </a:cubicBezTo>
                  <a:cubicBezTo>
                    <a:pt x="395508" y="0"/>
                    <a:pt x="475019" y="32935"/>
                    <a:pt x="533643" y="91559"/>
                  </a:cubicBezTo>
                  <a:cubicBezTo>
                    <a:pt x="592267" y="150183"/>
                    <a:pt x="625201" y="229694"/>
                    <a:pt x="625201" y="312601"/>
                  </a:cubicBezTo>
                  <a:cubicBezTo>
                    <a:pt x="625201" y="395508"/>
                    <a:pt x="592266" y="475019"/>
                    <a:pt x="533643" y="533643"/>
                  </a:cubicBezTo>
                  <a:cubicBezTo>
                    <a:pt x="475019" y="592267"/>
                    <a:pt x="395508" y="625201"/>
                    <a:pt x="312601" y="625201"/>
                  </a:cubicBezTo>
                  <a:cubicBezTo>
                    <a:pt x="229694" y="625201"/>
                    <a:pt x="150183" y="592266"/>
                    <a:pt x="91559" y="533642"/>
                  </a:cubicBezTo>
                  <a:cubicBezTo>
                    <a:pt x="32935" y="475018"/>
                    <a:pt x="1" y="395507"/>
                    <a:pt x="1" y="312600"/>
                  </a:cubicBezTo>
                  <a:lnTo>
                    <a:pt x="0" y="312600"/>
                  </a:lnTo>
                  <a:close/>
                </a:path>
              </a:pathLst>
            </a:custGeom>
            <a:solidFill>
              <a:srgbClr val="FFFF00"/>
            </a:solidFill>
            <a:ln w="381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7908" tIns="97908" rIns="97908" bIns="97908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pl-PL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sym typeface="Wingdings" pitchFamily="2" charset="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  <a:sym typeface="Wingdings" pitchFamily="2" charset="2"/>
                </a:rPr>
                <a:t>Diagnoza Dolnego Śląska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1400" b="1" u="sng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  <a:sym typeface="Wingdings" pitchFamily="2" charset="2"/>
                </a:rPr>
                <a:t>WYKONANO PROJEKT</a:t>
              </a:r>
            </a:p>
            <a:p>
              <a:endParaRPr lang="pl-PL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sym typeface="Wingdings" pitchFamily="2" charset="2"/>
              </a:endParaRPr>
            </a:p>
          </p:txBody>
        </p:sp>
      </p:grp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3" grpId="0" animBg="1"/>
      <p:bldP spid="56" grpId="0" animBg="1"/>
      <p:bldP spid="58" grpId="1"/>
      <p:bldP spid="59" grpId="0"/>
      <p:bldP spid="60" grpId="0"/>
      <p:bldP spid="62" grpId="0"/>
      <p:bldP spid="63" grpId="0"/>
      <p:bldP spid="31" grpId="0" animBg="1"/>
    </p:bldLst>
  </p:timing>
</p:sld>
</file>

<file path=ppt/theme/theme1.xml><?xml version="1.0" encoding="utf-8"?>
<a:theme xmlns:a="http://schemas.openxmlformats.org/drawingml/2006/main" name="Domyśl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ytuł2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ytuł3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ytuł4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ytuł5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ytuł6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ytuł7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5963</TotalTime>
  <Words>628</Words>
  <Application>Microsoft Office PowerPoint</Application>
  <PresentationFormat>Pokaz na ekranie (4:3)</PresentationFormat>
  <Paragraphs>162</Paragraphs>
  <Slides>11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7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Domyślnie</vt:lpstr>
      <vt:lpstr>Tytuł2</vt:lpstr>
      <vt:lpstr>Tytuł3</vt:lpstr>
      <vt:lpstr>Tytuł4</vt:lpstr>
      <vt:lpstr>Tytuł5</vt:lpstr>
      <vt:lpstr>Tytuł6</vt:lpstr>
      <vt:lpstr>Tytuł7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opracowanie Miłosz Zankowski</dc:creator>
  <cp:lastModifiedBy>Maciej MZ. Zathey</cp:lastModifiedBy>
  <cp:revision>633</cp:revision>
  <dcterms:created xsi:type="dcterms:W3CDTF">2008-09-23T11:43:56Z</dcterms:created>
  <dcterms:modified xsi:type="dcterms:W3CDTF">2012-05-21T14:22:43Z</dcterms:modified>
</cp:coreProperties>
</file>