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3" r:id="rId4"/>
    <p:sldId id="260" r:id="rId5"/>
    <p:sldId id="256" r:id="rId6"/>
    <p:sldId id="257" r:id="rId7"/>
    <p:sldId id="258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2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F84A-466E-49B3-8095-E22DA6B5C18C}" type="datetimeFigureOut">
              <a:rPr lang="pl-PL"/>
              <a:pPr>
                <a:defRPr/>
              </a:pPr>
              <a:t>2013-05-20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4FBC7-922A-410C-8733-69BDBB046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B409D-181A-4404-AAA0-65A6AA6CEF68}" type="datetimeFigureOut">
              <a:rPr lang="pl-PL"/>
              <a:pPr>
                <a:defRPr/>
              </a:pPr>
              <a:t>2013-05-20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20B67-F108-42C4-831D-0486FAEDB3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E1663-F739-42B2-B141-A24FA2D46C66}" type="datetimeFigureOut">
              <a:rPr lang="pl-PL"/>
              <a:pPr>
                <a:defRPr/>
              </a:pPr>
              <a:t>2013-05-20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42EC1-75B8-4ED7-B6DA-E7FA8CDDD8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64E4D-03BA-4D04-A8F6-2B1F72C5F281}" type="datetimeFigureOut">
              <a:rPr lang="pl-PL"/>
              <a:pPr>
                <a:defRPr/>
              </a:pPr>
              <a:t>2013-05-20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E00D-F4DC-4B28-90A6-1261E24297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90AA-43E9-4CED-9A5D-1A7742B1F748}" type="datetimeFigureOut">
              <a:rPr lang="pl-PL"/>
              <a:pPr>
                <a:defRPr/>
              </a:pPr>
              <a:t>2013-05-20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CE17-4BF9-4B30-AE87-BE9D5D000B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AD787-D9F5-450E-94F4-77889AE82521}" type="datetimeFigureOut">
              <a:rPr lang="pl-PL"/>
              <a:pPr>
                <a:defRPr/>
              </a:pPr>
              <a:t>2013-05-20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6A19F-183E-48AA-967C-E46D960760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7DD6-28A2-4659-A989-0576C228FC5D}" type="datetimeFigureOut">
              <a:rPr lang="pl-PL"/>
              <a:pPr>
                <a:defRPr/>
              </a:pPr>
              <a:t>2013-05-20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E4045-5AB7-4318-95B1-339EAB685F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7C4E-DC9D-4646-AFAA-5D97F8B4ABD5}" type="datetimeFigureOut">
              <a:rPr lang="pl-PL"/>
              <a:pPr>
                <a:defRPr/>
              </a:pPr>
              <a:t>2013-05-20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B7CF-AB8E-41A5-8706-A6E315451C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49DE0-452C-4F7F-9242-DA83CDDD4C80}" type="datetimeFigureOut">
              <a:rPr lang="pl-PL"/>
              <a:pPr>
                <a:defRPr/>
              </a:pPr>
              <a:t>2013-05-20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6560F-1BA4-4C2B-88C7-12155CE8D8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0274-075C-4094-AABE-0CAA4F578B3E}" type="datetimeFigureOut">
              <a:rPr lang="pl-PL"/>
              <a:pPr>
                <a:defRPr/>
              </a:pPr>
              <a:t>2013-05-20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32D0A-7D85-4C4A-922F-F65F0548EE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D5A5D-DE0A-48B6-BBE9-C4B64CCB6523}" type="datetimeFigureOut">
              <a:rPr lang="pl-PL"/>
              <a:pPr>
                <a:defRPr/>
              </a:pPr>
              <a:t>2013-05-20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873D4-477E-4D53-91F6-BB07E74745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1000">
              <a:srgbClr val="FFFFFF">
                <a:alpha val="6000"/>
              </a:srgb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868DE9-7487-4452-A406-B27734631CA7}" type="datetimeFigureOut">
              <a:rPr lang="pl-PL"/>
              <a:pPr>
                <a:defRPr/>
              </a:pPr>
              <a:t>2013-05-20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1382E-02A5-4761-9E1C-3BA072A297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robert.sliwinski@dawg.pl" TargetMode="External"/><Relationship Id="rId2" Type="http://schemas.openxmlformats.org/officeDocument/2006/relationships/hyperlink" Target="mailto:biuro@dawg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lgorzata.chalbala@dawg.pl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18" Type="http://schemas.openxmlformats.org/officeDocument/2006/relationships/image" Target="../media/image30.png"/><Relationship Id="rId3" Type="http://schemas.openxmlformats.org/officeDocument/2006/relationships/image" Target="../media/image15.jpeg"/><Relationship Id="rId21" Type="http://schemas.openxmlformats.org/officeDocument/2006/relationships/image" Target="../media/image33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hyperlink" Target="http://www.mastercook.pl/?" TargetMode="External"/><Relationship Id="rId18" Type="http://schemas.openxmlformats.org/officeDocument/2006/relationships/image" Target="../media/image48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17" Type="http://schemas.openxmlformats.org/officeDocument/2006/relationships/image" Target="../media/image47.jpeg"/><Relationship Id="rId2" Type="http://schemas.openxmlformats.org/officeDocument/2006/relationships/image" Target="../media/image14.pn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umwd.dolnyslask.pl/javas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id:image001.jpg@01C89AF3.7361F87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8"/>
            <a:ext cx="29241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Obraz 1" descr="lower silesia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1602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88640"/>
            <a:ext cx="2073327" cy="124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1259632" y="2564904"/>
            <a:ext cx="698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Silesia </a:t>
            </a:r>
            <a:endParaRPr lang="pl-PL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 </a:t>
            </a:r>
            <a:r>
              <a:rPr lang="pl-P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automotive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goods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BPO, IT,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tourism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wellness</a:t>
            </a:r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WE ARE AND WHAT IS NEXT?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8"/>
            <a:ext cx="3970784" cy="4065315"/>
          </a:xfrm>
        </p:spPr>
        <p:txBody>
          <a:bodyPr/>
          <a:lstStyle/>
          <a:p>
            <a:pPr algn="ctr">
              <a:buNone/>
            </a:pPr>
            <a:r>
              <a:rPr lang="pl-PL" sz="2800" b="1" dirty="0" smtClean="0">
                <a:latin typeface="Calibri" pitchFamily="34" charset="0"/>
              </a:rPr>
              <a:t>Lower Silesia </a:t>
            </a:r>
            <a:r>
              <a:rPr lang="pl-PL" sz="2800" b="1" dirty="0" err="1" smtClean="0">
                <a:latin typeface="Calibri" pitchFamily="34" charset="0"/>
              </a:rPr>
              <a:t>Agency</a:t>
            </a:r>
            <a:r>
              <a:rPr lang="pl-PL" sz="2800" b="1" dirty="0" smtClean="0">
                <a:latin typeface="Calibri" pitchFamily="34" charset="0"/>
              </a:rPr>
              <a:t> </a:t>
            </a:r>
          </a:p>
          <a:p>
            <a:pPr algn="ctr">
              <a:buNone/>
            </a:pPr>
            <a:r>
              <a:rPr lang="pl-PL" sz="2800" b="1" dirty="0" smtClean="0">
                <a:latin typeface="Calibri" pitchFamily="34" charset="0"/>
              </a:rPr>
              <a:t>of </a:t>
            </a:r>
            <a:r>
              <a:rPr lang="pl-PL" sz="2800" b="1" dirty="0" err="1" smtClean="0">
                <a:latin typeface="Calibri" pitchFamily="34" charset="0"/>
              </a:rPr>
              <a:t>Economic</a:t>
            </a:r>
            <a:r>
              <a:rPr lang="pl-PL" sz="2800" b="1" dirty="0" smtClean="0">
                <a:latin typeface="Calibri" pitchFamily="34" charset="0"/>
              </a:rPr>
              <a:t> </a:t>
            </a:r>
            <a:r>
              <a:rPr lang="pl-PL" sz="2800" b="1" dirty="0" err="1" smtClean="0">
                <a:latin typeface="Calibri" pitchFamily="34" charset="0"/>
              </a:rPr>
              <a:t>Cooperation</a:t>
            </a:r>
            <a:endParaRPr lang="pl-PL" sz="2800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pl-PL" sz="2800" dirty="0" smtClean="0">
                <a:latin typeface="Calibri" pitchFamily="34" charset="0"/>
              </a:rPr>
              <a:t>ul. Kotlarska 42, 50-151 Wrocław</a:t>
            </a:r>
          </a:p>
          <a:p>
            <a:pPr algn="ctr">
              <a:buNone/>
            </a:pPr>
            <a:r>
              <a:rPr lang="pl-PL" sz="2800" dirty="0" smtClean="0">
                <a:latin typeface="Calibri" pitchFamily="34" charset="0"/>
              </a:rPr>
              <a:t>Tel +48 71 344 02 86</a:t>
            </a:r>
          </a:p>
          <a:p>
            <a:pPr algn="ctr">
              <a:buNone/>
            </a:pPr>
            <a:r>
              <a:rPr lang="pl-PL" sz="2800" dirty="0" err="1" smtClean="0">
                <a:latin typeface="Calibri" pitchFamily="34" charset="0"/>
              </a:rPr>
              <a:t>Fax</a:t>
            </a:r>
            <a:r>
              <a:rPr lang="pl-PL" sz="2800" dirty="0" smtClean="0">
                <a:latin typeface="Calibri" pitchFamily="34" charset="0"/>
              </a:rPr>
              <a:t> +48 71 344 02 85</a:t>
            </a:r>
          </a:p>
          <a:p>
            <a:pPr algn="ctr">
              <a:buNone/>
            </a:pPr>
            <a:r>
              <a:rPr lang="pl-PL" sz="2800" dirty="0" err="1" smtClean="0">
                <a:latin typeface="Calibri" pitchFamily="34" charset="0"/>
                <a:hlinkClick r:id="rId2"/>
              </a:rPr>
              <a:t>biuro@dawg.pl</a:t>
            </a:r>
            <a:endParaRPr lang="pl-PL" sz="2800" dirty="0" smtClean="0">
              <a:latin typeface="Calibri" pitchFamily="34" charset="0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4" name="Obraz 1" descr="lower silesia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1602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88640"/>
            <a:ext cx="2073327" cy="124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ymbol zastępczy zawartości 3" descr="cid:image001.jpg@01C89AF3.7361F870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60648"/>
            <a:ext cx="29241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a 6"/>
          <p:cNvGrpSpPr/>
          <p:nvPr/>
        </p:nvGrpSpPr>
        <p:grpSpPr>
          <a:xfrm>
            <a:off x="4716016" y="1988840"/>
            <a:ext cx="3816446" cy="1187550"/>
            <a:chOff x="0" y="201500"/>
            <a:chExt cx="3816446" cy="1187550"/>
          </a:xfrm>
        </p:grpSpPr>
        <p:sp>
          <p:nvSpPr>
            <p:cNvPr id="23" name="Prostokąt 22"/>
            <p:cNvSpPr/>
            <p:nvPr/>
          </p:nvSpPr>
          <p:spPr>
            <a:xfrm>
              <a:off x="0" y="201500"/>
              <a:ext cx="3816446" cy="118755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Prostokąt 23"/>
            <p:cNvSpPr/>
            <p:nvPr/>
          </p:nvSpPr>
          <p:spPr>
            <a:xfrm>
              <a:off x="0" y="201500"/>
              <a:ext cx="3816446" cy="1187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7982" tIns="270764" rIns="597982" bIns="92456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sz="1300" kern="1200" dirty="0" err="1" smtClean="0">
                  <a:hlinkClick r:id="rId6"/>
                </a:rPr>
                <a:t>malgorzata.chalabala@dawg.pl</a:t>
              </a:r>
              <a:endParaRPr lang="pl-PL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sz="1300" kern="1200" dirty="0" smtClean="0"/>
                <a:t>+48 71 343 4234                                                         </a:t>
              </a:r>
              <a:endParaRPr lang="pl-PL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sz="1300" kern="1200" dirty="0" smtClean="0"/>
                <a:t>+48 608 660 700  mobile</a:t>
              </a:r>
              <a:endParaRPr lang="pl-PL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l-PL" sz="1300" kern="1200" dirty="0"/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5101258" y="1796960"/>
            <a:ext cx="3341210" cy="383760"/>
            <a:chOff x="385242" y="9620"/>
            <a:chExt cx="3341210" cy="383760"/>
          </a:xfrm>
        </p:grpSpPr>
        <p:sp>
          <p:nvSpPr>
            <p:cNvPr id="21" name="Skos 20"/>
            <p:cNvSpPr/>
            <p:nvPr/>
          </p:nvSpPr>
          <p:spPr>
            <a:xfrm>
              <a:off x="385242" y="9620"/>
              <a:ext cx="3341210" cy="383760"/>
            </a:xfrm>
            <a:prstGeom prst="bevel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kos 6"/>
            <p:cNvSpPr/>
            <p:nvPr/>
          </p:nvSpPr>
          <p:spPr>
            <a:xfrm>
              <a:off x="433212" y="57590"/>
              <a:ext cx="3245270" cy="287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858" tIns="0" rIns="203858" bIns="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300" kern="1200" dirty="0" err="1" smtClean="0"/>
                <a:t>Malgorzata</a:t>
              </a:r>
              <a:r>
                <a:rPr lang="pl-PL" sz="1300" kern="1200" dirty="0" smtClean="0"/>
                <a:t> </a:t>
              </a:r>
              <a:r>
                <a:rPr lang="pl-PL" sz="1300" kern="1200" dirty="0" err="1" smtClean="0"/>
                <a:t>Chalabala</a:t>
              </a:r>
              <a:r>
                <a:rPr lang="pl-PL" sz="1300" kern="1200" dirty="0" smtClean="0"/>
                <a:t> – </a:t>
              </a:r>
              <a:r>
                <a:rPr lang="pl-PL" sz="1300" kern="1200" dirty="0" err="1" smtClean="0"/>
                <a:t>Head</a:t>
              </a:r>
              <a:r>
                <a:rPr lang="pl-PL" sz="1300" kern="1200" dirty="0" smtClean="0"/>
                <a:t> Manager</a:t>
              </a:r>
              <a:endParaRPr lang="pl-PL" sz="1300" kern="1200" dirty="0"/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4716016" y="3438471"/>
            <a:ext cx="3816446" cy="982800"/>
            <a:chOff x="0" y="1651131"/>
            <a:chExt cx="3816446" cy="982800"/>
          </a:xfrm>
        </p:grpSpPr>
        <p:sp>
          <p:nvSpPr>
            <p:cNvPr id="19" name="Prostokąt 18"/>
            <p:cNvSpPr/>
            <p:nvPr/>
          </p:nvSpPr>
          <p:spPr>
            <a:xfrm>
              <a:off x="0" y="1651131"/>
              <a:ext cx="3816446" cy="982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Prostokąt 19"/>
            <p:cNvSpPr/>
            <p:nvPr/>
          </p:nvSpPr>
          <p:spPr>
            <a:xfrm>
              <a:off x="0" y="1651131"/>
              <a:ext cx="3816446" cy="982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7982" tIns="270764" rIns="597982" bIns="92456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sz="1300" kern="1200" dirty="0" err="1" smtClean="0">
                  <a:hlinkClick r:id="rId7"/>
                </a:rPr>
                <a:t>robert.sliwinski@dawg.pl</a:t>
              </a:r>
              <a:endParaRPr lang="pl-PL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sz="1300" kern="1200" dirty="0" smtClean="0"/>
                <a:t>+48 71 343 4234  </a:t>
              </a:r>
              <a:endParaRPr lang="pl-PL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sz="1300" kern="1200" dirty="0" smtClean="0"/>
                <a:t>+48 608 621 200  mobile</a:t>
              </a:r>
              <a:endParaRPr lang="pl-PL" sz="1300" kern="1200" dirty="0"/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5101258" y="3246590"/>
            <a:ext cx="3341210" cy="383760"/>
            <a:chOff x="385242" y="1459250"/>
            <a:chExt cx="3341210" cy="383760"/>
          </a:xfrm>
        </p:grpSpPr>
        <p:sp>
          <p:nvSpPr>
            <p:cNvPr id="17" name="Skos 16"/>
            <p:cNvSpPr/>
            <p:nvPr/>
          </p:nvSpPr>
          <p:spPr>
            <a:xfrm>
              <a:off x="385242" y="1459250"/>
              <a:ext cx="3341210" cy="383760"/>
            </a:xfrm>
            <a:prstGeom prst="bevel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Skos 10"/>
            <p:cNvSpPr/>
            <p:nvPr/>
          </p:nvSpPr>
          <p:spPr>
            <a:xfrm>
              <a:off x="433212" y="1507220"/>
              <a:ext cx="3245270" cy="287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858" tIns="0" rIns="203858" bIns="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300" kern="1200" dirty="0" smtClean="0"/>
                <a:t>Robert Śliwiński – </a:t>
              </a:r>
              <a:r>
                <a:rPr lang="pl-PL" sz="1300" kern="1200" smtClean="0"/>
                <a:t>Project Manager</a:t>
              </a:r>
              <a:endParaRPr lang="pl-PL" sz="1300" kern="1200" dirty="0"/>
            </a:p>
          </p:txBody>
        </p:sp>
      </p:grpSp>
      <p:sp>
        <p:nvSpPr>
          <p:cNvPr id="25" name="pole tekstowe 24"/>
          <p:cNvSpPr txBox="1"/>
          <p:nvPr/>
        </p:nvSpPr>
        <p:spPr>
          <a:xfrm>
            <a:off x="4283968" y="4725144"/>
            <a:ext cx="4860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!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27" y="188640"/>
            <a:ext cx="9007073" cy="6270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2098576" cy="1143000"/>
          </a:xfrm>
        </p:spPr>
        <p:txBody>
          <a:bodyPr/>
          <a:lstStyle/>
          <a:p>
            <a:r>
              <a:rPr lang="pl-PL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</a:t>
            </a:r>
            <a:endParaRPr lang="pl-PL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4848" y="836712"/>
            <a:ext cx="5205264" cy="1296144"/>
          </a:xfrm>
        </p:spPr>
        <p:txBody>
          <a:bodyPr/>
          <a:lstStyle/>
          <a:p>
            <a:r>
              <a:rPr lang="pl-PL" dirty="0" smtClean="0"/>
              <a:t>IN A NUTSHELL</a:t>
            </a:r>
            <a:br>
              <a:rPr lang="pl-PL" dirty="0" smtClean="0"/>
            </a:br>
            <a:r>
              <a:rPr lang="pl-PL" sz="2000" dirty="0" smtClean="0">
                <a:latin typeface="Calibri" pitchFamily="34" charset="0"/>
              </a:rPr>
              <a:t>(</a:t>
            </a:r>
            <a:r>
              <a:rPr lang="pl-PL" sz="2000" dirty="0">
                <a:latin typeface="Calibri" pitchFamily="34" charset="0"/>
              </a:rPr>
              <a:t>March 2013)</a:t>
            </a:r>
            <a:br>
              <a:rPr lang="pl-PL" sz="2000" dirty="0">
                <a:latin typeface="Calibri" pitchFamily="34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buFontTx/>
              <a:buAutoNum type="arabicPeriod"/>
            </a:pPr>
            <a:r>
              <a:rPr lang="pl-PL" sz="1800" b="1" dirty="0" err="1" smtClean="0">
                <a:latin typeface="Calibri" pitchFamily="34" charset="0"/>
              </a:rPr>
              <a:t>Area</a:t>
            </a:r>
            <a:r>
              <a:rPr lang="pl-PL" sz="1800" dirty="0" smtClean="0">
                <a:latin typeface="Calibri" pitchFamily="34" charset="0"/>
              </a:rPr>
              <a:t>: 19.947 </a:t>
            </a:r>
            <a:r>
              <a:rPr lang="pl-PL" sz="1800" dirty="0" err="1" smtClean="0">
                <a:latin typeface="Calibri" pitchFamily="34" charset="0"/>
              </a:rPr>
              <a:t>sq</a:t>
            </a:r>
            <a:r>
              <a:rPr lang="pl-PL" sz="1800" dirty="0" smtClean="0">
                <a:latin typeface="Calibri" pitchFamily="34" charset="0"/>
              </a:rPr>
              <a:t> km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Tx/>
              <a:buAutoNum type="arabicPeriod"/>
            </a:pPr>
            <a:r>
              <a:rPr lang="pl-PL" sz="1800" b="1" dirty="0" err="1" smtClean="0">
                <a:latin typeface="Calibri" pitchFamily="34" charset="0"/>
              </a:rPr>
              <a:t>Unemployment</a:t>
            </a:r>
            <a:r>
              <a:rPr lang="pl-PL" sz="1800" b="1" dirty="0" smtClean="0">
                <a:latin typeface="Calibri" pitchFamily="34" charset="0"/>
              </a:rPr>
              <a:t> </a:t>
            </a:r>
            <a:r>
              <a:rPr lang="pl-PL" sz="1800" b="1" dirty="0" err="1" smtClean="0">
                <a:latin typeface="Calibri" pitchFamily="34" charset="0"/>
              </a:rPr>
              <a:t>rate</a:t>
            </a:r>
            <a:r>
              <a:rPr lang="pl-PL" sz="1800" dirty="0" smtClean="0">
                <a:latin typeface="Calibri" pitchFamily="34" charset="0"/>
              </a:rPr>
              <a:t>:  14.5 % 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Tx/>
              <a:buAutoNum type="arabicPeriod"/>
            </a:pPr>
            <a:r>
              <a:rPr lang="pl-PL" sz="1800" b="1" dirty="0" err="1" smtClean="0">
                <a:latin typeface="Calibri" pitchFamily="34" charset="0"/>
              </a:rPr>
              <a:t>Population</a:t>
            </a:r>
            <a:r>
              <a:rPr lang="pl-PL" sz="1800" dirty="0" smtClean="0">
                <a:latin typeface="Calibri" pitchFamily="34" charset="0"/>
              </a:rPr>
              <a:t>: 2.94 </a:t>
            </a:r>
            <a:r>
              <a:rPr lang="pl-PL" sz="1800" dirty="0" err="1" smtClean="0">
                <a:latin typeface="Calibri" pitchFamily="34" charset="0"/>
              </a:rPr>
              <a:t>million</a:t>
            </a:r>
            <a:r>
              <a:rPr lang="pl-PL" sz="1800" dirty="0" smtClean="0">
                <a:latin typeface="Calibri" pitchFamily="34" charset="0"/>
              </a:rPr>
              <a:t> (</a:t>
            </a:r>
            <a:r>
              <a:rPr lang="pl-PL" sz="1800" dirty="0" err="1" smtClean="0">
                <a:latin typeface="Calibri" pitchFamily="34" charset="0"/>
              </a:rPr>
              <a:t>at</a:t>
            </a:r>
            <a:r>
              <a:rPr lang="pl-PL" sz="1800" dirty="0" smtClean="0">
                <a:latin typeface="Calibri" pitchFamily="34" charset="0"/>
              </a:rPr>
              <a:t> </a:t>
            </a:r>
            <a:r>
              <a:rPr lang="pl-PL" sz="1800" dirty="0" err="1" smtClean="0">
                <a:latin typeface="Calibri" pitchFamily="34" charset="0"/>
              </a:rPr>
              <a:t>working</a:t>
            </a:r>
            <a:r>
              <a:rPr lang="pl-PL" sz="1800" dirty="0" smtClean="0">
                <a:latin typeface="Calibri" pitchFamily="34" charset="0"/>
              </a:rPr>
              <a:t> </a:t>
            </a:r>
            <a:r>
              <a:rPr lang="pl-PL" sz="1800" dirty="0" err="1" smtClean="0">
                <a:latin typeface="Calibri" pitchFamily="34" charset="0"/>
              </a:rPr>
              <a:t>age</a:t>
            </a:r>
            <a:r>
              <a:rPr lang="pl-PL" sz="1800" dirty="0" smtClean="0">
                <a:latin typeface="Calibri" pitchFamily="34" charset="0"/>
              </a:rPr>
              <a:t>: 1.88 </a:t>
            </a:r>
            <a:r>
              <a:rPr lang="pl-PL" sz="1800" dirty="0" err="1" smtClean="0">
                <a:latin typeface="Calibri" pitchFamily="34" charset="0"/>
              </a:rPr>
              <a:t>million</a:t>
            </a:r>
            <a:r>
              <a:rPr lang="pl-PL" sz="1800" dirty="0" smtClean="0">
                <a:latin typeface="Calibri" pitchFamily="34" charset="0"/>
              </a:rPr>
              <a:t>)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Tx/>
              <a:buAutoNum type="arabicPeriod"/>
            </a:pPr>
            <a:r>
              <a:rPr lang="pl-PL" sz="1800" b="1" dirty="0" smtClean="0">
                <a:cs typeface="Times New Roman" pitchFamily="18" charset="0"/>
              </a:rPr>
              <a:t>Wrocław</a:t>
            </a:r>
            <a:r>
              <a:rPr lang="pl-PL" sz="1800" dirty="0" smtClean="0">
                <a:cs typeface="Times New Roman" pitchFamily="18" charset="0"/>
              </a:rPr>
              <a:t>: f</a:t>
            </a:r>
            <a:r>
              <a:rPr lang="en-GB" sz="1800" dirty="0" err="1" smtClean="0">
                <a:cs typeface="Times New Roman" pitchFamily="18" charset="0"/>
              </a:rPr>
              <a:t>irst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smtClean="0"/>
              <a:t>P</a:t>
            </a:r>
            <a:r>
              <a:rPr lang="en-GB" sz="1800" dirty="0" smtClean="0">
                <a:cs typeface="Times New Roman" pitchFamily="18" charset="0"/>
              </a:rPr>
              <a:t>olish city incorporated into the European highway system</a:t>
            </a:r>
            <a:endParaRPr lang="pl-PL" sz="1800" dirty="0">
              <a:cs typeface="Times New Roman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Tx/>
              <a:buAutoNum type="arabicPeriod"/>
            </a:pPr>
            <a:r>
              <a:rPr lang="pl-PL" sz="1800" b="1" dirty="0" err="1" smtClean="0"/>
              <a:t>Number</a:t>
            </a:r>
            <a:r>
              <a:rPr lang="pl-PL" sz="1800" b="1" dirty="0" smtClean="0"/>
              <a:t> of </a:t>
            </a:r>
            <a:r>
              <a:rPr lang="pl-PL" sz="1800" b="1" dirty="0" err="1" smtClean="0"/>
              <a:t>institutions</a:t>
            </a:r>
            <a:r>
              <a:rPr lang="pl-PL" sz="1800" b="1" dirty="0" smtClean="0"/>
              <a:t> of </a:t>
            </a:r>
            <a:r>
              <a:rPr lang="pl-PL" sz="1800" b="1" dirty="0" err="1" smtClean="0"/>
              <a:t>higher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education</a:t>
            </a:r>
            <a:r>
              <a:rPr lang="pl-PL" sz="1800" dirty="0" smtClean="0"/>
              <a:t>:</a:t>
            </a:r>
            <a:r>
              <a:rPr lang="pl-PL" sz="1800" dirty="0"/>
              <a:t> </a:t>
            </a:r>
            <a:r>
              <a:rPr lang="pl-PL" sz="1800" b="1" dirty="0" smtClean="0"/>
              <a:t>35, </a:t>
            </a:r>
            <a:r>
              <a:rPr lang="pl-PL" sz="1800" dirty="0" err="1" smtClean="0"/>
              <a:t>among</a:t>
            </a:r>
            <a:r>
              <a:rPr lang="pl-PL" sz="1800" dirty="0" smtClean="0"/>
              <a:t> </a:t>
            </a:r>
            <a:r>
              <a:rPr lang="pl-PL" sz="1800" dirty="0" err="1" smtClean="0"/>
              <a:t>which</a:t>
            </a:r>
            <a:r>
              <a:rPr lang="pl-PL" sz="1800" dirty="0" smtClean="0"/>
              <a:t> </a:t>
            </a:r>
            <a:r>
              <a:rPr lang="pl-PL" sz="1800" b="1" dirty="0" smtClean="0"/>
              <a:t>11</a:t>
            </a:r>
            <a:r>
              <a:rPr lang="pl-PL" sz="1800" dirty="0" smtClean="0"/>
              <a:t> State and </a:t>
            </a:r>
            <a:r>
              <a:rPr lang="pl-PL" sz="1800" b="1" dirty="0" smtClean="0"/>
              <a:t>24</a:t>
            </a:r>
            <a:r>
              <a:rPr lang="pl-PL" sz="1800" dirty="0" smtClean="0"/>
              <a:t> Non-</a:t>
            </a:r>
            <a:r>
              <a:rPr lang="pl-PL" sz="1800" dirty="0" err="1" smtClean="0"/>
              <a:t>state</a:t>
            </a:r>
            <a:r>
              <a:rPr lang="pl-PL" sz="1800" dirty="0" smtClean="0"/>
              <a:t> </a:t>
            </a:r>
            <a:r>
              <a:rPr lang="pl-PL" sz="1800" dirty="0" err="1" smtClean="0"/>
              <a:t>Universities</a:t>
            </a:r>
            <a:endParaRPr lang="pl-PL" sz="1800" dirty="0"/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Tx/>
              <a:buAutoNum type="arabicPeriod"/>
            </a:pPr>
            <a:r>
              <a:rPr lang="pl-PL" sz="1800" b="1" dirty="0" err="1" smtClean="0"/>
              <a:t>Number</a:t>
            </a:r>
            <a:r>
              <a:rPr lang="pl-PL" sz="1800" b="1" dirty="0" smtClean="0"/>
              <a:t> of </a:t>
            </a:r>
            <a:r>
              <a:rPr lang="pl-PL" sz="1800" b="1" dirty="0" err="1" smtClean="0"/>
              <a:t>students</a:t>
            </a:r>
            <a:r>
              <a:rPr lang="pl-PL" sz="1800" dirty="0" smtClean="0"/>
              <a:t>: </a:t>
            </a:r>
            <a:r>
              <a:rPr lang="pl-PL" sz="1800" b="1" dirty="0" smtClean="0"/>
              <a:t>168.5 </a:t>
            </a:r>
            <a:r>
              <a:rPr lang="pl-PL" sz="1800" dirty="0" err="1" smtClean="0"/>
              <a:t>thousand</a:t>
            </a:r>
            <a:r>
              <a:rPr lang="pl-PL" sz="1800" dirty="0" smtClean="0"/>
              <a:t> (</a:t>
            </a:r>
            <a:r>
              <a:rPr lang="pl-PL" sz="1800" b="1" dirty="0" smtClean="0"/>
              <a:t>24</a:t>
            </a:r>
            <a:r>
              <a:rPr lang="pl-PL" sz="1800" dirty="0" smtClean="0"/>
              <a:t> </a:t>
            </a:r>
            <a:r>
              <a:rPr lang="pl-PL" sz="1800" dirty="0" err="1" smtClean="0"/>
              <a:t>thousand</a:t>
            </a:r>
            <a:r>
              <a:rPr lang="pl-PL" sz="1800" dirty="0" smtClean="0"/>
              <a:t> </a:t>
            </a:r>
            <a:r>
              <a:rPr lang="pl-PL" sz="1800" dirty="0" err="1" smtClean="0"/>
              <a:t>graduates</a:t>
            </a:r>
            <a:r>
              <a:rPr lang="pl-PL" sz="1800" dirty="0" smtClean="0"/>
              <a:t>)</a:t>
            </a:r>
          </a:p>
          <a:p>
            <a:pPr marL="514350" indent="-514350">
              <a:buNone/>
            </a:pPr>
            <a:endParaRPr lang="pl-PL" sz="1800" dirty="0" smtClean="0"/>
          </a:p>
          <a:p>
            <a:endParaRPr lang="pl-PL" sz="1800" dirty="0"/>
          </a:p>
        </p:txBody>
      </p:sp>
      <p:pic>
        <p:nvPicPr>
          <p:cNvPr id="4" name="Picture 3" descr="http://www.paiz.gov.pl/_img/_pictures/117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175" y="1196752"/>
            <a:ext cx="3600400" cy="1648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>
              <a:rot lat="20734069" lon="20449881" rev="21506893"/>
            </a:camera>
            <a:lightRig rig="threePt" dir="t"/>
          </a:scene3d>
          <a:sp3d z="36830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/>
          <a:lstStyle/>
          <a:p>
            <a:r>
              <a:rPr lang="pl-PL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TOURISM                                                        WELLNESS</a:t>
            </a:r>
            <a:endParaRPr lang="pl-PL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 descr="fot_4_p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908720"/>
            <a:ext cx="1905000" cy="1371600"/>
          </a:xfrm>
          <a:prstGeom prst="roundRect">
            <a:avLst>
              <a:gd name="adj" fmla="val 854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C:\dyskD\UMWD-2\01-ProjektyGraficzne\2012-04-01-PrezenatcjaChiny\Images\uzdrowis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7200800" cy="56166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0" descr="fot_7_p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132856"/>
            <a:ext cx="1752600" cy="1371600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5013176"/>
            <a:ext cx="1656184" cy="144016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77072"/>
            <a:ext cx="1512167" cy="183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5168238"/>
            <a:ext cx="1296144" cy="168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16540" y="3212976"/>
            <a:ext cx="17274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4365104"/>
            <a:ext cx="1583779" cy="131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65341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pole tekstowe 4"/>
          <p:cNvSpPr txBox="1">
            <a:spLocks noChangeArrowheads="1"/>
          </p:cNvSpPr>
          <p:nvPr/>
        </p:nvSpPr>
        <p:spPr bwMode="auto">
          <a:xfrm>
            <a:off x="179512" y="0"/>
            <a:ext cx="8424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AUTOMOTIVE</a:t>
            </a:r>
            <a:endParaRPr lang="pl-PL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52" name="Obraz 5" descr="http://www.marktplatz.pl/img/logos/LOGO_1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2"/>
            <a:ext cx="152717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Obraz 6" descr="http://lsse.eu/media/cropu_thum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7588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Obraz 7" descr="HMT Heldener Metalltechnik Polska  Sp. z o.o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0"/>
            <a:ext cx="7588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Obraz 8" descr="http://scherm-anlagenbau.com/en/uploads/images/Gotec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0"/>
            <a:ext cx="1000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Obraz 9" descr="http://www.seeklogo.com/images/S/Sanden_International__Inc-logo-59495F6328-seeklogo.com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0"/>
            <a:ext cx="9747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Obraz 10" descr="http://upload.wikimedia.org/wikipedia/en/8/85/Faurecia_logo_without_tagl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6021288"/>
            <a:ext cx="1536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Obraz 11" descr="http://lsse.eu/media/voss_thumb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836712"/>
            <a:ext cx="7588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Obraz 12" descr="http://www.nskeurope.pl/cps/nsk/eu_pl/p/images/content/NSK-Logo-500x500_rdax_9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5949280"/>
            <a:ext cx="1077913" cy="67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Obraz 13" descr="http://www.allvectorlogo.com/wp-content/uploads/2011/09/toyota-logo-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9672" y="5949280"/>
            <a:ext cx="103867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Obraz 14" descr="http://www.weifuautocam.cn/cn/images/autocam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437112"/>
            <a:ext cx="15621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Obraz 15" descr="http://www.invest-park.com.pl/images/loga/inwestorzy/metzeler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31832" y="5805264"/>
            <a:ext cx="1512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Obraz 16" descr="http://www.iconnect-corp.com/resources/Specs/GrupoAntolin/GrupoAntolin_Logo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71385" y="4725144"/>
            <a:ext cx="97261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Obraz 17" descr="http://www.huntlogo.com/wp-content/uploads/2011/08/bridgestone-log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501008"/>
            <a:ext cx="133164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Obraz 18" descr="http://www.chiralcrystal.net/mc2012/images/logo/daicel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2996952"/>
            <a:ext cx="104360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Obraz 19" descr="http://www.energo-metal.pl/pub-img/logo-aks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2564904"/>
            <a:ext cx="1043608" cy="43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Obraz 20" descr="http://www.energo-metal.pl/pub-img/logo-yagi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060848"/>
            <a:ext cx="10436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Obraz 21" descr="http://forgingmagazine.com/site-files/forgingmagazine.com/files/imagecache/medium_img/uploads/2012/08/aam-logo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72400" y="3717032"/>
            <a:ext cx="971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Obraz 22" descr="http://www.goauto.com.au/mellor/mellor.nsf/story2/49ED1AD6D1634F02CA257618002363B0/$file/Autoliv_logo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172400" y="2204864"/>
            <a:ext cx="971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Obraz 23" descr="http://4.bp.blogspot.com/-OQ-66rZ6lWY/UR4yqtHaoNI/AAAAAAAAGpg/CP_r-Il9yRk/s1600/volvo_logo_voiture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884368" y="692696"/>
            <a:ext cx="8640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Łącznik prosty ze strzałką 51"/>
          <p:cNvCxnSpPr/>
          <p:nvPr/>
        </p:nvCxnSpPr>
        <p:spPr>
          <a:xfrm flipH="1" flipV="1">
            <a:off x="5868144" y="4581128"/>
            <a:ext cx="2232248" cy="432048"/>
          </a:xfrm>
          <a:prstGeom prst="straightConnector1">
            <a:avLst/>
          </a:prstGeom>
          <a:ln w="57150"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ze strzałką 63"/>
          <p:cNvCxnSpPr/>
          <p:nvPr/>
        </p:nvCxnSpPr>
        <p:spPr>
          <a:xfrm flipH="1">
            <a:off x="6156178" y="2708920"/>
            <a:ext cx="1872206" cy="525676"/>
          </a:xfrm>
          <a:prstGeom prst="straightConnector1">
            <a:avLst/>
          </a:prstGeom>
          <a:ln w="57150"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ze strzałką 65"/>
          <p:cNvCxnSpPr/>
          <p:nvPr/>
        </p:nvCxnSpPr>
        <p:spPr>
          <a:xfrm flipH="1">
            <a:off x="5652120" y="1412776"/>
            <a:ext cx="2376264" cy="2060848"/>
          </a:xfrm>
          <a:prstGeom prst="straightConnector1">
            <a:avLst/>
          </a:prstGeom>
          <a:ln w="57150"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ipsa 66"/>
          <p:cNvSpPr/>
          <p:nvPr/>
        </p:nvSpPr>
        <p:spPr>
          <a:xfrm>
            <a:off x="3708400" y="213360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8" name="Elipsa 67"/>
          <p:cNvSpPr/>
          <p:nvPr/>
        </p:nvSpPr>
        <p:spPr>
          <a:xfrm>
            <a:off x="4932363" y="3141663"/>
            <a:ext cx="144462" cy="1428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9" name="Elipsa 68"/>
          <p:cNvSpPr/>
          <p:nvPr/>
        </p:nvSpPr>
        <p:spPr>
          <a:xfrm>
            <a:off x="4067175" y="3213100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0" name="Elipsa 69"/>
          <p:cNvSpPr/>
          <p:nvPr/>
        </p:nvSpPr>
        <p:spPr>
          <a:xfrm>
            <a:off x="3419475" y="4437063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1" name="Elipsa 70"/>
          <p:cNvSpPr/>
          <p:nvPr/>
        </p:nvSpPr>
        <p:spPr>
          <a:xfrm>
            <a:off x="3924300" y="4437063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2" name="Elipsa 71"/>
          <p:cNvSpPr/>
          <p:nvPr/>
        </p:nvSpPr>
        <p:spPr>
          <a:xfrm>
            <a:off x="4284663" y="3860800"/>
            <a:ext cx="142875" cy="14446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74" name="Elipsa 73"/>
          <p:cNvSpPr/>
          <p:nvPr/>
        </p:nvSpPr>
        <p:spPr>
          <a:xfrm>
            <a:off x="6372225" y="3860800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5" name="Elipsa 74"/>
          <p:cNvSpPr/>
          <p:nvPr/>
        </p:nvSpPr>
        <p:spPr>
          <a:xfrm>
            <a:off x="6011863" y="3141663"/>
            <a:ext cx="144462" cy="1428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6" name="Elipsa 75"/>
          <p:cNvSpPr/>
          <p:nvPr/>
        </p:nvSpPr>
        <p:spPr>
          <a:xfrm>
            <a:off x="5580063" y="3500438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7" name="Elipsa 76"/>
          <p:cNvSpPr/>
          <p:nvPr/>
        </p:nvSpPr>
        <p:spPr>
          <a:xfrm>
            <a:off x="5724525" y="4437063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8" name="Elipsa 77"/>
          <p:cNvSpPr/>
          <p:nvPr/>
        </p:nvSpPr>
        <p:spPr>
          <a:xfrm>
            <a:off x="4787900" y="4581525"/>
            <a:ext cx="144463" cy="1428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57" name="Łącznik prosty ze strzałką 56"/>
          <p:cNvCxnSpPr>
            <a:endCxn id="67" idx="7"/>
          </p:cNvCxnSpPr>
          <p:nvPr/>
        </p:nvCxnSpPr>
        <p:spPr>
          <a:xfrm flipH="1">
            <a:off x="3830351" y="980728"/>
            <a:ext cx="21569" cy="1173796"/>
          </a:xfrm>
          <a:prstGeom prst="straightConnector1">
            <a:avLst/>
          </a:prstGeom>
          <a:ln w="57150"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Obraz 10" descr="http://upload.wikimedia.org/wikipedia/en/8/85/Faurecia_logo_without_tagl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620688"/>
            <a:ext cx="140364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5" name="Łącznik prosty ze strzałką 84"/>
          <p:cNvCxnSpPr>
            <a:endCxn id="68" idx="0"/>
          </p:cNvCxnSpPr>
          <p:nvPr/>
        </p:nvCxnSpPr>
        <p:spPr>
          <a:xfrm flipH="1">
            <a:off x="5004594" y="836712"/>
            <a:ext cx="935558" cy="2304951"/>
          </a:xfrm>
          <a:prstGeom prst="straightConnector1">
            <a:avLst/>
          </a:prstGeom>
          <a:ln w="57150"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prosty ze strzałką 87"/>
          <p:cNvCxnSpPr/>
          <p:nvPr/>
        </p:nvCxnSpPr>
        <p:spPr>
          <a:xfrm>
            <a:off x="1475656" y="1196752"/>
            <a:ext cx="2592288" cy="1944216"/>
          </a:xfrm>
          <a:prstGeom prst="straightConnector1">
            <a:avLst/>
          </a:prstGeom>
          <a:ln w="57150"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Łącznik prosty ze strzałką 95"/>
          <p:cNvCxnSpPr>
            <a:endCxn id="70" idx="2"/>
          </p:cNvCxnSpPr>
          <p:nvPr/>
        </p:nvCxnSpPr>
        <p:spPr>
          <a:xfrm>
            <a:off x="1619672" y="4509120"/>
            <a:ext cx="1799803" cy="174"/>
          </a:xfrm>
          <a:prstGeom prst="straightConnector1">
            <a:avLst/>
          </a:prstGeom>
          <a:ln w="57150"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Łącznik prosty ze strzałką 97"/>
          <p:cNvCxnSpPr/>
          <p:nvPr/>
        </p:nvCxnSpPr>
        <p:spPr>
          <a:xfrm flipV="1">
            <a:off x="2195736" y="4653136"/>
            <a:ext cx="1728192" cy="1080120"/>
          </a:xfrm>
          <a:prstGeom prst="straightConnector1">
            <a:avLst/>
          </a:prstGeom>
          <a:ln w="57150"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Łącznik prosty ze strzałką 102"/>
          <p:cNvCxnSpPr/>
          <p:nvPr/>
        </p:nvCxnSpPr>
        <p:spPr>
          <a:xfrm flipH="1">
            <a:off x="6588224" y="4077072"/>
            <a:ext cx="1440160" cy="0"/>
          </a:xfrm>
          <a:prstGeom prst="straightConnector1">
            <a:avLst/>
          </a:prstGeom>
          <a:ln w="57150"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Łącznik prosty ze strzałką 107"/>
          <p:cNvCxnSpPr/>
          <p:nvPr/>
        </p:nvCxnSpPr>
        <p:spPr>
          <a:xfrm>
            <a:off x="1187624" y="2924944"/>
            <a:ext cx="3096344" cy="864096"/>
          </a:xfrm>
          <a:prstGeom prst="straightConnector1">
            <a:avLst/>
          </a:prstGeom>
          <a:ln w="57150"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ze strzałką 113"/>
          <p:cNvCxnSpPr/>
          <p:nvPr/>
        </p:nvCxnSpPr>
        <p:spPr>
          <a:xfrm flipH="1" flipV="1">
            <a:off x="5004048" y="4797152"/>
            <a:ext cx="2520280" cy="1152128"/>
          </a:xfrm>
          <a:prstGeom prst="straightConnector1">
            <a:avLst/>
          </a:prstGeom>
          <a:ln w="57150"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1268413"/>
            <a:ext cx="6577012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http://goodlogo.com/images/logos/lg_electronics_logo_248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720080" cy="46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6" descr="http://www.arp-sez.pl/i/pods/bis/inw/lg/dong-ya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3077" name="AutoShape 8" descr="http://www.arp-sez.pl/i/pods/bis/inw/lg/dong-ya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3078" name="AutoShape 10" descr="http://www.arp-sez.pl/i/pods/bis/inw/lg/dong-ya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3079" name="Picture 12" descr="http://www.arp-sez.pl/i/pods/bis/inw/lg/dong-yan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899592" cy="63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16" descr="http://www.arp-sez.pl/i/pods/bis/inw/lg/heesu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3081" name="Picture 18" descr="http://www.arp-sez.pl/i/pods/bis/inw/lg/heesun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00808"/>
            <a:ext cx="1043608" cy="59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0" descr="http://www.displaygroup.ru/d/toshiba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84785"/>
            <a:ext cx="137133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22" descr="http://www.connectedchefs.com/wp-content/uploads/2013/02/whirlpool-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1124744"/>
            <a:ext cx="14366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24" descr="http://www.jazdchemicals.com/chemyellowpages/content/download.htm?contentSetId=50529&amp;contentId=53447&amp;contentSetTypeId=4&amp;pageTypeId=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48550" y="692696"/>
            <a:ext cx="16954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6" descr="http://www.coniveo.com.pl/media/repository/podstrony/Vorwerk-Logo_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188640"/>
            <a:ext cx="14874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28" descr="http://t1.gstatic.com/images?q=tbn:ANd9GcQwUCH1l2HRi5E7ekOPPHpX_XLY7tdruzuKTaPK9aZZhNo48oyIo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4437112"/>
            <a:ext cx="219573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30" descr="http://www.invest-park.com.pl/images/loga/inwestorzy/colgate-palmoliv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5589240"/>
            <a:ext cx="165618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32" descr="http://kataloginzyniera.pl/inzynierbudownictwa/logotypy/logo_199_logo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5877272"/>
            <a:ext cx="12241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Łącznik prosty ze strzałką 28"/>
          <p:cNvCxnSpPr/>
          <p:nvPr/>
        </p:nvCxnSpPr>
        <p:spPr>
          <a:xfrm flipV="1">
            <a:off x="2339752" y="4725144"/>
            <a:ext cx="1656432" cy="1152128"/>
          </a:xfrm>
          <a:prstGeom prst="straightConnector1">
            <a:avLst/>
          </a:prstGeom>
          <a:ln w="57150"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>
            <a:off x="4572000" y="836712"/>
            <a:ext cx="360364" cy="244782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a 43"/>
          <p:cNvSpPr/>
          <p:nvPr/>
        </p:nvSpPr>
        <p:spPr>
          <a:xfrm>
            <a:off x="5148263" y="3644900"/>
            <a:ext cx="144462" cy="14446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" name="Elipsa 44"/>
          <p:cNvSpPr/>
          <p:nvPr/>
        </p:nvSpPr>
        <p:spPr>
          <a:xfrm>
            <a:off x="4859338" y="3213100"/>
            <a:ext cx="144462" cy="14446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" name="Elipsa 45"/>
          <p:cNvSpPr/>
          <p:nvPr/>
        </p:nvSpPr>
        <p:spPr>
          <a:xfrm>
            <a:off x="4067175" y="4508500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" name="Elipsa 46"/>
          <p:cNvSpPr/>
          <p:nvPr/>
        </p:nvSpPr>
        <p:spPr>
          <a:xfrm>
            <a:off x="4356100" y="3860800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" name="Elipsa 47"/>
          <p:cNvSpPr/>
          <p:nvPr/>
        </p:nvSpPr>
        <p:spPr>
          <a:xfrm>
            <a:off x="6372225" y="3860800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" name="Elipsa 48"/>
          <p:cNvSpPr/>
          <p:nvPr/>
        </p:nvSpPr>
        <p:spPr>
          <a:xfrm>
            <a:off x="5580063" y="3500438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0" name="Elipsa 49"/>
          <p:cNvSpPr/>
          <p:nvPr/>
        </p:nvSpPr>
        <p:spPr>
          <a:xfrm>
            <a:off x="4356100" y="4076700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108" name="pole tekstowe 50"/>
          <p:cNvSpPr txBox="1">
            <a:spLocks noChangeArrowheads="1"/>
          </p:cNvSpPr>
          <p:nvPr/>
        </p:nvSpPr>
        <p:spPr bwMode="auto">
          <a:xfrm>
            <a:off x="250825" y="333375"/>
            <a:ext cx="84248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ELECTROMECHANICAL</a:t>
            </a:r>
          </a:p>
          <a:p>
            <a:r>
              <a:rPr lang="pl-PL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HOUSEHOLD</a:t>
            </a:r>
            <a:r>
              <a:rPr lang="pl-PL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endParaRPr lang="pl-P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52" name="Łącznik prosty ze strzałką 51"/>
          <p:cNvCxnSpPr/>
          <p:nvPr/>
        </p:nvCxnSpPr>
        <p:spPr>
          <a:xfrm>
            <a:off x="1115616" y="2924944"/>
            <a:ext cx="3960440" cy="792088"/>
          </a:xfrm>
          <a:prstGeom prst="straightConnector1">
            <a:avLst/>
          </a:prstGeom>
          <a:ln w="57150"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ze strzałką 53"/>
          <p:cNvCxnSpPr/>
          <p:nvPr/>
        </p:nvCxnSpPr>
        <p:spPr>
          <a:xfrm flipH="1" flipV="1">
            <a:off x="4572000" y="4077072"/>
            <a:ext cx="2232248" cy="432048"/>
          </a:xfrm>
          <a:prstGeom prst="straightConnector1">
            <a:avLst/>
          </a:prstGeom>
          <a:ln w="57150"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/>
          <p:cNvCxnSpPr/>
          <p:nvPr/>
        </p:nvCxnSpPr>
        <p:spPr>
          <a:xfrm flipH="1" flipV="1">
            <a:off x="6444208" y="4077072"/>
            <a:ext cx="792088" cy="288032"/>
          </a:xfrm>
          <a:prstGeom prst="straightConnector1">
            <a:avLst/>
          </a:prstGeom>
          <a:ln w="57150"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ze strzałką 59"/>
          <p:cNvCxnSpPr/>
          <p:nvPr/>
        </p:nvCxnSpPr>
        <p:spPr>
          <a:xfrm flipH="1" flipV="1">
            <a:off x="4572000" y="4293096"/>
            <a:ext cx="2016224" cy="1368152"/>
          </a:xfrm>
          <a:prstGeom prst="straightConnector1">
            <a:avLst/>
          </a:prstGeom>
          <a:ln w="57150"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/>
          <p:cNvCxnSpPr/>
          <p:nvPr/>
        </p:nvCxnSpPr>
        <p:spPr>
          <a:xfrm flipH="1">
            <a:off x="5724128" y="1196752"/>
            <a:ext cx="1728192" cy="22322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mastercook.pl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7282" y="0"/>
            <a:ext cx="1976718" cy="692696"/>
          </a:xfrm>
          <a:prstGeom prst="rect">
            <a:avLst/>
          </a:prstGeom>
          <a:noFill/>
        </p:spPr>
      </p:pic>
      <p:pic>
        <p:nvPicPr>
          <p:cNvPr id="66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96336" y="1772816"/>
            <a:ext cx="1286084" cy="50405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34" name="Obraz 33" descr="http://binakarir.com/upload_files/images/4/9/6/49691b3d42d9087f2a2a58af5bfb74a4.jpe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2780928"/>
            <a:ext cx="8995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Obraz 34" descr="http://www.gomovil.es/wp-content/uploads/2012/05/LG-Display-logo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180528" y="3140968"/>
            <a:ext cx="13316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Obraz 35" descr="http://electriccarsreport.com/wp-content/uploads/2011/04/LG-Chem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573016"/>
            <a:ext cx="971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static.com/images?q=tbn:ANd9GcT1Wzx9rhN7E3LK8TpzgAhkTTydm6m2QqTrdSS-8dkMJEbOSv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62600"/>
            <a:ext cx="14557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http://infotechlead.com/wp-content/uploads/2013/05/IBM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4109" y="2057427"/>
            <a:ext cx="2592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http://www.skynet.pl/uploads/images/hp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867" y="2057427"/>
            <a:ext cx="18954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http://www.wipro.com/images/media/logos/WNC_Logo_H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249445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http://globalaccessibilitynews.com/files/2012/07/credit_suisse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2406" y="3746992"/>
            <a:ext cx="265271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2" descr="http://www.seeklogo.com/images/Q/QAD-logo-5DE752F059-seeklogo.com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3496168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http://www.kurzweilai.net/images/Google-logo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2337" y="2494455"/>
            <a:ext cx="2403475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6" descr="http://www.livingyourfuture.co.uk/images/Logo-Capgemini-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6970" y="4652963"/>
            <a:ext cx="21669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8" descr="http://i1-news.softpedia-static.com/images/news2/Nokia-Siemens-Networks-and-O2-Europe-Extend-MMS-Agreement-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00845" y="917230"/>
            <a:ext cx="20161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jaśnienie w chmurce 13"/>
          <p:cNvSpPr/>
          <p:nvPr/>
        </p:nvSpPr>
        <p:spPr>
          <a:xfrm>
            <a:off x="859542" y="369094"/>
            <a:ext cx="8248962" cy="5545138"/>
          </a:xfrm>
          <a:prstGeom prst="cloudCallout">
            <a:avLst>
              <a:gd name="adj1" fmla="val -49576"/>
              <a:gd name="adj2" fmla="val 476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108" name="Picture 20" descr="http://www.polish-business.org/wp-content/uploads/2011/12/McKinseyCo-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6" y="1180755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pole tekstowe 15"/>
          <p:cNvSpPr txBox="1">
            <a:spLocks noChangeArrowheads="1"/>
          </p:cNvSpPr>
          <p:nvPr/>
        </p:nvSpPr>
        <p:spPr bwMode="auto">
          <a:xfrm>
            <a:off x="62695" y="0"/>
            <a:ext cx="26654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WROCŁAW  CENTRE </a:t>
            </a:r>
          </a:p>
          <a:p>
            <a:r>
              <a:rPr lang="pl-PL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OF IT/BPO</a:t>
            </a:r>
            <a:endParaRPr lang="pl-PL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/>
          <a:lstStyle/>
          <a:p>
            <a:r>
              <a:rPr lang="pl-PL" b="1" dirty="0" smtClean="0"/>
              <a:t>LOWER SILESIA </a:t>
            </a:r>
            <a:br>
              <a:rPr lang="pl-PL" b="1" dirty="0" smtClean="0"/>
            </a:br>
            <a:r>
              <a:rPr lang="pl-PL" b="1" dirty="0" smtClean="0"/>
              <a:t>DEVELOPMENT STRATEGY 2020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One of the </a:t>
            </a:r>
            <a:r>
              <a:rPr lang="pl-PL" dirty="0" err="1" smtClean="0"/>
              <a:t>main</a:t>
            </a:r>
            <a:r>
              <a:rPr lang="pl-PL" dirty="0" smtClean="0"/>
              <a:t> </a:t>
            </a:r>
            <a:r>
              <a:rPr lang="pl-PL" dirty="0" err="1" smtClean="0"/>
              <a:t>fields</a:t>
            </a:r>
            <a:r>
              <a:rPr lang="pl-PL" dirty="0" smtClean="0"/>
              <a:t> of </a:t>
            </a:r>
            <a:r>
              <a:rPr lang="pl-PL" dirty="0" err="1" smtClean="0"/>
              <a:t>intervention</a:t>
            </a:r>
            <a:r>
              <a:rPr lang="pl-PL" dirty="0" smtClean="0"/>
              <a:t>:</a:t>
            </a:r>
          </a:p>
          <a:p>
            <a:pPr marL="0" indent="0">
              <a:buNone/>
            </a:pPr>
            <a:r>
              <a:rPr lang="pl-PL" b="1" dirty="0" err="1" smtClean="0"/>
              <a:t>Highway</a:t>
            </a:r>
            <a:r>
              <a:rPr lang="pl-PL" b="1" dirty="0" smtClean="0"/>
              <a:t> of the New </a:t>
            </a:r>
            <a:r>
              <a:rPr lang="pl-PL" b="1" dirty="0" err="1" smtClean="0"/>
              <a:t>Economy</a:t>
            </a:r>
            <a:endParaRPr lang="pl-PL" b="1" dirty="0" smtClean="0"/>
          </a:p>
          <a:p>
            <a:pPr>
              <a:buFontTx/>
              <a:buChar char="-"/>
            </a:pPr>
            <a:r>
              <a:rPr lang="pl-PL" dirty="0" err="1" smtClean="0"/>
              <a:t>Perfect</a:t>
            </a:r>
            <a:r>
              <a:rPr lang="pl-PL" dirty="0" smtClean="0"/>
              <a:t> </a:t>
            </a:r>
            <a:r>
              <a:rPr lang="pl-PL" dirty="0" err="1" smtClean="0"/>
              <a:t>connections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err="1" smtClean="0"/>
              <a:t>Rising</a:t>
            </a:r>
            <a:r>
              <a:rPr lang="pl-PL" dirty="0" smtClean="0"/>
              <a:t> </a:t>
            </a:r>
            <a:r>
              <a:rPr lang="en-US" dirty="0" smtClean="0"/>
              <a:t>employment and </a:t>
            </a:r>
            <a:r>
              <a:rPr lang="en-US" dirty="0" err="1" smtClean="0"/>
              <a:t>labo</a:t>
            </a:r>
            <a:r>
              <a:rPr lang="pl-PL" dirty="0" smtClean="0"/>
              <a:t>u</a:t>
            </a:r>
            <a:r>
              <a:rPr lang="en-US" dirty="0" smtClean="0"/>
              <a:t>r mobility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err="1"/>
              <a:t>S</a:t>
            </a:r>
            <a:r>
              <a:rPr lang="pl-PL" dirty="0" err="1" smtClean="0"/>
              <a:t>upport</a:t>
            </a:r>
            <a:r>
              <a:rPr lang="pl-PL" dirty="0" smtClean="0"/>
              <a:t> to </a:t>
            </a:r>
            <a:r>
              <a:rPr lang="en-US" dirty="0"/>
              <a:t>the </a:t>
            </a:r>
            <a:r>
              <a:rPr lang="en-US" dirty="0" smtClean="0"/>
              <a:t>enterprises</a:t>
            </a:r>
            <a:r>
              <a:rPr lang="pl-PL" dirty="0" smtClean="0"/>
              <a:t>’ </a:t>
            </a:r>
            <a:r>
              <a:rPr lang="en-US" dirty="0" smtClean="0"/>
              <a:t>competitiveness </a:t>
            </a:r>
            <a:endParaRPr lang="pl-PL" dirty="0" smtClean="0"/>
          </a:p>
          <a:p>
            <a:pPr>
              <a:buFontTx/>
              <a:buChar char="-"/>
            </a:pPr>
            <a:r>
              <a:rPr lang="en-US" dirty="0" smtClean="0"/>
              <a:t>Knowledge Based Economy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umwd.dolnyslask.pl/typo3temp/pics/adb000fe3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4191"/>
            <a:ext cx="7632848" cy="5069025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51520" y="3933056"/>
            <a:ext cx="273630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Highway</a:t>
            </a:r>
            <a:r>
              <a:rPr lang="pl-PL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pl-PL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pl-PL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l-PL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</a:t>
            </a:r>
            <a:r>
              <a:rPr lang="pl-PL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</a:t>
            </a:r>
            <a:endParaRPr lang="pl-PL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ipsa 5"/>
          <p:cNvSpPr/>
          <p:nvPr/>
        </p:nvSpPr>
        <p:spPr>
          <a:xfrm rot="19293973">
            <a:off x="3452946" y="1206999"/>
            <a:ext cx="2305580" cy="253184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 rot="2445685">
            <a:off x="4263025" y="1597494"/>
            <a:ext cx="1806046" cy="215084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7199784" y="2924944"/>
            <a:ext cx="1944216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PIPELINE</a:t>
            </a:r>
          </a:p>
          <a:p>
            <a:r>
              <a:rPr lang="pl-PL" dirty="0" smtClean="0"/>
              <a:t>- Technology </a:t>
            </a:r>
            <a:r>
              <a:rPr lang="pl-PL" dirty="0" err="1" smtClean="0"/>
              <a:t>Parks</a:t>
            </a:r>
            <a:endParaRPr lang="pl-PL" dirty="0" smtClean="0"/>
          </a:p>
          <a:p>
            <a:r>
              <a:rPr lang="pl-PL" dirty="0" smtClean="0"/>
              <a:t>-Business </a:t>
            </a:r>
            <a:r>
              <a:rPr lang="pl-PL" dirty="0" err="1" smtClean="0"/>
              <a:t>incubators</a:t>
            </a:r>
            <a:endParaRPr lang="pl-PL" dirty="0" smtClean="0"/>
          </a:p>
          <a:p>
            <a:r>
              <a:rPr lang="pl-PL" dirty="0" smtClean="0"/>
              <a:t>-</a:t>
            </a:r>
            <a:r>
              <a:rPr lang="pl-PL" dirty="0" err="1" smtClean="0"/>
              <a:t>Infrastructure</a:t>
            </a:r>
            <a:r>
              <a:rPr lang="pl-PL" dirty="0" smtClean="0"/>
              <a:t> </a:t>
            </a:r>
            <a:r>
              <a:rPr lang="pl-PL" dirty="0" err="1" smtClean="0"/>
              <a:t>investments</a:t>
            </a:r>
            <a:endParaRPr lang="pl-PL" dirty="0" smtClean="0"/>
          </a:p>
          <a:p>
            <a:r>
              <a:rPr lang="pl-PL" dirty="0" smtClean="0"/>
              <a:t>-Financial </a:t>
            </a:r>
            <a:r>
              <a:rPr lang="pl-PL" dirty="0" err="1" smtClean="0"/>
              <a:t>tools</a:t>
            </a:r>
            <a:endParaRPr lang="pl-PL" dirty="0" smtClean="0"/>
          </a:p>
          <a:p>
            <a:r>
              <a:rPr lang="pl-PL" dirty="0" smtClean="0"/>
              <a:t>-</a:t>
            </a:r>
            <a:r>
              <a:rPr lang="pl-PL" dirty="0" err="1" smtClean="0"/>
              <a:t>Vocational</a:t>
            </a:r>
            <a:r>
              <a:rPr lang="pl-PL" dirty="0" smtClean="0"/>
              <a:t> </a:t>
            </a:r>
            <a:r>
              <a:rPr lang="pl-PL" dirty="0" err="1" smtClean="0"/>
              <a:t>education</a:t>
            </a:r>
            <a:endParaRPr lang="pl-PL" dirty="0" smtClean="0"/>
          </a:p>
          <a:p>
            <a:r>
              <a:rPr lang="pl-PL" dirty="0" smtClean="0"/>
              <a:t>- </a:t>
            </a:r>
            <a:r>
              <a:rPr lang="pl-PL" dirty="0" err="1" smtClean="0"/>
              <a:t>Trainings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223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Motyw pakietu Office</vt:lpstr>
      <vt:lpstr>PowerPoint Presentation</vt:lpstr>
      <vt:lpstr>LOCATION </vt:lpstr>
      <vt:lpstr>IN A NUTSHELL (March 2013) </vt:lpstr>
      <vt:lpstr>TOURISM                                                        WELLNESS</vt:lpstr>
      <vt:lpstr>PowerPoint Presentation</vt:lpstr>
      <vt:lpstr>PowerPoint Presentation</vt:lpstr>
      <vt:lpstr>PowerPoint Presentation</vt:lpstr>
      <vt:lpstr>LOWER SILESIA  DEVELOPMENT STRATEGY 2020</vt:lpstr>
      <vt:lpstr>PowerPoint Presentation</vt:lpstr>
      <vt:lpstr>PowerPoint Presentation</vt:lpstr>
    </vt:vector>
  </TitlesOfParts>
  <Company>DAWG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Paweł Siciński</dc:creator>
  <cp:lastModifiedBy>Kasia</cp:lastModifiedBy>
  <cp:revision>72</cp:revision>
  <dcterms:created xsi:type="dcterms:W3CDTF">2013-05-13T08:24:43Z</dcterms:created>
  <dcterms:modified xsi:type="dcterms:W3CDTF">2013-05-20T13:38:27Z</dcterms:modified>
</cp:coreProperties>
</file>