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5" r:id="rId3"/>
    <p:sldId id="289" r:id="rId4"/>
    <p:sldId id="290" r:id="rId5"/>
    <p:sldId id="291" r:id="rId6"/>
    <p:sldId id="292" r:id="rId7"/>
    <p:sldId id="293" r:id="rId8"/>
    <p:sldId id="294" r:id="rId9"/>
    <p:sldId id="295" r:id="rId10"/>
    <p:sldId id="299" r:id="rId11"/>
    <p:sldId id="298" r:id="rId12"/>
    <p:sldId id="300" r:id="rId13"/>
    <p:sldId id="302" r:id="rId14"/>
    <p:sldId id="301" r:id="rId15"/>
    <p:sldId id="297" r:id="rId16"/>
    <p:sldId id="288" r:id="rId17"/>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Pasierska" initials="MP" lastIdx="1" clrIdx="0">
    <p:extLst>
      <p:ext uri="{19B8F6BF-5375-455C-9EA6-DF929625EA0E}">
        <p15:presenceInfo xmlns:p15="http://schemas.microsoft.com/office/powerpoint/2012/main" userId="S-1-5-21-993268263-2097026863-2477634896-5394" providerId="AD"/>
      </p:ext>
    </p:extLst>
  </p:cmAuthor>
  <p:cmAuthor id="2" name="Magdalena Hutta-Kowalska" initials="MH" lastIdx="2" clrIdx="1">
    <p:extLst>
      <p:ext uri="{19B8F6BF-5375-455C-9EA6-DF929625EA0E}">
        <p15:presenceInfo xmlns:p15="http://schemas.microsoft.com/office/powerpoint/2012/main" userId="Magdalena Hutta-Kowal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4" autoAdjust="0"/>
    <p:restoredTop sz="94269" autoAdjust="0"/>
  </p:normalViewPr>
  <p:slideViewPr>
    <p:cSldViewPr snapToGrid="0" snapToObjects="1">
      <p:cViewPr varScale="1">
        <p:scale>
          <a:sx n="52" d="100"/>
          <a:sy n="52" d="100"/>
        </p:scale>
        <p:origin x="726" y="1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35" name="Shape 135"/>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93207846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61893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Zdjęcie (pionowo)">
    <p:spTree>
      <p:nvGrpSpPr>
        <p:cNvPr id="1" name=""/>
        <p:cNvGrpSpPr/>
        <p:nvPr/>
      </p:nvGrpSpPr>
      <p:grpSpPr>
        <a:xfrm>
          <a:off x="0" y="0"/>
          <a:ext cx="0" cy="0"/>
          <a:chOff x="0" y="0"/>
          <a:chExt cx="0" cy="0"/>
        </a:xfrm>
      </p:grpSpPr>
      <p:sp>
        <p:nvSpPr>
          <p:cNvPr id="38" name="Obrazek"/>
          <p:cNvSpPr>
            <a:spLocks noGrp="1"/>
          </p:cNvSpPr>
          <p:nvPr>
            <p:ph type="pic" sz="half" idx="13"/>
          </p:nvPr>
        </p:nvSpPr>
        <p:spPr>
          <a:xfrm>
            <a:off x="12495609" y="892968"/>
            <a:ext cx="7500938" cy="11572876"/>
          </a:xfrm>
          <a:prstGeom prst="rect">
            <a:avLst/>
          </a:prstGeom>
        </p:spPr>
        <p:txBody>
          <a:bodyPr tIns="45719" bIns="45719">
            <a:noAutofit/>
          </a:bodyPr>
          <a:lstStyle/>
          <a:p>
            <a:endParaRPr dirty="0"/>
          </a:p>
        </p:txBody>
      </p:sp>
      <p:sp>
        <p:nvSpPr>
          <p:cNvPr id="39" name="Tekst tytułowy"/>
          <p:cNvSpPr>
            <a:spLocks noGrp="1"/>
          </p:cNvSpPr>
          <p:nvPr>
            <p:ph type="title"/>
          </p:nvPr>
        </p:nvSpPr>
        <p:spPr>
          <a:xfrm>
            <a:off x="4387453" y="892968"/>
            <a:ext cx="7500938" cy="5607845"/>
          </a:xfrm>
          <a:prstGeom prst="rect">
            <a:avLst/>
          </a:prstGeom>
        </p:spPr>
        <p:txBody>
          <a:bodyPr lIns="71437" tIns="71437" rIns="71437" bIns="71437" anchor="b"/>
          <a:lstStyle>
            <a:lvl1pPr algn="ctr" defTabSz="821531">
              <a:lnSpc>
                <a:spcPct val="100000"/>
              </a:lnSpc>
              <a:defRPr sz="8400">
                <a:latin typeface="+mn-lt"/>
                <a:ea typeface="+mn-ea"/>
                <a:cs typeface="+mn-cs"/>
                <a:sym typeface="Helvetica Light"/>
              </a:defRPr>
            </a:lvl1pPr>
          </a:lstStyle>
          <a:p>
            <a:r>
              <a:t>Tekst tytułowy</a:t>
            </a:r>
          </a:p>
        </p:txBody>
      </p:sp>
      <p:sp>
        <p:nvSpPr>
          <p:cNvPr id="40" name="Treść - poziom 1…"/>
          <p:cNvSpPr>
            <a:spLocks noGrp="1"/>
          </p:cNvSpPr>
          <p:nvPr>
            <p:ph type="body" sz="quarter" idx="1"/>
          </p:nvPr>
        </p:nvSpPr>
        <p:spPr>
          <a:xfrm>
            <a:off x="4387453" y="6697265"/>
            <a:ext cx="7500938" cy="5768579"/>
          </a:xfrm>
          <a:prstGeom prst="rect">
            <a:avLst/>
          </a:prstGeom>
        </p:spPr>
        <p:txBody>
          <a:bodyPr lIns="71437" tIns="71437" rIns="71437" bIns="71437"/>
          <a:lstStyle>
            <a:lvl1pPr marL="0" indent="0" algn="ctr" defTabSz="821531">
              <a:lnSpc>
                <a:spcPct val="100000"/>
              </a:lnSpc>
              <a:spcBef>
                <a:spcPts val="0"/>
              </a:spcBef>
              <a:buSzTx/>
              <a:buFontTx/>
              <a:buNone/>
              <a:defRPr sz="4400">
                <a:latin typeface="+mn-lt"/>
                <a:ea typeface="+mn-ea"/>
                <a:cs typeface="+mn-cs"/>
                <a:sym typeface="Helvetica Light"/>
              </a:defRPr>
            </a:lvl1pPr>
            <a:lvl2pPr marL="0" indent="228600" algn="ctr" defTabSz="821531">
              <a:lnSpc>
                <a:spcPct val="100000"/>
              </a:lnSpc>
              <a:spcBef>
                <a:spcPts val="0"/>
              </a:spcBef>
              <a:buSzTx/>
              <a:buFontTx/>
              <a:buNone/>
              <a:defRPr sz="4400">
                <a:latin typeface="+mn-lt"/>
                <a:ea typeface="+mn-ea"/>
                <a:cs typeface="+mn-cs"/>
                <a:sym typeface="Helvetica Light"/>
              </a:defRPr>
            </a:lvl2pPr>
            <a:lvl3pPr marL="0" indent="457200" algn="ctr" defTabSz="821531">
              <a:lnSpc>
                <a:spcPct val="100000"/>
              </a:lnSpc>
              <a:spcBef>
                <a:spcPts val="0"/>
              </a:spcBef>
              <a:buSzTx/>
              <a:buFontTx/>
              <a:buNone/>
              <a:defRPr sz="4400">
                <a:latin typeface="+mn-lt"/>
                <a:ea typeface="+mn-ea"/>
                <a:cs typeface="+mn-cs"/>
                <a:sym typeface="Helvetica Light"/>
              </a:defRPr>
            </a:lvl3pPr>
            <a:lvl4pPr marL="0" indent="685800" algn="ctr" defTabSz="821531">
              <a:lnSpc>
                <a:spcPct val="100000"/>
              </a:lnSpc>
              <a:spcBef>
                <a:spcPts val="0"/>
              </a:spcBef>
              <a:buSzTx/>
              <a:buFontTx/>
              <a:buNone/>
              <a:defRPr sz="4400">
                <a:latin typeface="+mn-lt"/>
                <a:ea typeface="+mn-ea"/>
                <a:cs typeface="+mn-cs"/>
                <a:sym typeface="Helvetica Light"/>
              </a:defRPr>
            </a:lvl4pPr>
            <a:lvl5pPr marL="0" indent="914400" algn="ctr" defTabSz="821531">
              <a:lnSpc>
                <a:spcPct val="100000"/>
              </a:lnSpc>
              <a:spcBef>
                <a:spcPts val="0"/>
              </a:spcBef>
              <a:buSzTx/>
              <a:buFontTx/>
              <a:buNone/>
              <a:defRPr sz="44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41"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t>‹#›</a:t>
            </a:fld>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ytuł (na górze)">
    <p:spTree>
      <p:nvGrpSpPr>
        <p:cNvPr id="1" name=""/>
        <p:cNvGrpSpPr/>
        <p:nvPr/>
      </p:nvGrpSpPr>
      <p:grpSpPr>
        <a:xfrm>
          <a:off x="0" y="0"/>
          <a:ext cx="0" cy="0"/>
          <a:chOff x="0" y="0"/>
          <a:chExt cx="0" cy="0"/>
        </a:xfrm>
      </p:grpSpPr>
      <p:sp>
        <p:nvSpPr>
          <p:cNvPr id="48" name="Tekst tytułowy"/>
          <p:cNvSpPr>
            <a:spLocks noGrp="1"/>
          </p:cNvSpPr>
          <p:nvPr>
            <p:ph type="title"/>
          </p:nvPr>
        </p:nvSpPr>
        <p:spPr>
          <a:xfrm>
            <a:off x="4387453" y="625078"/>
            <a:ext cx="15609094" cy="3036094"/>
          </a:xfrm>
          <a:prstGeom prst="rect">
            <a:avLst/>
          </a:prstGeom>
        </p:spPr>
        <p:txBody>
          <a:bodyPr lIns="71437" tIns="71437" rIns="71437" bIns="71437"/>
          <a:lstStyle>
            <a:lvl1pPr algn="ctr" defTabSz="821531">
              <a:lnSpc>
                <a:spcPct val="100000"/>
              </a:lnSpc>
              <a:defRPr sz="11200">
                <a:latin typeface="+mn-lt"/>
                <a:ea typeface="+mn-ea"/>
                <a:cs typeface="+mn-cs"/>
                <a:sym typeface="Helvetica Light"/>
              </a:defRPr>
            </a:lvl1pPr>
          </a:lstStyle>
          <a:p>
            <a:r>
              <a:t>Tekst tytułowy</a:t>
            </a:r>
          </a:p>
        </p:txBody>
      </p:sp>
      <p:sp>
        <p:nvSpPr>
          <p:cNvPr id="49"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t>‹#›</a:t>
            </a:fld>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56" name="Tekst tytułowy"/>
          <p:cNvSpPr>
            <a:spLocks noGrp="1"/>
          </p:cNvSpPr>
          <p:nvPr>
            <p:ph type="title"/>
          </p:nvPr>
        </p:nvSpPr>
        <p:spPr>
          <a:xfrm>
            <a:off x="4387453" y="625078"/>
            <a:ext cx="15609094" cy="3036094"/>
          </a:xfrm>
          <a:prstGeom prst="rect">
            <a:avLst/>
          </a:prstGeom>
        </p:spPr>
        <p:txBody>
          <a:bodyPr lIns="71437" tIns="71437" rIns="71437" bIns="71437"/>
          <a:lstStyle>
            <a:lvl1pPr algn="ctr" defTabSz="821531">
              <a:lnSpc>
                <a:spcPct val="100000"/>
              </a:lnSpc>
              <a:defRPr sz="11200">
                <a:latin typeface="+mn-lt"/>
                <a:ea typeface="+mn-ea"/>
                <a:cs typeface="+mn-cs"/>
                <a:sym typeface="Helvetica Light"/>
              </a:defRPr>
            </a:lvl1pPr>
          </a:lstStyle>
          <a:p>
            <a:r>
              <a:t>Tekst tytułowy</a:t>
            </a:r>
          </a:p>
        </p:txBody>
      </p:sp>
      <p:sp>
        <p:nvSpPr>
          <p:cNvPr id="57" name="Treść - poziom 1…"/>
          <p:cNvSpPr>
            <a:spLocks noGrp="1"/>
          </p:cNvSpPr>
          <p:nvPr>
            <p:ph type="body" idx="1"/>
          </p:nvPr>
        </p:nvSpPr>
        <p:spPr>
          <a:xfrm>
            <a:off x="4387453" y="3661171"/>
            <a:ext cx="15609094" cy="8840392"/>
          </a:xfrm>
          <a:prstGeom prst="rect">
            <a:avLst/>
          </a:prstGeom>
        </p:spPr>
        <p:txBody>
          <a:bodyPr lIns="71437" tIns="71437" rIns="71437" bIns="71437" anchor="ctr"/>
          <a:lstStyle>
            <a:lvl1pPr marL="617361" indent="-617361" defTabSz="821531">
              <a:lnSpc>
                <a:spcPct val="100000"/>
              </a:lnSpc>
              <a:spcBef>
                <a:spcPts val="5900"/>
              </a:spcBef>
              <a:buSzPct val="75000"/>
              <a:buFontTx/>
              <a:defRPr sz="5000">
                <a:latin typeface="+mn-lt"/>
                <a:ea typeface="+mn-ea"/>
                <a:cs typeface="+mn-cs"/>
                <a:sym typeface="Helvetica Light"/>
              </a:defRPr>
            </a:lvl1pPr>
            <a:lvl2pPr marL="1061861" indent="-617361" defTabSz="821531">
              <a:lnSpc>
                <a:spcPct val="100000"/>
              </a:lnSpc>
              <a:spcBef>
                <a:spcPts val="5900"/>
              </a:spcBef>
              <a:buSzPct val="75000"/>
              <a:buFontTx/>
              <a:defRPr sz="5000">
                <a:latin typeface="+mn-lt"/>
                <a:ea typeface="+mn-ea"/>
                <a:cs typeface="+mn-cs"/>
                <a:sym typeface="Helvetica Light"/>
              </a:defRPr>
            </a:lvl2pPr>
            <a:lvl3pPr marL="1506361" indent="-617361" defTabSz="821531">
              <a:lnSpc>
                <a:spcPct val="100000"/>
              </a:lnSpc>
              <a:spcBef>
                <a:spcPts val="5900"/>
              </a:spcBef>
              <a:buSzPct val="75000"/>
              <a:buFontTx/>
              <a:defRPr sz="5000">
                <a:latin typeface="+mn-lt"/>
                <a:ea typeface="+mn-ea"/>
                <a:cs typeface="+mn-cs"/>
                <a:sym typeface="Helvetica Light"/>
              </a:defRPr>
            </a:lvl3pPr>
            <a:lvl4pPr marL="1950861" indent="-617361" defTabSz="821531">
              <a:lnSpc>
                <a:spcPct val="100000"/>
              </a:lnSpc>
              <a:spcBef>
                <a:spcPts val="5900"/>
              </a:spcBef>
              <a:buSzPct val="75000"/>
              <a:buFontTx/>
              <a:defRPr sz="5000">
                <a:latin typeface="+mn-lt"/>
                <a:ea typeface="+mn-ea"/>
                <a:cs typeface="+mn-cs"/>
                <a:sym typeface="Helvetica Light"/>
              </a:defRPr>
            </a:lvl4pPr>
            <a:lvl5pPr marL="2395361" indent="-617361" defTabSz="821531">
              <a:lnSpc>
                <a:spcPct val="100000"/>
              </a:lnSpc>
              <a:spcBef>
                <a:spcPts val="5900"/>
              </a:spcBef>
              <a:buSzPct val="75000"/>
              <a:buFontTx/>
              <a:defRPr sz="50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58"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t>‹#›</a:t>
            </a:fld>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ytuł i punktory ze zdjęciem">
    <p:spTree>
      <p:nvGrpSpPr>
        <p:cNvPr id="1" name=""/>
        <p:cNvGrpSpPr/>
        <p:nvPr/>
      </p:nvGrpSpPr>
      <p:grpSpPr>
        <a:xfrm>
          <a:off x="0" y="0"/>
          <a:ext cx="0" cy="0"/>
          <a:chOff x="0" y="0"/>
          <a:chExt cx="0" cy="0"/>
        </a:xfrm>
      </p:grpSpPr>
      <p:sp>
        <p:nvSpPr>
          <p:cNvPr id="65" name="Obrazek"/>
          <p:cNvSpPr>
            <a:spLocks noGrp="1"/>
          </p:cNvSpPr>
          <p:nvPr>
            <p:ph type="pic" sz="quarter" idx="13"/>
          </p:nvPr>
        </p:nvSpPr>
        <p:spPr>
          <a:xfrm>
            <a:off x="12495609" y="3661171"/>
            <a:ext cx="7500938" cy="8840392"/>
          </a:xfrm>
          <a:prstGeom prst="rect">
            <a:avLst/>
          </a:prstGeom>
        </p:spPr>
        <p:txBody>
          <a:bodyPr tIns="45719" bIns="45719">
            <a:noAutofit/>
          </a:bodyPr>
          <a:lstStyle/>
          <a:p>
            <a:endParaRPr dirty="0"/>
          </a:p>
        </p:txBody>
      </p:sp>
      <p:sp>
        <p:nvSpPr>
          <p:cNvPr id="66" name="Tekst tytułowy"/>
          <p:cNvSpPr>
            <a:spLocks noGrp="1"/>
          </p:cNvSpPr>
          <p:nvPr>
            <p:ph type="title"/>
          </p:nvPr>
        </p:nvSpPr>
        <p:spPr>
          <a:xfrm>
            <a:off x="4387453" y="625078"/>
            <a:ext cx="15609094" cy="3036094"/>
          </a:xfrm>
          <a:prstGeom prst="rect">
            <a:avLst/>
          </a:prstGeom>
        </p:spPr>
        <p:txBody>
          <a:bodyPr lIns="71437" tIns="71437" rIns="71437" bIns="71437"/>
          <a:lstStyle>
            <a:lvl1pPr algn="ctr" defTabSz="821531">
              <a:lnSpc>
                <a:spcPct val="100000"/>
              </a:lnSpc>
              <a:defRPr sz="11200">
                <a:latin typeface="+mn-lt"/>
                <a:ea typeface="+mn-ea"/>
                <a:cs typeface="+mn-cs"/>
                <a:sym typeface="Helvetica Light"/>
              </a:defRPr>
            </a:lvl1pPr>
          </a:lstStyle>
          <a:p>
            <a:r>
              <a:t>Tekst tytułowy</a:t>
            </a:r>
          </a:p>
        </p:txBody>
      </p:sp>
      <p:sp>
        <p:nvSpPr>
          <p:cNvPr id="67" name="Treść - poziom 1…"/>
          <p:cNvSpPr>
            <a:spLocks noGrp="1"/>
          </p:cNvSpPr>
          <p:nvPr>
            <p:ph type="body" sz="quarter" idx="1"/>
          </p:nvPr>
        </p:nvSpPr>
        <p:spPr>
          <a:xfrm>
            <a:off x="4387453" y="3661171"/>
            <a:ext cx="7500938" cy="8840392"/>
          </a:xfrm>
          <a:prstGeom prst="rect">
            <a:avLst/>
          </a:prstGeom>
        </p:spPr>
        <p:txBody>
          <a:bodyPr lIns="71437" tIns="71437" rIns="71437" bIns="71437" anchor="ctr"/>
          <a:lstStyle>
            <a:lvl1pPr marL="465364" indent="-465364" defTabSz="821531">
              <a:lnSpc>
                <a:spcPct val="100000"/>
              </a:lnSpc>
              <a:spcBef>
                <a:spcPts val="4500"/>
              </a:spcBef>
              <a:buSzPct val="75000"/>
              <a:buFontTx/>
              <a:defRPr sz="3800">
                <a:latin typeface="+mn-lt"/>
                <a:ea typeface="+mn-ea"/>
                <a:cs typeface="+mn-cs"/>
                <a:sym typeface="Helvetica Light"/>
              </a:defRPr>
            </a:lvl1pPr>
            <a:lvl2pPr marL="808264" indent="-465364" defTabSz="821531">
              <a:lnSpc>
                <a:spcPct val="100000"/>
              </a:lnSpc>
              <a:spcBef>
                <a:spcPts val="4500"/>
              </a:spcBef>
              <a:buSzPct val="75000"/>
              <a:buFontTx/>
              <a:defRPr sz="3800">
                <a:latin typeface="+mn-lt"/>
                <a:ea typeface="+mn-ea"/>
                <a:cs typeface="+mn-cs"/>
                <a:sym typeface="Helvetica Light"/>
              </a:defRPr>
            </a:lvl2pPr>
            <a:lvl3pPr marL="1151164" indent="-465364" defTabSz="821531">
              <a:lnSpc>
                <a:spcPct val="100000"/>
              </a:lnSpc>
              <a:spcBef>
                <a:spcPts val="4500"/>
              </a:spcBef>
              <a:buSzPct val="75000"/>
              <a:buFontTx/>
              <a:defRPr sz="3800">
                <a:latin typeface="+mn-lt"/>
                <a:ea typeface="+mn-ea"/>
                <a:cs typeface="+mn-cs"/>
                <a:sym typeface="Helvetica Light"/>
              </a:defRPr>
            </a:lvl3pPr>
            <a:lvl4pPr marL="1494064" indent="-465364" defTabSz="821531">
              <a:lnSpc>
                <a:spcPct val="100000"/>
              </a:lnSpc>
              <a:spcBef>
                <a:spcPts val="4500"/>
              </a:spcBef>
              <a:buSzPct val="75000"/>
              <a:buFontTx/>
              <a:defRPr sz="3800">
                <a:latin typeface="+mn-lt"/>
                <a:ea typeface="+mn-ea"/>
                <a:cs typeface="+mn-cs"/>
                <a:sym typeface="Helvetica Light"/>
              </a:defRPr>
            </a:lvl4pPr>
            <a:lvl5pPr marL="1836964" indent="-465364" defTabSz="821531">
              <a:lnSpc>
                <a:spcPct val="100000"/>
              </a:lnSpc>
              <a:spcBef>
                <a:spcPts val="4500"/>
              </a:spcBef>
              <a:buSzPct val="75000"/>
              <a:buFontTx/>
              <a:defRPr sz="38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68"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t>‹#›</a:t>
            </a:fld>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75" name="Treść - poziom 1…"/>
          <p:cNvSpPr>
            <a:spLocks noGrp="1"/>
          </p:cNvSpPr>
          <p:nvPr>
            <p:ph type="body" idx="1"/>
          </p:nvPr>
        </p:nvSpPr>
        <p:spPr>
          <a:xfrm>
            <a:off x="4387453" y="1785937"/>
            <a:ext cx="15609094" cy="10144126"/>
          </a:xfrm>
          <a:prstGeom prst="rect">
            <a:avLst/>
          </a:prstGeom>
        </p:spPr>
        <p:txBody>
          <a:bodyPr lIns="71437" tIns="71437" rIns="71437" bIns="71437" anchor="ctr"/>
          <a:lstStyle>
            <a:lvl1pPr marL="617361" indent="-617361" defTabSz="821531">
              <a:lnSpc>
                <a:spcPct val="100000"/>
              </a:lnSpc>
              <a:spcBef>
                <a:spcPts val="5900"/>
              </a:spcBef>
              <a:buSzPct val="75000"/>
              <a:buFontTx/>
              <a:defRPr sz="5000">
                <a:latin typeface="+mn-lt"/>
                <a:ea typeface="+mn-ea"/>
                <a:cs typeface="+mn-cs"/>
                <a:sym typeface="Helvetica Light"/>
              </a:defRPr>
            </a:lvl1pPr>
            <a:lvl2pPr marL="1061861" indent="-617361" defTabSz="821531">
              <a:lnSpc>
                <a:spcPct val="100000"/>
              </a:lnSpc>
              <a:spcBef>
                <a:spcPts val="5900"/>
              </a:spcBef>
              <a:buSzPct val="75000"/>
              <a:buFontTx/>
              <a:defRPr sz="5000">
                <a:latin typeface="+mn-lt"/>
                <a:ea typeface="+mn-ea"/>
                <a:cs typeface="+mn-cs"/>
                <a:sym typeface="Helvetica Light"/>
              </a:defRPr>
            </a:lvl2pPr>
            <a:lvl3pPr marL="1506361" indent="-617361" defTabSz="821531">
              <a:lnSpc>
                <a:spcPct val="100000"/>
              </a:lnSpc>
              <a:spcBef>
                <a:spcPts val="5900"/>
              </a:spcBef>
              <a:buSzPct val="75000"/>
              <a:buFontTx/>
              <a:defRPr sz="5000">
                <a:latin typeface="+mn-lt"/>
                <a:ea typeface="+mn-ea"/>
                <a:cs typeface="+mn-cs"/>
                <a:sym typeface="Helvetica Light"/>
              </a:defRPr>
            </a:lvl3pPr>
            <a:lvl4pPr marL="1950861" indent="-617361" defTabSz="821531">
              <a:lnSpc>
                <a:spcPct val="100000"/>
              </a:lnSpc>
              <a:spcBef>
                <a:spcPts val="5900"/>
              </a:spcBef>
              <a:buSzPct val="75000"/>
              <a:buFontTx/>
              <a:defRPr sz="5000">
                <a:latin typeface="+mn-lt"/>
                <a:ea typeface="+mn-ea"/>
                <a:cs typeface="+mn-cs"/>
                <a:sym typeface="Helvetica Light"/>
              </a:defRPr>
            </a:lvl4pPr>
            <a:lvl5pPr marL="2395361" indent="-617361" defTabSz="821531">
              <a:lnSpc>
                <a:spcPct val="100000"/>
              </a:lnSpc>
              <a:spcBef>
                <a:spcPts val="5900"/>
              </a:spcBef>
              <a:buSzPct val="75000"/>
              <a:buFontTx/>
              <a:defRPr sz="50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76"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t>‹#›</a:t>
            </a:fld>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Zdjęcie (3 sztuki)">
    <p:spTree>
      <p:nvGrpSpPr>
        <p:cNvPr id="1" name=""/>
        <p:cNvGrpSpPr/>
        <p:nvPr/>
      </p:nvGrpSpPr>
      <p:grpSpPr>
        <a:xfrm>
          <a:off x="0" y="0"/>
          <a:ext cx="0" cy="0"/>
          <a:chOff x="0" y="0"/>
          <a:chExt cx="0" cy="0"/>
        </a:xfrm>
      </p:grpSpPr>
      <p:sp>
        <p:nvSpPr>
          <p:cNvPr id="83" name="Obrazek"/>
          <p:cNvSpPr>
            <a:spLocks noGrp="1"/>
          </p:cNvSpPr>
          <p:nvPr>
            <p:ph type="pic" sz="quarter" idx="13"/>
          </p:nvPr>
        </p:nvSpPr>
        <p:spPr>
          <a:xfrm>
            <a:off x="12495609" y="7161609"/>
            <a:ext cx="7500938" cy="5304235"/>
          </a:xfrm>
          <a:prstGeom prst="rect">
            <a:avLst/>
          </a:prstGeom>
        </p:spPr>
        <p:txBody>
          <a:bodyPr tIns="45719" bIns="45719">
            <a:noAutofit/>
          </a:bodyPr>
          <a:lstStyle/>
          <a:p>
            <a:endParaRPr dirty="0"/>
          </a:p>
        </p:txBody>
      </p:sp>
      <p:sp>
        <p:nvSpPr>
          <p:cNvPr id="84" name="Obrazek"/>
          <p:cNvSpPr>
            <a:spLocks noGrp="1"/>
          </p:cNvSpPr>
          <p:nvPr>
            <p:ph type="pic" sz="quarter" idx="14"/>
          </p:nvPr>
        </p:nvSpPr>
        <p:spPr>
          <a:xfrm>
            <a:off x="12504353" y="1250156"/>
            <a:ext cx="7500939" cy="5304235"/>
          </a:xfrm>
          <a:prstGeom prst="rect">
            <a:avLst/>
          </a:prstGeom>
        </p:spPr>
        <p:txBody>
          <a:bodyPr tIns="45719" bIns="45719">
            <a:noAutofit/>
          </a:bodyPr>
          <a:lstStyle/>
          <a:p>
            <a:endParaRPr dirty="0"/>
          </a:p>
        </p:txBody>
      </p:sp>
      <p:sp>
        <p:nvSpPr>
          <p:cNvPr id="85" name="Obrazek"/>
          <p:cNvSpPr>
            <a:spLocks noGrp="1"/>
          </p:cNvSpPr>
          <p:nvPr>
            <p:ph type="pic" sz="half" idx="15"/>
          </p:nvPr>
        </p:nvSpPr>
        <p:spPr>
          <a:xfrm>
            <a:off x="4387453" y="1250156"/>
            <a:ext cx="7500938" cy="11215688"/>
          </a:xfrm>
          <a:prstGeom prst="rect">
            <a:avLst/>
          </a:prstGeom>
        </p:spPr>
        <p:txBody>
          <a:bodyPr tIns="45719" bIns="45719">
            <a:noAutofit/>
          </a:bodyPr>
          <a:lstStyle/>
          <a:p>
            <a:endParaRPr dirty="0"/>
          </a:p>
        </p:txBody>
      </p:sp>
      <p:sp>
        <p:nvSpPr>
          <p:cNvPr id="86"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t>‹#›</a:t>
            </a:fld>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ytat">
    <p:spTree>
      <p:nvGrpSpPr>
        <p:cNvPr id="1" name=""/>
        <p:cNvGrpSpPr/>
        <p:nvPr/>
      </p:nvGrpSpPr>
      <p:grpSpPr>
        <a:xfrm>
          <a:off x="0" y="0"/>
          <a:ext cx="0" cy="0"/>
          <a:chOff x="0" y="0"/>
          <a:chExt cx="0" cy="0"/>
        </a:xfrm>
      </p:grpSpPr>
      <p:sp>
        <p:nvSpPr>
          <p:cNvPr id="93" name="–Janek Jabłonka"/>
          <p:cNvSpPr>
            <a:spLocks noGrp="1"/>
          </p:cNvSpPr>
          <p:nvPr>
            <p:ph type="body" sz="quarter" idx="13"/>
          </p:nvPr>
        </p:nvSpPr>
        <p:spPr>
          <a:xfrm>
            <a:off x="4833937" y="8947546"/>
            <a:ext cx="14716126" cy="660798"/>
          </a:xfrm>
          <a:prstGeom prst="rect">
            <a:avLst/>
          </a:prstGeom>
        </p:spPr>
        <p:txBody>
          <a:bodyPr lIns="71437" tIns="71437" rIns="71437" bIns="71437">
            <a:spAutoFit/>
          </a:bodyPr>
          <a:lstStyle>
            <a:lvl1pPr marL="0" indent="0" algn="ctr" defTabSz="821531">
              <a:lnSpc>
                <a:spcPct val="100000"/>
              </a:lnSpc>
              <a:spcBef>
                <a:spcPts val="0"/>
              </a:spcBef>
              <a:buSzTx/>
              <a:buFontTx/>
              <a:buNone/>
              <a:defRPr sz="3200">
                <a:latin typeface="Helvetica"/>
                <a:ea typeface="Helvetica"/>
                <a:cs typeface="Helvetica"/>
                <a:sym typeface="Helvetica"/>
              </a:defRPr>
            </a:lvl1pPr>
          </a:lstStyle>
          <a:p>
            <a:r>
              <a:t>–Janek Jabłonka</a:t>
            </a:r>
          </a:p>
        </p:txBody>
      </p:sp>
      <p:sp>
        <p:nvSpPr>
          <p:cNvPr id="94" name="„Wpisz tu cytat.”"/>
          <p:cNvSpPr>
            <a:spLocks noGrp="1"/>
          </p:cNvSpPr>
          <p:nvPr>
            <p:ph type="body" sz="quarter" idx="14"/>
          </p:nvPr>
        </p:nvSpPr>
        <p:spPr>
          <a:xfrm>
            <a:off x="4833937" y="6000353"/>
            <a:ext cx="14716126" cy="965201"/>
          </a:xfrm>
          <a:prstGeom prst="rect">
            <a:avLst/>
          </a:prstGeom>
        </p:spPr>
        <p:txBody>
          <a:bodyPr lIns="71437" tIns="71437" rIns="71437" bIns="71437" anchor="ctr">
            <a:spAutoFit/>
          </a:bodyPr>
          <a:lstStyle>
            <a:lvl1pPr marL="0" indent="0" algn="ctr" defTabSz="821531">
              <a:lnSpc>
                <a:spcPct val="100000"/>
              </a:lnSpc>
              <a:spcBef>
                <a:spcPts val="0"/>
              </a:spcBef>
              <a:buSzTx/>
              <a:buFontTx/>
              <a:buNone/>
              <a:defRPr sz="5200">
                <a:latin typeface="+mn-lt"/>
                <a:ea typeface="+mn-ea"/>
                <a:cs typeface="+mn-cs"/>
                <a:sym typeface="Helvetica Light"/>
              </a:defRPr>
            </a:lvl1pPr>
          </a:lstStyle>
          <a:p>
            <a:r>
              <a:t>„Wpisz tu cytat.” </a:t>
            </a:r>
          </a:p>
        </p:txBody>
      </p:sp>
      <p:sp>
        <p:nvSpPr>
          <p:cNvPr id="95"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t>‹#›</a:t>
            </a:fld>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lajd tytułowy">
    <p:spTree>
      <p:nvGrpSpPr>
        <p:cNvPr id="1" name=""/>
        <p:cNvGrpSpPr/>
        <p:nvPr/>
      </p:nvGrpSpPr>
      <p:grpSpPr>
        <a:xfrm>
          <a:off x="0" y="0"/>
          <a:ext cx="0" cy="0"/>
          <a:chOff x="0" y="0"/>
          <a:chExt cx="0" cy="0"/>
        </a:xfrm>
      </p:grpSpPr>
      <p:sp>
        <p:nvSpPr>
          <p:cNvPr id="117" name="Tekst tytułowy"/>
          <p:cNvSpPr>
            <a:spLocks noGrp="1"/>
          </p:cNvSpPr>
          <p:nvPr>
            <p:ph type="title"/>
          </p:nvPr>
        </p:nvSpPr>
        <p:spPr>
          <a:xfrm>
            <a:off x="3048000" y="2244725"/>
            <a:ext cx="18288000" cy="4775201"/>
          </a:xfrm>
          <a:prstGeom prst="rect">
            <a:avLst/>
          </a:prstGeom>
        </p:spPr>
        <p:txBody>
          <a:bodyPr anchor="b"/>
          <a:lstStyle>
            <a:lvl1pPr algn="ctr">
              <a:defRPr sz="12000"/>
            </a:lvl1pPr>
          </a:lstStyle>
          <a:p>
            <a:r>
              <a:t>Tekst tytułowy</a:t>
            </a:r>
          </a:p>
        </p:txBody>
      </p:sp>
      <p:sp>
        <p:nvSpPr>
          <p:cNvPr id="118" name="Treść - poziom 1…"/>
          <p:cNvSpPr>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Treść - poziom 1</a:t>
            </a:r>
          </a:p>
          <a:p>
            <a:pPr lvl="1"/>
            <a:r>
              <a:t>Treść - poziom 2</a:t>
            </a:r>
          </a:p>
          <a:p>
            <a:pPr lvl="2"/>
            <a:r>
              <a:t>Treść - poziom 3</a:t>
            </a:r>
          </a:p>
          <a:p>
            <a:pPr lvl="3"/>
            <a:r>
              <a:t>Treść - poziom 4</a:t>
            </a:r>
          </a:p>
          <a:p>
            <a:pPr lvl="4"/>
            <a:r>
              <a:t>Treść - poziom 5</a:t>
            </a:r>
          </a:p>
        </p:txBody>
      </p:sp>
      <p:sp>
        <p:nvSpPr>
          <p:cNvPr id="119" name="Numer slajdu"/>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ytuł i zawartość">
    <p:spTree>
      <p:nvGrpSpPr>
        <p:cNvPr id="1" name=""/>
        <p:cNvGrpSpPr/>
        <p:nvPr/>
      </p:nvGrpSpPr>
      <p:grpSpPr>
        <a:xfrm>
          <a:off x="0" y="0"/>
          <a:ext cx="0" cy="0"/>
          <a:chOff x="0" y="0"/>
          <a:chExt cx="0" cy="0"/>
        </a:xfrm>
      </p:grpSpPr>
      <p:sp>
        <p:nvSpPr>
          <p:cNvPr id="126" name="Tekst tytułowy"/>
          <p:cNvSpPr>
            <a:spLocks noGrp="1"/>
          </p:cNvSpPr>
          <p:nvPr>
            <p:ph type="title"/>
          </p:nvPr>
        </p:nvSpPr>
        <p:spPr>
          <a:prstGeom prst="rect">
            <a:avLst/>
          </a:prstGeom>
        </p:spPr>
        <p:txBody>
          <a:bodyPr/>
          <a:lstStyle/>
          <a:p>
            <a:r>
              <a:t>Tekst tytułowy</a:t>
            </a:r>
          </a:p>
        </p:txBody>
      </p:sp>
      <p:sp>
        <p:nvSpPr>
          <p:cNvPr id="127" name="Treść - poziom 1…"/>
          <p:cNvSpPr>
            <a:spLocks noGrp="1"/>
          </p:cNvSpPr>
          <p:nvPr>
            <p:ph type="body" idx="1"/>
          </p:nvPr>
        </p:nvSpPr>
        <p:spPr>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128" name="Numer slajdu"/>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kst tytułowy"/>
          <p:cNvSpPr>
            <a:spLocks noGrp="1"/>
          </p:cNvSpPr>
          <p:nvPr>
            <p:ph type="title"/>
          </p:nvPr>
        </p:nvSpPr>
        <p:spPr>
          <a:xfrm>
            <a:off x="1676400" y="730250"/>
            <a:ext cx="21031200" cy="2651126"/>
          </a:xfrm>
          <a:prstGeom prst="rect">
            <a:avLst/>
          </a:prstGeom>
          <a:ln w="12700">
            <a:miter lim="400000"/>
          </a:ln>
          <a:extLst>
            <a:ext uri="{C572A759-6A51-4108-AA02-DFA0A04FC94B}">
              <ma14:wrappingTextBoxFlag xmlns:ma14="http://schemas.microsoft.com/office/mac/drawingml/2011/main" xmlns="" val="1"/>
            </a:ext>
          </a:extLst>
        </p:spPr>
        <p:txBody>
          <a:bodyPr tIns="91439" bIns="91439" anchor="ctr">
            <a:normAutofit/>
          </a:bodyPr>
          <a:lstStyle/>
          <a:p>
            <a:r>
              <a:t>Tekst tytułowy</a:t>
            </a:r>
          </a:p>
        </p:txBody>
      </p:sp>
      <p:sp>
        <p:nvSpPr>
          <p:cNvPr id="3" name="Treść - poziom 1…"/>
          <p:cNvSpPr>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 val="1"/>
            </a:ext>
          </a:extLst>
        </p:spPr>
        <p:txBody>
          <a:bodyPr tIns="91439" bIns="91439">
            <a:normAutofit/>
          </a:bodyPr>
          <a:lstStyle/>
          <a:p>
            <a:r>
              <a:t>Treść - poziom 1</a:t>
            </a:r>
          </a:p>
          <a:p>
            <a:pPr lvl="1"/>
            <a:r>
              <a:t>Treść - poziom 2</a:t>
            </a:r>
          </a:p>
          <a:p>
            <a:pPr lvl="2"/>
            <a:r>
              <a:t>Treść - poziom 3</a:t>
            </a:r>
          </a:p>
          <a:p>
            <a:pPr lvl="3"/>
            <a:r>
              <a:t>Treść - poziom 4</a:t>
            </a:r>
          </a:p>
          <a:p>
            <a:pPr lvl="4"/>
            <a:r>
              <a:t>Treść - poziom 5</a:t>
            </a:r>
          </a:p>
        </p:txBody>
      </p:sp>
      <p:sp>
        <p:nvSpPr>
          <p:cNvPr id="4" name="Numer slajdu"/>
          <p:cNvSpPr>
            <a:spLocks noGrp="1"/>
          </p:cNvSpPr>
          <p:nvPr>
            <p:ph type="sldNum" sz="quarter" idx="2"/>
          </p:nvPr>
        </p:nvSpPr>
        <p:spPr>
          <a:xfrm>
            <a:off x="22192337" y="12808585"/>
            <a:ext cx="515264" cy="538480"/>
          </a:xfrm>
          <a:prstGeom prst="rect">
            <a:avLst/>
          </a:prstGeom>
          <a:ln w="12700">
            <a:miter lim="400000"/>
          </a:ln>
        </p:spPr>
        <p:txBody>
          <a:bodyPr wrap="none" tIns="91439" bIns="91439" anchor="ctr">
            <a:spAutoFit/>
          </a:bodyP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61" r:id="rId8"/>
    <p:sldLayoutId id="2147483662" r:id="rId9"/>
  </p:sldLayoutIdLst>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hf hdr="0" ftr="0" dt="0"/>
  <p:txStyles>
    <p:titleStyle>
      <a:lvl1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457200" marR="0" indent="-457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1pPr>
      <a:lvl2pPr marL="990600" marR="0" indent="-5334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2pPr>
      <a:lvl3pPr marL="1554479" marR="0" indent="-640079"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3pPr>
      <a:lvl4pPr marL="20828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4pPr>
      <a:lvl5pPr marL="25400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5pPr>
      <a:lvl6pPr marL="29972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6pPr>
      <a:lvl7pPr marL="34544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7pPr>
      <a:lvl8pPr marL="39116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8pPr>
      <a:lvl9pPr marL="43688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4572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9144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13716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18288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22860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27432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32004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36576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7" name="TextBox 313"/>
          <p:cNvSpPr/>
          <p:nvPr/>
        </p:nvSpPr>
        <p:spPr>
          <a:xfrm>
            <a:off x="1147604" y="2163556"/>
            <a:ext cx="20560252" cy="92640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l" defTabSz="914400">
              <a:defRPr sz="12000" b="1">
                <a:latin typeface="Arial"/>
                <a:ea typeface="Arial"/>
                <a:cs typeface="Arial"/>
                <a:sym typeface="Arial"/>
              </a:defRPr>
            </a:lvl1pPr>
          </a:lstStyle>
          <a:p>
            <a:pPr algn="ctr"/>
            <a:r>
              <a:rPr lang="pl-PL" sz="8000" dirty="0">
                <a:solidFill>
                  <a:schemeClr val="accent1">
                    <a:lumMod val="75000"/>
                  </a:schemeClr>
                </a:solidFill>
                <a:latin typeface="Calibri" panose="020F0502020204030204" pitchFamily="34" charset="0"/>
                <a:cs typeface="Calibri" panose="020F0502020204030204" pitchFamily="34" charset="0"/>
              </a:rPr>
              <a:t>Spotkanie informacyjne</a:t>
            </a:r>
          </a:p>
          <a:p>
            <a:pPr algn="ctr"/>
            <a:endParaRPr lang="pl-PL" sz="8000" dirty="0">
              <a:solidFill>
                <a:schemeClr val="accent1">
                  <a:lumMod val="75000"/>
                </a:schemeClr>
              </a:solidFill>
              <a:latin typeface="Calibri" panose="020F0502020204030204" pitchFamily="34" charset="0"/>
              <a:cs typeface="Calibri" panose="020F0502020204030204" pitchFamily="34" charset="0"/>
            </a:endParaRPr>
          </a:p>
          <a:p>
            <a:pPr algn="ctr"/>
            <a:r>
              <a:rPr lang="pl-PL" sz="8000" dirty="0">
                <a:solidFill>
                  <a:srgbClr val="002060"/>
                </a:solidFill>
                <a:latin typeface="Calibri" panose="020F0502020204030204" pitchFamily="34" charset="0"/>
                <a:cs typeface="Calibri" panose="020F0502020204030204" pitchFamily="34" charset="0"/>
              </a:rPr>
              <a:t>Departament Obszarów Wiejskich</a:t>
            </a:r>
          </a:p>
          <a:p>
            <a:pPr algn="ctr"/>
            <a:r>
              <a:rPr lang="pl-PL" sz="8000" dirty="0">
                <a:solidFill>
                  <a:srgbClr val="002060"/>
                </a:solidFill>
                <a:latin typeface="Calibri" panose="020F0502020204030204" pitchFamily="34" charset="0"/>
                <a:cs typeface="Calibri" panose="020F0502020204030204" pitchFamily="34" charset="0"/>
              </a:rPr>
              <a:t> i Zasobów Naturalnych</a:t>
            </a:r>
          </a:p>
          <a:p>
            <a:endParaRPr lang="pl-PL" sz="4400" dirty="0">
              <a:latin typeface="Calibri" panose="020F0502020204030204" pitchFamily="34" charset="0"/>
              <a:cs typeface="Calibri" panose="020F0502020204030204" pitchFamily="34" charset="0"/>
            </a:endParaRPr>
          </a:p>
          <a:p>
            <a:r>
              <a:rPr lang="pl-PL" sz="4400" dirty="0">
                <a:latin typeface="Calibri" panose="020F0502020204030204" pitchFamily="34" charset="0"/>
                <a:cs typeface="Calibri" panose="020F0502020204030204" pitchFamily="34" charset="0"/>
              </a:rPr>
              <a:t>Paweł Ćwięka</a:t>
            </a:r>
          </a:p>
          <a:p>
            <a:r>
              <a:rPr lang="pl-PL" sz="4400" dirty="0">
                <a:latin typeface="Calibri" panose="020F0502020204030204" pitchFamily="34" charset="0"/>
                <a:cs typeface="Calibri" panose="020F0502020204030204" pitchFamily="34" charset="0"/>
              </a:rPr>
              <a:t>Kierownik Działu Kontroli</a:t>
            </a:r>
          </a:p>
          <a:p>
            <a:endParaRPr lang="pl-PL" sz="4800" dirty="0">
              <a:latin typeface="Calibri" panose="020F0502020204030204" pitchFamily="34" charset="0"/>
              <a:cs typeface="Calibri" panose="020F0502020204030204" pitchFamily="34" charset="0"/>
            </a:endParaRPr>
          </a:p>
          <a:p>
            <a:pPr indent="3309938"/>
            <a:r>
              <a:rPr lang="pl-PL" sz="4800" dirty="0">
                <a:latin typeface="Calibri" panose="020F0502020204030204" pitchFamily="34" charset="0"/>
                <a:cs typeface="Calibri" panose="020F0502020204030204" pitchFamily="34" charset="0"/>
              </a:rPr>
              <a:t>Urząd Marszałkowski </a:t>
            </a:r>
          </a:p>
          <a:p>
            <a:pPr indent="2157413"/>
            <a:r>
              <a:rPr lang="pl-PL" sz="4800" dirty="0">
                <a:latin typeface="Calibri" panose="020F0502020204030204" pitchFamily="34" charset="0"/>
                <a:cs typeface="Calibri" panose="020F0502020204030204" pitchFamily="34" charset="0"/>
              </a:rPr>
              <a:t>Województwa Dolnośląskiego </a:t>
            </a:r>
          </a:p>
        </p:txBody>
      </p:sp>
      <p:sp>
        <p:nvSpPr>
          <p:cNvPr id="138" name="Straight Connector 315"/>
          <p:cNvSpPr/>
          <p:nvPr/>
        </p:nvSpPr>
        <p:spPr>
          <a:xfrm>
            <a:off x="1903217" y="9055883"/>
            <a:ext cx="10926000" cy="0"/>
          </a:xfrm>
          <a:prstGeom prst="line">
            <a:avLst/>
          </a:prstGeom>
          <a:ln w="57150">
            <a:solidFill>
              <a:srgbClr val="FCD020"/>
            </a:solidFill>
            <a:miter/>
          </a:ln>
        </p:spPr>
        <p:txBody>
          <a:bodyPr lIns="45719" rIns="45719"/>
          <a:lstStyle/>
          <a:p>
            <a:pPr algn="l" defTabSz="914400">
              <a:defRPr sz="1800">
                <a:latin typeface="Calibri"/>
                <a:ea typeface="Calibri"/>
                <a:cs typeface="Calibri"/>
                <a:sym typeface="Calibri"/>
              </a:defRPr>
            </a:pPr>
            <a:endParaRPr dirty="0"/>
          </a:p>
        </p:txBody>
      </p:sp>
      <p:grpSp>
        <p:nvGrpSpPr>
          <p:cNvPr id="13" name="Group 162">
            <a:extLst>
              <a:ext uri="{FF2B5EF4-FFF2-40B4-BE49-F238E27FC236}">
                <a16:creationId xmlns:a16="http://schemas.microsoft.com/office/drawing/2014/main" id="{FD9C2474-4279-40EA-A584-5568AA29D8D6}"/>
              </a:ext>
            </a:extLst>
          </p:cNvPr>
          <p:cNvGrpSpPr/>
          <p:nvPr/>
        </p:nvGrpSpPr>
        <p:grpSpPr>
          <a:xfrm>
            <a:off x="1147604" y="1853620"/>
            <a:ext cx="1770969" cy="1143563"/>
            <a:chOff x="12631738" y="3760788"/>
            <a:chExt cx="476250" cy="509588"/>
          </a:xfrm>
          <a:solidFill>
            <a:srgbClr val="FCD020"/>
          </a:solidFill>
        </p:grpSpPr>
        <p:sp>
          <p:nvSpPr>
            <p:cNvPr id="14" name="Freeform 5">
              <a:extLst>
                <a:ext uri="{FF2B5EF4-FFF2-40B4-BE49-F238E27FC236}">
                  <a16:creationId xmlns:a16="http://schemas.microsoft.com/office/drawing/2014/main" id="{B5F95E97-4303-48ED-892D-89CCD3338974}"/>
                </a:ext>
              </a:extLst>
            </p:cNvPr>
            <p:cNvSpPr>
              <a:spLocks/>
            </p:cNvSpPr>
            <p:nvPr/>
          </p:nvSpPr>
          <p:spPr bwMode="auto">
            <a:xfrm>
              <a:off x="12631738" y="3806825"/>
              <a:ext cx="271463" cy="84138"/>
            </a:xfrm>
            <a:custGeom>
              <a:avLst/>
              <a:gdLst>
                <a:gd name="T0" fmla="*/ 34 w 36"/>
                <a:gd name="T1" fmla="*/ 0 h 11"/>
                <a:gd name="T2" fmla="*/ 6 w 36"/>
                <a:gd name="T3" fmla="*/ 0 h 11"/>
                <a:gd name="T4" fmla="*/ 6 w 36"/>
                <a:gd name="T5" fmla="*/ 0 h 11"/>
                <a:gd name="T6" fmla="*/ 4 w 36"/>
                <a:gd name="T7" fmla="*/ 0 h 11"/>
                <a:gd name="T8" fmla="*/ 1 w 36"/>
                <a:gd name="T9" fmla="*/ 4 h 11"/>
                <a:gd name="T10" fmla="*/ 0 w 36"/>
                <a:gd name="T11" fmla="*/ 7 h 11"/>
                <a:gd name="T12" fmla="*/ 4 w 36"/>
                <a:gd name="T13" fmla="*/ 10 h 11"/>
                <a:gd name="T14" fmla="*/ 6 w 36"/>
                <a:gd name="T15" fmla="*/ 11 h 11"/>
                <a:gd name="T16" fmla="*/ 6 w 36"/>
                <a:gd name="T17" fmla="*/ 11 h 11"/>
                <a:gd name="T18" fmla="*/ 34 w 36"/>
                <a:gd name="T19" fmla="*/ 11 h 11"/>
                <a:gd name="T20" fmla="*/ 36 w 36"/>
                <a:gd name="T21" fmla="*/ 9 h 11"/>
                <a:gd name="T22" fmla="*/ 36 w 36"/>
                <a:gd name="T23" fmla="*/ 2 h 11"/>
                <a:gd name="T24" fmla="*/ 34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34" y="0"/>
                  </a:moveTo>
                  <a:cubicBezTo>
                    <a:pt x="6" y="0"/>
                    <a:pt x="6" y="0"/>
                    <a:pt x="6" y="0"/>
                  </a:cubicBezTo>
                  <a:cubicBezTo>
                    <a:pt x="6" y="0"/>
                    <a:pt x="6" y="0"/>
                    <a:pt x="6" y="0"/>
                  </a:cubicBezTo>
                  <a:cubicBezTo>
                    <a:pt x="5" y="0"/>
                    <a:pt x="5" y="0"/>
                    <a:pt x="4" y="0"/>
                  </a:cubicBezTo>
                  <a:cubicBezTo>
                    <a:pt x="1" y="4"/>
                    <a:pt x="1" y="4"/>
                    <a:pt x="1" y="4"/>
                  </a:cubicBezTo>
                  <a:cubicBezTo>
                    <a:pt x="0" y="5"/>
                    <a:pt x="0" y="6"/>
                    <a:pt x="0" y="7"/>
                  </a:cubicBezTo>
                  <a:cubicBezTo>
                    <a:pt x="4" y="10"/>
                    <a:pt x="4" y="10"/>
                    <a:pt x="4" y="10"/>
                  </a:cubicBezTo>
                  <a:cubicBezTo>
                    <a:pt x="5" y="11"/>
                    <a:pt x="5" y="11"/>
                    <a:pt x="6" y="11"/>
                  </a:cubicBezTo>
                  <a:cubicBezTo>
                    <a:pt x="6" y="11"/>
                    <a:pt x="6" y="11"/>
                    <a:pt x="6" y="11"/>
                  </a:cubicBezTo>
                  <a:cubicBezTo>
                    <a:pt x="34" y="11"/>
                    <a:pt x="34" y="11"/>
                    <a:pt x="34" y="11"/>
                  </a:cubicBezTo>
                  <a:cubicBezTo>
                    <a:pt x="35" y="11"/>
                    <a:pt x="36" y="10"/>
                    <a:pt x="36" y="9"/>
                  </a:cubicBezTo>
                  <a:cubicBezTo>
                    <a:pt x="36" y="2"/>
                    <a:pt x="36" y="2"/>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5" name="Freeform 6">
              <a:extLst>
                <a:ext uri="{FF2B5EF4-FFF2-40B4-BE49-F238E27FC236}">
                  <a16:creationId xmlns:a16="http://schemas.microsoft.com/office/drawing/2014/main" id="{9E9EE03C-066F-44C4-A52E-77B0A7096EE6}"/>
                </a:ext>
              </a:extLst>
            </p:cNvPr>
            <p:cNvSpPr>
              <a:spLocks/>
            </p:cNvSpPr>
            <p:nvPr/>
          </p:nvSpPr>
          <p:spPr bwMode="auto">
            <a:xfrm>
              <a:off x="12834938" y="3898900"/>
              <a:ext cx="273050" cy="82550"/>
            </a:xfrm>
            <a:custGeom>
              <a:avLst/>
              <a:gdLst>
                <a:gd name="T0" fmla="*/ 2 w 36"/>
                <a:gd name="T1" fmla="*/ 0 h 11"/>
                <a:gd name="T2" fmla="*/ 30 w 36"/>
                <a:gd name="T3" fmla="*/ 0 h 11"/>
                <a:gd name="T4" fmla="*/ 31 w 36"/>
                <a:gd name="T5" fmla="*/ 0 h 11"/>
                <a:gd name="T6" fmla="*/ 32 w 36"/>
                <a:gd name="T7" fmla="*/ 1 h 11"/>
                <a:gd name="T8" fmla="*/ 36 w 36"/>
                <a:gd name="T9" fmla="*/ 4 h 11"/>
                <a:gd name="T10" fmla="*/ 36 w 36"/>
                <a:gd name="T11" fmla="*/ 7 h 11"/>
                <a:gd name="T12" fmla="*/ 32 w 36"/>
                <a:gd name="T13" fmla="*/ 11 h 11"/>
                <a:gd name="T14" fmla="*/ 31 w 36"/>
                <a:gd name="T15" fmla="*/ 11 h 11"/>
                <a:gd name="T16" fmla="*/ 30 w 36"/>
                <a:gd name="T17" fmla="*/ 11 h 11"/>
                <a:gd name="T18" fmla="*/ 2 w 36"/>
                <a:gd name="T19" fmla="*/ 11 h 11"/>
                <a:gd name="T20" fmla="*/ 0 w 36"/>
                <a:gd name="T21" fmla="*/ 9 h 11"/>
                <a:gd name="T22" fmla="*/ 1 w 36"/>
                <a:gd name="T23" fmla="*/ 1 h 11"/>
                <a:gd name="T24" fmla="*/ 2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2" y="0"/>
                  </a:moveTo>
                  <a:cubicBezTo>
                    <a:pt x="30" y="0"/>
                    <a:pt x="30" y="0"/>
                    <a:pt x="30" y="0"/>
                  </a:cubicBezTo>
                  <a:cubicBezTo>
                    <a:pt x="31" y="0"/>
                    <a:pt x="31" y="0"/>
                    <a:pt x="31" y="0"/>
                  </a:cubicBezTo>
                  <a:cubicBezTo>
                    <a:pt x="31" y="0"/>
                    <a:pt x="32" y="0"/>
                    <a:pt x="32" y="1"/>
                  </a:cubicBezTo>
                  <a:cubicBezTo>
                    <a:pt x="36" y="4"/>
                    <a:pt x="36" y="4"/>
                    <a:pt x="36" y="4"/>
                  </a:cubicBezTo>
                  <a:cubicBezTo>
                    <a:pt x="36" y="5"/>
                    <a:pt x="36" y="6"/>
                    <a:pt x="36" y="7"/>
                  </a:cubicBezTo>
                  <a:cubicBezTo>
                    <a:pt x="32" y="11"/>
                    <a:pt x="32" y="11"/>
                    <a:pt x="32" y="11"/>
                  </a:cubicBezTo>
                  <a:cubicBezTo>
                    <a:pt x="32" y="11"/>
                    <a:pt x="31" y="11"/>
                    <a:pt x="31" y="11"/>
                  </a:cubicBezTo>
                  <a:cubicBezTo>
                    <a:pt x="30" y="11"/>
                    <a:pt x="30" y="11"/>
                    <a:pt x="30" y="11"/>
                  </a:cubicBezTo>
                  <a:cubicBezTo>
                    <a:pt x="2" y="11"/>
                    <a:pt x="2" y="11"/>
                    <a:pt x="2" y="11"/>
                  </a:cubicBezTo>
                  <a:cubicBezTo>
                    <a:pt x="1" y="11"/>
                    <a:pt x="0" y="10"/>
                    <a:pt x="0" y="9"/>
                  </a:cubicBezTo>
                  <a:cubicBezTo>
                    <a:pt x="1" y="1"/>
                    <a:pt x="1" y="1"/>
                    <a:pt x="1" y="1"/>
                  </a:cubicBezTo>
                  <a:cubicBezTo>
                    <a:pt x="1"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6" name="Freeform 7">
              <a:extLst>
                <a:ext uri="{FF2B5EF4-FFF2-40B4-BE49-F238E27FC236}">
                  <a16:creationId xmlns:a16="http://schemas.microsoft.com/office/drawing/2014/main" id="{9662C6F1-7620-4C8A-BFBD-77648C1BEB65}"/>
                </a:ext>
              </a:extLst>
            </p:cNvPr>
            <p:cNvSpPr>
              <a:spLocks/>
            </p:cNvSpPr>
            <p:nvPr/>
          </p:nvSpPr>
          <p:spPr bwMode="auto">
            <a:xfrm>
              <a:off x="12842875" y="3989388"/>
              <a:ext cx="46038" cy="280988"/>
            </a:xfrm>
            <a:custGeom>
              <a:avLst/>
              <a:gdLst>
                <a:gd name="T0" fmla="*/ 6 w 6"/>
                <a:gd name="T1" fmla="*/ 0 h 37"/>
                <a:gd name="T2" fmla="*/ 6 w 6"/>
                <a:gd name="T3" fmla="*/ 35 h 37"/>
                <a:gd name="T4" fmla="*/ 4 w 6"/>
                <a:gd name="T5" fmla="*/ 37 h 37"/>
                <a:gd name="T6" fmla="*/ 2 w 6"/>
                <a:gd name="T7" fmla="*/ 37 h 37"/>
                <a:gd name="T8" fmla="*/ 0 w 6"/>
                <a:gd name="T9" fmla="*/ 35 h 37"/>
                <a:gd name="T10" fmla="*/ 1 w 6"/>
                <a:gd name="T11" fmla="*/ 0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6" y="35"/>
                    <a:pt x="6" y="35"/>
                    <a:pt x="6" y="35"/>
                  </a:cubicBezTo>
                  <a:cubicBezTo>
                    <a:pt x="6" y="36"/>
                    <a:pt x="5" y="37"/>
                    <a:pt x="4" y="37"/>
                  </a:cubicBezTo>
                  <a:cubicBezTo>
                    <a:pt x="2" y="37"/>
                    <a:pt x="2" y="37"/>
                    <a:pt x="2" y="37"/>
                  </a:cubicBezTo>
                  <a:cubicBezTo>
                    <a:pt x="1" y="37"/>
                    <a:pt x="0" y="36"/>
                    <a:pt x="0" y="35"/>
                  </a:cubicBezTo>
                  <a:cubicBezTo>
                    <a:pt x="1" y="0"/>
                    <a:pt x="1" y="0"/>
                    <a:pt x="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7" name="Freeform 8">
              <a:extLst>
                <a:ext uri="{FF2B5EF4-FFF2-40B4-BE49-F238E27FC236}">
                  <a16:creationId xmlns:a16="http://schemas.microsoft.com/office/drawing/2014/main" id="{FADD9638-0030-42ED-BE41-10B3369729F4}"/>
                </a:ext>
              </a:extLst>
            </p:cNvPr>
            <p:cNvSpPr>
              <a:spLocks/>
            </p:cNvSpPr>
            <p:nvPr/>
          </p:nvSpPr>
          <p:spPr bwMode="auto">
            <a:xfrm>
              <a:off x="12850813" y="3760788"/>
              <a:ext cx="38100" cy="38100"/>
            </a:xfrm>
            <a:custGeom>
              <a:avLst/>
              <a:gdLst>
                <a:gd name="T0" fmla="*/ 0 w 5"/>
                <a:gd name="T1" fmla="*/ 5 h 5"/>
                <a:gd name="T2" fmla="*/ 0 w 5"/>
                <a:gd name="T3" fmla="*/ 2 h 5"/>
                <a:gd name="T4" fmla="*/ 2 w 5"/>
                <a:gd name="T5" fmla="*/ 0 h 5"/>
                <a:gd name="T6" fmla="*/ 4 w 5"/>
                <a:gd name="T7" fmla="*/ 0 h 5"/>
                <a:gd name="T8" fmla="*/ 5 w 5"/>
                <a:gd name="T9" fmla="*/ 2 h 5"/>
                <a:gd name="T10" fmla="*/ 5 w 5"/>
                <a:gd name="T11" fmla="*/ 5 h 5"/>
                <a:gd name="T12" fmla="*/ 0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5"/>
                  </a:moveTo>
                  <a:cubicBezTo>
                    <a:pt x="0" y="2"/>
                    <a:pt x="0" y="2"/>
                    <a:pt x="0" y="2"/>
                  </a:cubicBezTo>
                  <a:cubicBezTo>
                    <a:pt x="0" y="1"/>
                    <a:pt x="1" y="0"/>
                    <a:pt x="2" y="0"/>
                  </a:cubicBezTo>
                  <a:cubicBezTo>
                    <a:pt x="4" y="0"/>
                    <a:pt x="4" y="0"/>
                    <a:pt x="4" y="0"/>
                  </a:cubicBezTo>
                  <a:cubicBezTo>
                    <a:pt x="5" y="0"/>
                    <a:pt x="5" y="1"/>
                    <a:pt x="5" y="2"/>
                  </a:cubicBezTo>
                  <a:cubicBezTo>
                    <a:pt x="5" y="5"/>
                    <a:pt x="5" y="5"/>
                    <a:pt x="5" y="5"/>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sp>
        <p:nvSpPr>
          <p:cNvPr id="2" name="Symbol zastępczy numeru slajdu 1">
            <a:extLst>
              <a:ext uri="{FF2B5EF4-FFF2-40B4-BE49-F238E27FC236}">
                <a16:creationId xmlns:a16="http://schemas.microsoft.com/office/drawing/2014/main" id="{C7B65260-F2EC-3A07-FB97-53FADFDF1BC2}"/>
              </a:ext>
            </a:extLst>
          </p:cNvPr>
          <p:cNvSpPr>
            <a:spLocks noGrp="1"/>
          </p:cNvSpPr>
          <p:nvPr>
            <p:ph type="sldNum" sz="quarter" idx="2"/>
          </p:nvPr>
        </p:nvSpPr>
        <p:spPr/>
        <p:txBody>
          <a:bodyPr/>
          <a:lstStyle/>
          <a:p>
            <a:fld id="{86CB4B4D-7CA3-9044-876B-883B54F8677D}" type="slidenum">
              <a:rPr lang="pl-PL" smtClean="0"/>
              <a:t>1</a:t>
            </a:fld>
            <a:endParaRPr lang="pl-PL"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7"/>
                                        </p:tgtEl>
                                        <p:attrNameLst>
                                          <p:attrName>style.visibility</p:attrName>
                                        </p:attrNameLst>
                                      </p:cBhvr>
                                      <p:to>
                                        <p:strVal val="visible"/>
                                      </p:to>
                                    </p:set>
                                    <p:animEffect transition="in" filter="dissolve">
                                      <p:cBhvr>
                                        <p:cTn id="7" dur="500"/>
                                        <p:tgtEl>
                                          <p:spTgt spid="137"/>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138"/>
                                        </p:tgtEl>
                                        <p:attrNameLst>
                                          <p:attrName>style.visibility</p:attrName>
                                        </p:attrNameLst>
                                      </p:cBhvr>
                                      <p:to>
                                        <p:strVal val="visible"/>
                                      </p:to>
                                    </p:set>
                                    <p:animEffect transition="in" filter="wipe(left)">
                                      <p:cBhvr>
                                        <p:cTn id="1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P spid="138"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B577E-25F0-F3A0-1C6B-1105D5B22642}"/>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85F37AF3-404E-2DEF-B19A-AA56C23725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AB9E12AA-1E65-D3AB-4BC3-86FE9CC26013}"/>
              </a:ext>
            </a:extLst>
          </p:cNvPr>
          <p:cNvSpPr>
            <a:spLocks noGrp="1"/>
          </p:cNvSpPr>
          <p:nvPr>
            <p:ph type="sldNum" sz="quarter" idx="2"/>
          </p:nvPr>
        </p:nvSpPr>
        <p:spPr/>
        <p:txBody>
          <a:bodyPr/>
          <a:lstStyle/>
          <a:p>
            <a:fld id="{86CB4B4D-7CA3-9044-876B-883B54F8677D}" type="slidenum">
              <a:rPr lang="pl-PL" smtClean="0"/>
              <a:t>10</a:t>
            </a:fld>
            <a:endParaRPr lang="pl-PL" dirty="0"/>
          </a:p>
        </p:txBody>
      </p:sp>
      <p:sp>
        <p:nvSpPr>
          <p:cNvPr id="7" name="Symbol zastępczy tekstu 6">
            <a:extLst>
              <a:ext uri="{FF2B5EF4-FFF2-40B4-BE49-F238E27FC236}">
                <a16:creationId xmlns:a16="http://schemas.microsoft.com/office/drawing/2014/main" id="{6F06E95C-3D40-D900-7883-D53FF8D11B9C}"/>
              </a:ext>
            </a:extLst>
          </p:cNvPr>
          <p:cNvSpPr>
            <a:spLocks noGrp="1"/>
          </p:cNvSpPr>
          <p:nvPr>
            <p:ph type="body" idx="1"/>
          </p:nvPr>
        </p:nvSpPr>
        <p:spPr>
          <a:xfrm>
            <a:off x="1676400" y="2407298"/>
            <a:ext cx="21031200" cy="9946628"/>
          </a:xfrm>
        </p:spPr>
        <p:txBody>
          <a:bodyPr>
            <a:normAutofit lnSpcReduction="10000"/>
          </a:bodyPr>
          <a:lstStyle/>
          <a:p>
            <a:pPr marL="0" indent="0" algn="ctr">
              <a:buNone/>
            </a:pPr>
            <a:r>
              <a:rPr lang="pl-PL" sz="4400" b="1" dirty="0">
                <a:latin typeface="Calibri" panose="020F0502020204030204" pitchFamily="34" charset="0"/>
                <a:ea typeface="Calibri" panose="020F0502020204030204" pitchFamily="34" charset="0"/>
                <a:cs typeface="Calibri" panose="020F0502020204030204" pitchFamily="34" charset="0"/>
              </a:rPr>
              <a:t>Kontrola</a:t>
            </a:r>
          </a:p>
          <a:p>
            <a:pPr marL="0" lvl="0" indent="0" algn="just">
              <a:spcBef>
                <a:spcPts val="600"/>
              </a:spcBef>
              <a:spcAft>
                <a:spcPts val="600"/>
              </a:spcAft>
              <a:buNone/>
              <a:tabLst>
                <a:tab pos="630555" algn="l"/>
              </a:tabLst>
            </a:pPr>
            <a:r>
              <a:rPr lang="pl-PL" sz="4300" dirty="0">
                <a:effectLst/>
                <a:latin typeface="Calibri" panose="020F0502020204030204" pitchFamily="34" charset="0"/>
                <a:ea typeface="Calibri" panose="020F0502020204030204" pitchFamily="34" charset="0"/>
                <a:cs typeface="Calibri" panose="020F0502020204030204" pitchFamily="34" charset="0"/>
              </a:rPr>
              <a:t>Zgodnie z ustawą z dnia 15 lipca 2011 r.</a:t>
            </a:r>
            <a:r>
              <a:rPr lang="pl-PL" sz="4300" i="1" dirty="0">
                <a:effectLst/>
                <a:latin typeface="Calibri" panose="020F0502020204030204" pitchFamily="34" charset="0"/>
                <a:ea typeface="Calibri" panose="020F0502020204030204" pitchFamily="34" charset="0"/>
                <a:cs typeface="Calibri" panose="020F0502020204030204" pitchFamily="34" charset="0"/>
              </a:rPr>
              <a:t> o kontroli w administracji rządowej </a:t>
            </a:r>
            <a:br>
              <a:rPr lang="pl-PL" sz="4300" i="1" dirty="0">
                <a:effectLst/>
                <a:latin typeface="Calibri" panose="020F0502020204030204" pitchFamily="34" charset="0"/>
                <a:ea typeface="Calibri" panose="020F0502020204030204" pitchFamily="34" charset="0"/>
                <a:cs typeface="Calibri" panose="020F0502020204030204" pitchFamily="34" charset="0"/>
              </a:rPr>
            </a:br>
            <a:r>
              <a:rPr lang="pl-PL" sz="4300" dirty="0">
                <a:effectLst/>
                <a:latin typeface="Calibri" panose="020F0502020204030204" pitchFamily="34" charset="0"/>
                <a:ea typeface="Calibri" panose="020F0502020204030204" pitchFamily="34" charset="0"/>
                <a:cs typeface="Calibri" panose="020F0502020204030204" pitchFamily="34" charset="0"/>
              </a:rPr>
              <a:t>kontrolujący w trakcie przeprowadzania kontroli ma prawo do:</a:t>
            </a:r>
          </a:p>
          <a:p>
            <a:pPr marL="0" lvl="0" indent="0" algn="just">
              <a:spcBef>
                <a:spcPts val="600"/>
              </a:spcBef>
              <a:spcAft>
                <a:spcPts val="600"/>
              </a:spcAft>
              <a:buNone/>
              <a:tabLst>
                <a:tab pos="630555" algn="l"/>
              </a:tabLst>
            </a:pPr>
            <a:endParaRPr lang="pl-PL" sz="4300" dirty="0">
              <a:effectLst/>
              <a:latin typeface="Calibri" panose="020F0502020204030204" pitchFamily="34" charset="0"/>
              <a:ea typeface="Calibri" panose="020F0502020204030204" pitchFamily="34" charset="0"/>
              <a:cs typeface="Calibri" panose="020F0502020204030204" pitchFamily="34" charset="0"/>
            </a:endParaRPr>
          </a:p>
          <a:p>
            <a:pPr marL="628650" indent="-171450" algn="just">
              <a:spcBef>
                <a:spcPts val="600"/>
              </a:spcBef>
              <a:spcAft>
                <a:spcPts val="600"/>
              </a:spcAft>
              <a:tabLst>
                <a:tab pos="630555" algn="l"/>
              </a:tabLst>
            </a:pPr>
            <a:r>
              <a:rPr lang="pl-PL" sz="4300" dirty="0">
                <a:effectLst/>
                <a:latin typeface="Calibri" panose="020F0502020204030204" pitchFamily="34" charset="0"/>
                <a:ea typeface="Calibri" panose="020F0502020204030204" pitchFamily="34" charset="0"/>
                <a:cs typeface="Calibri" panose="020F0502020204030204" pitchFamily="34" charset="0"/>
              </a:rPr>
              <a:t> swobodnego wstępu i poruszania się po terenie podmiotu kontrolowanego bez obowiązku uzyskiwania przepustki;</a:t>
            </a:r>
          </a:p>
          <a:p>
            <a:pPr marL="628650" indent="-171450" algn="just">
              <a:spcBef>
                <a:spcPts val="600"/>
              </a:spcBef>
              <a:spcAft>
                <a:spcPts val="600"/>
              </a:spcAft>
              <a:tabLst>
                <a:tab pos="630555" algn="l"/>
              </a:tabLst>
            </a:pPr>
            <a:r>
              <a:rPr lang="pl-PL" sz="4300" dirty="0">
                <a:latin typeface="Calibri" panose="020F0502020204030204" pitchFamily="34" charset="0"/>
                <a:ea typeface="Calibri" panose="020F0502020204030204" pitchFamily="34" charset="0"/>
                <a:cs typeface="Calibri" panose="020F0502020204030204" pitchFamily="34" charset="0"/>
              </a:rPr>
              <a:t> </a:t>
            </a:r>
            <a:r>
              <a:rPr lang="pl-PL" sz="4300" dirty="0">
                <a:effectLst/>
                <a:latin typeface="Calibri" panose="020F0502020204030204" pitchFamily="34" charset="0"/>
                <a:ea typeface="Calibri" panose="020F0502020204030204" pitchFamily="34" charset="0"/>
                <a:cs typeface="Calibri" panose="020F0502020204030204" pitchFamily="34" charset="0"/>
              </a:rPr>
              <a:t>wglądu do dokumentów dotyczących działalności podmiotu kontrolowanego, pobierania za pokwitowaniem oraz zabezpieczania dokumentów związanych z zakresem kontroli, </a:t>
            </a:r>
            <a:br>
              <a:rPr lang="pl-PL" sz="4300" dirty="0">
                <a:effectLst/>
                <a:latin typeface="Calibri" panose="020F0502020204030204" pitchFamily="34" charset="0"/>
                <a:ea typeface="Calibri" panose="020F0502020204030204" pitchFamily="34" charset="0"/>
                <a:cs typeface="Calibri" panose="020F0502020204030204" pitchFamily="34" charset="0"/>
              </a:rPr>
            </a:br>
            <a:r>
              <a:rPr lang="pl-PL" sz="4300" dirty="0">
                <a:effectLst/>
                <a:latin typeface="Calibri" panose="020F0502020204030204" pitchFamily="34" charset="0"/>
                <a:ea typeface="Calibri" panose="020F0502020204030204" pitchFamily="34" charset="0"/>
                <a:cs typeface="Calibri" panose="020F0502020204030204" pitchFamily="34" charset="0"/>
              </a:rPr>
              <a:t>z zachowaniem przepisów o tajemnicy prawnie chronionej;</a:t>
            </a:r>
          </a:p>
          <a:p>
            <a:pPr marL="628650" indent="-171450" algn="just">
              <a:spcBef>
                <a:spcPts val="600"/>
              </a:spcBef>
              <a:spcAft>
                <a:spcPts val="600"/>
              </a:spcAft>
              <a:tabLst>
                <a:tab pos="630555" algn="l"/>
              </a:tabLst>
            </a:pPr>
            <a:r>
              <a:rPr lang="pl-PL" sz="4300" dirty="0">
                <a:latin typeface="Calibri" panose="020F0502020204030204" pitchFamily="34" charset="0"/>
                <a:ea typeface="Calibri" panose="020F0502020204030204" pitchFamily="34" charset="0"/>
                <a:cs typeface="Calibri" panose="020F0502020204030204" pitchFamily="34" charset="0"/>
              </a:rPr>
              <a:t> </a:t>
            </a:r>
            <a:r>
              <a:rPr lang="pl-PL" sz="4300" dirty="0">
                <a:effectLst/>
                <a:latin typeface="Calibri" panose="020F0502020204030204" pitchFamily="34" charset="0"/>
                <a:ea typeface="Calibri" panose="020F0502020204030204" pitchFamily="34" charset="0"/>
                <a:cs typeface="Calibri" panose="020F0502020204030204" pitchFamily="34" charset="0"/>
              </a:rPr>
              <a:t>sporządzania, a w razie potrzeby żądania sporządzenia niezbędnych do kontroli kopii, odpisów lub wyciągów z dokumentów oraz zestawień lub obliczeń;</a:t>
            </a:r>
          </a:p>
          <a:p>
            <a:pPr indent="84138" algn="just">
              <a:spcBef>
                <a:spcPts val="600"/>
              </a:spcBef>
              <a:spcAft>
                <a:spcPts val="600"/>
              </a:spcAft>
              <a:tabLst>
                <a:tab pos="630555" algn="l"/>
              </a:tabLst>
            </a:pPr>
            <a:r>
              <a:rPr lang="pl-PL" sz="4300" dirty="0">
                <a:latin typeface="Calibri" panose="020F0502020204030204" pitchFamily="34" charset="0"/>
                <a:ea typeface="Calibri" panose="020F0502020204030204" pitchFamily="34" charset="0"/>
                <a:cs typeface="Calibri" panose="020F0502020204030204" pitchFamily="34" charset="0"/>
              </a:rPr>
              <a:t> </a:t>
            </a:r>
            <a:r>
              <a:rPr lang="pl-PL" sz="4300" dirty="0">
                <a:effectLst/>
                <a:latin typeface="Calibri" panose="020F0502020204030204" pitchFamily="34" charset="0"/>
                <a:ea typeface="Calibri" panose="020F0502020204030204" pitchFamily="34" charset="0"/>
                <a:cs typeface="Calibri" panose="020F0502020204030204" pitchFamily="34" charset="0"/>
              </a:rPr>
              <a:t>przetwarzania danych osobowych w zakresie niezbędnym do realizacji celu kontroli;</a:t>
            </a:r>
          </a:p>
          <a:p>
            <a:pPr marL="628650" indent="-171450" algn="just">
              <a:spcBef>
                <a:spcPts val="600"/>
              </a:spcBef>
              <a:spcAft>
                <a:spcPts val="600"/>
              </a:spcAft>
              <a:tabLst>
                <a:tab pos="541338" algn="l"/>
                <a:tab pos="630238" algn="l"/>
              </a:tabLst>
            </a:pPr>
            <a:r>
              <a:rPr lang="pl-PL" sz="4300" dirty="0">
                <a:effectLst/>
                <a:latin typeface="Calibri" panose="020F0502020204030204" pitchFamily="34" charset="0"/>
                <a:ea typeface="Calibri" panose="020F0502020204030204" pitchFamily="34" charset="0"/>
                <a:cs typeface="Calibri" panose="020F0502020204030204" pitchFamily="34" charset="0"/>
              </a:rPr>
              <a:t> żądania złożenia ustnych lub pisemnych wyjaśnień w sprawach dotyczących zakresu kontroli;</a:t>
            </a:r>
          </a:p>
          <a:p>
            <a:pPr marL="628650" indent="-171450" algn="just">
              <a:spcBef>
                <a:spcPts val="600"/>
              </a:spcBef>
              <a:spcAft>
                <a:spcPts val="600"/>
              </a:spcAft>
              <a:tabLst>
                <a:tab pos="630555" algn="l"/>
              </a:tabLst>
            </a:pPr>
            <a:r>
              <a:rPr lang="pl-PL" sz="4300" dirty="0">
                <a:effectLst/>
                <a:latin typeface="Calibri" panose="020F0502020204030204" pitchFamily="34" charset="0"/>
                <a:ea typeface="Calibri" panose="020F0502020204030204" pitchFamily="34" charset="0"/>
                <a:cs typeface="Calibri" panose="020F0502020204030204" pitchFamily="34" charset="0"/>
              </a:rPr>
              <a:t> swobodnego stosowania środków dowodowych przewidzianych w ustawie, o której mowa w przedmiotowej regule.</a:t>
            </a:r>
          </a:p>
          <a:p>
            <a:pPr marL="0" indent="0">
              <a:buNone/>
            </a:pPr>
            <a:endParaRPr lang="pl-PL" sz="4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0230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49E2E-3025-A975-8DB1-213ACBDF00E5}"/>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04C30C97-8DF0-831C-BE28-8933998E1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B0FFE368-84A8-872D-2726-A4ADFBE70DA1}"/>
              </a:ext>
            </a:extLst>
          </p:cNvPr>
          <p:cNvSpPr>
            <a:spLocks noGrp="1"/>
          </p:cNvSpPr>
          <p:nvPr>
            <p:ph type="sldNum" sz="quarter" idx="2"/>
          </p:nvPr>
        </p:nvSpPr>
        <p:spPr/>
        <p:txBody>
          <a:bodyPr/>
          <a:lstStyle/>
          <a:p>
            <a:fld id="{86CB4B4D-7CA3-9044-876B-883B54F8677D}" type="slidenum">
              <a:rPr lang="pl-PL" smtClean="0"/>
              <a:t>11</a:t>
            </a:fld>
            <a:endParaRPr lang="pl-PL" dirty="0"/>
          </a:p>
        </p:txBody>
      </p:sp>
      <p:sp>
        <p:nvSpPr>
          <p:cNvPr id="7" name="Symbol zastępczy tekstu 6">
            <a:extLst>
              <a:ext uri="{FF2B5EF4-FFF2-40B4-BE49-F238E27FC236}">
                <a16:creationId xmlns:a16="http://schemas.microsoft.com/office/drawing/2014/main" id="{F1FC3243-E816-B53D-CE90-C4E31C6AC77A}"/>
              </a:ext>
            </a:extLst>
          </p:cNvPr>
          <p:cNvSpPr>
            <a:spLocks noGrp="1"/>
          </p:cNvSpPr>
          <p:nvPr>
            <p:ph type="body" idx="1"/>
          </p:nvPr>
        </p:nvSpPr>
        <p:spPr>
          <a:xfrm>
            <a:off x="1676400" y="2407298"/>
            <a:ext cx="21031200" cy="9946628"/>
          </a:xfrm>
        </p:spPr>
        <p:txBody>
          <a:bodyPr>
            <a:normAutofit/>
          </a:bodyPr>
          <a:lstStyle/>
          <a:p>
            <a:pPr marL="0" indent="0" algn="ctr">
              <a:buNone/>
            </a:pPr>
            <a:r>
              <a:rPr lang="pl-PL" sz="4400" b="1" dirty="0">
                <a:latin typeface="Calibri" panose="020F0502020204030204" pitchFamily="34" charset="0"/>
                <a:ea typeface="Calibri" panose="020F0502020204030204" pitchFamily="34" charset="0"/>
                <a:cs typeface="Calibri" panose="020F0502020204030204" pitchFamily="34" charset="0"/>
              </a:rPr>
              <a:t>Kontrola</a:t>
            </a:r>
          </a:p>
          <a:p>
            <a:pPr marL="0" indent="0" algn="just">
              <a:buNone/>
            </a:pPr>
            <a: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Podczas kontroli podmiot kontrolowany ma obowiązek udzielić wyjaśnień, odpowiedzi na zapytania kontrolujących. W przypadku odmowy złożenia wyjaśnień, kontrolujący przeprowadza czynności na podstawie dostępnych informacji i dokumentów, i odnotowuje ten fakt. Jeżeli udzielanie wyjaśnień odbywa się podczas oględzin, należy umieścić je </a:t>
            </a:r>
            <a:b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a:t>
            </a:r>
            <a:r>
              <a:rPr lang="pl-PL" sz="4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Protokole z oględzin</a:t>
            </a:r>
            <a: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Jeżeli przyjmą one odrębną formę pisemną,</a:t>
            </a:r>
            <a:r>
              <a:rPr lang="pl-PL" sz="4400" dirty="0">
                <a:effectLst/>
                <a:latin typeface="Calibri" panose="020F0502020204030204" pitchFamily="34" charset="0"/>
                <a:ea typeface="Calibri" panose="020F0502020204030204" pitchFamily="34" charset="0"/>
                <a:cs typeface="Calibri" panose="020F0502020204030204" pitchFamily="34" charset="0"/>
              </a:rPr>
              <a:t> </a:t>
            </a:r>
            <a: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kontrolujący są zobowiązani do dołączenia ich zdjęcia/skanu do dokumentacji pokontrolnej.</a:t>
            </a:r>
          </a:p>
          <a:p>
            <a:pPr marL="0" indent="0" algn="just">
              <a:buNone/>
            </a:pPr>
            <a:endParaRPr lang="pl-PL" sz="43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tabLst>
                <a:tab pos="630555" algn="l"/>
              </a:tabLst>
            </a:pPr>
            <a:r>
              <a:rPr lang="pl-PL" sz="4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Protokół oględzin obejmuje:</a:t>
            </a:r>
            <a:endParaRPr lang="pl-PL" sz="4300" dirty="0">
              <a:effectLst/>
              <a:latin typeface="Calibri" panose="020F0502020204030204" pitchFamily="34" charset="0"/>
              <a:ea typeface="Calibri" panose="020F0502020204030204" pitchFamily="34" charset="0"/>
              <a:cs typeface="Calibri" panose="020F0502020204030204" pitchFamily="34" charset="0"/>
            </a:endParaRPr>
          </a:p>
          <a:p>
            <a:pPr marL="457200" algn="just">
              <a:spcBef>
                <a:spcPts val="600"/>
              </a:spcBef>
              <a:spcAft>
                <a:spcPts val="600"/>
              </a:spcAft>
              <a:tabLst>
                <a:tab pos="630555" algn="l"/>
              </a:tabLst>
            </a:pPr>
            <a:r>
              <a:rPr lang="pl-PL" sz="4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oznaczenie czynności, czasu i miejsca jej przeprowadzenia;</a:t>
            </a:r>
            <a:endParaRPr lang="pl-PL" sz="4300" dirty="0">
              <a:latin typeface="Calibri" panose="020F0502020204030204" pitchFamily="34" charset="0"/>
              <a:ea typeface="Calibri" panose="020F0502020204030204" pitchFamily="34" charset="0"/>
              <a:cs typeface="Calibri" panose="020F0502020204030204" pitchFamily="34" charset="0"/>
            </a:endParaRPr>
          </a:p>
          <a:p>
            <a:pPr marL="457200" algn="just">
              <a:spcBef>
                <a:spcPts val="600"/>
              </a:spcBef>
              <a:spcAft>
                <a:spcPts val="600"/>
              </a:spcAft>
              <a:tabLst>
                <a:tab pos="630555" algn="l"/>
              </a:tabLst>
            </a:pPr>
            <a:r>
              <a:rPr lang="pl-PL" sz="4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imię, nazwisko i stanowisko służbowe osoby kontrolującej oraz osoby uczestniczącej </a:t>
            </a:r>
            <a:br>
              <a:rPr lang="pl-PL" sz="4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sz="4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czynnościach;</a:t>
            </a:r>
          </a:p>
          <a:p>
            <a:pPr algn="just">
              <a:spcBef>
                <a:spcPts val="600"/>
              </a:spcBef>
              <a:spcAft>
                <a:spcPts val="600"/>
              </a:spcAft>
              <a:tabLst>
                <a:tab pos="630555" algn="l"/>
              </a:tabLst>
            </a:pPr>
            <a:r>
              <a:rPr lang="pl-PL" sz="4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opis przebiegu czynności lub treść wyjaśnień lub oświadczeń;</a:t>
            </a:r>
            <a:endParaRPr lang="pl-PL" sz="4300" dirty="0">
              <a:effectLst/>
              <a:latin typeface="Calibri" panose="020F0502020204030204" pitchFamily="34" charset="0"/>
              <a:ea typeface="Calibri" panose="020F0502020204030204" pitchFamily="34" charset="0"/>
              <a:cs typeface="Calibri" panose="020F0502020204030204" pitchFamily="34" charset="0"/>
            </a:endParaRPr>
          </a:p>
          <a:p>
            <a:pPr marL="261938" indent="-261938" algn="just">
              <a:spcBef>
                <a:spcPts val="600"/>
              </a:spcBef>
              <a:spcAft>
                <a:spcPts val="600"/>
              </a:spcAft>
              <a:tabLst>
                <a:tab pos="630555" algn="l"/>
              </a:tabLst>
            </a:pPr>
            <a:r>
              <a:rPr lang="pl-PL" sz="4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podpisy kontrolujących.</a:t>
            </a:r>
            <a:endParaRPr lang="pl-PL" sz="43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pl-PL" sz="4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9352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2EAE3-DF4F-DB79-E3C2-472F9D009335}"/>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CA233C87-4983-3E01-2E69-CCD99295EF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F8D9904B-41E4-710D-A4DB-D7D3A060EFE4}"/>
              </a:ext>
            </a:extLst>
          </p:cNvPr>
          <p:cNvSpPr>
            <a:spLocks noGrp="1"/>
          </p:cNvSpPr>
          <p:nvPr>
            <p:ph type="sldNum" sz="quarter" idx="2"/>
          </p:nvPr>
        </p:nvSpPr>
        <p:spPr/>
        <p:txBody>
          <a:bodyPr/>
          <a:lstStyle/>
          <a:p>
            <a:fld id="{86CB4B4D-7CA3-9044-876B-883B54F8677D}" type="slidenum">
              <a:rPr lang="pl-PL" smtClean="0"/>
              <a:t>12</a:t>
            </a:fld>
            <a:endParaRPr lang="pl-PL" dirty="0"/>
          </a:p>
        </p:txBody>
      </p:sp>
      <p:sp>
        <p:nvSpPr>
          <p:cNvPr id="7" name="Symbol zastępczy tekstu 6">
            <a:extLst>
              <a:ext uri="{FF2B5EF4-FFF2-40B4-BE49-F238E27FC236}">
                <a16:creationId xmlns:a16="http://schemas.microsoft.com/office/drawing/2014/main" id="{C505A02A-A1B9-BC83-08CB-E28156260ED7}"/>
              </a:ext>
            </a:extLst>
          </p:cNvPr>
          <p:cNvSpPr>
            <a:spLocks noGrp="1"/>
          </p:cNvSpPr>
          <p:nvPr>
            <p:ph type="body" idx="1"/>
          </p:nvPr>
        </p:nvSpPr>
        <p:spPr>
          <a:xfrm>
            <a:off x="1676400" y="2407298"/>
            <a:ext cx="21031200" cy="9946628"/>
          </a:xfrm>
        </p:spPr>
        <p:txBody>
          <a:bodyPr>
            <a:normAutofit/>
          </a:bodyPr>
          <a:lstStyle/>
          <a:p>
            <a:pPr marL="0" indent="0" algn="ctr">
              <a:buNone/>
            </a:pPr>
            <a:r>
              <a:rPr lang="pl-PL" sz="4400" b="1" dirty="0">
                <a:latin typeface="Calibri" panose="020F0502020204030204" pitchFamily="34" charset="0"/>
                <a:ea typeface="Calibri" panose="020F0502020204030204" pitchFamily="34" charset="0"/>
                <a:cs typeface="Calibri" panose="020F0502020204030204" pitchFamily="34" charset="0"/>
              </a:rPr>
              <a:t>Projekt wystąpienia pokontrolnego</a:t>
            </a:r>
          </a:p>
          <a:p>
            <a:pPr marL="0" lvl="0" indent="0" algn="just">
              <a:spcBef>
                <a:spcPts val="600"/>
              </a:spcBef>
              <a:spcAft>
                <a:spcPts val="600"/>
              </a:spcAft>
              <a:buNone/>
              <a:tabLst>
                <a:tab pos="630555" algn="l"/>
              </a:tabLst>
            </a:pPr>
            <a:endParaRPr lang="pl-PL" sz="4400" b="1"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600"/>
              </a:spcBef>
              <a:spcAft>
                <a:spcPts val="600"/>
              </a:spcAft>
              <a:buNone/>
              <a:tabLst>
                <a:tab pos="630555" algn="l"/>
              </a:tabLst>
            </a:pPr>
            <a: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 zakończeniu czynności kontrolnych kontrolujący sporządzają </a:t>
            </a:r>
            <a:r>
              <a:rPr lang="pl-PL" sz="4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wystąpienia pokontrolnego</a:t>
            </a:r>
            <a:r>
              <a:rPr lang="pl-PL" sz="4400" i="1" dirty="0">
                <a:latin typeface="Calibri" panose="020F0502020204030204" pitchFamily="34" charset="0"/>
                <a:ea typeface="Calibri" panose="020F0502020204030204" pitchFamily="34" charset="0"/>
                <a:cs typeface="Calibri" panose="020F0502020204030204" pitchFamily="34" charset="0"/>
              </a:rPr>
              <a:t>. </a:t>
            </a:r>
            <a: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Załącznikiem do </a:t>
            </a:r>
            <a:r>
              <a:rPr lang="pl-PL" sz="4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Projektu</a:t>
            </a:r>
            <a: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4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wystąpienia pokontrolnego </a:t>
            </a:r>
            <a: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jest </a:t>
            </a:r>
            <a:r>
              <a:rPr lang="pl-PL" sz="4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Protokół z oględzin</a:t>
            </a:r>
            <a:r>
              <a:rPr lang="pl-PL"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44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r>
              <a:rPr lang="pl-PL" sz="4400" i="1" dirty="0">
                <a:effectLst/>
                <a:latin typeface="Calibri" panose="020F0502020204030204" pitchFamily="34" charset="0"/>
                <a:ea typeface="Calibri" panose="020F0502020204030204" pitchFamily="34" charset="0"/>
                <a:cs typeface="Calibri" panose="020F0502020204030204" pitchFamily="34" charset="0"/>
              </a:rPr>
              <a:t>Projekt</a:t>
            </a:r>
            <a:r>
              <a:rPr lang="pl-PL" sz="4400" dirty="0">
                <a:effectLst/>
                <a:latin typeface="Calibri" panose="020F0502020204030204" pitchFamily="34" charset="0"/>
                <a:ea typeface="Calibri" panose="020F0502020204030204" pitchFamily="34" charset="0"/>
                <a:cs typeface="Calibri" panose="020F0502020204030204" pitchFamily="34" charset="0"/>
              </a:rPr>
              <a:t> </a:t>
            </a:r>
            <a:r>
              <a:rPr lang="pl-PL" sz="4400" i="1" dirty="0">
                <a:effectLst/>
                <a:latin typeface="Calibri" panose="020F0502020204030204" pitchFamily="34" charset="0"/>
                <a:ea typeface="Calibri" panose="020F0502020204030204" pitchFamily="34" charset="0"/>
                <a:cs typeface="Calibri" panose="020F0502020204030204" pitchFamily="34" charset="0"/>
              </a:rPr>
              <a:t>wystąpienia pokontrolnego</a:t>
            </a:r>
            <a:r>
              <a:rPr lang="pl-PL" sz="4400" dirty="0">
                <a:effectLst/>
                <a:latin typeface="Calibri" panose="020F0502020204030204" pitchFamily="34" charset="0"/>
                <a:ea typeface="Calibri" panose="020F0502020204030204" pitchFamily="34" charset="0"/>
                <a:cs typeface="Calibri" panose="020F0502020204030204" pitchFamily="34" charset="0"/>
              </a:rPr>
              <a:t> zawiera w szczególności:</a:t>
            </a:r>
          </a:p>
          <a:p>
            <a:pPr marL="457200" algn="just">
              <a:spcBef>
                <a:spcPts val="600"/>
              </a:spcBef>
              <a:spcAft>
                <a:spcPts val="600"/>
              </a:spcAft>
            </a:pPr>
            <a:r>
              <a:rPr lang="pl-PL" sz="4400" dirty="0">
                <a:effectLst/>
                <a:latin typeface="Calibri" panose="020F0502020204030204" pitchFamily="34" charset="0"/>
                <a:ea typeface="Calibri" panose="020F0502020204030204" pitchFamily="34" charset="0"/>
                <a:cs typeface="Calibri" panose="020F0502020204030204" pitchFamily="34" charset="0"/>
              </a:rPr>
              <a:t>1) nazwę i adres podmiotu kontrolowanego;</a:t>
            </a:r>
          </a:p>
          <a:p>
            <a:pPr marL="457200" algn="just">
              <a:spcBef>
                <a:spcPts val="600"/>
              </a:spcBef>
              <a:spcAft>
                <a:spcPts val="600"/>
              </a:spcAft>
            </a:pPr>
            <a:r>
              <a:rPr lang="pl-PL" sz="4400" dirty="0">
                <a:effectLst/>
                <a:latin typeface="Calibri" panose="020F0502020204030204" pitchFamily="34" charset="0"/>
                <a:ea typeface="Calibri" panose="020F0502020204030204" pitchFamily="34" charset="0"/>
                <a:cs typeface="Calibri" panose="020F0502020204030204" pitchFamily="34" charset="0"/>
              </a:rPr>
              <a:t>2) imiona, nazwiska i stanowiska służbowe kontrolujących;</a:t>
            </a:r>
          </a:p>
          <a:p>
            <a:pPr marL="457200" algn="just">
              <a:spcBef>
                <a:spcPts val="600"/>
              </a:spcBef>
              <a:spcAft>
                <a:spcPts val="600"/>
              </a:spcAft>
            </a:pPr>
            <a:r>
              <a:rPr lang="pl-PL" sz="4400" dirty="0">
                <a:effectLst/>
                <a:latin typeface="Calibri" panose="020F0502020204030204" pitchFamily="34" charset="0"/>
                <a:ea typeface="Calibri" panose="020F0502020204030204" pitchFamily="34" charset="0"/>
                <a:cs typeface="Calibri" panose="020F0502020204030204" pitchFamily="34" charset="0"/>
              </a:rPr>
              <a:t>3) datę rozpoczęcia i zakończenia czynności kontrolnych;</a:t>
            </a:r>
          </a:p>
          <a:p>
            <a:pPr marL="457200" algn="just">
              <a:spcBef>
                <a:spcPts val="600"/>
              </a:spcBef>
              <a:spcAft>
                <a:spcPts val="600"/>
              </a:spcAft>
            </a:pPr>
            <a:r>
              <a:rPr lang="pl-PL" sz="4400" dirty="0">
                <a:effectLst/>
                <a:latin typeface="Calibri" panose="020F0502020204030204" pitchFamily="34" charset="0"/>
                <a:ea typeface="Calibri" panose="020F0502020204030204" pitchFamily="34" charset="0"/>
                <a:cs typeface="Calibri" panose="020F0502020204030204" pitchFamily="34" charset="0"/>
              </a:rPr>
              <a:t>4) zakres kontroli;</a:t>
            </a:r>
          </a:p>
          <a:p>
            <a:pPr marL="457200" algn="just">
              <a:spcBef>
                <a:spcPts val="600"/>
              </a:spcBef>
              <a:spcAft>
                <a:spcPts val="600"/>
              </a:spcAft>
            </a:pPr>
            <a:r>
              <a:rPr lang="pl-PL" sz="4400" dirty="0">
                <a:effectLst/>
                <a:latin typeface="Calibri" panose="020F0502020204030204" pitchFamily="34" charset="0"/>
                <a:ea typeface="Calibri" panose="020F0502020204030204" pitchFamily="34" charset="0"/>
                <a:cs typeface="Calibri" panose="020F0502020204030204" pitchFamily="34" charset="0"/>
              </a:rPr>
              <a:t>5) zakres, przyczyny i skutki stwierdzonych nieprawidłowości. </a:t>
            </a:r>
          </a:p>
          <a:p>
            <a:pPr marL="0" indent="0">
              <a:buNone/>
            </a:pPr>
            <a:endParaRPr lang="pl-PL" sz="4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441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616A-D084-F338-B855-6FF2D7CDB09A}"/>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9AB3965D-EC46-2FB7-C7B3-FACBF128A2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B406B263-2B3B-B88B-BA0C-05F67767BEB2}"/>
              </a:ext>
            </a:extLst>
          </p:cNvPr>
          <p:cNvSpPr>
            <a:spLocks noGrp="1"/>
          </p:cNvSpPr>
          <p:nvPr>
            <p:ph type="sldNum" sz="quarter" idx="2"/>
          </p:nvPr>
        </p:nvSpPr>
        <p:spPr/>
        <p:txBody>
          <a:bodyPr/>
          <a:lstStyle/>
          <a:p>
            <a:fld id="{86CB4B4D-7CA3-9044-876B-883B54F8677D}" type="slidenum">
              <a:rPr lang="pl-PL" smtClean="0"/>
              <a:t>13</a:t>
            </a:fld>
            <a:endParaRPr lang="pl-PL" dirty="0"/>
          </a:p>
        </p:txBody>
      </p:sp>
      <p:sp>
        <p:nvSpPr>
          <p:cNvPr id="7" name="Symbol zastępczy tekstu 6">
            <a:extLst>
              <a:ext uri="{FF2B5EF4-FFF2-40B4-BE49-F238E27FC236}">
                <a16:creationId xmlns:a16="http://schemas.microsoft.com/office/drawing/2014/main" id="{1DC389D4-CBDB-E867-23B6-135D5F02C8C3}"/>
              </a:ext>
            </a:extLst>
          </p:cNvPr>
          <p:cNvSpPr>
            <a:spLocks noGrp="1"/>
          </p:cNvSpPr>
          <p:nvPr>
            <p:ph type="body" idx="1"/>
          </p:nvPr>
        </p:nvSpPr>
        <p:spPr>
          <a:xfrm>
            <a:off x="1676400" y="2407298"/>
            <a:ext cx="21031200" cy="9946628"/>
          </a:xfrm>
        </p:spPr>
        <p:txBody>
          <a:bodyPr>
            <a:normAutofit/>
          </a:bodyPr>
          <a:lstStyle/>
          <a:p>
            <a:pPr marL="0" indent="0" algn="ctr">
              <a:buNone/>
            </a:pPr>
            <a:r>
              <a:rPr lang="pl-PL" sz="4400" b="1" dirty="0">
                <a:latin typeface="Calibri" panose="020F0502020204030204" pitchFamily="34" charset="0"/>
                <a:ea typeface="Calibri" panose="020F0502020204030204" pitchFamily="34" charset="0"/>
                <a:cs typeface="Calibri" panose="020F0502020204030204" pitchFamily="34" charset="0"/>
              </a:rPr>
              <a:t>Projekt wystąpienia pokontrolnego</a:t>
            </a:r>
          </a:p>
          <a:p>
            <a:pPr marL="0" indent="0" algn="ctr">
              <a:buNone/>
            </a:pPr>
            <a:endParaRPr lang="pl-PL" sz="4400" b="1" dirty="0">
              <a:latin typeface="Calibri" panose="020F0502020204030204" pitchFamily="34" charset="0"/>
              <a:ea typeface="Calibri" panose="020F0502020204030204" pitchFamily="34" charset="0"/>
              <a:cs typeface="Calibri" panose="020F0502020204030204" pitchFamily="34" charset="0"/>
            </a:endParaRPr>
          </a:p>
          <a:p>
            <a:pPr algn="just"/>
            <a:r>
              <a:rPr lang="pl-PL" sz="4000" dirty="0">
                <a:effectLst/>
                <a:latin typeface="Calibri" panose="020F0502020204030204" pitchFamily="34" charset="0"/>
                <a:ea typeface="Calibri" panose="020F0502020204030204" pitchFamily="34" charset="0"/>
                <a:cs typeface="Calibri" panose="020F0502020204030204" pitchFamily="34" charset="0"/>
              </a:rPr>
              <a:t>Jeżeli po zakończeniu czynności kontrolnych do sporządzenia projektu wystąpienia pokontrolnego niezbędne są dodatkowe wyjaśnienia podmiotu kontrolowanego dotyczące zakresu kontroli, kontrolujący zwracają się do podmiotu kontrolowanego o ich pisemne złożenie w wyznaczonym terminie. </a:t>
            </a:r>
          </a:p>
          <a:p>
            <a:pPr algn="just"/>
            <a:r>
              <a:rPr lang="pl-PL" sz="4000" dirty="0">
                <a:latin typeface="Calibri" panose="020F0502020204030204" pitchFamily="34" charset="0"/>
                <a:ea typeface="Calibri" panose="020F0502020204030204" pitchFamily="34" charset="0"/>
                <a:cs typeface="Calibri" panose="020F0502020204030204" pitchFamily="34" charset="0"/>
              </a:rPr>
              <a:t>P</a:t>
            </a:r>
            <a:r>
              <a:rPr lang="pl-PL" sz="4000" dirty="0">
                <a:effectLst/>
                <a:latin typeface="Calibri" panose="020F0502020204030204" pitchFamily="34" charset="0"/>
                <a:ea typeface="Calibri" panose="020F0502020204030204" pitchFamily="34" charset="0"/>
                <a:cs typeface="Calibri" panose="020F0502020204030204" pitchFamily="34" charset="0"/>
              </a:rPr>
              <a:t>o zakończeniu czynności kontrolnych sporządza się projekt wystąpienia pokontrolnego, który  przekazywany jest do podmiotu kontrolowanego za pośrednictwem systemu CST2021, wraz z pouczeniem o prawie i sposobie zgłoszenia przez podmiot kontrolowany umotywowanych zastrzeżeń do projektu wystąpienia pokontrolnego.</a:t>
            </a:r>
          </a:p>
          <a:p>
            <a:pPr algn="just"/>
            <a:r>
              <a:rPr lang="pl-PL" sz="4000" dirty="0">
                <a:latin typeface="Calibri" panose="020F0502020204030204" pitchFamily="34" charset="0"/>
                <a:ea typeface="Calibri" panose="020F0502020204030204" pitchFamily="34" charset="0"/>
                <a:cs typeface="Calibri" panose="020F0502020204030204" pitchFamily="34" charset="0"/>
              </a:rPr>
              <a:t>Podmiot kontrolowany w terminie 7 dni roboczych od dnia otrzymania Projektu wystąpienia pokontrolnego może zgłosić na piśmie za pośrednictwem systemu CST2021, umotywowane zastrzeżenia, co do ustaleń zawartych w projekcie wystąpienia.</a:t>
            </a:r>
          </a:p>
        </p:txBody>
      </p:sp>
    </p:spTree>
    <p:extLst>
      <p:ext uri="{BB962C8B-B14F-4D97-AF65-F5344CB8AC3E}">
        <p14:creationId xmlns:p14="http://schemas.microsoft.com/office/powerpoint/2010/main" val="131773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1FF2-C12F-EE69-C757-AC8A2BD9A3E5}"/>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8B5FDF4C-209B-5F6B-C715-06BD221D9B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E06DBC82-B60A-7EFD-83A0-BD98809C8E45}"/>
              </a:ext>
            </a:extLst>
          </p:cNvPr>
          <p:cNvSpPr>
            <a:spLocks noGrp="1"/>
          </p:cNvSpPr>
          <p:nvPr>
            <p:ph type="sldNum" sz="quarter" idx="2"/>
          </p:nvPr>
        </p:nvSpPr>
        <p:spPr/>
        <p:txBody>
          <a:bodyPr/>
          <a:lstStyle/>
          <a:p>
            <a:fld id="{86CB4B4D-7CA3-9044-876B-883B54F8677D}" type="slidenum">
              <a:rPr lang="pl-PL" smtClean="0"/>
              <a:t>14</a:t>
            </a:fld>
            <a:endParaRPr lang="pl-PL" dirty="0"/>
          </a:p>
        </p:txBody>
      </p:sp>
      <p:sp>
        <p:nvSpPr>
          <p:cNvPr id="7" name="Symbol zastępczy tekstu 6">
            <a:extLst>
              <a:ext uri="{FF2B5EF4-FFF2-40B4-BE49-F238E27FC236}">
                <a16:creationId xmlns:a16="http://schemas.microsoft.com/office/drawing/2014/main" id="{782BE627-55D7-FDE9-8B1B-1620BB34E8E4}"/>
              </a:ext>
            </a:extLst>
          </p:cNvPr>
          <p:cNvSpPr>
            <a:spLocks noGrp="1"/>
          </p:cNvSpPr>
          <p:nvPr>
            <p:ph type="body" idx="1"/>
          </p:nvPr>
        </p:nvSpPr>
        <p:spPr>
          <a:xfrm>
            <a:off x="1676400" y="2407298"/>
            <a:ext cx="21031200" cy="9946628"/>
          </a:xfrm>
        </p:spPr>
        <p:txBody>
          <a:bodyPr>
            <a:normAutofit/>
          </a:bodyPr>
          <a:lstStyle/>
          <a:p>
            <a:pPr marL="0" indent="0" algn="ctr">
              <a:buNone/>
            </a:pPr>
            <a:r>
              <a:rPr lang="pl-PL" sz="4400" b="1" dirty="0">
                <a:latin typeface="Calibri" panose="020F0502020204030204" pitchFamily="34" charset="0"/>
                <a:ea typeface="Calibri" panose="020F0502020204030204" pitchFamily="34" charset="0"/>
                <a:cs typeface="Calibri" panose="020F0502020204030204" pitchFamily="34" charset="0"/>
              </a:rPr>
              <a:t>Projekt wystąpienia pokontrolnego</a:t>
            </a:r>
          </a:p>
          <a:p>
            <a:pPr marL="457200" algn="just">
              <a:spcBef>
                <a:spcPts val="600"/>
              </a:spcBef>
              <a:spcAft>
                <a:spcPts val="600"/>
              </a:spcAft>
            </a:pPr>
            <a:r>
              <a:rPr lang="pl-PL" sz="4000" dirty="0">
                <a:effectLst/>
                <a:latin typeface="Calibri" panose="020F0502020204030204" pitchFamily="34" charset="0"/>
                <a:ea typeface="Calibri" panose="020F0502020204030204" pitchFamily="34" charset="0"/>
                <a:cs typeface="Calibri" panose="020F0502020204030204" pitchFamily="34" charset="0"/>
              </a:rPr>
              <a:t>W przypadku sprostowania w projekcie wystąpienia pokontrolnego, w każdym czasie, z urzędu lub na wniosek podmiotu kontrolowanego, błędów pisarskich lub innych oczywistych omyłek, podmiotowi kontrolowanemu przekazywany jest </a:t>
            </a:r>
            <a:r>
              <a:rPr lang="pl-PL" sz="4000" i="1" dirty="0">
                <a:effectLst/>
                <a:latin typeface="Calibri" panose="020F0502020204030204" pitchFamily="34" charset="0"/>
                <a:ea typeface="Calibri" panose="020F0502020204030204" pitchFamily="34" charset="0"/>
                <a:cs typeface="Calibri" panose="020F0502020204030204" pitchFamily="34" charset="0"/>
              </a:rPr>
              <a:t>Projekt wystąpienia pokontrolnego</a:t>
            </a:r>
            <a:r>
              <a:rPr lang="pl-PL" sz="4000" dirty="0">
                <a:effectLst/>
                <a:latin typeface="Calibri" panose="020F0502020204030204" pitchFamily="34" charset="0"/>
                <a:ea typeface="Calibri" panose="020F0502020204030204" pitchFamily="34" charset="0"/>
                <a:cs typeface="Calibri" panose="020F0502020204030204" pitchFamily="34" charset="0"/>
              </a:rPr>
              <a:t>, w którym dokonano sprostowania, wraz z informacją o dokonanych zmianach. </a:t>
            </a:r>
            <a:r>
              <a:rPr lang="pl-PL" sz="4000" u="sng" dirty="0">
                <a:effectLst/>
                <a:latin typeface="Calibri" panose="020F0502020204030204" pitchFamily="34" charset="0"/>
                <a:ea typeface="Calibri" panose="020F0502020204030204" pitchFamily="34" charset="0"/>
                <a:cs typeface="Calibri" panose="020F0502020204030204" pitchFamily="34" charset="0"/>
              </a:rPr>
              <a:t>Sprostowanie to nie ma wpływu na bieg terminu zgłoszenia zastrzeżeń do </a:t>
            </a:r>
            <a:r>
              <a:rPr lang="pl-PL" sz="4000" i="1" u="sng" dirty="0">
                <a:effectLst/>
                <a:latin typeface="Calibri" panose="020F0502020204030204" pitchFamily="34" charset="0"/>
                <a:ea typeface="Calibri" panose="020F0502020204030204" pitchFamily="34" charset="0"/>
                <a:cs typeface="Calibri" panose="020F0502020204030204" pitchFamily="34" charset="0"/>
              </a:rPr>
              <a:t>Projektu wystąpienia pokontrolnego</a:t>
            </a:r>
            <a:r>
              <a:rPr lang="pl-PL" sz="4000" u="sng" dirty="0">
                <a:effectLst/>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r>
              <a:rPr lang="pl-PL" sz="4000" dirty="0">
                <a:latin typeface="Calibri" panose="020F0502020204030204" pitchFamily="34" charset="0"/>
                <a:ea typeface="Calibri" panose="020F0502020204030204" pitchFamily="34" charset="0"/>
                <a:cs typeface="Calibri" panose="020F0502020204030204" pitchFamily="34" charset="0"/>
              </a:rPr>
              <a:t>Podmiot kontrolowany może w każdym czasie wycofać złożone zastrzeżenia. Wycofane zastrzeżenia pozostawia się bez rozpatrzenia.</a:t>
            </a:r>
          </a:p>
          <a:p>
            <a:pPr algn="just">
              <a:spcBef>
                <a:spcPts val="600"/>
              </a:spcBef>
              <a:spcAft>
                <a:spcPts val="600"/>
              </a:spcAft>
            </a:pPr>
            <a:r>
              <a:rPr lang="pl-PL" sz="4000" dirty="0">
                <a:latin typeface="Calibri" panose="020F0502020204030204" pitchFamily="34" charset="0"/>
                <a:ea typeface="Calibri" panose="020F0502020204030204" pitchFamily="34" charset="0"/>
                <a:cs typeface="Calibri" panose="020F0502020204030204" pitchFamily="34" charset="0"/>
              </a:rPr>
              <a:t>W trakcie rozpatrywania zastrzeżeń podmiot kontrolujący ma prawo żądać przedstawienia wymaganej dokumentacji lub złożenia pisemnych wyjaśnień przez podmiot kontrolowany.</a:t>
            </a:r>
          </a:p>
          <a:p>
            <a:pPr algn="just">
              <a:spcBef>
                <a:spcPts val="600"/>
              </a:spcBef>
              <a:spcAft>
                <a:spcPts val="600"/>
              </a:spcAft>
            </a:pPr>
            <a:r>
              <a:rPr lang="pl-PL" sz="4000" dirty="0">
                <a:latin typeface="Calibri" panose="020F0502020204030204" pitchFamily="34" charset="0"/>
                <a:ea typeface="Calibri" panose="020F0502020204030204" pitchFamily="34" charset="0"/>
                <a:cs typeface="Calibri" panose="020F0502020204030204" pitchFamily="34" charset="0"/>
              </a:rPr>
              <a:t>Zastrzeżenia wniesione przez osobę nieuprawnioną lub wniesione po upływie terminu są odrzucane, o czym informuje się pisemnie za pośrednictwem sytemu CST2021.</a:t>
            </a:r>
          </a:p>
          <a:p>
            <a:pPr algn="just">
              <a:spcBef>
                <a:spcPts val="600"/>
              </a:spcBef>
              <a:spcAft>
                <a:spcPts val="600"/>
              </a:spcAft>
            </a:pPr>
            <a:r>
              <a:rPr lang="pl-PL" sz="4000" dirty="0">
                <a:effectLst/>
                <a:latin typeface="Calibri" panose="020F0502020204030204" pitchFamily="34" charset="0"/>
                <a:ea typeface="Calibri" panose="020F0502020204030204" pitchFamily="34" charset="0"/>
                <a:cs typeface="Calibri" panose="020F0502020204030204" pitchFamily="34" charset="0"/>
              </a:rPr>
              <a:t>Podmiotowi kontrolowanemu, w terminie 5 dni roboczych od dnia otrzymania zawiadomienia o odrzuceniu zastrzeżeń przysługuje prawo odwołania za pośrednictwem systemu CST2021. Odwołanie rozpatruje się w ciągu 5 dni roboczych, informując pisemnie podmiot kontrolowany o sposobie rozpatrzenia odwołania.</a:t>
            </a:r>
            <a:endParaRPr lang="pl-PL" sz="4000" dirty="0">
              <a:latin typeface="Calibri" panose="020F0502020204030204" pitchFamily="34" charset="0"/>
              <a:ea typeface="Calibri" panose="020F0502020204030204" pitchFamily="34" charset="0"/>
              <a:cs typeface="Calibri" panose="020F0502020204030204" pitchFamily="34" charset="0"/>
            </a:endParaRPr>
          </a:p>
          <a:p>
            <a:pPr marL="457200" algn="just">
              <a:spcBef>
                <a:spcPts val="600"/>
              </a:spcBef>
              <a:spcAft>
                <a:spcPts val="600"/>
              </a:spcAft>
            </a:pPr>
            <a:endParaRPr lang="pl-PL" sz="4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pl-PL" sz="4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938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02A4D-0C89-06CB-F596-30E1C852B31E}"/>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E2FCD98E-774D-757E-DD14-986474CFF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1DD3CC0E-56C9-60A9-BE29-092AF3074846}"/>
              </a:ext>
            </a:extLst>
          </p:cNvPr>
          <p:cNvSpPr>
            <a:spLocks noGrp="1"/>
          </p:cNvSpPr>
          <p:nvPr>
            <p:ph type="sldNum" sz="quarter" idx="2"/>
          </p:nvPr>
        </p:nvSpPr>
        <p:spPr/>
        <p:txBody>
          <a:bodyPr/>
          <a:lstStyle/>
          <a:p>
            <a:fld id="{86CB4B4D-7CA3-9044-876B-883B54F8677D}" type="slidenum">
              <a:rPr lang="pl-PL" smtClean="0"/>
              <a:t>15</a:t>
            </a:fld>
            <a:endParaRPr lang="pl-PL" dirty="0"/>
          </a:p>
        </p:txBody>
      </p:sp>
      <p:sp>
        <p:nvSpPr>
          <p:cNvPr id="7" name="Symbol zastępczy tekstu 6">
            <a:extLst>
              <a:ext uri="{FF2B5EF4-FFF2-40B4-BE49-F238E27FC236}">
                <a16:creationId xmlns:a16="http://schemas.microsoft.com/office/drawing/2014/main" id="{00A378B1-E4BF-F45E-DF1D-D7C6CE1249F3}"/>
              </a:ext>
            </a:extLst>
          </p:cNvPr>
          <p:cNvSpPr>
            <a:spLocks noGrp="1"/>
          </p:cNvSpPr>
          <p:nvPr>
            <p:ph type="body" idx="1"/>
          </p:nvPr>
        </p:nvSpPr>
        <p:spPr>
          <a:xfrm>
            <a:off x="1676400" y="2407298"/>
            <a:ext cx="21031200" cy="9946628"/>
          </a:xfrm>
        </p:spPr>
        <p:txBody>
          <a:bodyPr>
            <a:normAutofit/>
          </a:bodyPr>
          <a:lstStyle/>
          <a:p>
            <a:pPr marL="0" indent="0" algn="ctr">
              <a:buNone/>
            </a:pPr>
            <a:r>
              <a:rPr lang="pl-PL" sz="4400" b="1" dirty="0">
                <a:latin typeface="Calibri" panose="020F0502020204030204" pitchFamily="34" charset="0"/>
                <a:ea typeface="Calibri" panose="020F0502020204030204" pitchFamily="34" charset="0"/>
                <a:cs typeface="Calibri" panose="020F0502020204030204" pitchFamily="34" charset="0"/>
              </a:rPr>
              <a:t>Wystąpienie pokontrolne</a:t>
            </a:r>
          </a:p>
          <a:p>
            <a:pPr marL="0" indent="0" algn="ctr">
              <a:buNone/>
            </a:pPr>
            <a:endParaRPr lang="pl-PL" sz="44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pl-PL" sz="4000" dirty="0">
                <a:effectLst/>
                <a:latin typeface="Calibri" panose="020F0502020204030204" pitchFamily="34" charset="0"/>
                <a:ea typeface="Calibri" panose="020F0502020204030204" pitchFamily="34" charset="0"/>
                <a:cs typeface="Calibri" panose="020F0502020204030204" pitchFamily="34" charset="0"/>
              </a:rPr>
              <a:t>W przypadku niezgłoszenia przez podmiot kontrolowany zastrzeżeń albo nieuwzględnienia żadnego z zastrzeżeń, sporządza się </a:t>
            </a:r>
            <a:r>
              <a:rPr lang="pl-PL" sz="4000" b="1" dirty="0">
                <a:effectLst/>
                <a:latin typeface="Calibri" panose="020F0502020204030204" pitchFamily="34" charset="0"/>
                <a:ea typeface="Calibri" panose="020F0502020204030204" pitchFamily="34" charset="0"/>
                <a:cs typeface="Calibri" panose="020F0502020204030204" pitchFamily="34" charset="0"/>
              </a:rPr>
              <a:t>Wystąpienie pokontrolne </a:t>
            </a:r>
            <a:r>
              <a:rPr lang="pl-PL" sz="4000" dirty="0">
                <a:effectLst/>
                <a:latin typeface="Calibri" panose="020F0502020204030204" pitchFamily="34" charset="0"/>
                <a:ea typeface="Calibri" panose="020F0502020204030204" pitchFamily="34" charset="0"/>
                <a:cs typeface="Calibri" panose="020F0502020204030204" pitchFamily="34" charset="0"/>
              </a:rPr>
              <a:t>obejmujące treść Projektu wystąpienia pokontrolnego. Załącznikiem do takiego Wystąpienia pokontrolnego jest uprzednio sporządzony Protokół z oględzin. </a:t>
            </a:r>
          </a:p>
          <a:p>
            <a:pPr marL="0" indent="0" algn="just">
              <a:buNone/>
            </a:pPr>
            <a:r>
              <a:rPr lang="pl-PL" sz="4000" dirty="0">
                <a:effectLst/>
                <a:latin typeface="Calibri" panose="020F0502020204030204" pitchFamily="34" charset="0"/>
                <a:ea typeface="Calibri" panose="020F0502020204030204" pitchFamily="34" charset="0"/>
                <a:cs typeface="Calibri" panose="020F0502020204030204" pitchFamily="34" charset="0"/>
              </a:rPr>
              <a:t>W przypadku uwzględnienia zastrzeżeń wystąpienie pokontrolne sporządza się na podstawie projektu wystąpienia pokontrolnego oraz stanowiska kierownika komórki do spraw kontroli wobec oddalonych zastrzeżeń.</a:t>
            </a:r>
          </a:p>
          <a:p>
            <a:pPr marL="0" indent="0" algn="just">
              <a:buNone/>
            </a:pPr>
            <a:r>
              <a:rPr lang="pl-PL" sz="4000" dirty="0">
                <a:effectLst/>
                <a:latin typeface="Calibri" panose="020F0502020204030204" pitchFamily="34" charset="0"/>
                <a:ea typeface="Calibri" panose="020F0502020204030204" pitchFamily="34" charset="0"/>
                <a:cs typeface="Calibri" panose="020F0502020204030204" pitchFamily="34" charset="0"/>
              </a:rPr>
              <a:t>Wystąpienie pokontrolne przekazywane jest podmiotowi kontrolowanemu za pośrednictwem systemu CST2021.</a:t>
            </a:r>
          </a:p>
          <a:p>
            <a:pPr marL="0" indent="0" algn="ctr">
              <a:buNone/>
            </a:pPr>
            <a:endParaRPr lang="pl-PL" sz="4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pl-PL" sz="4400" b="1" dirty="0">
                <a:effectLst/>
                <a:latin typeface="Calibri" panose="020F0502020204030204" pitchFamily="34" charset="0"/>
                <a:ea typeface="Calibri" panose="020F0502020204030204" pitchFamily="34" charset="0"/>
                <a:cs typeface="Calibri" panose="020F0502020204030204" pitchFamily="34" charset="0"/>
              </a:rPr>
              <a:t>Od </a:t>
            </a:r>
            <a:r>
              <a:rPr lang="pl-PL" sz="4400" b="1" i="1" dirty="0">
                <a:effectLst/>
                <a:latin typeface="Calibri" panose="020F0502020204030204" pitchFamily="34" charset="0"/>
                <a:ea typeface="Calibri" panose="020F0502020204030204" pitchFamily="34" charset="0"/>
                <a:cs typeface="Calibri" panose="020F0502020204030204" pitchFamily="34" charset="0"/>
              </a:rPr>
              <a:t>Wystąpienia pokontrolnego</a:t>
            </a:r>
            <a:r>
              <a:rPr lang="pl-PL" sz="4400" b="1" dirty="0">
                <a:effectLst/>
                <a:latin typeface="Calibri" panose="020F0502020204030204" pitchFamily="34" charset="0"/>
                <a:ea typeface="Calibri" panose="020F0502020204030204" pitchFamily="34" charset="0"/>
                <a:cs typeface="Calibri" panose="020F0502020204030204" pitchFamily="34" charset="0"/>
              </a:rPr>
              <a:t> nie przysługują środki odwoławcze.</a:t>
            </a:r>
            <a:endParaRPr lang="pl-PL" sz="4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901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ECD4C-A570-7555-5437-6EE535C69022}"/>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0CBEFC62-E1F2-E1D6-E531-C396C4566E90}"/>
              </a:ext>
            </a:extLst>
          </p:cNvPr>
          <p:cNvSpPr>
            <a:spLocks noGrp="1"/>
          </p:cNvSpPr>
          <p:nvPr>
            <p:ph type="body" idx="1"/>
          </p:nvPr>
        </p:nvSpPr>
        <p:spPr/>
        <p:txBody>
          <a:bodyPr/>
          <a:lstStyle/>
          <a:p>
            <a:endParaRPr lang="pl-PL" dirty="0"/>
          </a:p>
        </p:txBody>
      </p:sp>
      <p:sp>
        <p:nvSpPr>
          <p:cNvPr id="8" name="Tytuł 7">
            <a:extLst>
              <a:ext uri="{FF2B5EF4-FFF2-40B4-BE49-F238E27FC236}">
                <a16:creationId xmlns:a16="http://schemas.microsoft.com/office/drawing/2014/main" id="{4AFC9D61-6504-5739-7EFF-D8FB925F31AD}"/>
              </a:ext>
            </a:extLst>
          </p:cNvPr>
          <p:cNvSpPr>
            <a:spLocks noGrp="1"/>
          </p:cNvSpPr>
          <p:nvPr>
            <p:ph type="title"/>
          </p:nvPr>
        </p:nvSpPr>
        <p:spPr/>
        <p:txBody>
          <a:bodyPr/>
          <a:lstStyle/>
          <a:p>
            <a:endParaRPr lang="pl-PL"/>
          </a:p>
        </p:txBody>
      </p:sp>
      <p:pic>
        <p:nvPicPr>
          <p:cNvPr id="2" name="Obraz 1">
            <a:extLst>
              <a:ext uri="{FF2B5EF4-FFF2-40B4-BE49-F238E27FC236}">
                <a16:creationId xmlns:a16="http://schemas.microsoft.com/office/drawing/2014/main" id="{D8F25673-9314-BC0B-18C7-70EFEBD504B9}"/>
              </a:ext>
            </a:extLst>
          </p:cNvPr>
          <p:cNvPicPr>
            <a:picLocks noChangeAspect="1"/>
          </p:cNvPicPr>
          <p:nvPr/>
        </p:nvPicPr>
        <p:blipFill>
          <a:blip r:embed="rId2"/>
          <a:stretch>
            <a:fillRect/>
          </a:stretch>
        </p:blipFill>
        <p:spPr>
          <a:xfrm>
            <a:off x="0" y="0"/>
            <a:ext cx="24383999" cy="13351667"/>
          </a:xfrm>
          <a:prstGeom prst="rect">
            <a:avLst/>
          </a:prstGeom>
        </p:spPr>
      </p:pic>
      <p:sp>
        <p:nvSpPr>
          <p:cNvPr id="3" name="Symbol zastępczy numeru slajdu 2">
            <a:extLst>
              <a:ext uri="{FF2B5EF4-FFF2-40B4-BE49-F238E27FC236}">
                <a16:creationId xmlns:a16="http://schemas.microsoft.com/office/drawing/2014/main" id="{73346BE0-D44B-5FAF-3C95-EF15F421BEF9}"/>
              </a:ext>
            </a:extLst>
          </p:cNvPr>
          <p:cNvSpPr>
            <a:spLocks noGrp="1"/>
          </p:cNvSpPr>
          <p:nvPr>
            <p:ph type="sldNum" sz="quarter" idx="2"/>
          </p:nvPr>
        </p:nvSpPr>
        <p:spPr/>
        <p:txBody>
          <a:bodyPr/>
          <a:lstStyle/>
          <a:p>
            <a:fld id="{86CB4B4D-7CA3-9044-876B-883B54F8677D}" type="slidenum">
              <a:rPr lang="pl-PL" smtClean="0"/>
              <a:t>16</a:t>
            </a:fld>
            <a:endParaRPr lang="pl-PL" dirty="0"/>
          </a:p>
        </p:txBody>
      </p:sp>
    </p:spTree>
    <p:extLst>
      <p:ext uri="{BB962C8B-B14F-4D97-AF65-F5344CB8AC3E}">
        <p14:creationId xmlns:p14="http://schemas.microsoft.com/office/powerpoint/2010/main" val="3501960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AE367-8E8C-32D9-0BFC-20C65C6CA7F9}"/>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07FAB41F-FF38-77B6-570B-5BD3636D8C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BF86497A-EE9F-51C7-4791-41CFF613147F}"/>
              </a:ext>
            </a:extLst>
          </p:cNvPr>
          <p:cNvSpPr>
            <a:spLocks noGrp="1"/>
          </p:cNvSpPr>
          <p:nvPr>
            <p:ph type="sldNum" sz="quarter" idx="2"/>
          </p:nvPr>
        </p:nvSpPr>
        <p:spPr/>
        <p:txBody>
          <a:bodyPr/>
          <a:lstStyle/>
          <a:p>
            <a:fld id="{86CB4B4D-7CA3-9044-876B-883B54F8677D}" type="slidenum">
              <a:rPr lang="pl-PL" smtClean="0"/>
              <a:t>2</a:t>
            </a:fld>
            <a:endParaRPr lang="pl-PL" dirty="0"/>
          </a:p>
        </p:txBody>
      </p:sp>
      <p:sp>
        <p:nvSpPr>
          <p:cNvPr id="7" name="Symbol zastępczy tekstu 6">
            <a:extLst>
              <a:ext uri="{FF2B5EF4-FFF2-40B4-BE49-F238E27FC236}">
                <a16:creationId xmlns:a16="http://schemas.microsoft.com/office/drawing/2014/main" id="{856691E2-2F71-9183-B19A-951F4C3BD862}"/>
              </a:ext>
            </a:extLst>
          </p:cNvPr>
          <p:cNvSpPr>
            <a:spLocks noGrp="1"/>
          </p:cNvSpPr>
          <p:nvPr>
            <p:ph type="body" idx="1"/>
          </p:nvPr>
        </p:nvSpPr>
        <p:spPr/>
        <p:txBody>
          <a:bodyPr/>
          <a:lstStyle/>
          <a:p>
            <a:pPr marL="0" marR="179705" indent="0" algn="ctr">
              <a:spcBef>
                <a:spcPts val="5100"/>
              </a:spcBef>
              <a:spcAft>
                <a:spcPts val="600"/>
              </a:spcAft>
              <a:buNone/>
            </a:pPr>
            <a:r>
              <a:rPr lang="pl-PL" sz="6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Przeprowadzanie czynności kontrolnych </a:t>
            </a:r>
            <a:endParaRPr lang="pl-PL" sz="44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spcBef>
                <a:spcPts val="600"/>
              </a:spcBef>
              <a:spcAft>
                <a:spcPts val="600"/>
              </a:spcAft>
              <a:buNone/>
            </a:pPr>
            <a:r>
              <a:rPr lang="pl-PL" sz="6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zakresie inwestycji B3.1.1 </a:t>
            </a:r>
            <a:endParaRPr lang="pl-PL" sz="44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spcBef>
                <a:spcPts val="1200"/>
              </a:spcBef>
              <a:spcAft>
                <a:spcPts val="600"/>
              </a:spcAft>
              <a:buNone/>
            </a:pPr>
            <a:r>
              <a:rPr lang="pl-PL" sz="6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Inwestycje w zrównoważoną gospodarkę wodno-ściekową na terenach wiejskich </a:t>
            </a:r>
            <a:endParaRPr lang="pl-PL" sz="44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spcBef>
                <a:spcPts val="1200"/>
              </a:spcBef>
              <a:spcAft>
                <a:spcPts val="600"/>
              </a:spcAft>
              <a:buNone/>
            </a:pPr>
            <a:r>
              <a:rPr lang="pl-PL" sz="6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Krajowy Plan Odbudowy i Zwiększenia Odporności</a:t>
            </a:r>
            <a:endParaRPr lang="pl-PL" sz="4400" dirty="0">
              <a:effectLst/>
              <a:latin typeface="Calibri" panose="020F0502020204030204" pitchFamily="34" charset="0"/>
              <a:ea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369301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5771F-A7A3-3A85-1AA2-93BEDCF4A4BC}"/>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D0EAF474-B72B-9425-E977-8130BB26A1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07F711FD-5BB4-7764-0F0A-598966B92DF0}"/>
              </a:ext>
            </a:extLst>
          </p:cNvPr>
          <p:cNvSpPr>
            <a:spLocks noGrp="1"/>
          </p:cNvSpPr>
          <p:nvPr>
            <p:ph type="sldNum" sz="quarter" idx="2"/>
          </p:nvPr>
        </p:nvSpPr>
        <p:spPr/>
        <p:txBody>
          <a:bodyPr/>
          <a:lstStyle/>
          <a:p>
            <a:fld id="{86CB4B4D-7CA3-9044-876B-883B54F8677D}" type="slidenum">
              <a:rPr lang="pl-PL" smtClean="0"/>
              <a:t>3</a:t>
            </a:fld>
            <a:endParaRPr lang="pl-PL" dirty="0"/>
          </a:p>
        </p:txBody>
      </p:sp>
      <p:sp>
        <p:nvSpPr>
          <p:cNvPr id="7" name="Symbol zastępczy tekstu 6">
            <a:extLst>
              <a:ext uri="{FF2B5EF4-FFF2-40B4-BE49-F238E27FC236}">
                <a16:creationId xmlns:a16="http://schemas.microsoft.com/office/drawing/2014/main" id="{C0316E6E-CF80-5E79-D20F-3AA40EBBADF6}"/>
              </a:ext>
            </a:extLst>
          </p:cNvPr>
          <p:cNvSpPr>
            <a:spLocks noGrp="1"/>
          </p:cNvSpPr>
          <p:nvPr>
            <p:ph type="body" idx="1"/>
          </p:nvPr>
        </p:nvSpPr>
        <p:spPr>
          <a:xfrm>
            <a:off x="1676400" y="2407298"/>
            <a:ext cx="21031200" cy="9946628"/>
          </a:xfrm>
        </p:spPr>
        <p:txBody>
          <a:bodyPr>
            <a:normAutofit/>
          </a:bodyPr>
          <a:lstStyle/>
          <a:p>
            <a:pPr marL="0" indent="0">
              <a:buNone/>
            </a:pPr>
            <a:r>
              <a:rPr lang="pl-PL" sz="4400" b="1" dirty="0">
                <a:effectLst/>
                <a:latin typeface="Calibri" panose="020F0502020204030204" pitchFamily="34" charset="0"/>
                <a:ea typeface="Calibri" panose="020F0502020204030204" pitchFamily="34" charset="0"/>
                <a:cs typeface="Calibri" panose="020F0502020204030204" pitchFamily="34" charset="0"/>
              </a:rPr>
              <a:t>Do procesu kontroli m.in. zastosowanie mają postanowienia</a:t>
            </a:r>
            <a:r>
              <a:rPr lang="pl-PL" sz="4400" dirty="0">
                <a:effectLst/>
                <a:latin typeface="Calibri" panose="020F0502020204030204" pitchFamily="34" charset="0"/>
                <a:ea typeface="Calibri" panose="020F0502020204030204" pitchFamily="34" charset="0"/>
                <a:cs typeface="Calibri" panose="020F0502020204030204" pitchFamily="34" charset="0"/>
              </a:rPr>
              <a:t>:</a:t>
            </a:r>
          </a:p>
          <a:p>
            <a:pPr algn="just">
              <a:buFont typeface="Arial" panose="020B0604020202020204" pitchFamily="34" charset="0"/>
              <a:buChar char="•"/>
            </a:pPr>
            <a:r>
              <a:rPr lang="pl-PL" sz="4000" dirty="0">
                <a:latin typeface="Calibri" panose="020F0502020204030204" pitchFamily="34" charset="0"/>
                <a:ea typeface="Calibri" panose="020F0502020204030204" pitchFamily="34" charset="0"/>
                <a:cs typeface="Calibri" panose="020F0502020204030204" pitchFamily="34" charset="0"/>
              </a:rPr>
              <a:t> </a:t>
            </a:r>
            <a:r>
              <a:rPr lang="pl-PL" sz="4000" dirty="0">
                <a:effectLst/>
                <a:latin typeface="Calibri" panose="020F0502020204030204" pitchFamily="34" charset="0"/>
                <a:ea typeface="Calibri" panose="020F0502020204030204" pitchFamily="34" charset="0"/>
                <a:cs typeface="Calibri" panose="020F0502020204030204" pitchFamily="34" charset="0"/>
              </a:rPr>
              <a:t>Krajowego Planu Odbudowy i Zwiększania Odporności – dokument programowy Ministerstwa Funduszy i Polityki Regionalnej </a:t>
            </a:r>
          </a:p>
          <a:p>
            <a:r>
              <a:rPr lang="pl-PL" sz="4000" dirty="0">
                <a:effectLst/>
                <a:latin typeface="Calibri" panose="020F0502020204030204" pitchFamily="34" charset="0"/>
                <a:ea typeface="Calibri" panose="020F0502020204030204" pitchFamily="34" charset="0"/>
                <a:cs typeface="Calibri" panose="020F0502020204030204" pitchFamily="34" charset="0"/>
              </a:rPr>
              <a:t> Ustawy z dnia 15 lipca 2011 r.</a:t>
            </a:r>
            <a:r>
              <a:rPr lang="pl-PL" sz="4000" i="1" dirty="0">
                <a:effectLst/>
                <a:latin typeface="Calibri" panose="020F0502020204030204" pitchFamily="34" charset="0"/>
                <a:ea typeface="Calibri" panose="020F0502020204030204" pitchFamily="34" charset="0"/>
                <a:cs typeface="Calibri" panose="020F0502020204030204" pitchFamily="34" charset="0"/>
              </a:rPr>
              <a:t> o kontroli w administracji rządowej</a:t>
            </a:r>
          </a:p>
          <a:p>
            <a:pPr algn="just"/>
            <a:r>
              <a:rPr lang="pl-PL" sz="4000" dirty="0">
                <a:latin typeface="Calibri" panose="020F0502020204030204" pitchFamily="34" charset="0"/>
                <a:ea typeface="Calibri" panose="020F0502020204030204" pitchFamily="34" charset="0"/>
                <a:cs typeface="Calibri" panose="020F0502020204030204" pitchFamily="34" charset="0"/>
              </a:rPr>
              <a:t>Umowy w sprawie powierzenia części zadań związanych z realizacją inwestycji B3.1.1 w ramach planu rozwojowego zawarta pomiędzy Ministerstwem Rolnictwa i Rozwoju Wsi a Samorządem Województwa Dolnośląskiego;</a:t>
            </a:r>
          </a:p>
          <a:p>
            <a:pPr algn="just"/>
            <a:r>
              <a:rPr lang="pl-PL" sz="4000" dirty="0">
                <a:latin typeface="Calibri" panose="020F0502020204030204" pitchFamily="34" charset="0"/>
                <a:ea typeface="Calibri" panose="020F0502020204030204" pitchFamily="34" charset="0"/>
                <a:cs typeface="Calibri" panose="020F0502020204030204" pitchFamily="34" charset="0"/>
              </a:rPr>
              <a:t>Wytycznych w zakresie kontroli w ramach programu rozwojowego współfinansowanego ze środków Instrumentu na rzecz Odbudowy i Zwiększania Odporności – dokument przygotowany przez Ministerstwo Funduszy i Polityki Regionalnej</a:t>
            </a:r>
          </a:p>
          <a:p>
            <a:pPr algn="just"/>
            <a:r>
              <a:rPr lang="pl-PL" sz="4000" dirty="0">
                <a:latin typeface="Calibri" panose="020F0502020204030204" pitchFamily="34" charset="0"/>
                <a:ea typeface="Calibri" panose="020F0502020204030204" pitchFamily="34" charset="0"/>
                <a:cs typeface="Calibri" panose="020F0502020204030204" pitchFamily="34" charset="0"/>
              </a:rPr>
              <a:t>Regulaminu wyboru przedsięwzięć do objęcia wsparciem z Krajowego Planu Odbudowy i Zwiększania Odporności.</a:t>
            </a:r>
          </a:p>
          <a:p>
            <a:pPr algn="just"/>
            <a:r>
              <a:rPr lang="pl-PL" sz="4000" dirty="0">
                <a:latin typeface="Calibri" panose="020F0502020204030204" pitchFamily="34" charset="0"/>
                <a:ea typeface="Calibri" panose="020F0502020204030204" pitchFamily="34" charset="0"/>
                <a:cs typeface="Calibri" panose="020F0502020204030204" pitchFamily="34" charset="0"/>
              </a:rPr>
              <a:t>Rozporządzenia Parlamentu Europejskiego i Rady (UE) 2021/241 z dnia 12 lutego 2021 r. ustanawiające Instrument na rzecz Odbudowy i Zwiększania Odporności</a:t>
            </a:r>
          </a:p>
        </p:txBody>
      </p:sp>
    </p:spTree>
    <p:extLst>
      <p:ext uri="{BB962C8B-B14F-4D97-AF65-F5344CB8AC3E}">
        <p14:creationId xmlns:p14="http://schemas.microsoft.com/office/powerpoint/2010/main" val="538479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CB83B-59BF-BE03-2BB0-9761DC693E98}"/>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6AFCA2E3-0C80-5D67-3EDF-2D130AAFDD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773B1D36-F170-3F83-16CF-5823F8922B5D}"/>
              </a:ext>
            </a:extLst>
          </p:cNvPr>
          <p:cNvSpPr>
            <a:spLocks noGrp="1"/>
          </p:cNvSpPr>
          <p:nvPr>
            <p:ph type="sldNum" sz="quarter" idx="2"/>
          </p:nvPr>
        </p:nvSpPr>
        <p:spPr/>
        <p:txBody>
          <a:bodyPr/>
          <a:lstStyle/>
          <a:p>
            <a:fld id="{86CB4B4D-7CA3-9044-876B-883B54F8677D}" type="slidenum">
              <a:rPr lang="pl-PL" smtClean="0"/>
              <a:t>4</a:t>
            </a:fld>
            <a:endParaRPr lang="pl-PL" dirty="0"/>
          </a:p>
        </p:txBody>
      </p:sp>
      <p:sp>
        <p:nvSpPr>
          <p:cNvPr id="7" name="Symbol zastępczy tekstu 6">
            <a:extLst>
              <a:ext uri="{FF2B5EF4-FFF2-40B4-BE49-F238E27FC236}">
                <a16:creationId xmlns:a16="http://schemas.microsoft.com/office/drawing/2014/main" id="{C9C1DDE7-C4C8-9ECC-DBAB-5106B5C6CC2D}"/>
              </a:ext>
            </a:extLst>
          </p:cNvPr>
          <p:cNvSpPr>
            <a:spLocks noGrp="1"/>
          </p:cNvSpPr>
          <p:nvPr>
            <p:ph type="body" idx="1"/>
          </p:nvPr>
        </p:nvSpPr>
        <p:spPr>
          <a:xfrm>
            <a:off x="1676400" y="2407298"/>
            <a:ext cx="21031200" cy="9946628"/>
          </a:xfrm>
        </p:spPr>
        <p:txBody>
          <a:bodyPr>
            <a:normAutofit lnSpcReduction="10000"/>
          </a:bodyPr>
          <a:lstStyle/>
          <a:p>
            <a:pPr marL="0" indent="0" algn="ctr">
              <a:buNone/>
            </a:pPr>
            <a:r>
              <a:rPr lang="pl-PL" sz="4400" b="1" dirty="0">
                <a:latin typeface="Calibri" panose="020F0502020204030204" pitchFamily="34" charset="0"/>
                <a:ea typeface="Calibri" panose="020F0502020204030204" pitchFamily="34" charset="0"/>
                <a:cs typeface="Calibri" panose="020F0502020204030204" pitchFamily="34" charset="0"/>
              </a:rPr>
              <a:t>Korespondencja</a:t>
            </a:r>
          </a:p>
          <a:p>
            <a:pPr algn="just"/>
            <a:r>
              <a:rPr lang="pl-PL" sz="4000" dirty="0">
                <a:effectLst/>
                <a:latin typeface="Calibri" panose="020F0502020204030204" pitchFamily="34" charset="0"/>
                <a:ea typeface="Calibri" panose="020F0502020204030204" pitchFamily="34" charset="0"/>
                <a:cs typeface="Calibri" panose="020F0502020204030204" pitchFamily="34" charset="0"/>
              </a:rPr>
              <a:t>Stosownie do zapisów „Regulaminu wyboru przedsięwzięć do objęcia wsparciem z Krajowego Planu Odbudowy i Zwiększania Odporności dla inwestycji B3.1.1 </a:t>
            </a:r>
            <a:r>
              <a:rPr lang="pl-PL" sz="4000" i="1" dirty="0">
                <a:effectLst/>
                <a:latin typeface="Calibri" panose="020F0502020204030204" pitchFamily="34" charset="0"/>
                <a:ea typeface="Calibri" panose="020F0502020204030204" pitchFamily="34" charset="0"/>
                <a:cs typeface="Calibri" panose="020F0502020204030204" pitchFamily="34" charset="0"/>
              </a:rPr>
              <a:t>Inwestycje w zrównoważoną gospodarkę </a:t>
            </a:r>
            <a:r>
              <a:rPr lang="pl-PL" sz="4000" i="1" dirty="0" err="1">
                <a:effectLst/>
                <a:latin typeface="Calibri" panose="020F0502020204030204" pitchFamily="34" charset="0"/>
                <a:ea typeface="Calibri" panose="020F0502020204030204" pitchFamily="34" charset="0"/>
                <a:cs typeface="Calibri" panose="020F0502020204030204" pitchFamily="34" charset="0"/>
              </a:rPr>
              <a:t>wodno</a:t>
            </a:r>
            <a:r>
              <a:rPr lang="pl-PL" sz="4000" i="1" dirty="0">
                <a:effectLst/>
                <a:latin typeface="Calibri" panose="020F0502020204030204" pitchFamily="34" charset="0"/>
                <a:ea typeface="Calibri" panose="020F0502020204030204" pitchFamily="34" charset="0"/>
                <a:cs typeface="Calibri" panose="020F0502020204030204" pitchFamily="34" charset="0"/>
              </a:rPr>
              <a:t> – ściekową na terenach wiejskich </a:t>
            </a:r>
            <a:r>
              <a:rPr lang="pl-PL" sz="4000" dirty="0">
                <a:effectLst/>
                <a:latin typeface="Calibri" panose="020F0502020204030204" pitchFamily="34" charset="0"/>
                <a:ea typeface="Calibri" panose="020F0502020204030204" pitchFamily="34" charset="0"/>
                <a:cs typeface="Calibri" panose="020F0502020204030204" pitchFamily="34" charset="0"/>
              </a:rPr>
              <a:t>KPO, wymiana korespondencji z wnioskodawcą/ostatecznym odbiorcą wsparcia, w tym korespondencji związanej z realizacją czynności kontrolnych, odbywa się za pośrednictwem systemu CST2021.</a:t>
            </a:r>
          </a:p>
          <a:p>
            <a:pPr algn="just">
              <a:spcBef>
                <a:spcPts val="600"/>
              </a:spcBef>
              <a:spcAft>
                <a:spcPts val="600"/>
              </a:spcAft>
              <a:tabLst>
                <a:tab pos="630555" algn="l"/>
              </a:tabLst>
            </a:pPr>
            <a:r>
              <a:rPr lang="pl-PL" sz="4000" dirty="0">
                <a:latin typeface="Calibri" panose="020F0502020204030204" pitchFamily="34" charset="0"/>
                <a:ea typeface="Calibri" panose="020F0502020204030204" pitchFamily="34" charset="0"/>
                <a:cs typeface="Calibri" panose="020F0502020204030204" pitchFamily="34" charset="0"/>
              </a:rPr>
              <a:t>Podstawowym sposobem powiadomienia o planowanych czynnościach kontrolnych jest powiadomienie telefoniczne (rozmowa telefoniczna). W przypadku braku możliwości telefonicznego powiadomienia podmiotu kontrolowanego o planowanych czynnościach kontrolnych, powiadamia się za pośrednictwem systemu CST2021</a:t>
            </a:r>
          </a:p>
          <a:p>
            <a:pPr marL="0" lvl="0" indent="0" algn="just">
              <a:spcBef>
                <a:spcPts val="600"/>
              </a:spcBef>
              <a:spcAft>
                <a:spcPts val="600"/>
              </a:spcAft>
              <a:buNone/>
              <a:tabLst>
                <a:tab pos="630555" algn="l"/>
              </a:tabLst>
            </a:pPr>
            <a:r>
              <a:rPr lang="pl-PL" sz="4000" dirty="0">
                <a:effectLst/>
                <a:latin typeface="Calibri" panose="020F0502020204030204" pitchFamily="34" charset="0"/>
                <a:ea typeface="Calibri" panose="020F0502020204030204" pitchFamily="34" charset="0"/>
                <a:cs typeface="Calibri" panose="020F0502020204030204" pitchFamily="34" charset="0"/>
              </a:rPr>
              <a:t>Za datę doręczenia wnioskodawcy/ostatecznemu odbiorcy wsparcia pisma poprzez CST2021 uznaje się dzień: </a:t>
            </a:r>
          </a:p>
          <a:p>
            <a:pPr marL="342900" lvl="0" indent="-342900" algn="just">
              <a:spcBef>
                <a:spcPts val="600"/>
              </a:spcBef>
              <a:spcAft>
                <a:spcPts val="600"/>
              </a:spcAft>
              <a:buFont typeface="Symbol" panose="05050102010706020507" pitchFamily="18" charset="2"/>
              <a:buChar char=""/>
              <a:tabLst>
                <a:tab pos="630555" algn="l"/>
              </a:tabLst>
            </a:pPr>
            <a:r>
              <a:rPr lang="pl-PL" sz="4000" dirty="0">
                <a:effectLst/>
                <a:latin typeface="Calibri" panose="020F0502020204030204" pitchFamily="34" charset="0"/>
                <a:ea typeface="Calibri" panose="020F0502020204030204" pitchFamily="34" charset="0"/>
                <a:cs typeface="Calibri" panose="020F0502020204030204" pitchFamily="34" charset="0"/>
              </a:rPr>
              <a:t>potwierdzenia odczytania pisma przez wnioskodawcę/ostatecznego odbiorcę wsparcia w CST2021 przy założeniu odpowiedniej funkcjonalności CST2021, </a:t>
            </a:r>
          </a:p>
          <a:p>
            <a:pPr marL="342900" lvl="0" indent="-342900" algn="just">
              <a:spcBef>
                <a:spcPts val="600"/>
              </a:spcBef>
              <a:spcAft>
                <a:spcPts val="600"/>
              </a:spcAft>
              <a:buFont typeface="Symbol" panose="05050102010706020507" pitchFamily="18" charset="2"/>
              <a:buChar char=""/>
              <a:tabLst>
                <a:tab pos="630555" algn="l"/>
              </a:tabLst>
            </a:pPr>
            <a:r>
              <a:rPr lang="pl-PL" sz="4000" dirty="0">
                <a:effectLst/>
                <a:latin typeface="Calibri" panose="020F0502020204030204" pitchFamily="34" charset="0"/>
                <a:ea typeface="Calibri" panose="020F0502020204030204" pitchFamily="34" charset="0"/>
                <a:cs typeface="Calibri" panose="020F0502020204030204" pitchFamily="34" charset="0"/>
              </a:rPr>
              <a:t>następujący po upływie 14 dni od dnia przekazania pisma w CST2021, jeżeli wnioskodawca/ostateczny odbiorca wsparcia nie potwierdził odczytania pisma przed upływem tego terminu.</a:t>
            </a:r>
          </a:p>
          <a:p>
            <a:pPr marL="0" indent="0" algn="just">
              <a:buNone/>
            </a:pPr>
            <a:endParaRPr lang="pl-PL"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8921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A9390-42CA-799B-9AFC-83243A5F95A6}"/>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C0C98E5B-73C4-3C23-0A94-6378C4176A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B2119ADA-6981-0761-2651-5941529142B3}"/>
              </a:ext>
            </a:extLst>
          </p:cNvPr>
          <p:cNvSpPr>
            <a:spLocks noGrp="1"/>
          </p:cNvSpPr>
          <p:nvPr>
            <p:ph type="sldNum" sz="quarter" idx="2"/>
          </p:nvPr>
        </p:nvSpPr>
        <p:spPr/>
        <p:txBody>
          <a:bodyPr/>
          <a:lstStyle/>
          <a:p>
            <a:fld id="{86CB4B4D-7CA3-9044-876B-883B54F8677D}" type="slidenum">
              <a:rPr lang="pl-PL" smtClean="0"/>
              <a:t>5</a:t>
            </a:fld>
            <a:endParaRPr lang="pl-PL" dirty="0"/>
          </a:p>
        </p:txBody>
      </p:sp>
      <p:sp>
        <p:nvSpPr>
          <p:cNvPr id="7" name="Symbol zastępczy tekstu 6">
            <a:extLst>
              <a:ext uri="{FF2B5EF4-FFF2-40B4-BE49-F238E27FC236}">
                <a16:creationId xmlns:a16="http://schemas.microsoft.com/office/drawing/2014/main" id="{3D252AC2-583A-25DC-EFD8-785E6809C31F}"/>
              </a:ext>
            </a:extLst>
          </p:cNvPr>
          <p:cNvSpPr>
            <a:spLocks noGrp="1"/>
          </p:cNvSpPr>
          <p:nvPr>
            <p:ph type="body" idx="1"/>
          </p:nvPr>
        </p:nvSpPr>
        <p:spPr>
          <a:xfrm>
            <a:off x="1676400" y="2407298"/>
            <a:ext cx="21031200" cy="9946628"/>
          </a:xfrm>
        </p:spPr>
        <p:txBody>
          <a:bodyPr>
            <a:normAutofit/>
          </a:bodyPr>
          <a:lstStyle/>
          <a:p>
            <a:pPr marL="0" indent="0" algn="ctr">
              <a:buNone/>
            </a:pPr>
            <a:r>
              <a:rPr lang="pl-PL" sz="4400" b="1" dirty="0">
                <a:latin typeface="Calibri" panose="020F0502020204030204" pitchFamily="34" charset="0"/>
                <a:ea typeface="Calibri" panose="020F0502020204030204" pitchFamily="34" charset="0"/>
                <a:cs typeface="Calibri" panose="020F0502020204030204" pitchFamily="34" charset="0"/>
              </a:rPr>
              <a:t>Rodzaje Kontroli</a:t>
            </a:r>
          </a:p>
          <a:p>
            <a:pPr marL="0" indent="0" algn="ctr">
              <a:buNone/>
            </a:pPr>
            <a:endParaRPr lang="pl-PL" sz="4000" dirty="0">
              <a:latin typeface="Calibri" panose="020F0502020204030204" pitchFamily="34" charset="0"/>
              <a:ea typeface="Calibri" panose="020F0502020204030204" pitchFamily="34" charset="0"/>
              <a:cs typeface="Calibri" panose="020F0502020204030204" pitchFamily="34" charset="0"/>
            </a:endParaRPr>
          </a:p>
          <a:p>
            <a:pPr marL="457200" algn="just">
              <a:spcBef>
                <a:spcPts val="600"/>
              </a:spcBef>
              <a:spcAft>
                <a:spcPts val="600"/>
              </a:spcAft>
            </a:pPr>
            <a:r>
              <a:rPr lang="pl-PL" sz="4000" dirty="0">
                <a:effectLst/>
                <a:latin typeface="Calibri" panose="020F0502020204030204" pitchFamily="34" charset="0"/>
                <a:ea typeface="Calibri" panose="020F0502020204030204" pitchFamily="34" charset="0"/>
                <a:cs typeface="Calibri" panose="020F0502020204030204" pitchFamily="34" charset="0"/>
              </a:rPr>
              <a:t>1</a:t>
            </a:r>
            <a:r>
              <a:rPr lang="pl-PL" sz="4700" dirty="0">
                <a:effectLst/>
                <a:latin typeface="Calibri" panose="020F0502020204030204" pitchFamily="34" charset="0"/>
                <a:ea typeface="Calibri" panose="020F0502020204030204" pitchFamily="34" charset="0"/>
                <a:cs typeface="Calibri" panose="020F0502020204030204" pitchFamily="34" charset="0"/>
              </a:rPr>
              <a:t>)</a:t>
            </a:r>
            <a:r>
              <a:rPr lang="pl-PL" sz="4000" dirty="0">
                <a:effectLst/>
                <a:latin typeface="Calibri" panose="020F0502020204030204" pitchFamily="34" charset="0"/>
                <a:ea typeface="Calibri" panose="020F0502020204030204" pitchFamily="34" charset="0"/>
                <a:cs typeface="Calibri" panose="020F0502020204030204" pitchFamily="34" charset="0"/>
              </a:rPr>
              <a:t> </a:t>
            </a:r>
            <a:r>
              <a:rPr lang="pl-PL" sz="4000" b="1" dirty="0">
                <a:effectLst/>
                <a:latin typeface="Calibri" panose="020F0502020204030204" pitchFamily="34" charset="0"/>
                <a:ea typeface="Calibri" panose="020F0502020204030204" pitchFamily="34" charset="0"/>
                <a:cs typeface="Calibri" panose="020F0502020204030204" pitchFamily="34" charset="0"/>
              </a:rPr>
              <a:t>kontrole na zlecenie</a:t>
            </a:r>
            <a:r>
              <a:rPr lang="pl-PL" sz="4000" dirty="0">
                <a:effectLst/>
                <a:latin typeface="Calibri" panose="020F0502020204030204" pitchFamily="34" charset="0"/>
                <a:ea typeface="Calibri" panose="020F0502020204030204" pitchFamily="34" charset="0"/>
                <a:cs typeface="Calibri" panose="020F0502020204030204" pitchFamily="34" charset="0"/>
              </a:rPr>
              <a:t> - realizowane na zlecenie komórki rozpatrującej sprawę na etapie obsługi wniosku o objęcie wsparciem lub w okresie ex post lub w każdym uzasadnionym przypadku znajdującym potwierdzenie w procedurach, w szczególności wdrożeniowych, obsługi płatności i ex post. W trakcie przeprowadzania kontroli na zlecenie sprawdzeniu podlegają elementy znajdujące się w zleceniu. W przypadku zlecenia przeprowadzenia kontroli z tytułu rozpatrywania nieprawidłowości/odwołania w sprawie wniosku uprzednio kontrolowanego, czynności kontrolne przeprowadza inny zespół kontrolny. Z kontroli na zlecenie sporządzany jest </a:t>
            </a:r>
            <a:r>
              <a:rPr lang="pl-PL" sz="4000" i="1" dirty="0">
                <a:effectLst/>
                <a:latin typeface="Calibri" panose="020F0502020204030204" pitchFamily="34" charset="0"/>
                <a:ea typeface="Calibri" panose="020F0502020204030204" pitchFamily="34" charset="0"/>
                <a:cs typeface="Calibri" panose="020F0502020204030204" pitchFamily="34" charset="0"/>
              </a:rPr>
              <a:t>Projekt wystąpienia</a:t>
            </a:r>
            <a:r>
              <a:rPr lang="pl-PL" sz="4000" dirty="0">
                <a:effectLst/>
                <a:latin typeface="Calibri" panose="020F0502020204030204" pitchFamily="34" charset="0"/>
                <a:ea typeface="Calibri" panose="020F0502020204030204" pitchFamily="34" charset="0"/>
                <a:cs typeface="Calibri" panose="020F0502020204030204" pitchFamily="34" charset="0"/>
              </a:rPr>
              <a:t> </a:t>
            </a:r>
            <a:r>
              <a:rPr lang="pl-PL" sz="4000" i="1" dirty="0">
                <a:effectLst/>
                <a:latin typeface="Calibri" panose="020F0502020204030204" pitchFamily="34" charset="0"/>
                <a:ea typeface="Calibri" panose="020F0502020204030204" pitchFamily="34" charset="0"/>
                <a:cs typeface="Calibri" panose="020F0502020204030204" pitchFamily="34" charset="0"/>
              </a:rPr>
              <a:t>pokontrolnego</a:t>
            </a:r>
            <a:r>
              <a:rPr lang="pl-PL" sz="4000" dirty="0">
                <a:effectLst/>
                <a:latin typeface="Calibri" panose="020F0502020204030204" pitchFamily="34" charset="0"/>
                <a:ea typeface="Calibri" panose="020F0502020204030204" pitchFamily="34" charset="0"/>
                <a:cs typeface="Calibri" panose="020F0502020204030204" pitchFamily="34" charset="0"/>
              </a:rPr>
              <a:t>, następnie </a:t>
            </a:r>
            <a:r>
              <a:rPr lang="pl-PL" sz="4000" i="1" dirty="0">
                <a:effectLst/>
                <a:latin typeface="Calibri" panose="020F0502020204030204" pitchFamily="34" charset="0"/>
                <a:ea typeface="Calibri" panose="020F0502020204030204" pitchFamily="34" charset="0"/>
                <a:cs typeface="Calibri" panose="020F0502020204030204" pitchFamily="34" charset="0"/>
              </a:rPr>
              <a:t>Wystąpienie pokontrolne</a:t>
            </a:r>
            <a:r>
              <a:rPr lang="pl-PL" sz="4000" dirty="0">
                <a:effectLst/>
                <a:latin typeface="Calibri" panose="020F0502020204030204" pitchFamily="34" charset="0"/>
                <a:ea typeface="Calibri" panose="020F0502020204030204" pitchFamily="34" charset="0"/>
                <a:cs typeface="Calibri" panose="020F0502020204030204" pitchFamily="34" charset="0"/>
              </a:rPr>
              <a:t>, którego obligatoryjnym załącznikiem jest </a:t>
            </a:r>
            <a:r>
              <a:rPr lang="pl-PL" sz="4000" i="1" dirty="0">
                <a:effectLst/>
                <a:latin typeface="Calibri" panose="020F0502020204030204" pitchFamily="34" charset="0"/>
                <a:ea typeface="Calibri" panose="020F0502020204030204" pitchFamily="34" charset="0"/>
                <a:cs typeface="Calibri" panose="020F0502020204030204" pitchFamily="34" charset="0"/>
              </a:rPr>
              <a:t>Protokół z oględzin</a:t>
            </a:r>
            <a:r>
              <a:rPr lang="pl-PL" sz="4000" dirty="0">
                <a:effectLst/>
                <a:latin typeface="Calibri" panose="020F0502020204030204" pitchFamily="34" charset="0"/>
                <a:ea typeface="Calibri" panose="020F0502020204030204" pitchFamily="34" charset="0"/>
                <a:cs typeface="Calibri" panose="020F0502020204030204" pitchFamily="34" charset="0"/>
              </a:rPr>
              <a:t> z listą elementów do sprawdzenia. </a:t>
            </a:r>
          </a:p>
          <a:p>
            <a:pPr marL="457200" algn="just">
              <a:spcBef>
                <a:spcPts val="600"/>
              </a:spcBef>
              <a:spcAft>
                <a:spcPts val="600"/>
              </a:spcAft>
            </a:pPr>
            <a:r>
              <a:rPr lang="pl-PL" sz="4000" dirty="0">
                <a:effectLst/>
                <a:latin typeface="Calibri" panose="020F0502020204030204" pitchFamily="34" charset="0"/>
                <a:ea typeface="Calibri" panose="020F0502020204030204" pitchFamily="34" charset="0"/>
                <a:cs typeface="Calibri" panose="020F0502020204030204" pitchFamily="34" charset="0"/>
              </a:rPr>
              <a:t>2) </a:t>
            </a:r>
            <a:r>
              <a:rPr lang="pl-PL" sz="4000" b="1" dirty="0">
                <a:effectLst/>
                <a:latin typeface="Calibri" panose="020F0502020204030204" pitchFamily="34" charset="0"/>
                <a:ea typeface="Calibri" panose="020F0502020204030204" pitchFamily="34" charset="0"/>
                <a:cs typeface="Calibri" panose="020F0502020204030204" pitchFamily="34" charset="0"/>
              </a:rPr>
              <a:t>kontrole na miejscu </a:t>
            </a:r>
            <a:r>
              <a:rPr lang="pl-PL" sz="4000" dirty="0">
                <a:effectLst/>
                <a:latin typeface="Calibri" panose="020F0502020204030204" pitchFamily="34" charset="0"/>
                <a:ea typeface="Calibri" panose="020F0502020204030204" pitchFamily="34" charset="0"/>
                <a:cs typeface="Calibri" panose="020F0502020204030204" pitchFamily="34" charset="0"/>
              </a:rPr>
              <a:t>– realizowane na etapie obsługi wniosków o płatność końcową. Kontroli na miejscu podlega 100% wniosków o płatność. Z kontroli sporządzany jest </a:t>
            </a:r>
            <a:r>
              <a:rPr lang="pl-PL" sz="4000" i="1" dirty="0">
                <a:effectLst/>
                <a:latin typeface="Calibri" panose="020F0502020204030204" pitchFamily="34" charset="0"/>
                <a:ea typeface="Calibri" panose="020F0502020204030204" pitchFamily="34" charset="0"/>
                <a:cs typeface="Calibri" panose="020F0502020204030204" pitchFamily="34" charset="0"/>
              </a:rPr>
              <a:t>Projekt</a:t>
            </a:r>
            <a:r>
              <a:rPr lang="pl-PL" sz="4000" dirty="0">
                <a:effectLst/>
                <a:latin typeface="Calibri" panose="020F0502020204030204" pitchFamily="34" charset="0"/>
                <a:ea typeface="Calibri" panose="020F0502020204030204" pitchFamily="34" charset="0"/>
                <a:cs typeface="Calibri" panose="020F0502020204030204" pitchFamily="34" charset="0"/>
              </a:rPr>
              <a:t> </a:t>
            </a:r>
            <a:r>
              <a:rPr lang="pl-PL" sz="4000" i="1" dirty="0">
                <a:effectLst/>
                <a:latin typeface="Calibri" panose="020F0502020204030204" pitchFamily="34" charset="0"/>
                <a:ea typeface="Calibri" panose="020F0502020204030204" pitchFamily="34" charset="0"/>
                <a:cs typeface="Calibri" panose="020F0502020204030204" pitchFamily="34" charset="0"/>
              </a:rPr>
              <a:t>wystąpienia pokontrolnego</a:t>
            </a:r>
            <a:r>
              <a:rPr lang="pl-PL" sz="4000" dirty="0">
                <a:effectLst/>
                <a:latin typeface="Calibri" panose="020F0502020204030204" pitchFamily="34" charset="0"/>
                <a:ea typeface="Calibri" panose="020F0502020204030204" pitchFamily="34" charset="0"/>
                <a:cs typeface="Calibri" panose="020F0502020204030204" pitchFamily="34" charset="0"/>
              </a:rPr>
              <a:t>, następnie </a:t>
            </a:r>
            <a:r>
              <a:rPr lang="pl-PL" sz="4000" i="1" dirty="0">
                <a:effectLst/>
                <a:latin typeface="Calibri" panose="020F0502020204030204" pitchFamily="34" charset="0"/>
                <a:ea typeface="Calibri" panose="020F0502020204030204" pitchFamily="34" charset="0"/>
                <a:cs typeface="Calibri" panose="020F0502020204030204" pitchFamily="34" charset="0"/>
              </a:rPr>
              <a:t>Wystąpienie pokontrolne</a:t>
            </a:r>
            <a:r>
              <a:rPr lang="pl-PL" sz="4000" dirty="0">
                <a:effectLst/>
                <a:latin typeface="Calibri" panose="020F0502020204030204" pitchFamily="34" charset="0"/>
                <a:ea typeface="Calibri" panose="020F0502020204030204" pitchFamily="34" charset="0"/>
                <a:cs typeface="Calibri" panose="020F0502020204030204" pitchFamily="34" charset="0"/>
              </a:rPr>
              <a:t>, którego obligatoryjnym załącznikiem jest </a:t>
            </a:r>
            <a:r>
              <a:rPr lang="pl-PL" sz="4000" i="1" dirty="0">
                <a:effectLst/>
                <a:latin typeface="Calibri" panose="020F0502020204030204" pitchFamily="34" charset="0"/>
                <a:ea typeface="Calibri" panose="020F0502020204030204" pitchFamily="34" charset="0"/>
                <a:cs typeface="Calibri" panose="020F0502020204030204" pitchFamily="34" charset="0"/>
              </a:rPr>
              <a:t>Protokół z oględzin</a:t>
            </a:r>
            <a:r>
              <a:rPr lang="pl-PL" sz="4000" dirty="0">
                <a:effectLst/>
                <a:latin typeface="Calibri" panose="020F0502020204030204" pitchFamily="34" charset="0"/>
                <a:ea typeface="Calibri" panose="020F0502020204030204" pitchFamily="34" charset="0"/>
                <a:cs typeface="Calibri" panose="020F0502020204030204" pitchFamily="34" charset="0"/>
              </a:rPr>
              <a:t> raz ewentualnie formularz – lista elementów do sprawdzenia -  w przypadku zlecenia dodatkowych elementów do kontroli.</a:t>
            </a:r>
          </a:p>
          <a:p>
            <a:pPr marL="0" indent="0">
              <a:buNone/>
            </a:pPr>
            <a:endParaRPr lang="pl-PL"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050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9459-F7DF-F51C-BC53-81E47F2F4F42}"/>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1F6CA499-DC42-D706-562C-1640B24F56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59B871A7-043D-0B22-F308-E549CD99F228}"/>
              </a:ext>
            </a:extLst>
          </p:cNvPr>
          <p:cNvSpPr>
            <a:spLocks noGrp="1"/>
          </p:cNvSpPr>
          <p:nvPr>
            <p:ph type="sldNum" sz="quarter" idx="2"/>
          </p:nvPr>
        </p:nvSpPr>
        <p:spPr/>
        <p:txBody>
          <a:bodyPr/>
          <a:lstStyle/>
          <a:p>
            <a:fld id="{86CB4B4D-7CA3-9044-876B-883B54F8677D}" type="slidenum">
              <a:rPr lang="pl-PL" smtClean="0"/>
              <a:t>6</a:t>
            </a:fld>
            <a:endParaRPr lang="pl-PL" dirty="0"/>
          </a:p>
        </p:txBody>
      </p:sp>
      <p:sp>
        <p:nvSpPr>
          <p:cNvPr id="7" name="Symbol zastępczy tekstu 6">
            <a:extLst>
              <a:ext uri="{FF2B5EF4-FFF2-40B4-BE49-F238E27FC236}">
                <a16:creationId xmlns:a16="http://schemas.microsoft.com/office/drawing/2014/main" id="{A5E012A4-21C4-7E7C-1FC5-5923DF7B889F}"/>
              </a:ext>
            </a:extLst>
          </p:cNvPr>
          <p:cNvSpPr>
            <a:spLocks noGrp="1"/>
          </p:cNvSpPr>
          <p:nvPr>
            <p:ph type="body" idx="1"/>
          </p:nvPr>
        </p:nvSpPr>
        <p:spPr>
          <a:xfrm>
            <a:off x="1676400" y="2407298"/>
            <a:ext cx="21031200" cy="9946628"/>
          </a:xfrm>
        </p:spPr>
        <p:txBody>
          <a:bodyPr>
            <a:normAutofit/>
          </a:bodyPr>
          <a:lstStyle/>
          <a:p>
            <a:pPr marL="0" indent="0" algn="ctr">
              <a:buNone/>
            </a:pPr>
            <a:r>
              <a:rPr lang="pl-PL" sz="4400" b="1" dirty="0"/>
              <a:t>Rodzaje Kontroli</a:t>
            </a:r>
          </a:p>
          <a:p>
            <a:pPr marL="0" indent="0" algn="ctr">
              <a:buNone/>
            </a:pPr>
            <a:endParaRPr lang="pl-PL" sz="40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just" defTabSz="1828800" eaLnBrk="1" fontAlgn="auto" latinLnBrk="0" hangingPunct="1">
              <a:lnSpc>
                <a:spcPct val="90000"/>
              </a:lnSpc>
              <a:spcBef>
                <a:spcPts val="600"/>
              </a:spcBef>
              <a:spcAft>
                <a:spcPts val="600"/>
              </a:spcAft>
              <a:buClrTx/>
              <a:buSzPct val="100000"/>
              <a:buFont typeface="Arial"/>
              <a:buChar char="•"/>
              <a:tabLst/>
              <a:defRPr/>
            </a:pP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3)</a:t>
            </a:r>
            <a:r>
              <a:rPr kumimoji="0" lang="pl-PL" sz="4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kontrole ex post</a:t>
            </a: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wykonywane w okresie utrzymywania efektów realizacji przedsięwzięcia. </a:t>
            </a:r>
            <a:b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Z kontroli ex post sporządzany jest </a:t>
            </a:r>
            <a:r>
              <a:rPr kumimoji="0" lang="pl-PL" sz="40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Projekt</a:t>
            </a: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pl-PL" sz="40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wystąpienia</a:t>
            </a: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pl-PL" sz="40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pokontrolnego</a:t>
            </a: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następnie </a:t>
            </a:r>
            <a:r>
              <a:rPr kumimoji="0" lang="pl-PL" sz="40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Wystąpienie pokontrolne</a:t>
            </a: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którego obligatoryjnym załącznikiem jest </a:t>
            </a:r>
            <a:r>
              <a:rPr kumimoji="0" lang="pl-PL" sz="40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Protokół z oględzin</a:t>
            </a: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oraz ewentualnie formularz - </a:t>
            </a:r>
            <a:r>
              <a:rPr lang="pl-PL" sz="4000" dirty="0">
                <a:effectLst/>
                <a:latin typeface="Calibri" panose="020F0502020204030204" pitchFamily="34" charset="0"/>
                <a:ea typeface="Calibri" panose="020F0502020204030204" pitchFamily="34" charset="0"/>
                <a:cs typeface="Calibri" panose="020F0502020204030204" pitchFamily="34" charset="0"/>
              </a:rPr>
              <a:t>lista elementów do sprawdzenia - </a:t>
            </a: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w przypadku zlecenia dodatkowych elementów do kontroli.</a:t>
            </a:r>
          </a:p>
          <a:p>
            <a:pPr marL="0" marR="0" lvl="0" indent="0" algn="just" defTabSz="1828800" eaLnBrk="1" fontAlgn="auto" latinLnBrk="0" hangingPunct="1">
              <a:lnSpc>
                <a:spcPct val="90000"/>
              </a:lnSpc>
              <a:spcBef>
                <a:spcPts val="600"/>
              </a:spcBef>
              <a:spcAft>
                <a:spcPts val="600"/>
              </a:spcAft>
              <a:buClrTx/>
              <a:buSzPct val="100000"/>
              <a:buNone/>
              <a:tabLst/>
              <a:defRPr/>
            </a:pP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Kontrole ex post prowadzone są na próbie przedsięwzięć wybieranych w drodze typowania metodą analizy ryzyka (AR). W populacji poddanej typowaniu do kontroli ex post na dany rok kalendarzowy zostaną ujęte przedsięwzięcia dla których płatność końcowa wypłacona została w roku poprzedzającym rok kontroli.</a:t>
            </a:r>
          </a:p>
          <a:p>
            <a:pPr marL="0" marR="0" lvl="0" indent="0" algn="just" defTabSz="1828800" eaLnBrk="1" fontAlgn="auto" latinLnBrk="0" hangingPunct="1">
              <a:lnSpc>
                <a:spcPct val="90000"/>
              </a:lnSpc>
              <a:spcBef>
                <a:spcPts val="600"/>
              </a:spcBef>
              <a:spcAft>
                <a:spcPts val="600"/>
              </a:spcAft>
              <a:buClrTx/>
              <a:buSzPct val="100000"/>
              <a:buNone/>
              <a:tabLst/>
              <a:defRPr/>
            </a:pP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Reprezentatywna próba przedsięwzięć podlegających kontroli ex post w danym roku kalendarzowym nie może być mniejsza niż 20% populacji przedsięwzięć objętych obowiązkiem utrzymania efektów ich realizacji. </a:t>
            </a:r>
          </a:p>
          <a:p>
            <a:pPr marL="0" indent="0">
              <a:buNone/>
            </a:pPr>
            <a:endParaRPr lang="pl-PL" sz="4000" dirty="0"/>
          </a:p>
        </p:txBody>
      </p:sp>
    </p:spTree>
    <p:extLst>
      <p:ext uri="{BB962C8B-B14F-4D97-AF65-F5344CB8AC3E}">
        <p14:creationId xmlns:p14="http://schemas.microsoft.com/office/powerpoint/2010/main" val="27788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BC338-1149-8C37-6A3D-084F93E06664}"/>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C1223498-1C45-C91E-3BC6-AF523C2E75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E393522B-3B74-D32B-2BB3-6F8E7A2DD59D}"/>
              </a:ext>
            </a:extLst>
          </p:cNvPr>
          <p:cNvSpPr>
            <a:spLocks noGrp="1"/>
          </p:cNvSpPr>
          <p:nvPr>
            <p:ph type="sldNum" sz="quarter" idx="2"/>
          </p:nvPr>
        </p:nvSpPr>
        <p:spPr/>
        <p:txBody>
          <a:bodyPr/>
          <a:lstStyle/>
          <a:p>
            <a:fld id="{86CB4B4D-7CA3-9044-876B-883B54F8677D}" type="slidenum">
              <a:rPr lang="pl-PL" smtClean="0"/>
              <a:t>7</a:t>
            </a:fld>
            <a:endParaRPr lang="pl-PL" dirty="0"/>
          </a:p>
        </p:txBody>
      </p:sp>
      <p:sp>
        <p:nvSpPr>
          <p:cNvPr id="7" name="Symbol zastępczy tekstu 6">
            <a:extLst>
              <a:ext uri="{FF2B5EF4-FFF2-40B4-BE49-F238E27FC236}">
                <a16:creationId xmlns:a16="http://schemas.microsoft.com/office/drawing/2014/main" id="{5C8EFAE5-F206-2E8A-5CD6-182BD310345F}"/>
              </a:ext>
            </a:extLst>
          </p:cNvPr>
          <p:cNvSpPr>
            <a:spLocks noGrp="1"/>
          </p:cNvSpPr>
          <p:nvPr>
            <p:ph type="body" idx="1"/>
          </p:nvPr>
        </p:nvSpPr>
        <p:spPr>
          <a:xfrm>
            <a:off x="1676400" y="2407298"/>
            <a:ext cx="21031200" cy="9946628"/>
          </a:xfrm>
        </p:spPr>
        <p:txBody>
          <a:bodyPr>
            <a:normAutofit/>
          </a:bodyPr>
          <a:lstStyle/>
          <a:p>
            <a:pPr marL="0" indent="0" algn="ctr">
              <a:buNone/>
            </a:pPr>
            <a:r>
              <a:rPr lang="pl-PL" sz="4400" b="1" dirty="0"/>
              <a:t>Terminy realizacji zlecenia kontroli</a:t>
            </a:r>
          </a:p>
          <a:p>
            <a:pPr marL="0" indent="0" algn="ctr">
              <a:buNone/>
            </a:pPr>
            <a:endParaRPr lang="pl-PL" sz="4000" dirty="0"/>
          </a:p>
          <a:p>
            <a:pPr marL="342900" lvl="0" indent="-342900" algn="just">
              <a:spcBef>
                <a:spcPts val="600"/>
              </a:spcBef>
              <a:spcAft>
                <a:spcPts val="600"/>
              </a:spcAft>
              <a:buFont typeface="Symbol" panose="05050102010706020507" pitchFamily="18" charset="2"/>
              <a:buChar char=""/>
            </a:pPr>
            <a:r>
              <a:rPr lang="pl-PL" sz="4000" dirty="0">
                <a:solidFill>
                  <a:srgbClr val="000000"/>
                </a:solidFill>
                <a:effectLst/>
                <a:latin typeface="Times New Roman" panose="02020603050405020304" pitchFamily="18" charset="0"/>
                <a:ea typeface="Times New Roman" panose="02020603050405020304" pitchFamily="18" charset="0"/>
              </a:rPr>
              <a:t>do 20 dni roboczych od dnia otrzymania z komórki rozpatrującej wnioski o płatność informacji o zakończeniu procesu weryfikacji wniosku i tym samym możliwości przeprowadzenia </a:t>
            </a:r>
            <a:r>
              <a:rPr lang="pl-PL" sz="4000" u="sng" dirty="0">
                <a:solidFill>
                  <a:srgbClr val="000000"/>
                </a:solidFill>
                <a:effectLst/>
                <a:latin typeface="Times New Roman" panose="02020603050405020304" pitchFamily="18" charset="0"/>
                <a:ea typeface="Times New Roman" panose="02020603050405020304" pitchFamily="18" charset="0"/>
              </a:rPr>
              <a:t>kontroli na miejscu</a:t>
            </a:r>
            <a:r>
              <a:rPr lang="pl-PL" sz="4000" dirty="0">
                <a:solidFill>
                  <a:srgbClr val="000000"/>
                </a:solidFill>
                <a:effectLst/>
                <a:latin typeface="Times New Roman" panose="02020603050405020304" pitchFamily="18" charset="0"/>
                <a:ea typeface="Times New Roman" panose="02020603050405020304" pitchFamily="18" charset="0"/>
              </a:rPr>
              <a:t>;</a:t>
            </a:r>
          </a:p>
          <a:p>
            <a:pPr marL="342900" lvl="0" indent="-342900" algn="just">
              <a:spcBef>
                <a:spcPts val="600"/>
              </a:spcBef>
              <a:spcAft>
                <a:spcPts val="600"/>
              </a:spcAft>
              <a:buFont typeface="Symbol" panose="05050102010706020507" pitchFamily="18" charset="2"/>
              <a:buChar char=""/>
            </a:pPr>
            <a:endParaRPr lang="pl-PL" sz="40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pl-PL" sz="4000" dirty="0">
                <a:solidFill>
                  <a:srgbClr val="000000"/>
                </a:solidFill>
                <a:effectLst/>
                <a:latin typeface="Times New Roman" panose="02020603050405020304" pitchFamily="18" charset="0"/>
                <a:ea typeface="Times New Roman" panose="02020603050405020304" pitchFamily="18" charset="0"/>
              </a:rPr>
              <a:t>do 40 dni roboczych od daty otrzymania listy przedsięwzięć wytypowanych do </a:t>
            </a:r>
            <a:r>
              <a:rPr lang="pl-PL" sz="4000" u="sng" dirty="0">
                <a:solidFill>
                  <a:srgbClr val="000000"/>
                </a:solidFill>
                <a:effectLst/>
                <a:latin typeface="Times New Roman" panose="02020603050405020304" pitchFamily="18" charset="0"/>
                <a:ea typeface="Times New Roman" panose="02020603050405020304" pitchFamily="18" charset="0"/>
              </a:rPr>
              <a:t>kontroli ex-post</a:t>
            </a:r>
            <a:r>
              <a:rPr lang="pl-PL" sz="4000" dirty="0">
                <a:solidFill>
                  <a:srgbClr val="000000"/>
                </a:solidFill>
                <a:effectLst/>
                <a:latin typeface="Times New Roman" panose="02020603050405020304" pitchFamily="18" charset="0"/>
                <a:ea typeface="Times New Roman" panose="02020603050405020304" pitchFamily="18" charset="0"/>
              </a:rPr>
              <a:t> - ze szczególnym uwzględnieniem terminu upływu okresu ex post dla poszczególnych przedsięwzięć wytypowanych do kontroli wskazanego w poleceniu kontroli; </a:t>
            </a:r>
          </a:p>
          <a:p>
            <a:pPr marL="342900" lvl="0" indent="-342900" algn="just">
              <a:spcBef>
                <a:spcPts val="600"/>
              </a:spcBef>
              <a:spcAft>
                <a:spcPts val="600"/>
              </a:spcAft>
              <a:buFont typeface="Symbol" panose="05050102010706020507" pitchFamily="18" charset="2"/>
              <a:buChar char=""/>
            </a:pPr>
            <a:endParaRPr lang="pl-PL" sz="40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pl-PL" sz="4000" dirty="0">
                <a:solidFill>
                  <a:srgbClr val="000000"/>
                </a:solidFill>
                <a:effectLst/>
                <a:latin typeface="Times New Roman" panose="02020603050405020304" pitchFamily="18" charset="0"/>
                <a:ea typeface="Times New Roman" panose="02020603050405020304" pitchFamily="18" charset="0"/>
              </a:rPr>
              <a:t>do 20 dni roboczych w przypadku czynności kontrolnych realizowanych w związku </a:t>
            </a:r>
            <a:br>
              <a:rPr lang="pl-PL" sz="4000" dirty="0">
                <a:solidFill>
                  <a:srgbClr val="000000"/>
                </a:solidFill>
                <a:effectLst/>
                <a:latin typeface="Times New Roman" panose="02020603050405020304" pitchFamily="18" charset="0"/>
                <a:ea typeface="Times New Roman" panose="02020603050405020304" pitchFamily="18" charset="0"/>
              </a:rPr>
            </a:br>
            <a:r>
              <a:rPr lang="pl-PL" sz="4000" dirty="0">
                <a:solidFill>
                  <a:srgbClr val="000000"/>
                </a:solidFill>
                <a:effectLst/>
                <a:latin typeface="Times New Roman" panose="02020603050405020304" pitchFamily="18" charset="0"/>
                <a:ea typeface="Times New Roman" panose="02020603050405020304" pitchFamily="18" charset="0"/>
              </a:rPr>
              <a:t>z otrzymaniem kompletnej/poprawnej prośby w sprawie realizacji </a:t>
            </a:r>
            <a:r>
              <a:rPr lang="pl-PL" sz="4000" u="sng" dirty="0">
                <a:solidFill>
                  <a:srgbClr val="000000"/>
                </a:solidFill>
                <a:effectLst/>
                <a:latin typeface="Times New Roman" panose="02020603050405020304" pitchFamily="18" charset="0"/>
                <a:ea typeface="Times New Roman" panose="02020603050405020304" pitchFamily="18" charset="0"/>
              </a:rPr>
              <a:t>kontroli na zlecenie</a:t>
            </a:r>
            <a:r>
              <a:rPr lang="pl-PL" sz="4000" dirty="0">
                <a:solidFill>
                  <a:srgbClr val="000000"/>
                </a:solidFill>
                <a:effectLst/>
                <a:latin typeface="Times New Roman" panose="02020603050405020304" pitchFamily="18" charset="0"/>
                <a:ea typeface="Times New Roman" panose="02020603050405020304" pitchFamily="18" charset="0"/>
              </a:rPr>
              <a:t> z komórki rozpatrującej daną sprawę.</a:t>
            </a:r>
            <a:endParaRPr lang="pl-PL" sz="4000" dirty="0">
              <a:effectLst/>
              <a:latin typeface="Times New Roman" panose="02020603050405020304" pitchFamily="18" charset="0"/>
              <a:ea typeface="Times New Roman" panose="02020603050405020304" pitchFamily="18" charset="0"/>
            </a:endParaRPr>
          </a:p>
          <a:p>
            <a:pPr marL="0" indent="0">
              <a:buNone/>
            </a:pPr>
            <a:endParaRPr lang="pl-PL" sz="4000" dirty="0"/>
          </a:p>
        </p:txBody>
      </p:sp>
    </p:spTree>
    <p:extLst>
      <p:ext uri="{BB962C8B-B14F-4D97-AF65-F5344CB8AC3E}">
        <p14:creationId xmlns:p14="http://schemas.microsoft.com/office/powerpoint/2010/main" val="2068265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D00A5-4882-1493-7EB1-588F0BF8593E}"/>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044CD3EB-4261-0807-564C-D289036A62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2765A1BA-0AFA-BA70-60D9-88B1B6E0C1BD}"/>
              </a:ext>
            </a:extLst>
          </p:cNvPr>
          <p:cNvSpPr>
            <a:spLocks noGrp="1"/>
          </p:cNvSpPr>
          <p:nvPr>
            <p:ph type="sldNum" sz="quarter" idx="2"/>
          </p:nvPr>
        </p:nvSpPr>
        <p:spPr/>
        <p:txBody>
          <a:bodyPr/>
          <a:lstStyle/>
          <a:p>
            <a:fld id="{86CB4B4D-7CA3-9044-876B-883B54F8677D}" type="slidenum">
              <a:rPr lang="pl-PL" smtClean="0"/>
              <a:t>8</a:t>
            </a:fld>
            <a:endParaRPr lang="pl-PL" dirty="0"/>
          </a:p>
        </p:txBody>
      </p:sp>
      <p:sp>
        <p:nvSpPr>
          <p:cNvPr id="7" name="Symbol zastępczy tekstu 6">
            <a:extLst>
              <a:ext uri="{FF2B5EF4-FFF2-40B4-BE49-F238E27FC236}">
                <a16:creationId xmlns:a16="http://schemas.microsoft.com/office/drawing/2014/main" id="{E7641DC1-5473-5D66-917F-9F401CDAFC61}"/>
              </a:ext>
            </a:extLst>
          </p:cNvPr>
          <p:cNvSpPr>
            <a:spLocks noGrp="1"/>
          </p:cNvSpPr>
          <p:nvPr>
            <p:ph type="body" idx="1"/>
          </p:nvPr>
        </p:nvSpPr>
        <p:spPr>
          <a:xfrm>
            <a:off x="1676400" y="2407298"/>
            <a:ext cx="21031200" cy="9946628"/>
          </a:xfrm>
        </p:spPr>
        <p:txBody>
          <a:bodyPr>
            <a:normAutofit/>
          </a:bodyPr>
          <a:lstStyle/>
          <a:p>
            <a:pPr marL="0" indent="0" algn="ctr">
              <a:buNone/>
            </a:pPr>
            <a:r>
              <a:rPr lang="pl-PL" sz="4400" b="1" dirty="0"/>
              <a:t>Terminy realizacji zlecenia kontroli</a:t>
            </a:r>
          </a:p>
          <a:p>
            <a:pPr marL="0" marR="0" lvl="0" indent="0" algn="just" defTabSz="1828800" eaLnBrk="1" fontAlgn="auto" latinLnBrk="0" hangingPunct="1">
              <a:lnSpc>
                <a:spcPct val="90000"/>
              </a:lnSpc>
              <a:spcBef>
                <a:spcPts val="600"/>
              </a:spcBef>
              <a:spcAft>
                <a:spcPts val="600"/>
              </a:spcAft>
              <a:buClrTx/>
              <a:buSzPct val="100000"/>
              <a:buNone/>
              <a:tabLst>
                <a:tab pos="630555" algn="l"/>
              </a:tabLst>
              <a:defRPr/>
            </a:pP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 uzasadnionych przypadkach, proces przeprowadzenia czynności kontrolnych może ulec wydłużeniu odpowiednio poza 20/40 dni roboczych (z uwagi np. na konieczność przesunięcia terminu kontroli na uzasadnioną prośbę podmiotu kontrolowanego lub do sporządzenia projektu Wystąpienia pokontrolnego niezbędne są dodatkowe wyjaśnienia podmiotu kontrolowanego dotyczące zakresu kontroli  lub z uwagi na długi czas oczekiwania na odebranie przez podmiot kontrolowany projektu </a:t>
            </a:r>
            <a:r>
              <a:rPr kumimoji="0" lang="pl-PL" sz="40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Wystąpienia pokontrolnego</a:t>
            </a: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lub zgłoszenie przez niego zastrzeżeń do projektu </a:t>
            </a:r>
            <a:r>
              <a:rPr kumimoji="0" lang="pl-PL" sz="40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Wystąpienia pokontrolnego </a:t>
            </a:r>
            <a:r>
              <a:rPr kumimoji="0" lang="pl-PL"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 konieczność ich rozpatrzenia). </a:t>
            </a:r>
          </a:p>
          <a:p>
            <a:pPr marL="0" marR="0" lvl="0" indent="0" algn="just" defTabSz="1828800" eaLnBrk="1" fontAlgn="auto" latinLnBrk="0" hangingPunct="1">
              <a:lnSpc>
                <a:spcPct val="90000"/>
              </a:lnSpc>
              <a:spcBef>
                <a:spcPts val="600"/>
              </a:spcBef>
              <a:spcAft>
                <a:spcPts val="600"/>
              </a:spcAft>
              <a:buClrTx/>
              <a:buSzPct val="100000"/>
              <a:buNone/>
              <a:tabLst>
                <a:tab pos="630555" algn="l"/>
              </a:tabLst>
              <a:defRPr/>
            </a:pPr>
            <a:r>
              <a:rPr lang="pl-PL" sz="4000" dirty="0">
                <a:latin typeface="Calibri" panose="020F0502020204030204" pitchFamily="34" charset="0"/>
                <a:ea typeface="Calibri" panose="020F0502020204030204" pitchFamily="34" charset="0"/>
                <a:cs typeface="Calibri" panose="020F0502020204030204" pitchFamily="34" charset="0"/>
              </a:rPr>
              <a:t>Czynności kontrolne mogą zostać zapowiedziane pod warunkiem, że nie koliduje to z ich celem lub skutecznością. O zamiarze przeprowadzenia kontroli oraz przewidywanym czasie jej trwania zawiadamia się podmiot kontrolowany </a:t>
            </a:r>
            <a:r>
              <a:rPr lang="pl-PL" sz="4000" b="1" dirty="0">
                <a:latin typeface="Calibri" panose="020F0502020204030204" pitchFamily="34" charset="0"/>
                <a:ea typeface="Calibri" panose="020F0502020204030204" pitchFamily="34" charset="0"/>
                <a:cs typeface="Calibri" panose="020F0502020204030204" pitchFamily="34" charset="0"/>
              </a:rPr>
              <a:t>na maksymalnie 2 dni robocze </a:t>
            </a:r>
            <a:r>
              <a:rPr lang="pl-PL" sz="4000" dirty="0">
                <a:latin typeface="Calibri" panose="020F0502020204030204" pitchFamily="34" charset="0"/>
                <a:ea typeface="Calibri" panose="020F0502020204030204" pitchFamily="34" charset="0"/>
                <a:cs typeface="Calibri" panose="020F0502020204030204" pitchFamily="34" charset="0"/>
              </a:rPr>
              <a:t>przed zaplanowaną kontrolą. Dopuszczalne jest jednak wydłużenie tego terminu, </a:t>
            </a:r>
            <a:r>
              <a:rPr lang="pl-PL" sz="4000" b="1" dirty="0">
                <a:latin typeface="Calibri" panose="020F0502020204030204" pitchFamily="34" charset="0"/>
                <a:ea typeface="Calibri" panose="020F0502020204030204" pitchFamily="34" charset="0"/>
                <a:cs typeface="Calibri" panose="020F0502020204030204" pitchFamily="34" charset="0"/>
              </a:rPr>
              <a:t>ale nie powinno ono przekroczyć 14 dni</a:t>
            </a:r>
            <a:r>
              <a:rPr lang="pl-PL" sz="4000" dirty="0">
                <a:latin typeface="Calibri" panose="020F0502020204030204" pitchFamily="34" charset="0"/>
                <a:ea typeface="Calibri" panose="020F0502020204030204" pitchFamily="34" charset="0"/>
                <a:cs typeface="Calibri" panose="020F0502020204030204" pitchFamily="34" charset="0"/>
              </a:rPr>
              <a:t>. Jeżeli wcześniejsze powiadomienie następuje na więcej niż 2 dni robocze przed planowanymi czynnościami kontrolnymi, powinno ono mieć miejsce z wyprzedzeniem ograniczonym do niezbędnego minimum </a:t>
            </a:r>
            <a:br>
              <a:rPr lang="pl-PL" sz="4000" dirty="0">
                <a:latin typeface="Calibri" panose="020F0502020204030204" pitchFamily="34" charset="0"/>
                <a:ea typeface="Calibri" panose="020F0502020204030204" pitchFamily="34" charset="0"/>
                <a:cs typeface="Calibri" panose="020F0502020204030204" pitchFamily="34" charset="0"/>
              </a:rPr>
            </a:br>
            <a:r>
              <a:rPr lang="pl-PL" sz="4000" dirty="0">
                <a:latin typeface="Calibri" panose="020F0502020204030204" pitchFamily="34" charset="0"/>
                <a:ea typeface="Calibri" panose="020F0502020204030204" pitchFamily="34" charset="0"/>
                <a:cs typeface="Calibri" panose="020F0502020204030204" pitchFamily="34" charset="0"/>
              </a:rPr>
              <a:t>i wymaga dokładnego opisu z jakich przyczyn powiadomienie nastąpiło z większym wyprzedzeniem.</a:t>
            </a:r>
          </a:p>
        </p:txBody>
      </p:sp>
    </p:spTree>
    <p:extLst>
      <p:ext uri="{BB962C8B-B14F-4D97-AF65-F5344CB8AC3E}">
        <p14:creationId xmlns:p14="http://schemas.microsoft.com/office/powerpoint/2010/main" val="2738852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EEDC6-295F-E4F8-624D-BA1CF4A09DF6}"/>
            </a:ext>
          </a:extLst>
        </p:cNvPr>
        <p:cNvGrpSpPr/>
        <p:nvPr/>
      </p:nvGrpSpPr>
      <p:grpSpPr>
        <a:xfrm>
          <a:off x="0" y="0"/>
          <a:ext cx="0" cy="0"/>
          <a:chOff x="0" y="0"/>
          <a:chExt cx="0" cy="0"/>
        </a:xfrm>
      </p:grpSpPr>
      <p:pic>
        <p:nvPicPr>
          <p:cNvPr id="3" name="Grafika 2">
            <a:extLst>
              <a:ext uri="{FF2B5EF4-FFF2-40B4-BE49-F238E27FC236}">
                <a16:creationId xmlns:a16="http://schemas.microsoft.com/office/drawing/2014/main" id="{9C50F655-6175-C214-D18D-51CE72ABEA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5044"/>
            <a:ext cx="5334000" cy="2781952"/>
          </a:xfrm>
          <a:prstGeom prst="rect">
            <a:avLst/>
          </a:prstGeom>
        </p:spPr>
      </p:pic>
      <p:sp>
        <p:nvSpPr>
          <p:cNvPr id="12" name="Symbol zastępczy numeru slajdu 11">
            <a:extLst>
              <a:ext uri="{FF2B5EF4-FFF2-40B4-BE49-F238E27FC236}">
                <a16:creationId xmlns:a16="http://schemas.microsoft.com/office/drawing/2014/main" id="{25C05C65-4E38-F26F-FD87-A11D304821FC}"/>
              </a:ext>
            </a:extLst>
          </p:cNvPr>
          <p:cNvSpPr>
            <a:spLocks noGrp="1"/>
          </p:cNvSpPr>
          <p:nvPr>
            <p:ph type="sldNum" sz="quarter" idx="2"/>
          </p:nvPr>
        </p:nvSpPr>
        <p:spPr/>
        <p:txBody>
          <a:bodyPr/>
          <a:lstStyle/>
          <a:p>
            <a:fld id="{86CB4B4D-7CA3-9044-876B-883B54F8677D}" type="slidenum">
              <a:rPr lang="pl-PL" smtClean="0"/>
              <a:t>9</a:t>
            </a:fld>
            <a:endParaRPr lang="pl-PL" dirty="0"/>
          </a:p>
        </p:txBody>
      </p:sp>
      <p:sp>
        <p:nvSpPr>
          <p:cNvPr id="7" name="Symbol zastępczy tekstu 6">
            <a:extLst>
              <a:ext uri="{FF2B5EF4-FFF2-40B4-BE49-F238E27FC236}">
                <a16:creationId xmlns:a16="http://schemas.microsoft.com/office/drawing/2014/main" id="{EAB55957-E4C1-7320-86D1-25D2B557CF94}"/>
              </a:ext>
            </a:extLst>
          </p:cNvPr>
          <p:cNvSpPr>
            <a:spLocks noGrp="1"/>
          </p:cNvSpPr>
          <p:nvPr>
            <p:ph type="body" idx="1"/>
          </p:nvPr>
        </p:nvSpPr>
        <p:spPr>
          <a:xfrm>
            <a:off x="1676400" y="2407298"/>
            <a:ext cx="21031200" cy="9946628"/>
          </a:xfrm>
        </p:spPr>
        <p:txBody>
          <a:bodyPr>
            <a:normAutofit/>
          </a:bodyPr>
          <a:lstStyle/>
          <a:p>
            <a:pPr marL="0" lvl="0" indent="0" algn="ctr">
              <a:spcBef>
                <a:spcPts val="600"/>
              </a:spcBef>
              <a:spcAft>
                <a:spcPts val="600"/>
              </a:spcAft>
              <a:buNone/>
              <a:tabLst>
                <a:tab pos="630555" algn="l"/>
              </a:tabLst>
            </a:pPr>
            <a:r>
              <a:rPr lang="pl-PL" sz="4400" b="1" dirty="0">
                <a:latin typeface="Calibri" panose="020F0502020204030204" pitchFamily="34" charset="0"/>
                <a:ea typeface="Calibri" panose="020F0502020204030204" pitchFamily="34" charset="0"/>
                <a:cs typeface="Calibri" panose="020F0502020204030204" pitchFamily="34" charset="0"/>
              </a:rPr>
              <a:t>Terminy realizacji zlecenia kontroli</a:t>
            </a:r>
          </a:p>
          <a:p>
            <a:pPr marL="0" lvl="0" indent="0" algn="just">
              <a:spcBef>
                <a:spcPts val="600"/>
              </a:spcBef>
              <a:spcAft>
                <a:spcPts val="600"/>
              </a:spcAft>
              <a:buNone/>
              <a:tabLst>
                <a:tab pos="630555" algn="l"/>
              </a:tabLst>
            </a:pPr>
            <a:endParaRPr lang="pl-PL" sz="4000" dirty="0">
              <a:latin typeface="Calibri" panose="020F0502020204030204" pitchFamily="34" charset="0"/>
              <a:ea typeface="Calibri" panose="020F0502020204030204" pitchFamily="34" charset="0"/>
              <a:cs typeface="Calibri" panose="020F0502020204030204" pitchFamily="34" charset="0"/>
            </a:endParaRPr>
          </a:p>
          <a:p>
            <a:pPr marL="0" lvl="0" indent="0" algn="just">
              <a:spcBef>
                <a:spcPts val="600"/>
              </a:spcBef>
              <a:spcAft>
                <a:spcPts val="600"/>
              </a:spcAft>
              <a:buNone/>
              <a:tabLst>
                <a:tab pos="630555" algn="l"/>
              </a:tabLst>
            </a:pPr>
            <a:r>
              <a:rPr lang="pl-PL" sz="4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 przypadku braku możliwości uczestnictwa kontrolowanego w trakcie trwania czynności kontrolnych, podmiot kontrolowany może pisemnie upoważnić inną osobę do jego reprezentowania. Wówczas osoba obecna podczas czynności kontrolnych musi okazać kontrolującym upoważnienie/pełnomocnictwo opatrzone datą wystawienia (data nie późniejsza niż dzień kontroli) i podpisem upoważniającego. Kontrolujący są zobowiązani do dołączenia zdjęcia/skanu przedmiotowego upoważnienia/pełnomocnictwa do dokumentacji pokontrolnej. </a:t>
            </a:r>
            <a:endParaRPr lang="pl-PL" sz="40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pl-PL"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0034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4358</TotalTime>
  <Words>1649</Words>
  <Application>Microsoft Office PowerPoint</Application>
  <PresentationFormat>Niestandardowy</PresentationFormat>
  <Paragraphs>109</Paragraphs>
  <Slides>16</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16</vt:i4>
      </vt:variant>
    </vt:vector>
  </HeadingPairs>
  <TitlesOfParts>
    <vt:vector size="24" baseType="lpstr">
      <vt:lpstr>Arial</vt:lpstr>
      <vt:lpstr>Calibri</vt:lpstr>
      <vt:lpstr>Calibri Light</vt:lpstr>
      <vt:lpstr>Helvetica</vt:lpstr>
      <vt:lpstr>Helvetica Neue</vt:lpstr>
      <vt:lpstr>Symbol</vt:lpstr>
      <vt:lpstr>Times New Roman</vt:lpstr>
      <vt:lpstr>White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Marta Libner-Zoniuk</dc:creator>
  <cp:lastModifiedBy>Paweł Ćwięka</cp:lastModifiedBy>
  <cp:revision>377</cp:revision>
  <cp:lastPrinted>2018-05-14T09:10:09Z</cp:lastPrinted>
  <dcterms:modified xsi:type="dcterms:W3CDTF">2024-11-28T14:37:47Z</dcterms:modified>
</cp:coreProperties>
</file>