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910" r:id="rId2"/>
    <p:sldId id="727" r:id="rId3"/>
    <p:sldId id="908" r:id="rId4"/>
    <p:sldId id="909" r:id="rId5"/>
    <p:sldId id="781" r:id="rId6"/>
    <p:sldId id="732" r:id="rId7"/>
    <p:sldId id="850" r:id="rId8"/>
    <p:sldId id="739" r:id="rId9"/>
    <p:sldId id="743" r:id="rId10"/>
    <p:sldId id="911" r:id="rId11"/>
    <p:sldId id="903" r:id="rId12"/>
    <p:sldId id="706" r:id="rId13"/>
    <p:sldId id="707" r:id="rId14"/>
    <p:sldId id="684" r:id="rId15"/>
    <p:sldId id="810" r:id="rId16"/>
    <p:sldId id="811" r:id="rId17"/>
    <p:sldId id="776" r:id="rId18"/>
    <p:sldId id="799" r:id="rId19"/>
    <p:sldId id="745" r:id="rId20"/>
    <p:sldId id="719" r:id="rId21"/>
    <p:sldId id="689" r:id="rId22"/>
    <p:sldId id="851" r:id="rId23"/>
    <p:sldId id="691" r:id="rId24"/>
    <p:sldId id="912" r:id="rId25"/>
    <p:sldId id="892" r:id="rId26"/>
    <p:sldId id="904" r:id="rId27"/>
    <p:sldId id="905" r:id="rId28"/>
    <p:sldId id="906" r:id="rId29"/>
    <p:sldId id="848" r:id="rId30"/>
    <p:sldId id="901" r:id="rId31"/>
    <p:sldId id="822" r:id="rId32"/>
    <p:sldId id="823" r:id="rId33"/>
    <p:sldId id="902" r:id="rId34"/>
    <p:sldId id="800" r:id="rId35"/>
    <p:sldId id="907" r:id="rId36"/>
    <p:sldId id="774" r:id="rId37"/>
    <p:sldId id="775" r:id="rId38"/>
  </p:sldIdLst>
  <p:sldSz cx="9144000" cy="6858000" type="screen4x3"/>
  <p:notesSz cx="6797675" cy="99282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8" autoAdjust="0"/>
    <p:restoredTop sz="94654" autoAdjust="0"/>
  </p:normalViewPr>
  <p:slideViewPr>
    <p:cSldViewPr>
      <p:cViewPr varScale="1">
        <p:scale>
          <a:sx n="74" d="100"/>
          <a:sy n="74" d="100"/>
        </p:scale>
        <p:origin x="-11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06" tIns="45703" rIns="91406" bIns="45703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06" tIns="45703" rIns="91406" bIns="45703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8C89F07-D0B3-49F4-8928-8543D63DF8D9}" type="datetimeFigureOut">
              <a:rPr lang="pl-PL"/>
              <a:pPr>
                <a:defRPr/>
              </a:pPr>
              <a:t>2015-06-08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06" tIns="45703" rIns="91406" bIns="45703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wrap="square" lIns="91406" tIns="45703" rIns="91406" bIns="457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B0A215F-D23B-4F9E-A8EB-3B8D49A44BC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378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06" tIns="45703" rIns="91406" bIns="45703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06" tIns="45703" rIns="91406" bIns="45703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0ACBC2C-DB8C-4110-9828-FC821D7B961E}" type="datetimeFigureOut">
              <a:rPr lang="pl-PL"/>
              <a:pPr>
                <a:defRPr/>
              </a:pPr>
              <a:t>2015-06-08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6" tIns="45703" rIns="91406" bIns="45703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06" tIns="45703" rIns="91406" bIns="45703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06" tIns="45703" rIns="91406" bIns="45703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wrap="square" lIns="91406" tIns="45703" rIns="91406" bIns="457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6A805EC-0BDE-4761-AD91-1EFBD3E198E5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351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51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87C6C7-D023-41D1-B577-A426B4F6BC6D}" type="slidenum">
              <a:rPr lang="pl-PL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09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51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87C6C7-D023-41D1-B577-A426B4F6BC6D}" type="slidenum">
              <a:rPr lang="pl-PL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097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CBCFC0-EBD3-4387-9866-5D73009DA8D7}" type="slidenum">
              <a:rPr lang="pl-PL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010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174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EEAFA5-59B6-4778-89E2-49F30CD42446}" type="slidenum">
              <a:rPr lang="pl-PL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4826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05EC-0BDE-4761-AD91-1EFBD3E198E5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5776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05EC-0BDE-4761-AD91-1EFBD3E198E5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5776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CBCFC0-EBD3-4387-9866-5D73009DA8D7}" type="slidenum">
              <a:rPr lang="pl-PL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010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CBCFC0-EBD3-4387-9866-5D73009DA8D7}" type="slidenum">
              <a:rPr lang="pl-PL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01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FF8EE-2D26-46D9-8B66-6303EDAF52EF}" type="datetimeFigureOut">
              <a:rPr lang="pl-PL"/>
              <a:pPr>
                <a:defRPr/>
              </a:pPr>
              <a:t>2015-06-08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7E6BB-67B0-485F-8D1C-3D184C54E11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5D70A-CD07-4414-953F-578C1B6E2B9C}" type="datetimeFigureOut">
              <a:rPr lang="pl-PL"/>
              <a:pPr>
                <a:defRPr/>
              </a:pPr>
              <a:t>2015-06-08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C6D1E-A058-4E74-B508-63B7C4AF0A8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30D6-8C04-4720-83A2-1BD87DB568D2}" type="datetimeFigureOut">
              <a:rPr lang="pl-PL"/>
              <a:pPr>
                <a:defRPr/>
              </a:pPr>
              <a:t>2015-06-08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9EEE3-F3D8-4612-92DC-B795B952073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FEE8-3A40-45D0-816B-B71106FB2222}" type="datetimeFigureOut">
              <a:rPr lang="pl-PL"/>
              <a:pPr>
                <a:defRPr/>
              </a:pPr>
              <a:t>2015-06-08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402A9-DE6C-4A16-AC64-724FB675420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DE933-4CCB-4FCF-957F-0500CEC80277}" type="datetimeFigureOut">
              <a:rPr lang="pl-PL"/>
              <a:pPr>
                <a:defRPr/>
              </a:pPr>
              <a:t>2015-06-08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69397-F4C2-4F71-B398-DCD74139928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306C2-9F16-483D-B660-D8484DE2EBC1}" type="datetimeFigureOut">
              <a:rPr lang="pl-PL"/>
              <a:pPr>
                <a:defRPr/>
              </a:pPr>
              <a:t>2015-06-08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F40A3-288D-4DFB-A271-8A8111AC1B2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9689B-079F-416B-AF17-C051EC43B7C3}" type="datetimeFigureOut">
              <a:rPr lang="pl-PL"/>
              <a:pPr>
                <a:defRPr/>
              </a:pPr>
              <a:t>2015-06-08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40AF3-87EA-4541-8C3D-5FC0575CAD3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3AD4B-981C-4E09-AF24-3A0A12043AC3}" type="datetimeFigureOut">
              <a:rPr lang="pl-PL"/>
              <a:pPr>
                <a:defRPr/>
              </a:pPr>
              <a:t>2015-06-08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BFB74-0889-4DBA-8B64-1F2F8FF8D31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943A2-CE5E-41B7-B345-9191C5DC6A3C}" type="datetimeFigureOut">
              <a:rPr lang="pl-PL"/>
              <a:pPr>
                <a:defRPr/>
              </a:pPr>
              <a:t>2015-06-08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B1976-66DE-4CEF-9A9B-62B64D9CF50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5614-BEB4-4353-9D07-B4CC49453023}" type="datetimeFigureOut">
              <a:rPr lang="pl-PL"/>
              <a:pPr>
                <a:defRPr/>
              </a:pPr>
              <a:t>2015-06-08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4E1F1-12D8-4400-B040-C4DBED3B81D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9419B-33A2-41BE-86D3-8B3FA4BA628C}" type="datetimeFigureOut">
              <a:rPr lang="pl-PL"/>
              <a:pPr>
                <a:defRPr/>
              </a:pPr>
              <a:t>2015-06-08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07A97-C513-43A3-AB87-553A8CC7AE2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F1D489-4806-4CCA-B92F-FA0D229FF2EC}" type="datetimeFigureOut">
              <a:rPr lang="pl-PL"/>
              <a:pPr>
                <a:defRPr/>
              </a:pPr>
              <a:t>2015-06-08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C201B8A-A771-4180-A6AE-D0AFFDBFC699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://www.inicjatywamikro.pl/" TargetMode="External"/><Relationship Id="rId7" Type="http://schemas.openxmlformats.org/officeDocument/2006/relationships/image" Target="../media/image45.png"/><Relationship Id="rId2" Type="http://schemas.openxmlformats.org/officeDocument/2006/relationships/hyperlink" Target="http://www.bizbank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4.jpeg"/><Relationship Id="rId4" Type="http://schemas.openxmlformats.org/officeDocument/2006/relationships/hyperlink" Target="http://www.tise.pl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nstrumentyfinansoweue.gov.pl/oferta.php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hyperlink" Target="http://www.een.org.pl/" TargetMode="External"/><Relationship Id="rId4" Type="http://schemas.openxmlformats.org/officeDocument/2006/relationships/hyperlink" Target="http://instrumentyfinansoweue.gov.pl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1.gif"/><Relationship Id="rId7" Type="http://schemas.openxmlformats.org/officeDocument/2006/relationships/hyperlink" Target="http://www.kreatywna-europa.e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pips.gov.pl/" TargetMode="External"/><Relationship Id="rId5" Type="http://schemas.openxmlformats.org/officeDocument/2006/relationships/hyperlink" Target="http://kpk.gov.pl/" TargetMode="External"/><Relationship Id="rId4" Type="http://schemas.openxmlformats.org/officeDocument/2006/relationships/image" Target="../media/image52.jpeg"/><Relationship Id="rId9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PROGRAMY@ZBP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Obraz 22" descr="C:\Documents and Settings\Joanna Dąbrowska\Moje dokumenty\1.Krajowy Punkt Kontaktowy przy ZBP\3.Dokumenty zewnętrzne KPK przy ZBP\COSME\cosme_but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733256"/>
            <a:ext cx="1155124" cy="86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Obraz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5805264"/>
            <a:ext cx="1080120" cy="74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Obraz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661248"/>
            <a:ext cx="936104" cy="88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Prostokąt 12"/>
          <p:cNvSpPr>
            <a:spLocks noChangeArrowheads="1"/>
          </p:cNvSpPr>
          <p:nvPr/>
        </p:nvSpPr>
        <p:spPr bwMode="auto">
          <a:xfrm>
            <a:off x="395536" y="908720"/>
            <a:ext cx="3744416" cy="388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Krajowy Punkt Kontaktowy </a:t>
            </a:r>
            <a:b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ds. Instrumentów Finansowych</a:t>
            </a:r>
            <a:b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Programów Unii Europejskiej</a:t>
            </a:r>
            <a:endParaRPr lang="pl-PL" sz="1600" b="1" dirty="0" smtClean="0">
              <a:latin typeface="Century Gothic" pitchFamily="34" charset="0"/>
            </a:endParaRPr>
          </a:p>
        </p:txBody>
      </p:sp>
      <p:pic>
        <p:nvPicPr>
          <p:cNvPr id="4107" name="Picture 11" descr="C:\Documents and Settings\MICHAL\Moje dokumenty\_Aktualne promocyjne\logotypy małe\Logo_KPK_kol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04664"/>
            <a:ext cx="4939445" cy="4817420"/>
          </a:xfrm>
          <a:prstGeom prst="rect">
            <a:avLst/>
          </a:prstGeom>
          <a:noFill/>
        </p:spPr>
      </p:pic>
      <p:pic>
        <p:nvPicPr>
          <p:cNvPr id="12" name="Picture 2" descr="C:\Documents and Settings\MICHAL\Moje dokumenty\Moje obrazy\7pr_m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5782238"/>
            <a:ext cx="936104" cy="78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C:\Documents and Settings\MICHAL\Moje dokumenty\Moje obrazy\PROGRES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5814030"/>
            <a:ext cx="720080" cy="763911"/>
          </a:xfrm>
          <a:prstGeom prst="rect">
            <a:avLst/>
          </a:prstGeom>
          <a:noFill/>
        </p:spPr>
      </p:pic>
      <p:pic>
        <p:nvPicPr>
          <p:cNvPr id="11" name="Obraz 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5661248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MICHAL\Moje dokumenty\Moje obrazy\Kreatywna Europ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4368" y="5805264"/>
            <a:ext cx="893300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611560" y="548680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Aktualnie jest dostępne</a:t>
            </a:r>
            <a:b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finansowanie w programach:</a:t>
            </a:r>
            <a:endParaRPr lang="pl-PL" sz="2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916832"/>
            <a:ext cx="7848227" cy="4622800"/>
          </a:xfrm>
        </p:spPr>
        <p:txBody>
          <a:bodyPr/>
          <a:lstStyle/>
          <a:p>
            <a:pPr marL="276225" indent="-276225">
              <a:spcBef>
                <a:spcPts val="600"/>
              </a:spcBef>
              <a:buFontTx/>
              <a:buChar char="•"/>
            </a:pPr>
            <a:r>
              <a:rPr lang="pl-PL" sz="1800" b="1" dirty="0" smtClean="0">
                <a:latin typeface="Century Gothic" pitchFamily="34" charset="0"/>
                <a:cs typeface="Times New Roman" pitchFamily="18" charset="0"/>
              </a:rPr>
              <a:t>Program CIP, SME </a:t>
            </a:r>
            <a:r>
              <a:rPr lang="pl-PL" sz="1800" b="1" dirty="0" err="1" smtClean="0">
                <a:latin typeface="Century Gothic" pitchFamily="34" charset="0"/>
                <a:cs typeface="Times New Roman" pitchFamily="18" charset="0"/>
              </a:rPr>
              <a:t>Guarantee</a:t>
            </a:r>
            <a:r>
              <a:rPr lang="pl-PL" sz="1800" b="1" dirty="0" smtClean="0">
                <a:latin typeface="Century Gothic" pitchFamily="34" charset="0"/>
                <a:cs typeface="Times New Roman" pitchFamily="18" charset="0"/>
              </a:rPr>
              <a:t> (gwarancja dla MSP):</a:t>
            </a:r>
          </a:p>
          <a:p>
            <a:pPr marL="676275" lvl="1" indent="-276225">
              <a:spcBef>
                <a:spcPts val="600"/>
              </a:spcBef>
              <a:buFontTx/>
              <a:buChar char="•"/>
            </a:pP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kredyty inwestycyjne, obrotowe oraz leasing</a:t>
            </a:r>
          </a:p>
          <a:p>
            <a:pPr marL="676275" lvl="1" indent="-276225">
              <a:spcBef>
                <a:spcPts val="600"/>
              </a:spcBef>
              <a:buFontTx/>
              <a:buChar char="•"/>
            </a:pP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dla mikro, małych i średnich przedsiębiorstw</a:t>
            </a:r>
          </a:p>
          <a:p>
            <a:pPr marL="676275" lvl="1" indent="-276225">
              <a:spcBef>
                <a:spcPts val="600"/>
              </a:spcBef>
              <a:buFontTx/>
              <a:buChar char="•"/>
            </a:pP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bez wymogów dotyczących innowacyjności itp.</a:t>
            </a:r>
          </a:p>
          <a:p>
            <a:pPr marL="276225" indent="-276225">
              <a:spcBef>
                <a:spcPts val="600"/>
              </a:spcBef>
              <a:buFontTx/>
              <a:buChar char="•"/>
            </a:pPr>
            <a:r>
              <a:rPr lang="pl-PL" sz="1800" b="1" dirty="0" smtClean="0">
                <a:latin typeface="Century Gothic" pitchFamily="34" charset="0"/>
                <a:cs typeface="Times New Roman" pitchFamily="18" charset="0"/>
              </a:rPr>
              <a:t>7 Program Ramowy, </a:t>
            </a:r>
            <a:r>
              <a:rPr lang="pl-PL" sz="1800" b="1" dirty="0" err="1" smtClean="0">
                <a:latin typeface="Century Gothic" pitchFamily="34" charset="0"/>
                <a:cs typeface="Times New Roman" pitchFamily="18" charset="0"/>
              </a:rPr>
              <a:t>Risk</a:t>
            </a:r>
            <a:r>
              <a:rPr lang="pl-PL" sz="1800" b="1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pl-PL" sz="1800" b="1" dirty="0" err="1" smtClean="0">
                <a:latin typeface="Century Gothic" pitchFamily="34" charset="0"/>
                <a:cs typeface="Times New Roman" pitchFamily="18" charset="0"/>
              </a:rPr>
              <a:t>Sharing</a:t>
            </a:r>
            <a:r>
              <a:rPr lang="pl-PL" sz="1800" b="1" dirty="0" smtClean="0">
                <a:latin typeface="Century Gothic" pitchFamily="34" charset="0"/>
                <a:cs typeface="Times New Roman" pitchFamily="18" charset="0"/>
              </a:rPr>
              <a:t> Instrument:</a:t>
            </a:r>
          </a:p>
          <a:p>
            <a:pPr marL="676275" lvl="1" indent="-276225">
              <a:spcBef>
                <a:spcPts val="600"/>
              </a:spcBef>
              <a:buFontTx/>
              <a:buChar char="•"/>
            </a:pP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kredyty inwestycyjne, obrotowe oraz leasing </a:t>
            </a:r>
          </a:p>
          <a:p>
            <a:pPr marL="676275" lvl="1" indent="-276225">
              <a:spcBef>
                <a:spcPts val="600"/>
              </a:spcBef>
              <a:buFontTx/>
              <a:buChar char="•"/>
            </a:pP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dla przedsiębiorstw poniżej 500 zatrudnionych</a:t>
            </a:r>
          </a:p>
          <a:p>
            <a:pPr marL="676275" lvl="1" indent="-276225">
              <a:spcBef>
                <a:spcPts val="600"/>
              </a:spcBef>
              <a:buFontTx/>
              <a:buChar char="•"/>
            </a:pP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dla innowacyjnych lub inwestujących </a:t>
            </a:r>
          </a:p>
          <a:p>
            <a:pPr marL="676275" lvl="1" indent="-276225">
              <a:spcBef>
                <a:spcPts val="600"/>
              </a:spcBef>
              <a:buNone/>
            </a:pP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	w badania i innowacje</a:t>
            </a:r>
          </a:p>
          <a:p>
            <a:pPr marL="276225" indent="-276225">
              <a:spcBef>
                <a:spcPts val="600"/>
              </a:spcBef>
              <a:buFontTx/>
              <a:buChar char="•"/>
            </a:pPr>
            <a:r>
              <a:rPr lang="pl-PL" sz="1800" b="1" dirty="0" smtClean="0">
                <a:latin typeface="Century Gothic" pitchFamily="34" charset="0"/>
                <a:cs typeface="Times New Roman" pitchFamily="18" charset="0"/>
              </a:rPr>
              <a:t>Europejski instrument Mikrofinansowy Progress</a:t>
            </a:r>
          </a:p>
          <a:p>
            <a:pPr marL="676275" lvl="1" indent="-276225">
              <a:spcBef>
                <a:spcPts val="600"/>
              </a:spcBef>
              <a:buFontTx/>
              <a:buChar char="•"/>
            </a:pPr>
            <a:r>
              <a:rPr lang="pl-PL" sz="1800" dirty="0" err="1" smtClean="0">
                <a:latin typeface="Century Gothic" pitchFamily="34" charset="0"/>
                <a:cs typeface="Times New Roman" pitchFamily="18" charset="0"/>
              </a:rPr>
              <a:t>mikropożyczki</a:t>
            </a: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 (do 25 tys. euro)</a:t>
            </a:r>
          </a:p>
          <a:p>
            <a:pPr marL="676275" lvl="1" indent="-276225">
              <a:spcBef>
                <a:spcPts val="600"/>
              </a:spcBef>
              <a:buFontTx/>
              <a:buChar char="•"/>
            </a:pP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dla mikroprzedsiębiorstw (poniżej 10 zatrudnionych)</a:t>
            </a:r>
          </a:p>
          <a:p>
            <a:pPr marL="276225" indent="-276225">
              <a:spcBef>
                <a:spcPts val="600"/>
              </a:spcBef>
              <a:buNone/>
            </a:pPr>
            <a:endParaRPr lang="pl-PL" sz="1800" dirty="0" smtClean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MICHAL\Moje dokumenty\Moje obrazy\7pr_m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573016"/>
            <a:ext cx="120094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988840"/>
            <a:ext cx="1152128" cy="109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C:\Documents and Settings\MICHAL\Moje dokumenty\Moje obrazy\PROGRES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085184"/>
            <a:ext cx="864096" cy="91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395536" y="548680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Polscy Pośrednicy Finansowi programów UE 2007-2013:</a:t>
            </a:r>
            <a:endParaRPr lang="pl-PL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2050" name="Picture 2" descr="http://instrumentyfinansoweue.gov.pl/img/peka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420888"/>
            <a:ext cx="3384376" cy="661691"/>
          </a:xfrm>
          <a:prstGeom prst="rect">
            <a:avLst/>
          </a:prstGeom>
          <a:noFill/>
        </p:spPr>
      </p:pic>
      <p:pic>
        <p:nvPicPr>
          <p:cNvPr id="2052" name="Picture 4" descr="http://instrumentyfinansoweue.gov.pl/img/ali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207616"/>
            <a:ext cx="1656184" cy="812270"/>
          </a:xfrm>
          <a:prstGeom prst="rect">
            <a:avLst/>
          </a:prstGeom>
          <a:noFill/>
        </p:spPr>
      </p:pic>
      <p:pic>
        <p:nvPicPr>
          <p:cNvPr id="2054" name="Picture 6" descr="http://instrumentyfinansoweue.gov.pl/img/polfu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5" y="2369304"/>
            <a:ext cx="2657227" cy="753687"/>
          </a:xfrm>
          <a:prstGeom prst="rect">
            <a:avLst/>
          </a:prstGeom>
          <a:noFill/>
        </p:spPr>
      </p:pic>
      <p:pic>
        <p:nvPicPr>
          <p:cNvPr id="2056" name="Picture 8" descr="http://instrumentyfinansoweue.gov.pl/img/rlp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356992"/>
            <a:ext cx="2253209" cy="864096"/>
          </a:xfrm>
          <a:prstGeom prst="rect">
            <a:avLst/>
          </a:prstGeom>
          <a:noFill/>
        </p:spPr>
      </p:pic>
      <p:pic>
        <p:nvPicPr>
          <p:cNvPr id="2058" name="Picture 10" descr="http://instrumentyfinansoweue.gov.pl/img/d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3429000"/>
            <a:ext cx="3312368" cy="684558"/>
          </a:xfrm>
          <a:prstGeom prst="rect">
            <a:avLst/>
          </a:prstGeom>
          <a:noFill/>
        </p:spPr>
      </p:pic>
      <p:pic>
        <p:nvPicPr>
          <p:cNvPr id="2060" name="Picture 12" descr="http://instrumentyfinansoweue.gov.pl/img/bizban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4509120"/>
            <a:ext cx="1856203" cy="576064"/>
          </a:xfrm>
          <a:prstGeom prst="rect">
            <a:avLst/>
          </a:prstGeom>
          <a:noFill/>
        </p:spPr>
      </p:pic>
      <p:pic>
        <p:nvPicPr>
          <p:cNvPr id="2062" name="Picture 14" descr="http://instrumentyfinansoweue.gov.pl/img/inicjatywamikr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4581128"/>
            <a:ext cx="3210673" cy="576834"/>
          </a:xfrm>
          <a:prstGeom prst="rect">
            <a:avLst/>
          </a:prstGeom>
          <a:noFill/>
        </p:spPr>
      </p:pic>
      <p:pic>
        <p:nvPicPr>
          <p:cNvPr id="2064" name="Picture 16" descr="http://instrumentyfinansoweue.gov.pl/img/tis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4077072"/>
            <a:ext cx="1666875" cy="1085850"/>
          </a:xfrm>
          <a:prstGeom prst="rect">
            <a:avLst/>
          </a:prstGeom>
          <a:noFill/>
        </p:spPr>
      </p:pic>
      <p:pic>
        <p:nvPicPr>
          <p:cNvPr id="2066" name="Picture 18" descr="Znalezione obrazy dla zapytania bnp pariba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3568" y="5589240"/>
            <a:ext cx="2088232" cy="466005"/>
          </a:xfrm>
          <a:prstGeom prst="rect">
            <a:avLst/>
          </a:prstGeom>
          <a:noFill/>
        </p:spPr>
      </p:pic>
      <p:pic>
        <p:nvPicPr>
          <p:cNvPr id="2068" name="Picture 20" descr="http://www.efl.pl/images/pl/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47864" y="5661248"/>
            <a:ext cx="2808312" cy="420844"/>
          </a:xfrm>
          <a:prstGeom prst="rect">
            <a:avLst/>
          </a:prstGeom>
          <a:noFill/>
        </p:spPr>
      </p:pic>
      <p:pic>
        <p:nvPicPr>
          <p:cNvPr id="2070" name="Picture 22" descr="http://www.pfg-poreczenia.pl/img/1/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5661248"/>
            <a:ext cx="1688974" cy="439135"/>
          </a:xfrm>
          <a:prstGeom prst="rect">
            <a:avLst/>
          </a:prstGeom>
          <a:noFill/>
        </p:spPr>
      </p:pic>
      <p:pic>
        <p:nvPicPr>
          <p:cNvPr id="2072" name="Picture 24" descr="http://instrumentyfinansoweue.gov.pl/img/bph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64288" y="3284984"/>
            <a:ext cx="1235968" cy="548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988840"/>
            <a:ext cx="8208962" cy="413702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pl-PL" sz="2000" b="1" dirty="0" smtClean="0">
                <a:latin typeface="Century Gothic" pitchFamily="34" charset="0"/>
              </a:rPr>
              <a:t>Bank Pekao S.A.</a:t>
            </a:r>
          </a:p>
          <a:p>
            <a:pPr lvl="1">
              <a:buFont typeface="Courier New" pitchFamily="49" charset="0"/>
              <a:buChar char="o"/>
            </a:pPr>
            <a:r>
              <a:rPr lang="pl-PL" sz="2000" dirty="0" smtClean="0">
                <a:latin typeface="Century Gothic" pitchFamily="34" charset="0"/>
              </a:rPr>
              <a:t>Kredyt inwestycyjny</a:t>
            </a:r>
          </a:p>
          <a:p>
            <a:pPr lvl="1">
              <a:buFont typeface="Courier New" pitchFamily="49" charset="0"/>
              <a:buChar char="o"/>
            </a:pPr>
            <a:r>
              <a:rPr lang="pl-PL" sz="2000" dirty="0" smtClean="0">
                <a:latin typeface="Century Gothic" pitchFamily="34" charset="0"/>
              </a:rPr>
              <a:t>Prosty kredyt inwestycyjny SIL</a:t>
            </a:r>
          </a:p>
          <a:p>
            <a:pPr lvl="1">
              <a:buFont typeface="Courier New" pitchFamily="49" charset="0"/>
              <a:buChar char="o"/>
            </a:pPr>
            <a:r>
              <a:rPr lang="pl-PL" sz="2000" dirty="0" smtClean="0">
                <a:latin typeface="Century Gothic" pitchFamily="34" charset="0"/>
              </a:rPr>
              <a:t>Prosty kredyt inwestycyjny </a:t>
            </a:r>
            <a:r>
              <a:rPr lang="pl-PL" sz="2000" dirty="0" err="1" smtClean="0">
                <a:latin typeface="Century Gothic" pitchFamily="34" charset="0"/>
              </a:rPr>
              <a:t>AutoSIL</a:t>
            </a:r>
            <a:endParaRPr lang="pl-PL" sz="2000" dirty="0" smtClean="0">
              <a:latin typeface="Century Gothic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pl-PL" sz="2000" dirty="0" smtClean="0">
                <a:latin typeface="Century Gothic" pitchFamily="34" charset="0"/>
              </a:rPr>
              <a:t>Kredyt obrotowy w rachunku kredytowym dla firm 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rozpoczynających działalność</a:t>
            </a:r>
          </a:p>
          <a:p>
            <a:pPr>
              <a:buNone/>
              <a:defRPr/>
            </a:pPr>
            <a:endParaRPr lang="pl-PL" sz="2000" b="1" dirty="0" smtClean="0">
              <a:latin typeface="Century Gothic" pitchFamily="34" charset="0"/>
            </a:endParaRPr>
          </a:p>
          <a:p>
            <a:pPr>
              <a:buNone/>
              <a:defRPr/>
            </a:pPr>
            <a:r>
              <a:rPr lang="pl-PL" sz="2000" b="1" dirty="0" err="1" smtClean="0">
                <a:latin typeface="Century Gothic" pitchFamily="34" charset="0"/>
              </a:rPr>
              <a:t>Alior</a:t>
            </a:r>
            <a:r>
              <a:rPr lang="pl-PL" sz="2000" b="1" dirty="0" smtClean="0">
                <a:latin typeface="Century Gothic" pitchFamily="34" charset="0"/>
              </a:rPr>
              <a:t> Bank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pl-PL" sz="2000" dirty="0" smtClean="0">
                <a:latin typeface="Century Gothic" pitchFamily="34" charset="0"/>
              </a:rPr>
              <a:t>Kredyt Biznes Start 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obrotowy i inwestycyjny</a:t>
            </a:r>
            <a:endParaRPr lang="pl-PL" sz="2000" b="1" dirty="0" smtClean="0">
              <a:latin typeface="Century Gothic" pitchFamily="34" charset="0"/>
            </a:endParaRPr>
          </a:p>
          <a:p>
            <a:pPr>
              <a:buNone/>
            </a:pPr>
            <a:endParaRPr lang="pl-PL" sz="2000" b="1" dirty="0" smtClean="0">
              <a:latin typeface="Century Gothic" pitchFamily="34" charset="0"/>
            </a:endParaRPr>
          </a:p>
        </p:txBody>
      </p:sp>
      <p:pic>
        <p:nvPicPr>
          <p:cNvPr id="11270" name="Picture 8" descr="F:\PKO 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44824"/>
            <a:ext cx="3466065" cy="111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539552" y="404664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rgbClr val="C00000"/>
                </a:solidFill>
                <a:latin typeface="Century Gothic" pitchFamily="34" charset="0"/>
              </a:rPr>
              <a:t>Program CIP: </a:t>
            </a: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Narodowi Pośrednicy Finansowi z aktualną ofertą dla przedsiębiorców</a:t>
            </a:r>
            <a:endParaRPr lang="pl-PL" sz="2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7" name="Picture 6" descr="F:\ali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581128"/>
            <a:ext cx="2315440" cy="113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276872"/>
            <a:ext cx="8353623" cy="4137025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pl-PL" sz="2000" b="1" dirty="0" smtClean="0">
                <a:latin typeface="Century Gothic" pitchFamily="34" charset="0"/>
              </a:rPr>
              <a:t>Fundusz Poręczeń Kredytowych</a:t>
            </a:r>
            <a:br>
              <a:rPr lang="pl-PL" sz="2000" b="1" dirty="0" smtClean="0">
                <a:latin typeface="Century Gothic" pitchFamily="34" charset="0"/>
              </a:rPr>
            </a:br>
            <a:r>
              <a:rPr lang="pl-PL" sz="2000" b="1" dirty="0" smtClean="0">
                <a:latin typeface="Century Gothic" pitchFamily="34" charset="0"/>
              </a:rPr>
              <a:t>POLFUND S.A.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pl-PL" sz="2000" dirty="0" smtClean="0">
                <a:latin typeface="Century Gothic" pitchFamily="34" charset="0"/>
              </a:rPr>
              <a:t>Poręczenie na START 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(dla przedsiębiorców działających nie dłużej niż 3 lata)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pl-PL" sz="2000" dirty="0" smtClean="0">
                <a:latin typeface="Century Gothic" pitchFamily="34" charset="0"/>
              </a:rPr>
              <a:t>Poręczenie Biznes Ekspres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pl-PL" sz="2000" dirty="0" smtClean="0">
                <a:latin typeface="Century Gothic" pitchFamily="34" charset="0"/>
              </a:rPr>
              <a:t>Poręczenie Micro Invest 2</a:t>
            </a:r>
          </a:p>
          <a:p>
            <a:pPr lvl="1">
              <a:buFont typeface="Courier New" pitchFamily="49" charset="0"/>
              <a:buChar char="o"/>
            </a:pPr>
            <a:endParaRPr lang="pl-PL" sz="2000" dirty="0" smtClean="0">
              <a:latin typeface="Century Gothic" pitchFamily="34" charset="0"/>
            </a:endParaRPr>
          </a:p>
          <a:p>
            <a:pPr lvl="1" indent="-742950">
              <a:spcBef>
                <a:spcPts val="0"/>
              </a:spcBef>
              <a:buNone/>
              <a:defRPr/>
            </a:pPr>
            <a:r>
              <a:rPr lang="pl-PL" sz="2000" b="1" dirty="0" err="1" smtClean="0">
                <a:latin typeface="Century Gothic" pitchFamily="34" charset="0"/>
              </a:rPr>
              <a:t>Raiffeisen-Leasing</a:t>
            </a:r>
            <a:r>
              <a:rPr lang="pl-PL" sz="2000" b="1" dirty="0" smtClean="0">
                <a:latin typeface="Century Gothic" pitchFamily="34" charset="0"/>
              </a:rPr>
              <a:t> Polska </a:t>
            </a:r>
            <a:endParaRPr lang="pl-PL" sz="2000" dirty="0" smtClean="0">
              <a:latin typeface="Century Gothic" pitchFamily="34" charset="0"/>
            </a:endParaRPr>
          </a:p>
          <a:p>
            <a:pPr lvl="1" indent="-295275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pl-PL" sz="2000" dirty="0" smtClean="0">
                <a:latin typeface="Century Gothic" pitchFamily="34" charset="0"/>
              </a:rPr>
              <a:t>Leasing dla mikroprzedsiębiorstw, 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w tym </a:t>
            </a:r>
            <a:r>
              <a:rPr lang="pl-PL" sz="2000" dirty="0" err="1" smtClean="0">
                <a:latin typeface="Century Gothic" pitchFamily="34" charset="0"/>
              </a:rPr>
              <a:t>start-up</a:t>
            </a:r>
            <a:endParaRPr lang="pl-PL" sz="2000" dirty="0" smtClean="0">
              <a:latin typeface="Century Gothic" pitchFamily="34" charset="0"/>
            </a:endParaRPr>
          </a:p>
          <a:p>
            <a:pPr lvl="1">
              <a:buNone/>
            </a:pPr>
            <a:endParaRPr lang="pl-PL" sz="2000" dirty="0" smtClean="0">
              <a:latin typeface="Century Gothic" pitchFamily="34" charset="0"/>
            </a:endParaRPr>
          </a:p>
          <a:p>
            <a:pPr lvl="1">
              <a:buFont typeface="Arial" pitchFamily="34" charset="0"/>
              <a:buNone/>
              <a:defRPr/>
            </a:pPr>
            <a:endParaRPr lang="pl-PL" sz="2000" dirty="0" smtClean="0">
              <a:latin typeface="Century Gothic" pitchFamily="34" charset="0"/>
            </a:endParaRPr>
          </a:p>
          <a:p>
            <a:pPr marL="1588" indent="-1588">
              <a:buFont typeface="Arial" pitchFamily="34" charset="0"/>
              <a:buNone/>
              <a:defRPr/>
            </a:pPr>
            <a:endParaRPr lang="pl-PL" sz="2000" b="1" dirty="0" smtClean="0">
              <a:latin typeface="Century Gothic" pitchFamily="34" charset="0"/>
            </a:endParaRPr>
          </a:p>
          <a:p>
            <a:pPr lvl="1">
              <a:buFont typeface="Arial" pitchFamily="34" charset="0"/>
              <a:buNone/>
              <a:defRPr/>
            </a:pPr>
            <a:endParaRPr lang="pl-PL" sz="2000" dirty="0" smtClean="0">
              <a:latin typeface="Century Gothic" pitchFamily="34" charset="0"/>
            </a:endParaRPr>
          </a:p>
        </p:txBody>
      </p:sp>
      <p:pic>
        <p:nvPicPr>
          <p:cNvPr id="12293" name="Picture 3" descr="C:\Documents and Settings\Arkadiusz\Pulpit\POLFUND_LOGO wektoro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132856"/>
            <a:ext cx="3521252" cy="99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539552" y="404664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rgbClr val="C00000"/>
                </a:solidFill>
                <a:latin typeface="Century Gothic" pitchFamily="34" charset="0"/>
              </a:rPr>
              <a:t>Program CIP: </a:t>
            </a: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Narodowi Pośrednicy Finansowi z aktualną ofertą dla przedsiębiorców</a:t>
            </a:r>
            <a:endParaRPr lang="pl-PL" sz="2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10" name="Picture 3" descr="C:\Documents and Settings\MICHAL\Moje dokumenty\Moje obrazy\RF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725144"/>
            <a:ext cx="2513181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628800"/>
            <a:ext cx="8136582" cy="4623346"/>
          </a:xfrm>
        </p:spPr>
        <p:txBody>
          <a:bodyPr/>
          <a:lstStyle/>
          <a:p>
            <a:pPr marL="266700" lvl="1" indent="-266700">
              <a:spcBef>
                <a:spcPts val="0"/>
              </a:spcBef>
              <a:buNone/>
              <a:defRPr/>
            </a:pPr>
            <a:r>
              <a:rPr lang="pl-PL" sz="2000" b="1" dirty="0" smtClean="0">
                <a:latin typeface="Century Gothic" pitchFamily="34" charset="0"/>
              </a:rPr>
              <a:t>Bank Pekao SA</a:t>
            </a:r>
          </a:p>
          <a:p>
            <a:pPr lvl="1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pl-PL" sz="2000" dirty="0" smtClean="0">
                <a:latin typeface="Century Gothic" pitchFamily="34" charset="0"/>
              </a:rPr>
              <a:t>kredyty inwestycyjne</a:t>
            </a:r>
          </a:p>
          <a:p>
            <a:pPr lvl="1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pl-PL" sz="2000" dirty="0" smtClean="0">
                <a:latin typeface="Century Gothic" pitchFamily="34" charset="0"/>
              </a:rPr>
              <a:t>kredyty obrotowe</a:t>
            </a:r>
          </a:p>
          <a:p>
            <a:pPr lvl="1">
              <a:spcBef>
                <a:spcPts val="0"/>
              </a:spcBef>
              <a:buFont typeface="Courier New" pitchFamily="49" charset="0"/>
              <a:buChar char="o"/>
              <a:defRPr/>
            </a:pPr>
            <a:endParaRPr lang="pl-PL" sz="2000" dirty="0" smtClean="0">
              <a:latin typeface="Century Gothic" pitchFamily="34" charset="0"/>
            </a:endParaRPr>
          </a:p>
          <a:p>
            <a:pPr lvl="1" indent="-742950">
              <a:spcBef>
                <a:spcPts val="0"/>
              </a:spcBef>
              <a:buNone/>
              <a:defRPr/>
            </a:pPr>
            <a:r>
              <a:rPr lang="pl-PL" sz="2000" b="1" dirty="0" err="1" smtClean="0">
                <a:latin typeface="Century Gothic" pitchFamily="34" charset="0"/>
              </a:rPr>
              <a:t>Raiffeisen-Leasing</a:t>
            </a:r>
            <a:r>
              <a:rPr lang="pl-PL" sz="2000" b="1" dirty="0" smtClean="0">
                <a:latin typeface="Century Gothic" pitchFamily="34" charset="0"/>
              </a:rPr>
              <a:t> Polska</a:t>
            </a:r>
          </a:p>
          <a:p>
            <a:pPr marL="714375" indent="-266700">
              <a:buFont typeface="Courier New" pitchFamily="49" charset="0"/>
              <a:buChar char="o"/>
              <a:defRPr/>
            </a:pPr>
            <a:r>
              <a:rPr lang="pl-PL" sz="2000" dirty="0" smtClean="0">
                <a:latin typeface="Century Gothic" pitchFamily="34" charset="0"/>
              </a:rPr>
              <a:t>W programie </a:t>
            </a:r>
            <a:r>
              <a:rPr lang="pl-PL" sz="2000" dirty="0" err="1" smtClean="0">
                <a:latin typeface="Century Gothic" pitchFamily="34" charset="0"/>
              </a:rPr>
              <a:t>Raiffeisen</a:t>
            </a:r>
            <a:r>
              <a:rPr lang="pl-PL" sz="2000" dirty="0" smtClean="0">
                <a:latin typeface="Century Gothic" pitchFamily="34" charset="0"/>
              </a:rPr>
              <a:t> 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INNOVATION leasing na 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technologie, inwestycje, 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maszyny i sprzęt</a:t>
            </a:r>
          </a:p>
          <a:p>
            <a:pPr marL="714375" indent="-266700">
              <a:buFont typeface="Courier New" pitchFamily="49" charset="0"/>
              <a:buChar char="o"/>
              <a:defRPr/>
            </a:pPr>
            <a:endParaRPr lang="pl-PL" sz="2000" dirty="0" smtClean="0">
              <a:latin typeface="Century Gothic" pitchFamily="34" charset="0"/>
            </a:endParaRPr>
          </a:p>
          <a:p>
            <a:pPr>
              <a:buNone/>
              <a:defRPr/>
            </a:pPr>
            <a:r>
              <a:rPr lang="pl-PL" sz="2000" b="1" dirty="0" smtClean="0">
                <a:latin typeface="Century Gothic" pitchFamily="34" charset="0"/>
              </a:rPr>
              <a:t>Deutsche Bank PBC</a:t>
            </a:r>
          </a:p>
          <a:p>
            <a:pPr marL="714375" indent="-266700">
              <a:buFont typeface="Courier New" pitchFamily="49" charset="0"/>
              <a:buChar char="o"/>
              <a:defRPr/>
            </a:pPr>
            <a:r>
              <a:rPr lang="pl-PL" sz="2000" dirty="0" smtClean="0">
                <a:latin typeface="Century Gothic" pitchFamily="34" charset="0"/>
              </a:rPr>
              <a:t>preferencyjne kredyty 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inwestycyjne i obrotowe</a:t>
            </a:r>
          </a:p>
          <a:p>
            <a:pPr>
              <a:buFont typeface="Arial" pitchFamily="34" charset="0"/>
              <a:buNone/>
              <a:defRPr/>
            </a:pPr>
            <a:endParaRPr lang="pl-PL" sz="2000" b="1" dirty="0" smtClean="0">
              <a:latin typeface="Century Gothic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pl-PL" sz="2000" dirty="0" smtClean="0">
              <a:latin typeface="Century Gothic" pitchFamily="34" charset="0"/>
            </a:endParaRPr>
          </a:p>
        </p:txBody>
      </p:sp>
      <p:pic>
        <p:nvPicPr>
          <p:cNvPr id="7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611560" y="548680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 err="1" smtClean="0">
                <a:solidFill>
                  <a:srgbClr val="C00000"/>
                </a:solidFill>
                <a:latin typeface="Century Gothic" pitchFamily="34" charset="0"/>
              </a:rPr>
              <a:t>Risk</a:t>
            </a: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  <a:latin typeface="Century Gothic" pitchFamily="34" charset="0"/>
              </a:rPr>
              <a:t>Sharing</a:t>
            </a: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 Instrument:</a:t>
            </a:r>
            <a:b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pośrednicy z aktualną ofertą </a:t>
            </a:r>
            <a:endParaRPr lang="pl-PL" sz="2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6" name="Picture 8" descr="F:\PKO 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3466065" cy="111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MICHAL\Moje dokumenty\Moje obrazy\RF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356992"/>
            <a:ext cx="2513181" cy="1008112"/>
          </a:xfrm>
          <a:prstGeom prst="rect">
            <a:avLst/>
          </a:prstGeom>
          <a:noFill/>
        </p:spPr>
      </p:pic>
      <p:pic>
        <p:nvPicPr>
          <p:cNvPr id="1028" name="Picture 4" descr="C:\Documents and Settings\MICHAL\Moje dokumenty\Moje obrazy\D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5229200"/>
            <a:ext cx="3205926" cy="662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611560" y="548680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 err="1" smtClean="0">
                <a:solidFill>
                  <a:srgbClr val="C00000"/>
                </a:solidFill>
                <a:latin typeface="Century Gothic" pitchFamily="34" charset="0"/>
              </a:rPr>
              <a:t>Risk</a:t>
            </a: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  <a:latin typeface="Century Gothic" pitchFamily="34" charset="0"/>
              </a:rPr>
              <a:t>Sharing</a:t>
            </a: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 Instrument:</a:t>
            </a:r>
            <a:b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warunki finansowania</a:t>
            </a:r>
            <a:endParaRPr lang="pl-PL" sz="2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916832"/>
            <a:ext cx="7848227" cy="4622800"/>
          </a:xfrm>
        </p:spPr>
        <p:txBody>
          <a:bodyPr/>
          <a:lstStyle/>
          <a:p>
            <a:pPr marL="276225" indent="-276225">
              <a:buFontTx/>
              <a:buChar char="•"/>
            </a:pPr>
            <a:r>
              <a:rPr lang="pl-PL" sz="2000" dirty="0" smtClean="0">
                <a:latin typeface="Century Gothic" pitchFamily="34" charset="0"/>
                <a:cs typeface="Times New Roman" pitchFamily="18" charset="0"/>
              </a:rPr>
              <a:t>Aktualnie dostępne kredyty inwestycyjne i obrotowe (nieodnawialne) oraz leasing.</a:t>
            </a:r>
          </a:p>
          <a:p>
            <a:pPr marL="276225" indent="-276225">
              <a:buFontTx/>
              <a:buChar char="•"/>
            </a:pPr>
            <a:r>
              <a:rPr lang="pl-PL" sz="2000" dirty="0" smtClean="0">
                <a:latin typeface="Century Gothic" pitchFamily="34" charset="0"/>
                <a:cs typeface="Times New Roman" pitchFamily="18" charset="0"/>
              </a:rPr>
              <a:t>Wartość finansowania od 25 tys. do 7,5 mln euro </a:t>
            </a:r>
            <a:br>
              <a:rPr lang="pl-PL" sz="2000" dirty="0" smtClean="0">
                <a:latin typeface="Century Gothic" pitchFamily="34" charset="0"/>
                <a:cs typeface="Times New Roman" pitchFamily="18" charset="0"/>
              </a:rPr>
            </a:br>
            <a:r>
              <a:rPr lang="pl-PL" sz="2000" dirty="0" smtClean="0">
                <a:latin typeface="Century Gothic" pitchFamily="34" charset="0"/>
                <a:cs typeface="Times New Roman" pitchFamily="18" charset="0"/>
              </a:rPr>
              <a:t>(od 104 tys. do ~30 mln zł).</a:t>
            </a:r>
          </a:p>
          <a:p>
            <a:pPr marL="276225" indent="-276225">
              <a:buFontTx/>
              <a:buChar char="•"/>
            </a:pPr>
            <a:r>
              <a:rPr lang="pl-PL" sz="2000" dirty="0" smtClean="0">
                <a:latin typeface="Century Gothic" pitchFamily="34" charset="0"/>
                <a:cs typeface="Times New Roman" pitchFamily="18" charset="0"/>
              </a:rPr>
              <a:t>Gwarancja płatna, ALE obowiązkowe obniżenie marży.</a:t>
            </a:r>
          </a:p>
          <a:p>
            <a:pPr marL="276225" indent="-276225">
              <a:buFontTx/>
              <a:buChar char="•"/>
            </a:pPr>
            <a:r>
              <a:rPr lang="pl-PL" sz="2000" dirty="0" smtClean="0">
                <a:latin typeface="Century Gothic" pitchFamily="34" charset="0"/>
                <a:cs typeface="Times New Roman" pitchFamily="18" charset="0"/>
              </a:rPr>
              <a:t>Dla innowacyjnych przedsiębiorstw poniżej 500 zatrudnionych.</a:t>
            </a:r>
          </a:p>
          <a:p>
            <a:pPr marL="276225" indent="-276225">
              <a:buFontTx/>
              <a:buChar char="•"/>
            </a:pPr>
            <a:r>
              <a:rPr lang="pl-PL" sz="2000" dirty="0" smtClean="0">
                <a:latin typeface="Century Gothic" pitchFamily="34" charset="0"/>
                <a:cs typeface="Times New Roman" pitchFamily="18" charset="0"/>
              </a:rPr>
              <a:t>Finansowanie według procedur </a:t>
            </a:r>
            <a:br>
              <a:rPr lang="pl-PL" sz="2000" dirty="0" smtClean="0">
                <a:latin typeface="Century Gothic" pitchFamily="34" charset="0"/>
                <a:cs typeface="Times New Roman" pitchFamily="18" charset="0"/>
              </a:rPr>
            </a:br>
            <a:r>
              <a:rPr lang="pl-PL" sz="2000" dirty="0" smtClean="0">
                <a:latin typeface="Century Gothic" pitchFamily="34" charset="0"/>
                <a:cs typeface="Times New Roman" pitchFamily="18" charset="0"/>
              </a:rPr>
              <a:t>pośrednika finansowego – bez </a:t>
            </a:r>
            <a:br>
              <a:rPr lang="pl-PL" sz="2000" dirty="0" smtClean="0">
                <a:latin typeface="Century Gothic" pitchFamily="34" charset="0"/>
                <a:cs typeface="Times New Roman" pitchFamily="18" charset="0"/>
              </a:rPr>
            </a:br>
            <a:r>
              <a:rPr lang="pl-PL" sz="2000" dirty="0" smtClean="0">
                <a:latin typeface="Century Gothic" pitchFamily="34" charset="0"/>
                <a:cs typeface="Times New Roman" pitchFamily="18" charset="0"/>
              </a:rPr>
              <a:t>żadnej dodatkowej biurokracji.</a:t>
            </a:r>
          </a:p>
          <a:p>
            <a:pPr marL="276225" indent="-276225">
              <a:buFontTx/>
              <a:buChar char="•"/>
            </a:pPr>
            <a:r>
              <a:rPr lang="pl-PL" sz="2000" dirty="0" smtClean="0">
                <a:latin typeface="Century Gothic" pitchFamily="34" charset="0"/>
                <a:cs typeface="Times New Roman" pitchFamily="18" charset="0"/>
              </a:rPr>
              <a:t>Brak pomocy publicznej </a:t>
            </a:r>
            <a:br>
              <a:rPr lang="pl-PL" sz="2000" dirty="0" smtClean="0">
                <a:latin typeface="Century Gothic" pitchFamily="34" charset="0"/>
                <a:cs typeface="Times New Roman" pitchFamily="18" charset="0"/>
              </a:rPr>
            </a:br>
            <a:r>
              <a:rPr lang="pl-PL" sz="2000" dirty="0" smtClean="0">
                <a:latin typeface="Century Gothic" pitchFamily="34" charset="0"/>
                <a:cs typeface="Times New Roman" pitchFamily="18" charset="0"/>
              </a:rPr>
              <a:t>i obowiązków raportowych.</a:t>
            </a:r>
          </a:p>
          <a:p>
            <a:pPr marL="276225" indent="-276225">
              <a:buNone/>
            </a:pPr>
            <a:endParaRPr lang="pl-PL" sz="2000" dirty="0" smtClean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0" name="Picture 2" descr="C:\Documents and Settings\MICHAL\Moje dokumenty\Moje obrazy\7pr_m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653136"/>
            <a:ext cx="1943869" cy="163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611560" y="5733256"/>
            <a:ext cx="7920880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rnd" cmpd="dbl">
            <a:solidFill>
              <a:schemeClr val="accent1"/>
            </a:solidFill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  <p:txBody>
          <a:bodyPr wrap="square" anchor="ctr" anchorCtr="0">
            <a:noAutofit/>
          </a:bodyPr>
          <a:lstStyle/>
          <a:p>
            <a:pPr algn="ctr">
              <a:buNone/>
            </a:pPr>
            <a:r>
              <a:rPr lang="pl-PL" sz="2400" b="1" dirty="0" smtClean="0">
                <a:solidFill>
                  <a:schemeClr val="tx2"/>
                </a:solidFill>
                <a:latin typeface="Century Gothic" pitchFamily="34" charset="0"/>
              </a:rPr>
              <a:t>Wystarczy spełnić jedno z kryteriów</a:t>
            </a:r>
          </a:p>
        </p:txBody>
      </p:sp>
      <p:sp>
        <p:nvSpPr>
          <p:cNvPr id="15" name="Symbol zastępczy zawartości 6"/>
          <p:cNvSpPr>
            <a:spLocks noGrp="1"/>
          </p:cNvSpPr>
          <p:nvPr>
            <p:ph idx="1"/>
          </p:nvPr>
        </p:nvSpPr>
        <p:spPr>
          <a:xfrm>
            <a:off x="539552" y="1916832"/>
            <a:ext cx="813690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800" b="1" dirty="0" smtClean="0">
                <a:latin typeface="Century Gothic" pitchFamily="34" charset="0"/>
              </a:rPr>
              <a:t>Innowacyjne przedsiębiorstwo – przykłady:</a:t>
            </a:r>
          </a:p>
          <a:p>
            <a:pPr marL="361950" lvl="1" indent="-180975">
              <a:buFont typeface="Arial" pitchFamily="34" charset="0"/>
              <a:buChar char="•"/>
            </a:pPr>
            <a:r>
              <a:rPr lang="pl-PL" sz="1800" dirty="0" smtClean="0">
                <a:latin typeface="Century Gothic" pitchFamily="34" charset="0"/>
              </a:rPr>
              <a:t>Szybki wzrost: średni roczny wzrost obrotów lub zatrudnienia w ciągu 3 lat co najmniej 20%.</a:t>
            </a:r>
          </a:p>
          <a:p>
            <a:pPr marL="361950" lvl="1" indent="-180975">
              <a:buFont typeface="Arial" pitchFamily="34" charset="0"/>
              <a:buChar char="•"/>
            </a:pPr>
            <a:r>
              <a:rPr lang="pl-PL" sz="1800" dirty="0" smtClean="0">
                <a:latin typeface="Century Gothic" pitchFamily="34" charset="0"/>
              </a:rPr>
              <a:t>Ponosi wydatki na badania i innowacje.</a:t>
            </a:r>
          </a:p>
          <a:p>
            <a:pPr marL="361950" lvl="1" indent="-180975">
              <a:buFont typeface="Arial" pitchFamily="34" charset="0"/>
              <a:buChar char="•"/>
            </a:pPr>
            <a:r>
              <a:rPr lang="pl-PL" sz="1800" dirty="0" smtClean="0">
                <a:latin typeface="Century Gothic" pitchFamily="34" charset="0"/>
              </a:rPr>
              <a:t>Posiada patent (nie starszy niż 2 lata), nagrodę za innowacyjność, korzystał z programów wsparcia innowacyjności, był przedmiotem inwestycji </a:t>
            </a:r>
            <a:r>
              <a:rPr lang="pl-PL" sz="1800" dirty="0" err="1" smtClean="0">
                <a:latin typeface="Century Gothic" pitchFamily="34" charset="0"/>
              </a:rPr>
              <a:t>Venture</a:t>
            </a:r>
            <a:r>
              <a:rPr lang="pl-PL" sz="1800" dirty="0" smtClean="0">
                <a:latin typeface="Century Gothic" pitchFamily="34" charset="0"/>
              </a:rPr>
              <a:t> Capital lub anioła biznesu.</a:t>
            </a:r>
          </a:p>
          <a:p>
            <a:pPr marL="0" lvl="1" indent="0">
              <a:buNone/>
            </a:pPr>
            <a:r>
              <a:rPr lang="pl-PL" sz="1800" b="1" dirty="0" smtClean="0">
                <a:latin typeface="Century Gothic" pitchFamily="34" charset="0"/>
              </a:rPr>
              <a:t>Innowacyjny projekt – przykłady:</a:t>
            </a:r>
          </a:p>
          <a:p>
            <a:pPr marL="361950" lvl="1" indent="-180975">
              <a:buFont typeface="Arial" pitchFamily="34" charset="0"/>
              <a:buChar char="•"/>
            </a:pPr>
            <a:r>
              <a:rPr lang="pl-PL" sz="1800" dirty="0" smtClean="0">
                <a:latin typeface="Century Gothic" pitchFamily="34" charset="0"/>
              </a:rPr>
              <a:t>Finansowanie posłuży inwestycji w innowację (opracowanie lub rozwój nowego lub istotnie ulepszonego produktu, procesu bądź usługi), w której istnieje ryzyko technologicznego lub przemysłowego niepowodzenia.</a:t>
            </a:r>
          </a:p>
          <a:p>
            <a:pPr marL="361950" lvl="1" indent="-180975">
              <a:buFont typeface="Arial" pitchFamily="34" charset="0"/>
              <a:buChar char="•"/>
            </a:pPr>
            <a:endParaRPr lang="pl-PL" sz="1800" dirty="0" smtClean="0">
              <a:latin typeface="Century Gothic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pl-PL" sz="1400" dirty="0" smtClean="0">
              <a:latin typeface="Century Gothic" pitchFamily="34" charset="0"/>
            </a:endParaRPr>
          </a:p>
        </p:txBody>
      </p:sp>
      <p:pic>
        <p:nvPicPr>
          <p:cNvPr id="7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611560" y="548680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 err="1" smtClean="0">
                <a:solidFill>
                  <a:srgbClr val="C00000"/>
                </a:solidFill>
                <a:latin typeface="Century Gothic" pitchFamily="34" charset="0"/>
              </a:rPr>
              <a:t>Risk</a:t>
            </a: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  <a:latin typeface="Century Gothic" pitchFamily="34" charset="0"/>
              </a:rPr>
              <a:t>Sharing</a:t>
            </a: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 Instrument:</a:t>
            </a:r>
            <a:b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kryteria „innowacyjności”</a:t>
            </a:r>
            <a:endParaRPr lang="pl-PL" sz="2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772816"/>
            <a:ext cx="8209607" cy="4137447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pl-PL" sz="2000" b="1" dirty="0" smtClean="0">
                <a:latin typeface="Century Gothic" pitchFamily="34" charset="0"/>
              </a:rPr>
              <a:t>Cel instrumentu: </a:t>
            </a:r>
          </a:p>
          <a:p>
            <a:pPr marL="361950" indent="-276225">
              <a:spcBef>
                <a:spcPts val="0"/>
              </a:spcBef>
            </a:pPr>
            <a:r>
              <a:rPr lang="pl-PL" sz="2000" b="1" dirty="0" smtClean="0">
                <a:latin typeface="Century Gothic" pitchFamily="34" charset="0"/>
              </a:rPr>
              <a:t>Wsparcie dla mikrofinansowania: </a:t>
            </a:r>
            <a:r>
              <a:rPr lang="pl-PL" sz="2000" dirty="0" smtClean="0">
                <a:latin typeface="Century Gothic" pitchFamily="34" charset="0"/>
              </a:rPr>
              <a:t>pożyczek do 25 tys. euro, przeznaczonych na zakładanie lub rozwijanie działalności małych firm),</a:t>
            </a:r>
          </a:p>
          <a:p>
            <a:pPr marL="361950" indent="-276225">
              <a:spcBef>
                <a:spcPts val="0"/>
              </a:spcBef>
            </a:pPr>
            <a:r>
              <a:rPr lang="pl-PL" sz="2000" b="1" dirty="0" smtClean="0">
                <a:latin typeface="Century Gothic" pitchFamily="34" charset="0"/>
              </a:rPr>
              <a:t>Instrumenty finansowe: </a:t>
            </a:r>
            <a:r>
              <a:rPr lang="pl-PL" sz="2000" dirty="0" smtClean="0">
                <a:latin typeface="Century Gothic" pitchFamily="34" charset="0"/>
              </a:rPr>
              <a:t>gwarancje, finansowanie pożyczkowe i kapitałowe dla instytucji </a:t>
            </a:r>
            <a:r>
              <a:rPr lang="pl-PL" sz="2000" dirty="0" err="1" smtClean="0">
                <a:latin typeface="Century Gothic" pitchFamily="34" charset="0"/>
              </a:rPr>
              <a:t>mikrofinansowych</a:t>
            </a:r>
            <a:r>
              <a:rPr lang="pl-PL" sz="2000" dirty="0" smtClean="0">
                <a:latin typeface="Century Gothic" pitchFamily="34" charset="0"/>
              </a:rPr>
              <a:t>.</a:t>
            </a:r>
          </a:p>
          <a:p>
            <a:pPr>
              <a:spcBef>
                <a:spcPts val="0"/>
              </a:spcBef>
              <a:buFont typeface="Arial" pitchFamily="34" charset="0"/>
              <a:buNone/>
            </a:pPr>
            <a:endParaRPr lang="pl-PL" sz="2000" b="1" dirty="0" smtClean="0">
              <a:latin typeface="Century Gothic" pitchFamily="34" charset="0"/>
            </a:endParaRPr>
          </a:p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pl-PL" sz="2000" b="1" dirty="0" smtClean="0">
                <a:latin typeface="Century Gothic" pitchFamily="34" charset="0"/>
              </a:rPr>
              <a:t>Pośrednicy w Polsce:</a:t>
            </a:r>
          </a:p>
          <a:p>
            <a:pPr>
              <a:spcBef>
                <a:spcPts val="0"/>
              </a:spcBef>
            </a:pPr>
            <a:r>
              <a:rPr lang="pl-PL" sz="2000" dirty="0" smtClean="0">
                <a:latin typeface="Century Gothic" pitchFamily="34" charset="0"/>
              </a:rPr>
              <a:t>BIZ Bank (d. FM Bank) </a:t>
            </a:r>
            <a:r>
              <a:rPr lang="pl-PL" sz="2000" i="1" dirty="0" err="1" smtClean="0">
                <a:latin typeface="Century Gothic" pitchFamily="34" charset="0"/>
                <a:hlinkClick r:id="rId2"/>
              </a:rPr>
              <a:t>www.bizbank.pl</a:t>
            </a:r>
            <a:endParaRPr lang="pl-PL" sz="2000" i="1" dirty="0" smtClean="0">
              <a:latin typeface="Century Gothic" pitchFamily="34" charset="0"/>
            </a:endParaRPr>
          </a:p>
          <a:p>
            <a:pPr>
              <a:spcBef>
                <a:spcPts val="0"/>
              </a:spcBef>
            </a:pPr>
            <a:r>
              <a:rPr lang="pl-PL" sz="2000" dirty="0" smtClean="0">
                <a:latin typeface="Century Gothic" pitchFamily="34" charset="0"/>
              </a:rPr>
              <a:t>Inicjatywa Mikro </a:t>
            </a:r>
            <a:r>
              <a:rPr lang="pl-PL" sz="2000" i="1" dirty="0" err="1" smtClean="0">
                <a:latin typeface="Century Gothic" pitchFamily="34" charset="0"/>
                <a:hlinkClick r:id="rId3"/>
              </a:rPr>
              <a:t>www.inicjatywamikro.pl</a:t>
            </a:r>
            <a:endParaRPr lang="pl-PL" sz="2000" i="1" dirty="0" smtClean="0">
              <a:latin typeface="Century Gothic" pitchFamily="34" charset="0"/>
            </a:endParaRPr>
          </a:p>
          <a:p>
            <a:pPr>
              <a:spcBef>
                <a:spcPts val="0"/>
              </a:spcBef>
            </a:pPr>
            <a:r>
              <a:rPr lang="pl-PL" sz="2000" dirty="0" smtClean="0">
                <a:latin typeface="Century Gothic" pitchFamily="34" charset="0"/>
              </a:rPr>
              <a:t>Towarzystwo Inwestycji Społeczno-Ekonomicznych TISE SA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 </a:t>
            </a:r>
            <a:r>
              <a:rPr lang="pl-PL" sz="2000" i="1" dirty="0" err="1" smtClean="0">
                <a:latin typeface="Century Gothic" pitchFamily="34" charset="0"/>
                <a:hlinkClick r:id="rId4"/>
              </a:rPr>
              <a:t>www.tise.pl</a:t>
            </a:r>
            <a:endParaRPr lang="pl-PL" sz="2000" i="1" dirty="0" smtClean="0">
              <a:latin typeface="Century Gothic" pitchFamily="34" charset="0"/>
            </a:endParaRPr>
          </a:p>
          <a:p>
            <a:endParaRPr lang="pl-PL" sz="2000" i="1" dirty="0" smtClean="0">
              <a:latin typeface="Century Gothic" pitchFamily="34" charset="0"/>
            </a:endParaRPr>
          </a:p>
          <a:p>
            <a:endParaRPr lang="pl-PL" sz="2000" dirty="0" smtClean="0">
              <a:latin typeface="Century Gothic" pitchFamily="34" charset="0"/>
            </a:endParaRPr>
          </a:p>
          <a:p>
            <a:endParaRPr lang="pl-PL" sz="2000" dirty="0" smtClean="0">
              <a:latin typeface="Century Gothic" pitchFamily="34" charset="0"/>
            </a:endParaRPr>
          </a:p>
          <a:p>
            <a:endParaRPr lang="pl-PL" sz="2000" dirty="0" smtClean="0">
              <a:latin typeface="Century Gothic" pitchFamily="34" charset="0"/>
            </a:endParaRPr>
          </a:p>
          <a:p>
            <a:endParaRPr lang="pl-PL" sz="2000" dirty="0" smtClean="0">
              <a:latin typeface="Century Gothic" pitchFamily="34" charset="0"/>
            </a:endParaRPr>
          </a:p>
          <a:p>
            <a:pPr>
              <a:buFont typeface="Arial" pitchFamily="34" charset="0"/>
              <a:buNone/>
            </a:pPr>
            <a:endParaRPr lang="pl-PL" sz="2200" dirty="0" smtClean="0">
              <a:latin typeface="Century Gothic" pitchFamily="34" charset="0"/>
            </a:endParaRPr>
          </a:p>
        </p:txBody>
      </p:sp>
      <p:pic>
        <p:nvPicPr>
          <p:cNvPr id="33797" name="Picture 5" descr="F:\inicjatywamik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5877272"/>
            <a:ext cx="3456384" cy="53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611560" y="548680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800" b="1" dirty="0">
                <a:solidFill>
                  <a:srgbClr val="C00000"/>
                </a:solidFill>
                <a:latin typeface="Century Gothic" pitchFamily="34" charset="0"/>
              </a:rPr>
              <a:t>Europejski instrument </a:t>
            </a:r>
            <a:r>
              <a:rPr lang="pl-PL" sz="2800" b="1" dirty="0" err="1">
                <a:solidFill>
                  <a:srgbClr val="C00000"/>
                </a:solidFill>
                <a:latin typeface="Century Gothic" pitchFamily="34" charset="0"/>
              </a:rPr>
              <a:t>mikrofinansowy</a:t>
            </a:r>
            <a:r>
              <a:rPr lang="pl-PL" sz="2800" b="1" dirty="0">
                <a:solidFill>
                  <a:srgbClr val="C00000"/>
                </a:solidFill>
                <a:latin typeface="Century Gothic" pitchFamily="34" charset="0"/>
              </a:rPr>
              <a:t> PROGRESS</a:t>
            </a:r>
          </a:p>
        </p:txBody>
      </p:sp>
      <p:pic>
        <p:nvPicPr>
          <p:cNvPr id="1027" name="Picture 3" descr="C:\Documents and Settings\MICHAL\Moje dokumenty\Moje obrazy\bizbank_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5805264"/>
            <a:ext cx="2093307" cy="806211"/>
          </a:xfrm>
          <a:prstGeom prst="rect">
            <a:avLst/>
          </a:prstGeom>
          <a:noFill/>
        </p:spPr>
      </p:pic>
      <p:pic>
        <p:nvPicPr>
          <p:cNvPr id="9" name="Picture 16" descr="http://instrumentyfinansoweue.gov.pl/img/tis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5445224"/>
            <a:ext cx="1666875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C:\Documents and Settings\MICHAL\Moje dokumenty\Moje obrazy\7pr_m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797152"/>
            <a:ext cx="1562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4797425"/>
            <a:ext cx="12858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3" descr="C:\Documents and Settings\MICHAL\Moje dokumenty\Moje obrazy\PROGRE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869160"/>
            <a:ext cx="1076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539552" y="1556792"/>
            <a:ext cx="8064896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endParaRPr lang="pl-PL" b="1" dirty="0" smtClean="0">
              <a:latin typeface="Century Gothic" pitchFamily="34" charset="0"/>
            </a:endParaRPr>
          </a:p>
          <a:p>
            <a:pPr marL="361950" indent="-3619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l-PL" sz="2200" b="1" dirty="0" smtClean="0">
                <a:latin typeface="Century Gothic" pitchFamily="34" charset="0"/>
              </a:rPr>
              <a:t>Polscy pośrednicy finansowi udostępnili ponad </a:t>
            </a:r>
            <a:br>
              <a:rPr lang="pl-PL" sz="2200" b="1" dirty="0" smtClean="0">
                <a:latin typeface="Century Gothic" pitchFamily="34" charset="0"/>
              </a:rPr>
            </a:br>
            <a:r>
              <a:rPr lang="pl-PL" sz="2200" b="1" dirty="0" smtClean="0">
                <a:latin typeface="Century Gothic" pitchFamily="34" charset="0"/>
              </a:rPr>
              <a:t>6 mld zł preferencyjnego finansowania.</a:t>
            </a:r>
          </a:p>
          <a:p>
            <a:pPr marL="361950" indent="-3619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l-PL" sz="2200" b="1" dirty="0" smtClean="0">
                <a:latin typeface="Century Gothic" pitchFamily="34" charset="0"/>
              </a:rPr>
              <a:t>Z oferty skorzystało ponad 10 tys. przedsiębiorców.</a:t>
            </a:r>
          </a:p>
          <a:p>
            <a:pPr marL="361950" indent="-3619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l-PL" sz="2200" b="1" dirty="0" smtClean="0">
                <a:latin typeface="Century Gothic" pitchFamily="34" charset="0"/>
              </a:rPr>
              <a:t>Wciąż aktywna oferta 10 pośredników i ponad 2 mld zł.</a:t>
            </a:r>
          </a:p>
          <a:p>
            <a:pPr marL="361950" indent="-3619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l-PL" sz="2200" b="1" dirty="0" smtClean="0">
                <a:latin typeface="Century Gothic" pitchFamily="34" charset="0"/>
              </a:rPr>
              <a:t>Środki dostępne do zakończenia umów (2016, 2017 r.) lub do wyczerpania budżetów.</a:t>
            </a:r>
          </a:p>
          <a:p>
            <a:pPr>
              <a:spcBef>
                <a:spcPts val="600"/>
              </a:spcBef>
              <a:defRPr/>
            </a:pPr>
            <a:endParaRPr lang="pl-PL" b="1" dirty="0" smtClean="0">
              <a:latin typeface="Century Gothic" pitchFamily="34" charset="0"/>
            </a:endParaRPr>
          </a:p>
        </p:txBody>
      </p:sp>
      <p:pic>
        <p:nvPicPr>
          <p:cNvPr id="8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539552" y="548680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Korzyści dla polskich przedsiębiorstw?</a:t>
            </a:r>
            <a:endParaRPr lang="pl-PL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6912767" cy="3240360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764704"/>
            <a:ext cx="7704856" cy="4623346"/>
          </a:xfrm>
        </p:spPr>
        <p:txBody>
          <a:bodyPr/>
          <a:lstStyle/>
          <a:p>
            <a:pPr marL="266700" lvl="1" indent="-266700">
              <a:spcBef>
                <a:spcPts val="0"/>
              </a:spcBef>
              <a:buNone/>
              <a:defRPr/>
            </a:pPr>
            <a:r>
              <a:rPr lang="pl-PL" sz="2000" b="1" dirty="0" smtClean="0">
                <a:latin typeface="Century Gothic" pitchFamily="34" charset="0"/>
              </a:rPr>
              <a:t>Szczegółowe informacje:</a:t>
            </a:r>
          </a:p>
          <a:p>
            <a:pPr marL="266700" lvl="1" indent="-266700">
              <a:spcBef>
                <a:spcPts val="0"/>
              </a:spcBef>
              <a:buNone/>
              <a:defRPr/>
            </a:pPr>
            <a:endParaRPr lang="pl-PL" sz="3200" b="1" dirty="0" smtClean="0">
              <a:latin typeface="Century Gothic" pitchFamily="34" charset="0"/>
            </a:endParaRPr>
          </a:p>
          <a:p>
            <a:pPr marL="266700" lvl="1" indent="-266700" algn="ctr">
              <a:spcBef>
                <a:spcPts val="0"/>
              </a:spcBef>
              <a:buNone/>
              <a:defRPr/>
            </a:pPr>
            <a:r>
              <a:rPr lang="pl-PL" sz="3200" b="1" dirty="0" err="1" smtClean="0">
                <a:latin typeface="Century Gothic" pitchFamily="34" charset="0"/>
                <a:hlinkClick r:id="rId3"/>
              </a:rPr>
              <a:t>InstrumentyFinansoweUE.gov.pl</a:t>
            </a:r>
            <a:r>
              <a:rPr lang="pl-PL" sz="3200" b="1" dirty="0" smtClean="0">
                <a:latin typeface="Century Gothic" pitchFamily="34" charset="0"/>
                <a:hlinkClick r:id="rId3"/>
              </a:rPr>
              <a:t>/</a:t>
            </a:r>
            <a:br>
              <a:rPr lang="pl-PL" sz="3200" b="1" dirty="0" smtClean="0">
                <a:latin typeface="Century Gothic" pitchFamily="34" charset="0"/>
                <a:hlinkClick r:id="rId3"/>
              </a:rPr>
            </a:br>
            <a:r>
              <a:rPr lang="pl-PL" sz="3200" b="1" dirty="0" err="1" smtClean="0">
                <a:latin typeface="Century Gothic" pitchFamily="34" charset="0"/>
                <a:hlinkClick r:id="rId3"/>
              </a:rPr>
              <a:t>oferta.php</a:t>
            </a:r>
            <a:endParaRPr lang="pl-PL" sz="3200" b="1" dirty="0" smtClean="0">
              <a:latin typeface="Century Gothic" pitchFamily="34" charset="0"/>
            </a:endParaRPr>
          </a:p>
          <a:p>
            <a:pPr marL="266700" lvl="1" indent="-266700" algn="ctr">
              <a:spcBef>
                <a:spcPts val="0"/>
              </a:spcBef>
              <a:buNone/>
              <a:defRPr/>
            </a:pPr>
            <a:endParaRPr lang="pl-PL" sz="3200" b="1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Obraz 22" descr="C:\Documents and Settings\Joanna Dąbrowska\Moje dokumenty\1.Krajowy Punkt Kontaktowy przy ZBP\3.Dokumenty zewnętrzne KPK przy ZBP\COSME\cosme_but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733256"/>
            <a:ext cx="1155124" cy="86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Obraz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5805264"/>
            <a:ext cx="1080120" cy="74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Obraz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661248"/>
            <a:ext cx="936104" cy="88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Prostokąt 12"/>
          <p:cNvSpPr>
            <a:spLocks noChangeArrowheads="1"/>
          </p:cNvSpPr>
          <p:nvPr/>
        </p:nvSpPr>
        <p:spPr bwMode="auto">
          <a:xfrm>
            <a:off x="395536" y="764704"/>
            <a:ext cx="374441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Instrumenty finansowe </a:t>
            </a:r>
          </a:p>
          <a:p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w programach UE </a:t>
            </a:r>
          </a:p>
          <a:p>
            <a:endParaRPr lang="pl-PL" sz="28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endParaRPr lang="pl-PL" sz="1600" b="1" dirty="0" smtClean="0">
              <a:latin typeface="Century Gothic" pitchFamily="34" charset="0"/>
            </a:endParaRPr>
          </a:p>
          <a:p>
            <a:endParaRPr lang="pl-PL" sz="1600" b="1" dirty="0" smtClean="0">
              <a:latin typeface="Century Gothic" pitchFamily="34" charset="0"/>
            </a:endParaRPr>
          </a:p>
          <a:p>
            <a:endParaRPr lang="pl-PL" sz="1600" b="1" dirty="0" smtClean="0">
              <a:latin typeface="Century Gothic" pitchFamily="34" charset="0"/>
            </a:endParaRPr>
          </a:p>
          <a:p>
            <a:endParaRPr lang="pl-PL" sz="1600" b="1" dirty="0" smtClean="0">
              <a:latin typeface="Century Gothic" pitchFamily="34" charset="0"/>
            </a:endParaRPr>
          </a:p>
          <a:p>
            <a:r>
              <a:rPr lang="pl-PL" sz="1600" b="1" dirty="0" smtClean="0">
                <a:latin typeface="Century Gothic" pitchFamily="34" charset="0"/>
              </a:rPr>
              <a:t>Krajowy Punkt Kontaktowy </a:t>
            </a:r>
            <a:br>
              <a:rPr lang="pl-PL" sz="1600" b="1" dirty="0" smtClean="0">
                <a:latin typeface="Century Gothic" pitchFamily="34" charset="0"/>
              </a:rPr>
            </a:br>
            <a:r>
              <a:rPr lang="pl-PL" sz="1600" b="1" dirty="0" smtClean="0">
                <a:latin typeface="Century Gothic" pitchFamily="34" charset="0"/>
              </a:rPr>
              <a:t>ds. Instrumentów Finansowych</a:t>
            </a:r>
            <a:br>
              <a:rPr lang="pl-PL" sz="1600" b="1" dirty="0" smtClean="0">
                <a:latin typeface="Century Gothic" pitchFamily="34" charset="0"/>
              </a:rPr>
            </a:br>
            <a:r>
              <a:rPr lang="pl-PL" sz="1600" b="1" dirty="0" smtClean="0">
                <a:latin typeface="Century Gothic" pitchFamily="34" charset="0"/>
              </a:rPr>
              <a:t>Programów Unii Europejskiej</a:t>
            </a:r>
          </a:p>
          <a:p>
            <a:r>
              <a:rPr lang="pl-PL" sz="1600" b="1" dirty="0" smtClean="0">
                <a:latin typeface="Century Gothic" pitchFamily="34" charset="0"/>
              </a:rPr>
              <a:t>Związek Banków Polskich</a:t>
            </a:r>
          </a:p>
          <a:p>
            <a:endParaRPr lang="pl-PL" sz="1600" b="1" dirty="0" smtClean="0">
              <a:latin typeface="Century Gothic" pitchFamily="34" charset="0"/>
            </a:endParaRPr>
          </a:p>
          <a:p>
            <a:r>
              <a:rPr lang="pl-PL" sz="1600" b="1" dirty="0" smtClean="0">
                <a:latin typeface="Century Gothic" pitchFamily="34" charset="0"/>
              </a:rPr>
              <a:t>Czerwiec 2015 </a:t>
            </a:r>
            <a:r>
              <a:rPr lang="pl-PL" sz="1600" b="1" dirty="0" smtClean="0">
                <a:latin typeface="Century Gothic" pitchFamily="34" charset="0"/>
              </a:rPr>
              <a:t>r.</a:t>
            </a:r>
          </a:p>
        </p:txBody>
      </p:sp>
      <p:pic>
        <p:nvPicPr>
          <p:cNvPr id="4107" name="Picture 11" descr="C:\Documents and Settings\MICHAL\Moje dokumenty\_Aktualne promocyjne\logotypy małe\Logo_KPK_kol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04664"/>
            <a:ext cx="4939445" cy="4817420"/>
          </a:xfrm>
          <a:prstGeom prst="rect">
            <a:avLst/>
          </a:prstGeom>
          <a:noFill/>
        </p:spPr>
      </p:pic>
      <p:pic>
        <p:nvPicPr>
          <p:cNvPr id="12" name="Picture 2" descr="C:\Documents and Settings\MICHAL\Moje dokumenty\Moje obrazy\7pr_m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5782238"/>
            <a:ext cx="936104" cy="78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C:\Documents and Settings\MICHAL\Moje dokumenty\Moje obrazy\PROGRES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5814030"/>
            <a:ext cx="720080" cy="763911"/>
          </a:xfrm>
          <a:prstGeom prst="rect">
            <a:avLst/>
          </a:prstGeom>
          <a:noFill/>
        </p:spPr>
      </p:pic>
      <p:pic>
        <p:nvPicPr>
          <p:cNvPr id="11" name="Obraz 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5661248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MICHAL\Moje dokumenty\Moje obrazy\Kreatywna Europ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4368" y="5805264"/>
            <a:ext cx="893300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773238"/>
            <a:ext cx="7776864" cy="3240087"/>
          </a:xfrm>
        </p:spPr>
        <p:txBody>
          <a:bodyPr/>
          <a:lstStyle/>
          <a:p>
            <a:pPr>
              <a:defRPr/>
            </a:pPr>
            <a:r>
              <a:rPr lang="pl-PL" sz="1800" b="1" dirty="0" smtClean="0">
                <a:latin typeface="Century Gothic" pitchFamily="34" charset="0"/>
              </a:rPr>
              <a:t>COSME</a:t>
            </a:r>
            <a:r>
              <a:rPr lang="pl-PL" sz="1800" dirty="0" smtClean="0">
                <a:latin typeface="Century Gothic" pitchFamily="34" charset="0"/>
              </a:rPr>
              <a:t> – program na rzecz konkurencyjności przedsiębiorstw oraz MŚP</a:t>
            </a:r>
          </a:p>
          <a:p>
            <a:pPr>
              <a:defRPr/>
            </a:pPr>
            <a:r>
              <a:rPr lang="pl-PL" sz="1800" b="1" dirty="0" smtClean="0">
                <a:latin typeface="Century Gothic" pitchFamily="34" charset="0"/>
              </a:rPr>
              <a:t>Horyzont 2020 </a:t>
            </a:r>
            <a:r>
              <a:rPr lang="pl-PL" sz="1800" dirty="0" smtClean="0">
                <a:latin typeface="Century Gothic" pitchFamily="34" charset="0"/>
              </a:rPr>
              <a:t>– program ramowy na rzecz badań naukowych</a:t>
            </a:r>
            <a:br>
              <a:rPr lang="pl-PL" sz="1800" dirty="0" smtClean="0">
                <a:latin typeface="Century Gothic" pitchFamily="34" charset="0"/>
              </a:rPr>
            </a:br>
            <a:r>
              <a:rPr lang="pl-PL" sz="1800" dirty="0" smtClean="0">
                <a:latin typeface="Century Gothic" pitchFamily="34" charset="0"/>
              </a:rPr>
              <a:t>i innowacji</a:t>
            </a:r>
          </a:p>
          <a:p>
            <a:pPr>
              <a:defRPr/>
            </a:pPr>
            <a:r>
              <a:rPr lang="pl-PL" sz="1800" dirty="0" smtClean="0">
                <a:latin typeface="Century Gothic" pitchFamily="34" charset="0"/>
              </a:rPr>
              <a:t>Program na rzecz przemian i innowacji społecznych „</a:t>
            </a:r>
            <a:r>
              <a:rPr lang="pl-PL" sz="1800" b="1" dirty="0" err="1" smtClean="0">
                <a:latin typeface="Century Gothic" pitchFamily="34" charset="0"/>
              </a:rPr>
              <a:t>EaSI</a:t>
            </a:r>
            <a:r>
              <a:rPr lang="pl-PL" sz="1800" dirty="0" smtClean="0">
                <a:latin typeface="Century Gothic" pitchFamily="34" charset="0"/>
              </a:rPr>
              <a:t>”</a:t>
            </a:r>
          </a:p>
          <a:p>
            <a:pPr>
              <a:defRPr/>
            </a:pPr>
            <a:r>
              <a:rPr lang="pl-PL" sz="1800" dirty="0" smtClean="0">
                <a:latin typeface="Century Gothic" pitchFamily="34" charset="0"/>
              </a:rPr>
              <a:t>Program „</a:t>
            </a:r>
            <a:r>
              <a:rPr lang="pl-PL" sz="1800" b="1" dirty="0" smtClean="0">
                <a:latin typeface="Century Gothic" pitchFamily="34" charset="0"/>
              </a:rPr>
              <a:t>Kreatywna Europa</a:t>
            </a:r>
            <a:r>
              <a:rPr lang="pl-PL" sz="1800" dirty="0" smtClean="0">
                <a:latin typeface="Century Gothic" pitchFamily="34" charset="0"/>
              </a:rPr>
              <a:t>” na rzecz sektorów kultury i kreatywnego</a:t>
            </a:r>
          </a:p>
          <a:p>
            <a:pPr>
              <a:defRPr/>
            </a:pPr>
            <a:endParaRPr lang="pl-PL" sz="1800" dirty="0" smtClean="0">
              <a:latin typeface="Century Gothic" pitchFamily="34" charset="0"/>
            </a:endParaRPr>
          </a:p>
          <a:p>
            <a:pPr>
              <a:buNone/>
              <a:defRPr/>
            </a:pPr>
            <a:endParaRPr lang="pl-PL" sz="1800" dirty="0" smtClean="0">
              <a:latin typeface="Century Gothic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  <a:defRPr/>
            </a:pPr>
            <a:endParaRPr lang="pl-PL" sz="1800" dirty="0" smtClean="0">
              <a:latin typeface="Century Gothic" pitchFamily="34" charset="0"/>
            </a:endParaRPr>
          </a:p>
        </p:txBody>
      </p:sp>
      <p:pic>
        <p:nvPicPr>
          <p:cNvPr id="12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13" name="Prostokąt 12"/>
          <p:cNvSpPr/>
          <p:nvPr/>
        </p:nvSpPr>
        <p:spPr>
          <a:xfrm>
            <a:off x="611560" y="620688"/>
            <a:ext cx="5616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4400" b="1" dirty="0">
                <a:solidFill>
                  <a:srgbClr val="C00000"/>
                </a:solidFill>
                <a:latin typeface="Century Gothic" pitchFamily="34" charset="0"/>
              </a:rPr>
              <a:t>Co </a:t>
            </a:r>
            <a:r>
              <a:rPr lang="pl-PL" sz="4400" b="1" dirty="0" smtClean="0">
                <a:solidFill>
                  <a:srgbClr val="C00000"/>
                </a:solidFill>
                <a:latin typeface="Century Gothic" pitchFamily="34" charset="0"/>
              </a:rPr>
              <a:t>od 2014?</a:t>
            </a:r>
            <a:endParaRPr lang="pl-PL" sz="4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755576" y="5445224"/>
            <a:ext cx="7488832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rnd" cmpd="dbl">
            <a:solidFill>
              <a:schemeClr val="accent1"/>
            </a:solidFill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Wciąż 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aktywna oferta CIP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7 PR, Progress:</a:t>
            </a:r>
          </a:p>
          <a:p>
            <a:pPr algn="ctr">
              <a:defRPr/>
            </a:pP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u polskich pośredników czeka</a:t>
            </a:r>
          </a:p>
          <a:p>
            <a:pPr algn="ctr">
              <a:defRPr/>
            </a:pP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&gt; 2 mld preferencyjnego finansowania</a:t>
            </a:r>
            <a:endParaRPr lang="pl-PL" sz="24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8" name="Obraz 22" descr="C:\Documents and Settings\Joanna Dąbrowska\Moje dokumenty\1.Krajowy Punkt Kontaktowy przy ZBP\3.Dokumenty zewnętrzne KPK przy ZBP\COSME\cosme_but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467" y="4035284"/>
            <a:ext cx="1727671" cy="129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az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3896" y="4195663"/>
            <a:ext cx="1571433" cy="107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az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005064"/>
            <a:ext cx="1295499" cy="129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MICHAL\Moje dokumenty\Moje obrazy\Kreatywna Europ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4149080"/>
            <a:ext cx="1380554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11560" y="1772816"/>
          <a:ext cx="7776863" cy="3702838"/>
        </p:xfrm>
        <a:graphic>
          <a:graphicData uri="http://schemas.openxmlformats.org/drawingml/2006/table">
            <a:tbl>
              <a:tblPr/>
              <a:tblGrid>
                <a:gridCol w="2865281"/>
                <a:gridCol w="1184014"/>
                <a:gridCol w="1231983"/>
                <a:gridCol w="2495585"/>
              </a:tblGrid>
              <a:tr h="36004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BUDŻET PROGRAMÓW UNII</a:t>
                      </a:r>
                      <a:r>
                        <a:rPr lang="pl-PL" sz="1800" b="1" baseline="0" dirty="0" smtClean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 EUROPEJSKIEJ</a:t>
                      </a:r>
                      <a:r>
                        <a:rPr lang="pl-PL" sz="1800" b="1" dirty="0" smtClean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 (MLN EURO)</a:t>
                      </a:r>
                      <a:endParaRPr lang="pl-PL" sz="1800" b="1" dirty="0"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l-P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l-PL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i="0" dirty="0" smtClean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Program </a:t>
                      </a:r>
                      <a:endParaRPr lang="pl-PL" sz="1800" b="1" i="0" dirty="0">
                        <a:latin typeface="Century Gothic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i="0" dirty="0" smtClean="0">
                          <a:latin typeface="Century Gothic" pitchFamily="34" charset="0"/>
                          <a:ea typeface="Calibri"/>
                          <a:cs typeface="Arial" pitchFamily="34" charset="0"/>
                        </a:rPr>
                        <a:t>Budżet</a:t>
                      </a:r>
                      <a:endParaRPr lang="pl-PL" sz="1800" b="1" i="0" dirty="0"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i="0" dirty="0" smtClean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w</a:t>
                      </a:r>
                      <a:r>
                        <a:rPr lang="pl-PL" sz="1200" b="1" i="0" baseline="0" dirty="0" smtClean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l-PL" sz="1200" b="1" i="0" dirty="0" smtClean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tym instrumenty finansowe</a:t>
                      </a:r>
                      <a:r>
                        <a:rPr lang="pl-PL" sz="1800" b="1" i="0" dirty="0" smtClean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pl-PL" sz="1800" b="1" i="0" dirty="0"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i="0" dirty="0" smtClean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Działalność wspierana w </a:t>
                      </a:r>
                      <a:r>
                        <a:rPr lang="pl-PL" sz="1200" b="1" i="0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ramach instrumentów </a:t>
                      </a:r>
                      <a:r>
                        <a:rPr lang="pl-PL" sz="1200" b="1" i="0" dirty="0" smtClean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zwrotnych</a:t>
                      </a:r>
                      <a:endParaRPr lang="pl-PL" sz="1200" b="1" i="0" dirty="0"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COSME</a:t>
                      </a:r>
                      <a:endParaRPr lang="pl-PL" sz="1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2 298,0</a:t>
                      </a:r>
                      <a:endParaRPr lang="pl-PL" sz="1800" b="1" dirty="0"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1378,8</a:t>
                      </a:r>
                      <a:endParaRPr lang="pl-PL" sz="1800" b="1" dirty="0"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zakładanie </a:t>
                      </a:r>
                      <a:r>
                        <a:rPr lang="pl-PL" sz="12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i/lub rozwój </a:t>
                      </a:r>
                      <a:r>
                        <a:rPr lang="pl-PL" sz="1200" b="1" dirty="0" smtClean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przedsiębiorstw</a:t>
                      </a:r>
                      <a:endParaRPr lang="pl-PL" sz="1200" b="1" dirty="0"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HORYZONT 2020</a:t>
                      </a:r>
                      <a:endParaRPr lang="pl-PL" sz="1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77 028,3</a:t>
                      </a:r>
                      <a:endParaRPr lang="pl-PL" sz="1800" b="1" dirty="0"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2 </a:t>
                      </a:r>
                      <a:r>
                        <a:rPr lang="pl-PL" sz="1800" b="1" dirty="0" smtClean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842,3</a:t>
                      </a:r>
                      <a:endParaRPr lang="pl-PL" sz="1800" b="1" dirty="0"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transfer</a:t>
                      </a:r>
                      <a:r>
                        <a:rPr lang="pl-PL" sz="1200" b="1" baseline="0" dirty="0" smtClean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 technologii, badania, i</a:t>
                      </a:r>
                      <a:r>
                        <a:rPr lang="pl-PL" sz="1200" b="1" dirty="0" smtClean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nnowacje</a:t>
                      </a:r>
                      <a:r>
                        <a:rPr lang="pl-PL" sz="12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endParaRPr lang="pl-PL" sz="1200" b="1" dirty="0"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w tym </a:t>
                      </a:r>
                      <a:r>
                        <a:rPr lang="pl-PL" sz="1200" b="1" dirty="0" err="1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ekoinnowacje</a:t>
                      </a:r>
                      <a:endParaRPr lang="pl-PL" sz="1200" b="1" dirty="0"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PROGRAM NA RZECZ ZATRUDNIENIA I INNOWACJI SPOŁECZNYCH </a:t>
                      </a:r>
                      <a:r>
                        <a:rPr lang="pl-PL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EASI</a:t>
                      </a:r>
                      <a:endParaRPr lang="pl-PL" sz="1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919,5</a:t>
                      </a:r>
                      <a:endParaRPr lang="pl-PL" sz="1800" b="1" dirty="0"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193,1</a:t>
                      </a:r>
                      <a:endParaRPr lang="pl-PL" sz="1800" b="1" dirty="0"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ekonomia społeczna, </a:t>
                      </a:r>
                      <a:endParaRPr lang="pl-PL" sz="1200" b="1" dirty="0"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samozatrudnienie</a:t>
                      </a:r>
                      <a:endParaRPr lang="pl-PL" sz="1200" b="1" dirty="0"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KREATYWNA EUROPA</a:t>
                      </a:r>
                      <a:endParaRPr lang="pl-PL" sz="1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1 462,7</a:t>
                      </a:r>
                      <a:endParaRPr lang="pl-PL" sz="1800" b="1" dirty="0"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120,0</a:t>
                      </a:r>
                      <a:endParaRPr lang="pl-PL" sz="1800" b="1" dirty="0"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sektor kreatywny i </a:t>
                      </a:r>
                      <a:r>
                        <a:rPr lang="pl-PL" sz="1200" b="1" dirty="0" smtClean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kultury </a:t>
                      </a:r>
                      <a:br>
                        <a:rPr lang="pl-PL" sz="1200" b="1" dirty="0" smtClean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pl-PL" sz="1200" b="1" dirty="0" smtClean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pl-PL" sz="12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np. multimedia, IT, kino, muzyka), konsorcja firm i innych podmiotów z ww. sektorów </a:t>
                      </a:r>
                      <a:endParaRPr lang="pl-PL" sz="1200" b="1" dirty="0"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Razem</a:t>
                      </a:r>
                      <a:endParaRPr lang="pl-PL" sz="1800" b="1" dirty="0"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81 708,5</a:t>
                      </a:r>
                      <a:endParaRPr lang="pl-PL" sz="1800" b="1" dirty="0"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Century Gothic" pitchFamily="34" charset="0"/>
                          <a:ea typeface="Times New Roman"/>
                          <a:cs typeface="Arial" pitchFamily="34" charset="0"/>
                        </a:rPr>
                        <a:t>4 534,2</a:t>
                      </a:r>
                      <a:endParaRPr lang="pl-PL" sz="1800" b="1" dirty="0"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800" b="1" dirty="0">
                        <a:latin typeface="Century Gothic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611560" y="620688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Instrumenty finansowe</a:t>
            </a:r>
          </a:p>
          <a:p>
            <a:pPr>
              <a:defRPr/>
            </a:pPr>
            <a:r>
              <a:rPr lang="pl-PL" sz="2400" b="1" dirty="0">
                <a:solidFill>
                  <a:srgbClr val="C00000"/>
                </a:solidFill>
                <a:latin typeface="Century Gothic" pitchFamily="34" charset="0"/>
              </a:rPr>
              <a:t>w </a:t>
            </a: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programach UE na lata 2014-2020</a:t>
            </a:r>
            <a:endParaRPr lang="pl-PL" sz="2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11560" y="5661248"/>
            <a:ext cx="7776864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rnd" cmpd="dbl">
            <a:solidFill>
              <a:schemeClr val="accent1"/>
            </a:solidFill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4,5 mld EUR w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publicznych instrumentach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finansowych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oznacza ok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50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mld EUR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potencjalnego preferencyjnego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finansowania dla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przedsiębiorców </a:t>
            </a:r>
            <a:endParaRPr lang="pl-PL" sz="20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8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539552" y="548680"/>
            <a:ext cx="5616624" cy="954107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>
              <a:defRPr/>
            </a:pP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COSME - program na rzecz konkurencyjności przedsiębiorstw oraz MŚP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>
            <a:noAutofit/>
          </a:bodyPr>
          <a:lstStyle/>
          <a:p>
            <a:r>
              <a:rPr lang="pl-PL" sz="2000" dirty="0" smtClean="0">
                <a:latin typeface="Century Gothic" pitchFamily="34" charset="0"/>
              </a:rPr>
              <a:t>Przyjęty w grudniu 2013 r. </a:t>
            </a:r>
          </a:p>
          <a:p>
            <a:r>
              <a:rPr lang="pl-PL" sz="2000" dirty="0" smtClean="0">
                <a:latin typeface="Century Gothic" pitchFamily="34" charset="0"/>
              </a:rPr>
              <a:t>Główne cele programu: </a:t>
            </a:r>
          </a:p>
          <a:p>
            <a:pPr lvl="1">
              <a:buFont typeface="Courier New" pitchFamily="49" charset="0"/>
              <a:buChar char="o"/>
            </a:pPr>
            <a:r>
              <a:rPr lang="pl-PL" sz="2000" dirty="0" smtClean="0">
                <a:latin typeface="Century Gothic" pitchFamily="34" charset="0"/>
              </a:rPr>
              <a:t>wzmocnienie konkurencyjności i trwałości unijnych przedsiębiorstw, szczególnie małych i średnich, oraz</a:t>
            </a:r>
          </a:p>
          <a:p>
            <a:pPr lvl="1">
              <a:buFont typeface="Courier New" pitchFamily="49" charset="0"/>
              <a:buChar char="o"/>
            </a:pPr>
            <a:r>
              <a:rPr lang="pl-PL" sz="2000" dirty="0" smtClean="0">
                <a:latin typeface="Century Gothic" pitchFamily="34" charset="0"/>
              </a:rPr>
              <a:t>krzewienie kultury przedsiębiorczości, wspieranie tworzenia miejsc pracy oraz wzrostu MSP.</a:t>
            </a:r>
          </a:p>
          <a:p>
            <a:r>
              <a:rPr lang="pl-PL" sz="2000" dirty="0" smtClean="0">
                <a:latin typeface="Century Gothic" pitchFamily="34" charset="0"/>
              </a:rPr>
              <a:t>Budżet programu: </a:t>
            </a:r>
            <a:r>
              <a:rPr lang="pl-PL" sz="2000" b="1" dirty="0" smtClean="0">
                <a:latin typeface="Century Gothic" pitchFamily="34" charset="0"/>
              </a:rPr>
              <a:t>2,3 miliarda euro</a:t>
            </a:r>
            <a:r>
              <a:rPr lang="pl-PL" sz="2000" dirty="0" smtClean="0">
                <a:latin typeface="Century Gothic" pitchFamily="34" charset="0"/>
              </a:rPr>
              <a:t>, z czego co najmniej 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60% (1,4 mld euro) przeznaczone na instrumenty finansowe.</a:t>
            </a:r>
          </a:p>
          <a:p>
            <a:r>
              <a:rPr lang="pl-PL" sz="2000" dirty="0" smtClean="0">
                <a:latin typeface="Century Gothic" pitchFamily="34" charset="0"/>
              </a:rPr>
              <a:t>COSME to kontynuacja Programu 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ramowego na rzecz konkurencyjności 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i innowacji (CIP) na lata 2007-2013. </a:t>
            </a:r>
          </a:p>
          <a:p>
            <a:pPr>
              <a:buNone/>
            </a:pPr>
            <a:endParaRPr lang="pl-PL" sz="2000" dirty="0" smtClean="0">
              <a:latin typeface="Century Gothic" pitchFamily="34" charset="0"/>
            </a:endParaRPr>
          </a:p>
        </p:txBody>
      </p:sp>
      <p:pic>
        <p:nvPicPr>
          <p:cNvPr id="5" name="Obraz 22" descr="C:\Documents and Settings\Joanna Dąbrowska\Moje dokumenty\1.Krajowy Punkt Kontaktowy przy ZBP\3.Dokumenty zewnętrzne KPK przy ZBP\COSME\cosme_but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869160"/>
            <a:ext cx="2160240" cy="162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611560" y="548680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Instrumenty finansowe</a:t>
            </a:r>
          </a:p>
          <a:p>
            <a:pPr>
              <a:defRPr/>
            </a:pPr>
            <a:r>
              <a:rPr lang="pl-PL" sz="2800" b="1" dirty="0">
                <a:solidFill>
                  <a:srgbClr val="C00000"/>
                </a:solidFill>
                <a:latin typeface="Century Gothic" pitchFamily="34" charset="0"/>
              </a:rPr>
              <a:t>w programie </a:t>
            </a: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COSME</a:t>
            </a:r>
            <a:endParaRPr lang="pl-PL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550894"/>
              </p:ext>
            </p:extLst>
          </p:nvPr>
        </p:nvGraphicFramePr>
        <p:xfrm>
          <a:off x="539552" y="1844824"/>
          <a:ext cx="7848872" cy="482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960440"/>
              </a:tblGrid>
              <a:tr h="158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Century Gothic" pitchFamily="34" charset="0"/>
                        </a:rPr>
                        <a:t>INSTRUMENTY DŁUŻNE</a:t>
                      </a:r>
                      <a:endParaRPr lang="pl-PL" sz="18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Century Gothic" pitchFamily="34" charset="0"/>
                        </a:rPr>
                        <a:t>INSTRUMENTY KAPITAŁOWE</a:t>
                      </a:r>
                      <a:endParaRPr lang="pl-PL" sz="18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08000" marR="108000" marT="0" marB="0" anchor="ctr"/>
                </a:tc>
              </a:tr>
              <a:tr h="33695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Century Gothic" pitchFamily="34" charset="0"/>
                        </a:rPr>
                        <a:t/>
                      </a:r>
                      <a:br>
                        <a:rPr lang="pl-PL" sz="1800" b="1" dirty="0" smtClean="0">
                          <a:latin typeface="Century Gothic" pitchFamily="34" charset="0"/>
                        </a:rPr>
                      </a:br>
                      <a:r>
                        <a:rPr lang="pl-PL" sz="1800" b="1" dirty="0" err="1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Loan</a:t>
                      </a:r>
                      <a:r>
                        <a:rPr lang="pl-PL" sz="18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pl-PL" sz="1800" b="1" dirty="0" err="1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Guarantee</a:t>
                      </a:r>
                      <a:r>
                        <a:rPr lang="pl-PL" sz="18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pl-PL" sz="1800" b="1" dirty="0" err="1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Facility</a:t>
                      </a:r>
                      <a:r>
                        <a:rPr lang="pl-PL" sz="18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 (LGF)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latin typeface="Century Gothic" pitchFamily="34" charset="0"/>
                        </a:rPr>
                        <a:t/>
                      </a:r>
                      <a:br>
                        <a:rPr lang="pl-PL" sz="1800" dirty="0" smtClean="0">
                          <a:latin typeface="Century Gothic" pitchFamily="34" charset="0"/>
                        </a:rPr>
                      </a:br>
                      <a:r>
                        <a:rPr lang="pl-PL" sz="1800" dirty="0" smtClean="0">
                          <a:latin typeface="Century Gothic" pitchFamily="34" charset="0"/>
                        </a:rPr>
                        <a:t>Gwarancje i regwarancje dla pośredników finansowych </a:t>
                      </a:r>
                      <a:r>
                        <a:rPr lang="pl-PL" sz="1800" b="1" dirty="0" smtClean="0">
                          <a:latin typeface="Century Gothic" pitchFamily="34" charset="0"/>
                        </a:rPr>
                        <a:t>(banków, firm leasingowych, funduszy poręczeniowych itp.) </a:t>
                      </a:r>
                      <a:r>
                        <a:rPr lang="pl-PL" sz="1800" dirty="0" smtClean="0">
                          <a:latin typeface="Century Gothic" pitchFamily="34" charset="0"/>
                        </a:rPr>
                        <a:t>oferujących produkty finansowe dla MSP. </a:t>
                      </a:r>
                      <a:endParaRPr lang="pl-PL" sz="1800" b="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08000" marR="108000" marT="72000" marB="72000"/>
                </a:tc>
                <a:tc>
                  <a:txBody>
                    <a:bodyPr/>
                    <a:lstStyle/>
                    <a:p>
                      <a:r>
                        <a:rPr lang="pl-PL" sz="1800" b="1" dirty="0" smtClean="0">
                          <a:latin typeface="Century Gothic" pitchFamily="34" charset="0"/>
                        </a:rPr>
                        <a:t/>
                      </a:r>
                      <a:br>
                        <a:rPr lang="pl-PL" sz="1800" b="1" dirty="0" smtClean="0">
                          <a:latin typeface="Century Gothic" pitchFamily="34" charset="0"/>
                        </a:rPr>
                      </a:br>
                      <a:r>
                        <a:rPr lang="pl-PL" sz="18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Equity </a:t>
                      </a:r>
                      <a:r>
                        <a:rPr lang="pl-PL" sz="1800" b="1" dirty="0" err="1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Facility</a:t>
                      </a:r>
                      <a:r>
                        <a:rPr lang="pl-PL" sz="18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 for Growth (EFG)</a:t>
                      </a:r>
                    </a:p>
                    <a:p>
                      <a:endParaRPr lang="pl-PL" sz="1800" dirty="0" smtClean="0">
                        <a:latin typeface="Century Gothic" pitchFamily="34" charset="0"/>
                      </a:endParaRPr>
                    </a:p>
                    <a:p>
                      <a:r>
                        <a:rPr lang="pl-PL" sz="1800" dirty="0" smtClean="0">
                          <a:latin typeface="Century Gothic" pitchFamily="34" charset="0"/>
                        </a:rPr>
                        <a:t>Finansowanie inwestorskie dla </a:t>
                      </a:r>
                      <a:r>
                        <a:rPr lang="pl-PL" sz="1800" b="1" dirty="0" smtClean="0">
                          <a:latin typeface="Century Gothic" pitchFamily="34" charset="0"/>
                        </a:rPr>
                        <a:t>funduszy venture capital </a:t>
                      </a:r>
                      <a:r>
                        <a:rPr lang="pl-PL" sz="1800" dirty="0" smtClean="0">
                          <a:latin typeface="Century Gothic" pitchFamily="34" charset="0"/>
                        </a:rPr>
                        <a:t>lub funduszy oferujących finansowanie </a:t>
                      </a:r>
                      <a:r>
                        <a:rPr lang="pl-PL" sz="1800" b="1" dirty="0" err="1" smtClean="0">
                          <a:latin typeface="Century Gothic" pitchFamily="34" charset="0"/>
                        </a:rPr>
                        <a:t>mezzanine</a:t>
                      </a:r>
                      <a:r>
                        <a:rPr lang="pl-PL" sz="1800" dirty="0" smtClean="0">
                          <a:latin typeface="Century Gothic" pitchFamily="34" charset="0"/>
                        </a:rPr>
                        <a:t> dla MSP w fazie ekspansji lub wzrostu. Szczególna uwaga dla MSP prowadzących działalność międzynarodową.</a:t>
                      </a:r>
                      <a:endParaRPr lang="pl-PL" sz="1800" b="0" dirty="0" smtClean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08000" marR="108000" marT="72000" marB="72000"/>
                </a:tc>
              </a:tr>
              <a:tr h="113950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Century Gothic" pitchFamily="34" charset="0"/>
                        </a:rPr>
                        <a:t>Budżet instrumentów finansowych: 1,4 mld euro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solidFill>
                            <a:srgbClr val="C00000"/>
                          </a:solidFill>
                          <a:latin typeface="Century Gothic" pitchFamily="34" charset="0"/>
                        </a:rPr>
                        <a:t>JUŻ URUCHOMIONE!</a:t>
                      </a:r>
                      <a:endParaRPr lang="pl-PL" sz="2400" b="0" dirty="0">
                        <a:solidFill>
                          <a:srgbClr val="C00000"/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76" marR="68576" marT="72000" marB="72000" anchor="ctr"/>
                </a:tc>
                <a:tc hMerge="1">
                  <a:txBody>
                    <a:bodyPr/>
                    <a:lstStyle/>
                    <a:p>
                      <a:endParaRPr lang="pl-PL" sz="1200" b="0" dirty="0" smtClean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76" marR="68576" marT="72000" marB="720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539552" y="548680"/>
            <a:ext cx="5616624" cy="954107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>
              <a:defRPr/>
            </a:pP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COSME LGF:</a:t>
            </a:r>
            <a:endParaRPr lang="pl-PL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>
            <a:noAutofit/>
          </a:bodyPr>
          <a:lstStyle/>
          <a:p>
            <a:r>
              <a:rPr lang="pl-PL" sz="2200" dirty="0" smtClean="0">
                <a:latin typeface="Century Gothic" pitchFamily="34" charset="0"/>
              </a:rPr>
              <a:t>Preferencyjne finansowanie dłużne dla MSP.</a:t>
            </a:r>
          </a:p>
          <a:p>
            <a:r>
              <a:rPr lang="pl-PL" sz="2200" dirty="0" smtClean="0">
                <a:latin typeface="Century Gothic" pitchFamily="34" charset="0"/>
              </a:rPr>
              <a:t>Cele: </a:t>
            </a:r>
          </a:p>
          <a:p>
            <a:pPr lvl="1">
              <a:buFont typeface="Courier New" pitchFamily="49" charset="0"/>
              <a:buChar char="o"/>
            </a:pPr>
            <a:r>
              <a:rPr lang="pl-PL" sz="2200" b="1" dirty="0" smtClean="0">
                <a:latin typeface="Century Gothic" pitchFamily="34" charset="0"/>
              </a:rPr>
              <a:t>inwestycje w środki trwałe </a:t>
            </a:r>
            <a:r>
              <a:rPr lang="pl-PL" sz="2200" dirty="0" smtClean="0">
                <a:latin typeface="Century Gothic" pitchFamily="34" charset="0"/>
              </a:rPr>
              <a:t>(aktywa rzeczowe, wartości niematerialne i prawne),</a:t>
            </a:r>
          </a:p>
          <a:p>
            <a:pPr lvl="1">
              <a:buFont typeface="Courier New" pitchFamily="49" charset="0"/>
              <a:buChar char="o"/>
            </a:pPr>
            <a:r>
              <a:rPr lang="pl-PL" sz="2200" b="1" dirty="0" smtClean="0">
                <a:latin typeface="Century Gothic" pitchFamily="34" charset="0"/>
              </a:rPr>
              <a:t>kapitał obrotowy</a:t>
            </a:r>
            <a:r>
              <a:rPr lang="pl-PL" sz="2200" dirty="0" smtClean="0">
                <a:latin typeface="Century Gothic" pitchFamily="34" charset="0"/>
              </a:rPr>
              <a:t>.</a:t>
            </a:r>
          </a:p>
          <a:p>
            <a:r>
              <a:rPr lang="pl-PL" sz="2200" dirty="0" smtClean="0">
                <a:latin typeface="Century Gothic" pitchFamily="34" charset="0"/>
              </a:rPr>
              <a:t>Tylko nowo zawarte transakcje (wykluczone refinansowanie zobowiązań w innej instytucji finansowej).</a:t>
            </a:r>
          </a:p>
          <a:p>
            <a:r>
              <a:rPr lang="pl-PL" sz="2200" dirty="0" smtClean="0">
                <a:latin typeface="Century Gothic" pitchFamily="34" charset="0"/>
              </a:rPr>
              <a:t>Finansowanie od roku do 10 lat, odnawialne do 5 lat.</a:t>
            </a:r>
          </a:p>
          <a:p>
            <a:r>
              <a:rPr lang="pl-PL" sz="2200" dirty="0" smtClean="0">
                <a:latin typeface="Century Gothic" pitchFamily="34" charset="0"/>
              </a:rPr>
              <a:t>Wartość finansowania do 1,5 mln euro.</a:t>
            </a:r>
          </a:p>
          <a:p>
            <a:r>
              <a:rPr lang="pl-PL" sz="2200" dirty="0" smtClean="0">
                <a:latin typeface="Century Gothic" pitchFamily="34" charset="0"/>
              </a:rPr>
              <a:t>Gwarancja jest darmowa.</a:t>
            </a:r>
          </a:p>
          <a:p>
            <a:r>
              <a:rPr lang="pl-PL" sz="2200" dirty="0" smtClean="0">
                <a:latin typeface="Century Gothic" pitchFamily="34" charset="0"/>
              </a:rPr>
              <a:t>Bez pomocy publicznej.</a:t>
            </a:r>
            <a:endParaRPr lang="pl-PL" sz="1800" dirty="0" smtClean="0">
              <a:latin typeface="Century Gothic" pitchFamily="34" charset="0"/>
            </a:endParaRPr>
          </a:p>
        </p:txBody>
      </p:sp>
      <p:pic>
        <p:nvPicPr>
          <p:cNvPr id="5" name="Obraz 22" descr="C:\Documents and Settings\Joanna Dąbrowska\Moje dokumenty\1.Krajowy Punkt Kontaktowy przy ZBP\3.Dokumenty zewnętrzne KPK przy ZBP\COSME\cosme_but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013176"/>
            <a:ext cx="2160240" cy="162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844824"/>
            <a:ext cx="8136955" cy="41370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pl-PL" sz="2400" b="1" dirty="0" smtClean="0">
                <a:latin typeface="Century Gothic" pitchFamily="34" charset="0"/>
              </a:rPr>
              <a:t>„</a:t>
            </a:r>
            <a:r>
              <a:rPr lang="pl-PL" sz="2400" b="1" dirty="0" err="1" smtClean="0">
                <a:latin typeface="Century Gothic" pitchFamily="34" charset="0"/>
              </a:rPr>
              <a:t>InnovFin</a:t>
            </a:r>
            <a:r>
              <a:rPr lang="pl-PL" sz="2400" b="1" dirty="0" smtClean="0">
                <a:latin typeface="Century Gothic" pitchFamily="34" charset="0"/>
              </a:rPr>
              <a:t> – EU Finance for </a:t>
            </a:r>
            <a:r>
              <a:rPr lang="pl-PL" sz="2400" b="1" dirty="0" err="1" smtClean="0">
                <a:latin typeface="Century Gothic" pitchFamily="34" charset="0"/>
              </a:rPr>
              <a:t>Innovators</a:t>
            </a:r>
            <a:r>
              <a:rPr lang="pl-PL" sz="2400" b="1" dirty="0" smtClean="0">
                <a:latin typeface="Century Gothic" pitchFamily="34" charset="0"/>
              </a:rPr>
              <a:t>”: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 smtClean="0">
                <a:latin typeface="Century Gothic" pitchFamily="34" charset="0"/>
              </a:rPr>
              <a:t>instrumenty finansowe w osi </a:t>
            </a:r>
            <a:r>
              <a:rPr lang="pl-PL" sz="2000" b="1" dirty="0" smtClean="0">
                <a:latin typeface="Century Gothic" pitchFamily="34" charset="0"/>
              </a:rPr>
              <a:t>„Dostęp do finansowania ryzyka”</a:t>
            </a:r>
            <a:endParaRPr lang="pl-PL" sz="2000" dirty="0" smtClean="0">
              <a:latin typeface="Century Gothic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2000" b="1" dirty="0" smtClean="0">
              <a:latin typeface="Century Gothic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 smtClean="0">
                <a:latin typeface="Century Gothic" pitchFamily="34" charset="0"/>
              </a:rPr>
              <a:t>Cel: </a:t>
            </a:r>
            <a:r>
              <a:rPr lang="pl-PL" sz="2000" b="1" dirty="0" smtClean="0">
                <a:latin typeface="Century Gothic" pitchFamily="34" charset="0"/>
              </a:rPr>
              <a:t>zwiększenie dostępu do finansowania ryzyka </a:t>
            </a:r>
            <a:br>
              <a:rPr lang="pl-PL" sz="2000" b="1" dirty="0" smtClean="0">
                <a:latin typeface="Century Gothic" pitchFamily="34" charset="0"/>
              </a:rPr>
            </a:br>
            <a:r>
              <a:rPr lang="pl-PL" sz="2000" b="1" dirty="0" smtClean="0">
                <a:latin typeface="Century Gothic" pitchFamily="34" charset="0"/>
              </a:rPr>
              <a:t>związanego z finansowaniem badań naukowych i innowacji.</a:t>
            </a:r>
            <a:endParaRPr lang="pl-PL" sz="2000" dirty="0" smtClean="0">
              <a:latin typeface="Century Gothic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2000" b="1" dirty="0" smtClean="0">
              <a:latin typeface="Century Gothic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000" b="1" dirty="0" smtClean="0">
                <a:latin typeface="Century Gothic" pitchFamily="34" charset="0"/>
              </a:rPr>
              <a:t>Oczekiwane skutki: </a:t>
            </a:r>
            <a:endParaRPr lang="pl-PL" sz="2000" dirty="0" smtClean="0">
              <a:latin typeface="Century Gothic" pitchFamily="34" charset="0"/>
            </a:endParaRPr>
          </a:p>
          <a:p>
            <a:pPr marL="361950" lvl="0" indent="-276225">
              <a:spcBef>
                <a:spcPts val="0"/>
              </a:spcBef>
            </a:pPr>
            <a:r>
              <a:rPr lang="pl-PL" sz="2000" dirty="0" smtClean="0">
                <a:latin typeface="Century Gothic" pitchFamily="34" charset="0"/>
              </a:rPr>
              <a:t>zwiększenie gotowości sektora prywatnego 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do inwestowania w badania naukowe i  innowacje</a:t>
            </a:r>
          </a:p>
          <a:p>
            <a:pPr marL="361950" lvl="0" indent="-276225">
              <a:spcBef>
                <a:spcPts val="0"/>
              </a:spcBef>
            </a:pPr>
            <a:r>
              <a:rPr lang="pl-PL" sz="2000" dirty="0" smtClean="0">
                <a:latin typeface="Century Gothic" pitchFamily="34" charset="0"/>
              </a:rPr>
              <a:t>wzrost udziału inwestycji w </a:t>
            </a:r>
            <a:r>
              <a:rPr lang="pl-PL" sz="2000" dirty="0" err="1" smtClean="0">
                <a:latin typeface="Century Gothic" pitchFamily="34" charset="0"/>
              </a:rPr>
              <a:t>B+R</a:t>
            </a:r>
            <a:r>
              <a:rPr lang="pl-PL" sz="2000" dirty="0" smtClean="0">
                <a:latin typeface="Century Gothic" pitchFamily="34" charset="0"/>
              </a:rPr>
              <a:t> w PKB</a:t>
            </a:r>
          </a:p>
          <a:p>
            <a:pPr marL="361950" lvl="0" indent="-276225">
              <a:spcBef>
                <a:spcPts val="0"/>
              </a:spcBef>
            </a:pPr>
            <a:r>
              <a:rPr lang="pl-PL" sz="2000" dirty="0" smtClean="0">
                <a:latin typeface="Century Gothic" pitchFamily="34" charset="0"/>
              </a:rPr>
              <a:t>osiągnięcie celów badawczych</a:t>
            </a:r>
            <a:endParaRPr lang="pl-PL" sz="2000" dirty="0">
              <a:latin typeface="Century Gothic" pitchFamily="34" charset="0"/>
            </a:endParaRPr>
          </a:p>
        </p:txBody>
      </p:sp>
      <p:pic>
        <p:nvPicPr>
          <p:cNvPr id="7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428596" y="428604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Instrumenty finansowe</a:t>
            </a:r>
          </a:p>
          <a:p>
            <a:pPr>
              <a:defRPr/>
            </a:pPr>
            <a:r>
              <a:rPr lang="pl-PL" sz="2800" b="1" dirty="0">
                <a:solidFill>
                  <a:srgbClr val="C00000"/>
                </a:solidFill>
                <a:latin typeface="Century Gothic" pitchFamily="34" charset="0"/>
              </a:rPr>
              <a:t>w programie </a:t>
            </a: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Horyzont 2020</a:t>
            </a:r>
            <a:endParaRPr lang="pl-PL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6" name="Picture 1" descr="C:\Documents and Settings\MICHAL\Moje dokumenty\Moje obrazy\horizon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700808"/>
            <a:ext cx="8208962" cy="41370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pl-PL" sz="1800" b="1" i="1" dirty="0" err="1" smtClean="0">
                <a:latin typeface="Century Gothic" pitchFamily="34" charset="0"/>
              </a:rPr>
              <a:t>InnovFin</a:t>
            </a:r>
            <a:r>
              <a:rPr lang="pl-PL" sz="1800" b="1" i="1" dirty="0" smtClean="0">
                <a:latin typeface="Century Gothic" pitchFamily="34" charset="0"/>
              </a:rPr>
              <a:t> </a:t>
            </a:r>
            <a:r>
              <a:rPr lang="pl-PL" sz="1800" b="1" i="1" dirty="0" err="1" smtClean="0">
                <a:latin typeface="Century Gothic" pitchFamily="34" charset="0"/>
              </a:rPr>
              <a:t>Large</a:t>
            </a:r>
            <a:r>
              <a:rPr lang="pl-PL" sz="1800" b="1" i="1" dirty="0" smtClean="0">
                <a:latin typeface="Century Gothic" pitchFamily="34" charset="0"/>
              </a:rPr>
              <a:t> </a:t>
            </a:r>
            <a:r>
              <a:rPr lang="pl-PL" sz="1800" b="1" i="1" dirty="0" err="1" smtClean="0">
                <a:latin typeface="Century Gothic" pitchFamily="34" charset="0"/>
              </a:rPr>
              <a:t>Projects</a:t>
            </a:r>
            <a:r>
              <a:rPr lang="pl-PL" sz="1800" i="1" dirty="0" smtClean="0">
                <a:latin typeface="Century Gothic" pitchFamily="34" charset="0"/>
              </a:rPr>
              <a:t>: </a:t>
            </a:r>
            <a:r>
              <a:rPr lang="pl-PL" sz="1800" dirty="0" smtClean="0">
                <a:latin typeface="Century Gothic" pitchFamily="34" charset="0"/>
              </a:rPr>
              <a:t>finansowanie innowacyjnych projektów realizowanych przed duże przedsiębiorstwa oraz uczelnie, publiczne instytucje badawcze, PPP itp. </a:t>
            </a:r>
            <a:br>
              <a:rPr lang="pl-PL" sz="1800" dirty="0" smtClean="0">
                <a:latin typeface="Century Gothic" pitchFamily="34" charset="0"/>
              </a:rPr>
            </a:br>
            <a:r>
              <a:rPr lang="pl-PL" sz="1800" dirty="0" smtClean="0">
                <a:latin typeface="Century Gothic" pitchFamily="34" charset="0"/>
              </a:rPr>
              <a:t>Instrument: pożyczki i gwarancje z Europejskiego Banku Inwestycyjnego od 25 do 300 mln euro.</a:t>
            </a:r>
          </a:p>
          <a:p>
            <a:pPr marL="0" indent="0">
              <a:spcBef>
                <a:spcPts val="0"/>
              </a:spcBef>
              <a:buNone/>
            </a:pPr>
            <a:endParaRPr lang="pl-PL" sz="1800" dirty="0" smtClean="0">
              <a:latin typeface="Century Gothic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1800" b="1" i="1" dirty="0" err="1" smtClean="0">
                <a:latin typeface="Century Gothic" pitchFamily="34" charset="0"/>
              </a:rPr>
              <a:t>InnovFin</a:t>
            </a:r>
            <a:r>
              <a:rPr lang="pl-PL" sz="1800" b="1" i="1" dirty="0" smtClean="0">
                <a:latin typeface="Century Gothic" pitchFamily="34" charset="0"/>
              </a:rPr>
              <a:t> </a:t>
            </a:r>
            <a:r>
              <a:rPr lang="pl-PL" sz="1800" b="1" i="1" dirty="0" err="1" smtClean="0">
                <a:latin typeface="Century Gothic" pitchFamily="34" charset="0"/>
              </a:rPr>
              <a:t>MidCap</a:t>
            </a:r>
            <a:r>
              <a:rPr lang="pl-PL" sz="1800" b="1" i="1" dirty="0" smtClean="0">
                <a:latin typeface="Century Gothic" pitchFamily="34" charset="0"/>
              </a:rPr>
              <a:t> Growth Finance</a:t>
            </a:r>
            <a:r>
              <a:rPr lang="pl-PL" sz="1800" i="1" dirty="0" smtClean="0">
                <a:latin typeface="Century Gothic" pitchFamily="34" charset="0"/>
              </a:rPr>
              <a:t>: </a:t>
            </a:r>
            <a:r>
              <a:rPr lang="pl-PL" sz="1800" dirty="0" smtClean="0">
                <a:latin typeface="Century Gothic" pitchFamily="34" charset="0"/>
              </a:rPr>
              <a:t>analogiczny instrument dla przedsiębiorstw do 3000 zatrudnionych, w tym MSP. Pożyczki i </a:t>
            </a:r>
            <a:br>
              <a:rPr lang="pl-PL" sz="1800" dirty="0" smtClean="0">
                <a:latin typeface="Century Gothic" pitchFamily="34" charset="0"/>
              </a:rPr>
            </a:br>
            <a:r>
              <a:rPr lang="pl-PL" sz="1800" dirty="0" smtClean="0">
                <a:latin typeface="Century Gothic" pitchFamily="34" charset="0"/>
              </a:rPr>
              <a:t>instrumenty pośrednie (w tym </a:t>
            </a:r>
            <a:r>
              <a:rPr lang="pl-PL" sz="1800" dirty="0" err="1" smtClean="0">
                <a:latin typeface="Century Gothic" pitchFamily="34" charset="0"/>
              </a:rPr>
              <a:t>mezzanine</a:t>
            </a:r>
            <a:r>
              <a:rPr lang="pl-PL" sz="1800" dirty="0" smtClean="0">
                <a:latin typeface="Century Gothic" pitchFamily="34" charset="0"/>
              </a:rPr>
              <a:t>) z EBI, 7,5 - 25 mln euro.</a:t>
            </a:r>
          </a:p>
          <a:p>
            <a:pPr>
              <a:spcBef>
                <a:spcPts val="0"/>
              </a:spcBef>
              <a:buNone/>
            </a:pPr>
            <a:endParaRPr lang="pl-PL" sz="1800" dirty="0" smtClean="0">
              <a:latin typeface="Century Gothic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pl-PL" sz="1800" b="1" dirty="0" smtClean="0">
                <a:solidFill>
                  <a:srgbClr val="00B050"/>
                </a:solidFill>
                <a:latin typeface="Century Gothic" pitchFamily="34" charset="0"/>
              </a:rPr>
              <a:t>Instrumenty aktywne </a:t>
            </a:r>
            <a:r>
              <a:rPr lang="pl-PL" sz="1800" dirty="0" smtClean="0">
                <a:latin typeface="Century Gothic" pitchFamily="34" charset="0"/>
              </a:rPr>
              <a:t>(kontynuacja </a:t>
            </a:r>
            <a:r>
              <a:rPr lang="pl-PL" sz="1800" dirty="0" err="1" smtClean="0">
                <a:latin typeface="Century Gothic" pitchFamily="34" charset="0"/>
              </a:rPr>
              <a:t>Risk</a:t>
            </a:r>
            <a:r>
              <a:rPr lang="pl-PL" sz="1800" dirty="0" smtClean="0">
                <a:latin typeface="Century Gothic" pitchFamily="34" charset="0"/>
              </a:rPr>
              <a:t> </a:t>
            </a:r>
            <a:r>
              <a:rPr lang="pl-PL" sz="1800" dirty="0" err="1" smtClean="0">
                <a:latin typeface="Century Gothic" pitchFamily="34" charset="0"/>
              </a:rPr>
              <a:t>Sharing</a:t>
            </a:r>
            <a:r>
              <a:rPr lang="pl-PL" sz="1800" dirty="0" smtClean="0">
                <a:latin typeface="Century Gothic" pitchFamily="34" charset="0"/>
              </a:rPr>
              <a:t> Finance </a:t>
            </a:r>
            <a:r>
              <a:rPr lang="pl-PL" sz="1800" dirty="0" err="1" smtClean="0">
                <a:latin typeface="Century Gothic" pitchFamily="34" charset="0"/>
              </a:rPr>
              <a:t>Facility</a:t>
            </a:r>
            <a:r>
              <a:rPr lang="pl-PL" sz="1800" dirty="0" smtClean="0">
                <a:latin typeface="Century Gothic" pitchFamily="34" charset="0"/>
              </a:rPr>
              <a:t> z 7PR)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 smtClean="0">
                <a:latin typeface="Century Gothic" pitchFamily="34" charset="0"/>
              </a:rPr>
              <a:t>Do końca 2014 r. EBI zaakceptował ponad 30 pożyczek, o łącznej wartości ok. 2 mld euro; kilkadziesiąt kolejnych jest rozpatrywanych. </a:t>
            </a:r>
          </a:p>
        </p:txBody>
      </p:sp>
      <p:pic>
        <p:nvPicPr>
          <p:cNvPr id="41989" name="Picture 1" descr="C:\Documents and Settings\MICHAL\Moje dokumenty\Moje obrazy\horizon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539552" y="476672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200" b="1" dirty="0" smtClean="0">
                <a:solidFill>
                  <a:srgbClr val="C00000"/>
                </a:solidFill>
                <a:latin typeface="Century Gothic" pitchFamily="34" charset="0"/>
              </a:rPr>
              <a:t>Horyzont 2020: pożyczki bezpośrednie z EBI:</a:t>
            </a:r>
            <a:endParaRPr lang="pl-PL" sz="3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700808"/>
            <a:ext cx="8208962" cy="41370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pl-PL" sz="1800" b="1" i="1" dirty="0" err="1" smtClean="0">
                <a:latin typeface="Century Gothic" pitchFamily="34" charset="0"/>
              </a:rPr>
              <a:t>InnovFin</a:t>
            </a:r>
            <a:r>
              <a:rPr lang="pl-PL" sz="1800" b="1" i="1" dirty="0" smtClean="0">
                <a:latin typeface="Century Gothic" pitchFamily="34" charset="0"/>
              </a:rPr>
              <a:t> </a:t>
            </a:r>
            <a:r>
              <a:rPr lang="pl-PL" sz="1800" b="1" i="1" dirty="0" err="1" smtClean="0">
                <a:latin typeface="Century Gothic" pitchFamily="34" charset="0"/>
              </a:rPr>
              <a:t>MidCap</a:t>
            </a:r>
            <a:r>
              <a:rPr lang="pl-PL" sz="1800" b="1" i="1" dirty="0" smtClean="0">
                <a:latin typeface="Century Gothic" pitchFamily="34" charset="0"/>
              </a:rPr>
              <a:t> </a:t>
            </a:r>
            <a:r>
              <a:rPr lang="pl-PL" sz="1800" b="1" i="1" dirty="0" err="1" smtClean="0">
                <a:latin typeface="Century Gothic" pitchFamily="34" charset="0"/>
              </a:rPr>
              <a:t>Guarantee</a:t>
            </a:r>
            <a:r>
              <a:rPr lang="pl-PL" sz="1800" i="1" dirty="0" smtClean="0">
                <a:latin typeface="Century Gothic" pitchFamily="34" charset="0"/>
              </a:rPr>
              <a:t>:</a:t>
            </a:r>
            <a:r>
              <a:rPr lang="pl-PL" sz="1800" dirty="0" smtClean="0">
                <a:latin typeface="Century Gothic" pitchFamily="34" charset="0"/>
              </a:rPr>
              <a:t> finansowanie dla przedsiębiorstw do 3000 zatrudnionych, w zakresie od 7,5 do 50 mln euro.</a:t>
            </a:r>
            <a:br>
              <a:rPr lang="pl-PL" sz="1800" dirty="0" smtClean="0">
                <a:latin typeface="Century Gothic" pitchFamily="34" charset="0"/>
              </a:rPr>
            </a:br>
            <a:r>
              <a:rPr lang="pl-PL" sz="1800" dirty="0" smtClean="0">
                <a:latin typeface="Century Gothic" pitchFamily="34" charset="0"/>
              </a:rPr>
              <a:t>Instrument: gwarancje i regwarancje portfelowe EBI dla pośredników finansowych(wartość portfela do 400 mln euro, gwarancja 50%).</a:t>
            </a:r>
          </a:p>
          <a:p>
            <a:pPr>
              <a:spcBef>
                <a:spcPts val="0"/>
              </a:spcBef>
            </a:pPr>
            <a:r>
              <a:rPr lang="pl-PL" sz="1800" b="1" dirty="0" smtClean="0">
                <a:solidFill>
                  <a:srgbClr val="00B050"/>
                </a:solidFill>
                <a:latin typeface="Century Gothic" pitchFamily="34" charset="0"/>
              </a:rPr>
              <a:t>trwają dwa projekty pilotażowe (z Commerzbank i KBC Bank, na 200 mln euro każdy), </a:t>
            </a:r>
          </a:p>
          <a:p>
            <a:pPr>
              <a:spcBef>
                <a:spcPts val="0"/>
              </a:spcBef>
            </a:pPr>
            <a:r>
              <a:rPr lang="pl-PL" sz="1800" b="1" dirty="0" smtClean="0">
                <a:solidFill>
                  <a:srgbClr val="00B050"/>
                </a:solidFill>
                <a:latin typeface="Century Gothic" pitchFamily="34" charset="0"/>
              </a:rPr>
              <a:t>otwarty konkurs dla pośredników zostanie ogłoszony w II kw. 2015 r.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b="1" i="1" dirty="0" err="1" smtClean="0">
                <a:latin typeface="Century Gothic" pitchFamily="34" charset="0"/>
              </a:rPr>
              <a:t>InnovFin</a:t>
            </a:r>
            <a:r>
              <a:rPr lang="pl-PL" sz="1800" b="1" i="1" dirty="0" smtClean="0">
                <a:latin typeface="Century Gothic" pitchFamily="34" charset="0"/>
              </a:rPr>
              <a:t> SME </a:t>
            </a:r>
            <a:r>
              <a:rPr lang="pl-PL" sz="1800" b="1" i="1" dirty="0" err="1" smtClean="0">
                <a:latin typeface="Century Gothic" pitchFamily="34" charset="0"/>
              </a:rPr>
              <a:t>Guarantee</a:t>
            </a:r>
            <a:r>
              <a:rPr lang="pl-PL" sz="1800" i="1" dirty="0" smtClean="0">
                <a:latin typeface="Century Gothic" pitchFamily="34" charset="0"/>
              </a:rPr>
              <a:t>: </a:t>
            </a:r>
            <a:r>
              <a:rPr lang="pl-PL" sz="1800" dirty="0" smtClean="0">
                <a:latin typeface="Century Gothic" pitchFamily="34" charset="0"/>
              </a:rPr>
              <a:t>dostęp do finansowania dla innowacyjnych MSP oraz przedsiębiorstw do 500 zatrudnionych,  dzięki kredytom i innym formom finansowania dłużnego od 25 tys. do 7,5 mln euro. </a:t>
            </a:r>
            <a:br>
              <a:rPr lang="pl-PL" sz="1800" dirty="0" smtClean="0">
                <a:latin typeface="Century Gothic" pitchFamily="34" charset="0"/>
              </a:rPr>
            </a:br>
            <a:r>
              <a:rPr lang="pl-PL" sz="1800" dirty="0" smtClean="0">
                <a:latin typeface="Century Gothic" pitchFamily="34" charset="0"/>
              </a:rPr>
              <a:t>Instrument: gwarancje i regwarancje portfelowe EFI dla pośredników finansowych(gwarancja 50%, bez </a:t>
            </a:r>
            <a:r>
              <a:rPr lang="pl-PL" sz="1800" i="1" dirty="0" smtClean="0">
                <a:latin typeface="Century Gothic" pitchFamily="34" charset="0"/>
              </a:rPr>
              <a:t>cap</a:t>
            </a:r>
            <a:r>
              <a:rPr lang="pl-PL" sz="1800" dirty="0" smtClean="0">
                <a:latin typeface="Century Gothic" pitchFamily="34" charset="0"/>
              </a:rPr>
              <a:t>, płatna).</a:t>
            </a:r>
            <a:endParaRPr lang="pl-PL" sz="18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spcBef>
                <a:spcPts val="0"/>
              </a:spcBef>
            </a:pPr>
            <a:r>
              <a:rPr lang="pl-PL" sz="1800" b="1" dirty="0" smtClean="0">
                <a:solidFill>
                  <a:srgbClr val="00B050"/>
                </a:solidFill>
                <a:latin typeface="Century Gothic" pitchFamily="34" charset="0"/>
              </a:rPr>
              <a:t>konkurs dla pośredników ogłoszony w sierpniu 2014 r.</a:t>
            </a:r>
          </a:p>
          <a:p>
            <a:pPr>
              <a:spcBef>
                <a:spcPts val="0"/>
              </a:spcBef>
            </a:pPr>
            <a:r>
              <a:rPr lang="pl-PL" sz="1800" b="1" dirty="0" smtClean="0">
                <a:solidFill>
                  <a:srgbClr val="00B050"/>
                </a:solidFill>
                <a:latin typeface="Century Gothic" pitchFamily="34" charset="0"/>
              </a:rPr>
              <a:t>do marca 2015 r. podpisane 8 umów, kolejne w toku.</a:t>
            </a:r>
          </a:p>
        </p:txBody>
      </p:sp>
      <p:pic>
        <p:nvPicPr>
          <p:cNvPr id="41989" name="Picture 1" descr="C:\Documents and Settings\MICHAL\Moje dokumenty\Moje obrazy\horizon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539552" y="476672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200" b="1" dirty="0" smtClean="0">
                <a:solidFill>
                  <a:srgbClr val="C00000"/>
                </a:solidFill>
                <a:latin typeface="Century Gothic" pitchFamily="34" charset="0"/>
              </a:rPr>
              <a:t>Horyzont 2020: </a:t>
            </a:r>
            <a:br>
              <a:rPr lang="pl-PL" sz="32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l-PL" sz="3200" b="1" dirty="0" smtClean="0">
                <a:solidFill>
                  <a:srgbClr val="C00000"/>
                </a:solidFill>
                <a:latin typeface="Century Gothic" pitchFamily="34" charset="0"/>
              </a:rPr>
              <a:t>Gwarancje:</a:t>
            </a:r>
            <a:endParaRPr lang="pl-PL" sz="3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700808"/>
            <a:ext cx="8208962" cy="41370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i="1" dirty="0" err="1" smtClean="0">
                <a:latin typeface="Century Gothic" pitchFamily="34" charset="0"/>
                <a:ea typeface="Calibri"/>
                <a:cs typeface="Times New Roman"/>
              </a:rPr>
              <a:t>InnovFin</a:t>
            </a:r>
            <a:r>
              <a:rPr lang="en-US" sz="1800" b="1" i="1" dirty="0" smtClean="0">
                <a:latin typeface="Century Gothic" pitchFamily="34" charset="0"/>
                <a:ea typeface="Calibri"/>
                <a:cs typeface="Times New Roman"/>
              </a:rPr>
              <a:t> SME Venture Capital</a:t>
            </a:r>
            <a:r>
              <a:rPr lang="pl-PL" sz="1800" b="1" i="1" dirty="0" smtClean="0">
                <a:latin typeface="Century Gothic" pitchFamily="34" charset="0"/>
                <a:ea typeface="Calibri"/>
                <a:cs typeface="Times New Roman"/>
              </a:rPr>
              <a:t> </a:t>
            </a:r>
            <a:r>
              <a:rPr lang="pl-PL" sz="1800" dirty="0" smtClean="0">
                <a:latin typeface="Century Gothic" pitchFamily="34" charset="0"/>
                <a:ea typeface="Calibri"/>
                <a:cs typeface="Times New Roman"/>
              </a:rPr>
              <a:t>(</a:t>
            </a:r>
            <a:r>
              <a:rPr lang="pl-PL" sz="1800" dirty="0" smtClean="0">
                <a:latin typeface="Century Gothic" pitchFamily="34" charset="0"/>
              </a:rPr>
              <a:t>Instrument Kapitałowy dla Badań i Innowacji, d. E</a:t>
            </a:r>
            <a:r>
              <a:rPr lang="en-US" sz="1800" dirty="0" err="1" smtClean="0">
                <a:latin typeface="Century Gothic" pitchFamily="34" charset="0"/>
                <a:ea typeface="Calibri"/>
                <a:cs typeface="Times New Roman"/>
              </a:rPr>
              <a:t>quity</a:t>
            </a:r>
            <a:r>
              <a:rPr lang="en-US" sz="1800" dirty="0" smtClean="0">
                <a:latin typeface="Century Gothic" pitchFamily="34" charset="0"/>
                <a:ea typeface="Calibri"/>
                <a:cs typeface="Times New Roman"/>
              </a:rPr>
              <a:t> Facility for R&amp;I</a:t>
            </a:r>
            <a:r>
              <a:rPr lang="pl-PL" sz="1800" dirty="0" smtClean="0">
                <a:latin typeface="Century Gothic" pitchFamily="34" charset="0"/>
              </a:rPr>
              <a:t>): finansowanie udziałowe dla funduszy realizujących inwestycje wysokiego ryzyka, w celu poprawy dostępu do finansowania dla przedsiębiorstw do 500 zatrudnionych we wczesnej fazie rozwoju, dla wzmocnienia działalności badawczej i innowacyjnej.  Szczególny nacisk na </a:t>
            </a:r>
            <a:r>
              <a:rPr lang="pl-PL" sz="1800" dirty="0" err="1" smtClean="0">
                <a:latin typeface="Century Gothic" pitchFamily="34" charset="0"/>
              </a:rPr>
              <a:t>ekoinnowacje</a:t>
            </a:r>
            <a:r>
              <a:rPr lang="pl-PL" sz="1800" dirty="0" smtClean="0">
                <a:latin typeface="Century Gothic" pitchFamily="34" charset="0"/>
              </a:rPr>
              <a:t>.  </a:t>
            </a:r>
          </a:p>
          <a:p>
            <a:pPr marL="276225" lvl="0" indent="-190500">
              <a:spcBef>
                <a:spcPts val="0"/>
              </a:spcBef>
            </a:pPr>
            <a:r>
              <a:rPr lang="pl-PL" sz="1800" b="1" dirty="0" smtClean="0">
                <a:solidFill>
                  <a:srgbClr val="00B050"/>
                </a:solidFill>
                <a:latin typeface="Century Gothic" pitchFamily="34" charset="0"/>
              </a:rPr>
              <a:t>zakończono negocjacje między Komisją a EFI, </a:t>
            </a:r>
            <a:br>
              <a:rPr lang="pl-PL" sz="1800" b="1" dirty="0" smtClean="0">
                <a:solidFill>
                  <a:srgbClr val="00B050"/>
                </a:solidFill>
                <a:latin typeface="Century Gothic" pitchFamily="34" charset="0"/>
              </a:rPr>
            </a:br>
            <a:r>
              <a:rPr lang="pl-PL" sz="1800" b="1" dirty="0" smtClean="0">
                <a:solidFill>
                  <a:srgbClr val="00B050"/>
                </a:solidFill>
                <a:latin typeface="Century Gothic" pitchFamily="34" charset="0"/>
              </a:rPr>
              <a:t>oferta dla funduszy VC oczekiwana w II kw. 2015 r.</a:t>
            </a:r>
          </a:p>
          <a:p>
            <a:pPr marL="0" indent="0">
              <a:spcBef>
                <a:spcPts val="0"/>
              </a:spcBef>
              <a:buNone/>
            </a:pPr>
            <a:endParaRPr lang="pl-PL" sz="1800" b="1" i="1" dirty="0" smtClean="0">
              <a:latin typeface="Century Gothic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1800" b="1" i="1" dirty="0" smtClean="0">
                <a:latin typeface="Century Gothic" pitchFamily="34" charset="0"/>
              </a:rPr>
              <a:t>InnovFin </a:t>
            </a:r>
            <a:r>
              <a:rPr lang="pl-PL" sz="1800" b="1" i="1" dirty="0" err="1" smtClean="0">
                <a:latin typeface="Century Gothic" pitchFamily="34" charset="0"/>
              </a:rPr>
              <a:t>Advisory</a:t>
            </a:r>
            <a:r>
              <a:rPr lang="pl-PL" sz="1800" dirty="0" smtClean="0">
                <a:latin typeface="Century Gothic" pitchFamily="34" charset="0"/>
              </a:rPr>
              <a:t>: usługi doradcze w celu poprawy dostępu do finansowania dla dużych, kapitało- i czasochłonnych projektów innowacyjnych.</a:t>
            </a:r>
          </a:p>
          <a:p>
            <a:pPr marL="361950" indent="-180975">
              <a:spcBef>
                <a:spcPts val="0"/>
              </a:spcBef>
              <a:tabLst>
                <a:tab pos="180975" algn="l"/>
              </a:tabLst>
            </a:pPr>
            <a:r>
              <a:rPr lang="pl-PL" sz="1800" b="1" dirty="0" smtClean="0">
                <a:solidFill>
                  <a:srgbClr val="00B050"/>
                </a:solidFill>
                <a:latin typeface="Century Gothic" pitchFamily="34" charset="0"/>
              </a:rPr>
              <a:t>instrument uruchomiony.</a:t>
            </a:r>
          </a:p>
          <a:p>
            <a:pPr marL="0" indent="0">
              <a:buNone/>
            </a:pPr>
            <a:endParaRPr lang="pl-PL" sz="1800" dirty="0" smtClean="0">
              <a:latin typeface="Century Gothic" pitchFamily="34" charset="0"/>
            </a:endParaRPr>
          </a:p>
          <a:p>
            <a:endParaRPr lang="pl-PL" sz="1800" dirty="0" smtClean="0">
              <a:latin typeface="Century Gothic" pitchFamily="34" charset="0"/>
            </a:endParaRPr>
          </a:p>
          <a:p>
            <a:endParaRPr lang="pl-PL" sz="1800" dirty="0" smtClean="0">
              <a:latin typeface="Century Gothic" pitchFamily="34" charset="0"/>
            </a:endParaRPr>
          </a:p>
        </p:txBody>
      </p:sp>
      <p:pic>
        <p:nvPicPr>
          <p:cNvPr id="41989" name="Picture 1" descr="C:\Documents and Settings\MICHAL\Moje dokumenty\Moje obrazy\horizon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539552" y="476672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200" b="1" dirty="0" smtClean="0">
                <a:solidFill>
                  <a:srgbClr val="C00000"/>
                </a:solidFill>
                <a:latin typeface="Century Gothic" pitchFamily="34" charset="0"/>
              </a:rPr>
              <a:t>Horyzont 2020: </a:t>
            </a:r>
            <a:br>
              <a:rPr lang="pl-PL" sz="32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l-PL" sz="3200" b="1" dirty="0" smtClean="0">
                <a:solidFill>
                  <a:srgbClr val="C00000"/>
                </a:solidFill>
                <a:latin typeface="Century Gothic" pitchFamily="34" charset="0"/>
              </a:rPr>
              <a:t>Pozostałe:</a:t>
            </a:r>
            <a:endParaRPr lang="pl-PL" sz="32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539552" y="548680"/>
            <a:ext cx="5616624" cy="954107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>
              <a:defRPr/>
            </a:pPr>
            <a:r>
              <a:rPr lang="pl-PL" sz="2800" b="1" dirty="0" err="1" smtClean="0">
                <a:solidFill>
                  <a:srgbClr val="C00000"/>
                </a:solidFill>
                <a:latin typeface="Century Gothic" pitchFamily="34" charset="0"/>
              </a:rPr>
              <a:t>InnovFin</a:t>
            </a: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 SME </a:t>
            </a:r>
            <a:r>
              <a:rPr lang="pl-PL" sz="2800" b="1" dirty="0" err="1" smtClean="0">
                <a:solidFill>
                  <a:srgbClr val="C00000"/>
                </a:solidFill>
                <a:latin typeface="Century Gothic" pitchFamily="34" charset="0"/>
              </a:rPr>
              <a:t>Guarantee</a:t>
            </a:r>
            <a:endParaRPr lang="pl-PL" sz="2800" b="1" dirty="0" smtClean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pl-PL" sz="2000" b="1" dirty="0" smtClean="0">
                <a:latin typeface="Century Gothic" pitchFamily="34" charset="0"/>
              </a:rPr>
              <a:t>Dla kogo: </a:t>
            </a:r>
            <a:r>
              <a:rPr lang="pl-PL" sz="2000" dirty="0" smtClean="0">
                <a:latin typeface="Century Gothic" pitchFamily="34" charset="0"/>
              </a:rPr>
              <a:t>gwarancja / regwarancja zabezpieczająca finansowanie dla </a:t>
            </a:r>
            <a:r>
              <a:rPr lang="pl-PL" sz="2000" b="1" dirty="0" smtClean="0">
                <a:latin typeface="Century Gothic" pitchFamily="34" charset="0"/>
              </a:rPr>
              <a:t>MSP i </a:t>
            </a:r>
            <a:r>
              <a:rPr lang="pl-PL" sz="2000" b="1" dirty="0" err="1" smtClean="0">
                <a:latin typeface="Century Gothic" pitchFamily="34" charset="0"/>
              </a:rPr>
              <a:t>Small</a:t>
            </a:r>
            <a:r>
              <a:rPr lang="pl-PL" sz="2000" b="1" dirty="0" smtClean="0">
                <a:latin typeface="Century Gothic" pitchFamily="34" charset="0"/>
              </a:rPr>
              <a:t> </a:t>
            </a:r>
            <a:r>
              <a:rPr lang="pl-PL" sz="2000" b="1" dirty="0" err="1" smtClean="0">
                <a:latin typeface="Century Gothic" pitchFamily="34" charset="0"/>
              </a:rPr>
              <a:t>Mid-Caps</a:t>
            </a:r>
            <a:r>
              <a:rPr lang="pl-PL" sz="2000" b="1" dirty="0" smtClean="0">
                <a:latin typeface="Century Gothic" pitchFamily="34" charset="0"/>
              </a:rPr>
              <a:t> </a:t>
            </a:r>
            <a:r>
              <a:rPr lang="pl-PL" sz="2000" dirty="0" smtClean="0">
                <a:latin typeface="Century Gothic" pitchFamily="34" charset="0"/>
              </a:rPr>
              <a:t>(przedsiębiorstwa wykraczające poza definicję MSP, do 499 zatrudnionych), </a:t>
            </a:r>
            <a:r>
              <a:rPr lang="pl-PL" sz="2000" b="1" dirty="0" smtClean="0">
                <a:latin typeface="Century Gothic" pitchFamily="34" charset="0"/>
              </a:rPr>
              <a:t>innowacyjnych lub realizujących innowacyjne projekty.</a:t>
            </a:r>
          </a:p>
          <a:p>
            <a:pPr>
              <a:spcBef>
                <a:spcPts val="1200"/>
              </a:spcBef>
            </a:pPr>
            <a:r>
              <a:rPr lang="pl-PL" sz="2000" b="1" dirty="0" smtClean="0">
                <a:latin typeface="Century Gothic" pitchFamily="34" charset="0"/>
              </a:rPr>
              <a:t>Kryteria innowacyjności </a:t>
            </a:r>
            <a:r>
              <a:rPr lang="pl-PL" sz="2000" dirty="0" smtClean="0">
                <a:latin typeface="Century Gothic" pitchFamily="34" charset="0"/>
              </a:rPr>
              <a:t>– analogiczne do RSI.</a:t>
            </a:r>
          </a:p>
          <a:p>
            <a:pPr>
              <a:spcBef>
                <a:spcPts val="1200"/>
              </a:spcBef>
            </a:pPr>
            <a:r>
              <a:rPr lang="pl-PL" sz="2000" b="1" dirty="0" smtClean="0">
                <a:latin typeface="Century Gothic" pitchFamily="34" charset="0"/>
              </a:rPr>
              <a:t>Na środki trwałe, kapitał obrotowy </a:t>
            </a:r>
            <a:r>
              <a:rPr lang="pl-PL" sz="2000" dirty="0" smtClean="0">
                <a:latin typeface="Century Gothic" pitchFamily="34" charset="0"/>
              </a:rPr>
              <a:t>lub przeniesienie zorganizowanej części przedsiębiorstwa (business </a:t>
            </a:r>
            <a:r>
              <a:rPr lang="pl-PL" sz="2000" dirty="0" err="1" smtClean="0">
                <a:latin typeface="Century Gothic" pitchFamily="34" charset="0"/>
              </a:rPr>
              <a:t>transfers</a:t>
            </a:r>
            <a:r>
              <a:rPr lang="pl-PL" sz="2000" dirty="0" smtClean="0">
                <a:latin typeface="Century Gothic" pitchFamily="34" charset="0"/>
              </a:rPr>
              <a:t>).</a:t>
            </a:r>
          </a:p>
          <a:p>
            <a:pPr>
              <a:spcBef>
                <a:spcPts val="1200"/>
              </a:spcBef>
            </a:pPr>
            <a:r>
              <a:rPr lang="pl-PL" sz="2000" b="1" dirty="0" smtClean="0">
                <a:latin typeface="Century Gothic" pitchFamily="34" charset="0"/>
              </a:rPr>
              <a:t>Wartość</a:t>
            </a:r>
            <a:r>
              <a:rPr lang="pl-PL" sz="2000" dirty="0" smtClean="0">
                <a:latin typeface="Century Gothic" pitchFamily="34" charset="0"/>
              </a:rPr>
              <a:t> finansowania </a:t>
            </a:r>
            <a:r>
              <a:rPr lang="pl-PL" sz="2000" b="1" dirty="0" smtClean="0">
                <a:latin typeface="Century Gothic" pitchFamily="34" charset="0"/>
              </a:rPr>
              <a:t>25 tys. – 7,5 mln euro</a:t>
            </a:r>
            <a:r>
              <a:rPr lang="pl-PL" sz="2000" dirty="0" smtClean="0">
                <a:latin typeface="Century Gothic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pl-PL" sz="2000" b="1" dirty="0" smtClean="0">
                <a:latin typeface="Century Gothic" pitchFamily="34" charset="0"/>
              </a:rPr>
              <a:t>Okres finansowania </a:t>
            </a:r>
            <a:r>
              <a:rPr lang="pl-PL" sz="2000" dirty="0" smtClean="0">
                <a:latin typeface="Century Gothic" pitchFamily="34" charset="0"/>
              </a:rPr>
              <a:t>do roku do 10 lat, odnawialne do 3 lat.</a:t>
            </a:r>
          </a:p>
          <a:p>
            <a:pPr>
              <a:spcBef>
                <a:spcPts val="1200"/>
              </a:spcBef>
            </a:pPr>
            <a:r>
              <a:rPr lang="pl-PL" sz="2000" dirty="0" smtClean="0">
                <a:latin typeface="Century Gothic" pitchFamily="34" charset="0"/>
              </a:rPr>
              <a:t>Wymóg </a:t>
            </a:r>
            <a:r>
              <a:rPr lang="pl-PL" sz="2000" b="1" dirty="0" smtClean="0">
                <a:latin typeface="Century Gothic" pitchFamily="34" charset="0"/>
              </a:rPr>
              <a:t>obniżenia stopy proc</a:t>
            </a:r>
            <a:r>
              <a:rPr lang="pl-PL" sz="2000" dirty="0" smtClean="0">
                <a:latin typeface="Century Gothic" pitchFamily="34" charset="0"/>
              </a:rPr>
              <a:t>. dla przedsiębiorców korzystających z finansowania.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916832"/>
            <a:ext cx="8318698" cy="4266034"/>
          </a:xfrm>
        </p:spPr>
        <p:txBody>
          <a:bodyPr/>
          <a:lstStyle/>
          <a:p>
            <a:pPr marL="0" indent="3175">
              <a:buNone/>
              <a:defRPr/>
            </a:pPr>
            <a:r>
              <a:rPr lang="pl-PL" sz="2000" b="1" dirty="0" smtClean="0">
                <a:latin typeface="Century Gothic" pitchFamily="34" charset="0"/>
              </a:rPr>
              <a:t>2007-2013:</a:t>
            </a:r>
            <a:r>
              <a:rPr lang="pl-PL" sz="2000" dirty="0" smtClean="0">
                <a:latin typeface="Century Gothic" pitchFamily="34" charset="0"/>
              </a:rPr>
              <a:t> Krajowy Punkt Kontaktowy ds. Programu ramowego na rzecz konkurencyjności innowacji (CIP).</a:t>
            </a:r>
          </a:p>
          <a:p>
            <a:pPr marL="273050" indent="-273050">
              <a:defRPr/>
            </a:pPr>
            <a:endParaRPr lang="pl-PL" sz="2000" dirty="0" smtClean="0">
              <a:latin typeface="Century Gothic" pitchFamily="34" charset="0"/>
            </a:endParaRPr>
          </a:p>
          <a:p>
            <a:pPr marL="273050" indent="-273050">
              <a:buNone/>
              <a:defRPr/>
            </a:pPr>
            <a:r>
              <a:rPr lang="pl-PL" sz="2000" b="1" dirty="0" smtClean="0">
                <a:solidFill>
                  <a:srgbClr val="0070C0"/>
                </a:solidFill>
                <a:latin typeface="Century Gothic" pitchFamily="34" charset="0"/>
              </a:rPr>
              <a:t>Od 2014: KPK ds. Instrumentów Finansowych Programów UE</a:t>
            </a:r>
          </a:p>
          <a:p>
            <a:pPr marL="444500" indent="-273050">
              <a:defRPr/>
            </a:pPr>
            <a:r>
              <a:rPr lang="pl-PL" sz="2000" dirty="0" smtClean="0">
                <a:latin typeface="Century Gothic" pitchFamily="34" charset="0"/>
              </a:rPr>
              <a:t>Działa na mocy uchwały Rady Ministrów</a:t>
            </a:r>
          </a:p>
          <a:p>
            <a:pPr marL="444500" lvl="1" indent="-273050">
              <a:buFont typeface="Arial" pitchFamily="34" charset="0"/>
              <a:buChar char="•"/>
              <a:defRPr/>
            </a:pPr>
            <a:r>
              <a:rPr lang="pl-PL" sz="2000" dirty="0" smtClean="0">
                <a:latin typeface="Century Gothic" pitchFamily="34" charset="0"/>
              </a:rPr>
              <a:t>Działa przy </a:t>
            </a:r>
            <a:r>
              <a:rPr lang="pl-PL" sz="2000" b="1" dirty="0" smtClean="0">
                <a:latin typeface="Century Gothic" pitchFamily="34" charset="0"/>
              </a:rPr>
              <a:t>Związku Banków Polskich</a:t>
            </a:r>
            <a:r>
              <a:rPr lang="pl-PL" sz="2000" dirty="0" smtClean="0">
                <a:latin typeface="Century Gothic" pitchFamily="34" charset="0"/>
              </a:rPr>
              <a:t>.</a:t>
            </a:r>
          </a:p>
          <a:p>
            <a:pPr marL="444500" lvl="1" indent="-273050">
              <a:buFont typeface="Arial" pitchFamily="34" charset="0"/>
              <a:buChar char="•"/>
              <a:defRPr/>
            </a:pPr>
            <a:r>
              <a:rPr lang="pl-PL" sz="2000" dirty="0" smtClean="0">
                <a:latin typeface="Century Gothic" pitchFamily="34" charset="0"/>
              </a:rPr>
              <a:t>Oferuje wsparcie informacyjno-promocyjne i doradcze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dotyczące instrumentów finansowych programów UE.</a:t>
            </a:r>
          </a:p>
          <a:p>
            <a:pPr marL="444500" lvl="1" indent="-273050">
              <a:buFont typeface="Arial" pitchFamily="34" charset="0"/>
              <a:buChar char="•"/>
              <a:defRPr/>
            </a:pPr>
            <a:r>
              <a:rPr lang="pl-PL" sz="2000" dirty="0" smtClean="0">
                <a:latin typeface="Century Gothic" pitchFamily="34" charset="0"/>
              </a:rPr>
              <a:t>Bezpłatnie, na terenie całego kraju.</a:t>
            </a:r>
          </a:p>
          <a:p>
            <a:pPr marL="1588" indent="-1588">
              <a:buFont typeface="Arial" pitchFamily="34" charset="0"/>
              <a:buNone/>
              <a:defRPr/>
            </a:pPr>
            <a:endParaRPr lang="pl-PL" sz="2000" dirty="0" smtClean="0">
              <a:latin typeface="Century Gothic" pitchFamily="34" charset="0"/>
            </a:endParaRPr>
          </a:p>
        </p:txBody>
      </p:sp>
      <p:pic>
        <p:nvPicPr>
          <p:cNvPr id="10245" name="Picture 1" descr="C:\Documents and Settings\MICHAL\Moje dokumenty\WWW\WWW COSME\logo ZBP\ZB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229200"/>
            <a:ext cx="3120213" cy="124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539552" y="404664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Krajowy Punkt Kontaktowy </a:t>
            </a:r>
            <a:b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ds. Instrumentów Finansowych</a:t>
            </a:r>
            <a:b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Programów Unii Europejskiej</a:t>
            </a:r>
            <a:endParaRPr lang="pl-PL" sz="2400" b="1" dirty="0">
              <a:latin typeface="Century Gothic" pitchFamily="34" charset="0"/>
            </a:endParaRPr>
          </a:p>
        </p:txBody>
      </p:sp>
      <p:pic>
        <p:nvPicPr>
          <p:cNvPr id="9" name="Picture 8" descr="C:\Documents and Settings\MICHAL\Moje dokumenty\WWW\WWW COSME\20140207 cosme.info.pl\po zmianach\images\kp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60648"/>
            <a:ext cx="13779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ymbol zastępczy zawartości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5229200"/>
            <a:ext cx="2030626" cy="126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772816"/>
            <a:ext cx="8064896" cy="41370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sz="1800" b="1" dirty="0" smtClean="0">
                <a:latin typeface="Century Gothic" pitchFamily="34" charset="0"/>
              </a:rPr>
              <a:t>Oś </a:t>
            </a:r>
            <a:r>
              <a:rPr lang="pl-PL" sz="1800" b="1" dirty="0" err="1" smtClean="0">
                <a:latin typeface="Century Gothic" pitchFamily="34" charset="0"/>
              </a:rPr>
              <a:t>mikrofinansów</a:t>
            </a:r>
            <a:r>
              <a:rPr lang="pl-PL" sz="1800" b="1" dirty="0" smtClean="0">
                <a:latin typeface="Century Gothic" pitchFamily="34" charset="0"/>
              </a:rPr>
              <a:t> i przedsiębiorczości społecznej</a:t>
            </a:r>
            <a:br>
              <a:rPr lang="pl-PL" sz="1800" b="1" dirty="0" smtClean="0">
                <a:latin typeface="Century Gothic" pitchFamily="34" charset="0"/>
              </a:rPr>
            </a:br>
            <a:endParaRPr lang="pl-PL" sz="1800" b="1" dirty="0" smtClean="0">
              <a:latin typeface="Century Gothic" pitchFamily="34" charset="0"/>
            </a:endParaRPr>
          </a:p>
          <a:p>
            <a:pPr marL="0" indent="0">
              <a:buNone/>
              <a:defRPr/>
            </a:pPr>
            <a:r>
              <a:rPr lang="pl-PL" sz="1800" b="1" dirty="0" smtClean="0">
                <a:latin typeface="Century Gothic" pitchFamily="34" charset="0"/>
              </a:rPr>
              <a:t>Cele: </a:t>
            </a:r>
          </a:p>
          <a:p>
            <a:pPr marL="266700" indent="-180975">
              <a:defRPr/>
            </a:pPr>
            <a:r>
              <a:rPr lang="pl-PL" sz="1800" b="1" dirty="0" smtClean="0">
                <a:latin typeface="Century Gothic" pitchFamily="34" charset="0"/>
              </a:rPr>
              <a:t>poprawa dostępu do mikrofinansowania dla </a:t>
            </a:r>
            <a:r>
              <a:rPr lang="pl-PL" sz="1800" b="1" dirty="0" err="1" smtClean="0">
                <a:latin typeface="Century Gothic" pitchFamily="34" charset="0"/>
              </a:rPr>
              <a:t>mikroprzedsiębiorców</a:t>
            </a:r>
            <a:r>
              <a:rPr lang="pl-PL" sz="1800" b="1" dirty="0" smtClean="0">
                <a:latin typeface="Century Gothic" pitchFamily="34" charset="0"/>
              </a:rPr>
              <a:t>,</a:t>
            </a:r>
          </a:p>
          <a:p>
            <a:pPr marL="266700" indent="-180975">
              <a:defRPr/>
            </a:pPr>
            <a:r>
              <a:rPr lang="pl-PL" sz="1800" b="1" dirty="0" smtClean="0">
                <a:latin typeface="Century Gothic" pitchFamily="34" charset="0"/>
              </a:rPr>
              <a:t>poprawa dostępu do mikrofinansowania dla przedstawicieli słabszych grup społecznych, którzy chcą założyć lub rozwinąć swoją działalność</a:t>
            </a:r>
            <a:br>
              <a:rPr lang="pl-PL" sz="1800" b="1" dirty="0" smtClean="0">
                <a:latin typeface="Century Gothic" pitchFamily="34" charset="0"/>
              </a:rPr>
            </a:br>
            <a:r>
              <a:rPr lang="pl-PL" sz="1600" dirty="0" smtClean="0">
                <a:latin typeface="Century Gothic" pitchFamily="34" charset="0"/>
              </a:rPr>
              <a:t>(np. młodzi, bezrobotni, wykluczeni społecznie, bez zdolności kredytowej)</a:t>
            </a:r>
          </a:p>
          <a:p>
            <a:pPr marL="266700" indent="-180975">
              <a:defRPr/>
            </a:pPr>
            <a:r>
              <a:rPr lang="pl-PL" sz="1800" b="1" dirty="0" smtClean="0">
                <a:latin typeface="Century Gothic" pitchFamily="34" charset="0"/>
              </a:rPr>
              <a:t>budowanie potencjału instytucjonalnego dostawców </a:t>
            </a:r>
            <a:r>
              <a:rPr lang="pl-PL" sz="1800" b="1" dirty="0" err="1" smtClean="0">
                <a:latin typeface="Century Gothic" pitchFamily="34" charset="0"/>
              </a:rPr>
              <a:t>mikrokredytów</a:t>
            </a:r>
            <a:r>
              <a:rPr lang="pl-PL" sz="1800" b="1" dirty="0" smtClean="0">
                <a:latin typeface="Century Gothic" pitchFamily="34" charset="0"/>
              </a:rPr>
              <a:t>,</a:t>
            </a:r>
          </a:p>
          <a:p>
            <a:pPr marL="266700" indent="-180975">
              <a:defRPr/>
            </a:pPr>
            <a:r>
              <a:rPr lang="pl-PL" sz="1800" b="1" dirty="0" smtClean="0">
                <a:latin typeface="Century Gothic" pitchFamily="34" charset="0"/>
              </a:rPr>
              <a:t>wspieranie rozwoju przedsiębiorstw społecznych</a:t>
            </a:r>
            <a:br>
              <a:rPr lang="pl-PL" sz="1800" b="1" dirty="0" smtClean="0">
                <a:latin typeface="Century Gothic" pitchFamily="34" charset="0"/>
              </a:rPr>
            </a:br>
            <a:r>
              <a:rPr lang="pl-PL" sz="1600" dirty="0" smtClean="0">
                <a:latin typeface="Century Gothic" pitchFamily="34" charset="0"/>
              </a:rPr>
              <a:t>(przedsiębiorstwo społeczne: realizuje cele społeczne, </a:t>
            </a:r>
            <a:br>
              <a:rPr lang="pl-PL" sz="1600" dirty="0" smtClean="0">
                <a:latin typeface="Century Gothic" pitchFamily="34" charset="0"/>
              </a:rPr>
            </a:br>
            <a:r>
              <a:rPr lang="pl-PL" sz="1600" dirty="0" smtClean="0">
                <a:latin typeface="Century Gothic" pitchFamily="34" charset="0"/>
              </a:rPr>
              <a:t>a nie zysk).</a:t>
            </a:r>
          </a:p>
          <a:p>
            <a:pPr marL="0" indent="0">
              <a:buNone/>
              <a:defRPr/>
            </a:pPr>
            <a:endParaRPr lang="pl-PL" sz="1800" b="1" dirty="0" smtClean="0">
              <a:latin typeface="Century Gothic" pitchFamily="34" charset="0"/>
            </a:endParaRPr>
          </a:p>
          <a:p>
            <a:pPr marL="0" indent="0">
              <a:buNone/>
              <a:defRPr/>
            </a:pPr>
            <a:endParaRPr lang="pl-PL" sz="1800" dirty="0" smtClean="0">
              <a:latin typeface="Century Gothic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pl-PL" sz="900" dirty="0" smtClean="0">
              <a:latin typeface="Century Gothic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pl-PL" sz="2000" dirty="0" smtClean="0">
              <a:latin typeface="Century Gothic" pitchFamily="34" charset="0"/>
            </a:endParaRPr>
          </a:p>
        </p:txBody>
      </p:sp>
      <p:pic>
        <p:nvPicPr>
          <p:cNvPr id="7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869160"/>
            <a:ext cx="16094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Prostokąt 10"/>
          <p:cNvSpPr/>
          <p:nvPr/>
        </p:nvSpPr>
        <p:spPr>
          <a:xfrm>
            <a:off x="611560" y="548680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Program na rzecz zatrudnienia</a:t>
            </a:r>
            <a:b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i innowacji społecznych (</a:t>
            </a:r>
            <a:r>
              <a:rPr lang="pl-PL" sz="2400" b="1" dirty="0" err="1" smtClean="0">
                <a:solidFill>
                  <a:srgbClr val="C00000"/>
                </a:solidFill>
                <a:latin typeface="Century Gothic" pitchFamily="34" charset="0"/>
              </a:rPr>
              <a:t>EaSI</a:t>
            </a: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772816"/>
            <a:ext cx="8064896" cy="41370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sz="1800" b="1" dirty="0" smtClean="0">
                <a:latin typeface="Century Gothic" pitchFamily="34" charset="0"/>
              </a:rPr>
              <a:t>Oś </a:t>
            </a:r>
            <a:r>
              <a:rPr lang="pl-PL" sz="1800" b="1" dirty="0" err="1" smtClean="0">
                <a:latin typeface="Century Gothic" pitchFamily="34" charset="0"/>
              </a:rPr>
              <a:t>mikrofinansów</a:t>
            </a:r>
            <a:r>
              <a:rPr lang="pl-PL" sz="1800" b="1" dirty="0" smtClean="0">
                <a:latin typeface="Century Gothic" pitchFamily="34" charset="0"/>
              </a:rPr>
              <a:t> i przedsiębiorczości społecznej,</a:t>
            </a:r>
          </a:p>
          <a:p>
            <a:pPr marL="0" indent="0">
              <a:buNone/>
              <a:defRPr/>
            </a:pPr>
            <a:r>
              <a:rPr lang="pl-PL" sz="1800" b="1" dirty="0" smtClean="0">
                <a:latin typeface="Century Gothic" pitchFamily="34" charset="0"/>
              </a:rPr>
              <a:t>instrumenty finansowe dla wsparcia mikrofinansowania:</a:t>
            </a:r>
            <a:br>
              <a:rPr lang="pl-PL" sz="1800" b="1" dirty="0" smtClean="0">
                <a:latin typeface="Century Gothic" pitchFamily="34" charset="0"/>
              </a:rPr>
            </a:br>
            <a:endParaRPr lang="pl-PL" sz="1800" b="1" dirty="0" smtClean="0">
              <a:latin typeface="Century Gothic" pitchFamily="34" charset="0"/>
            </a:endParaRPr>
          </a:p>
          <a:p>
            <a:r>
              <a:rPr lang="pl-PL" sz="1800" b="1" dirty="0" smtClean="0">
                <a:latin typeface="Century Gothic" pitchFamily="34" charset="0"/>
              </a:rPr>
              <a:t>Narzędzia: </a:t>
            </a:r>
            <a:endParaRPr lang="pl-PL" sz="1800" dirty="0" smtClean="0">
              <a:latin typeface="Century Gothic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pl-PL" sz="1800" b="1" dirty="0" smtClean="0">
                <a:latin typeface="Century Gothic" pitchFamily="34" charset="0"/>
              </a:rPr>
              <a:t>Instrumenty podziału ryzyka: gwarancje i regwarancje.</a:t>
            </a:r>
            <a:br>
              <a:rPr lang="pl-PL" sz="1800" b="1" dirty="0" smtClean="0">
                <a:latin typeface="Century Gothic" pitchFamily="34" charset="0"/>
              </a:rPr>
            </a:br>
            <a:r>
              <a:rPr lang="pl-PL" sz="1800" b="1" dirty="0" smtClean="0">
                <a:latin typeface="Century Gothic" pitchFamily="34" charset="0"/>
              </a:rPr>
              <a:t>(uruchomienie w II kw. 2015 r.)</a:t>
            </a:r>
            <a:endParaRPr lang="pl-PL" sz="1800" dirty="0" smtClean="0">
              <a:latin typeface="Century Gothic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pl-PL" sz="1800" b="1" dirty="0" smtClean="0">
                <a:latin typeface="Century Gothic" pitchFamily="34" charset="0"/>
              </a:rPr>
              <a:t>finansowanie pożyczkowe i kapitałowe </a:t>
            </a:r>
          </a:p>
          <a:p>
            <a:pPr lvl="1">
              <a:buFont typeface="Courier New" pitchFamily="49" charset="0"/>
              <a:buChar char="o"/>
            </a:pPr>
            <a:r>
              <a:rPr lang="pl-PL" sz="1800" b="1" dirty="0" smtClean="0">
                <a:latin typeface="Century Gothic" pitchFamily="34" charset="0"/>
              </a:rPr>
              <a:t>zwiększenie potencjału instytucjonalnego dostawców </a:t>
            </a:r>
            <a:r>
              <a:rPr lang="pl-PL" sz="1800" b="1" dirty="0" err="1" smtClean="0">
                <a:latin typeface="Century Gothic" pitchFamily="34" charset="0"/>
              </a:rPr>
              <a:t>mikrokredytów</a:t>
            </a:r>
            <a:r>
              <a:rPr lang="pl-PL" sz="1800" b="1" dirty="0" smtClean="0">
                <a:latin typeface="Century Gothic" pitchFamily="34" charset="0"/>
              </a:rPr>
              <a:t> </a:t>
            </a:r>
          </a:p>
          <a:p>
            <a:endParaRPr lang="pl-PL" sz="1800" dirty="0" smtClean="0"/>
          </a:p>
          <a:p>
            <a:pPr>
              <a:buNone/>
            </a:pPr>
            <a:r>
              <a:rPr lang="pl-PL" sz="1800" b="1" dirty="0" smtClean="0">
                <a:latin typeface="Century Gothic" pitchFamily="34" charset="0"/>
              </a:rPr>
              <a:t>	Pośrednicy finansowi:</a:t>
            </a:r>
            <a:r>
              <a:rPr lang="pl-PL" sz="1800" dirty="0" smtClean="0">
                <a:latin typeface="Century Gothic" pitchFamily="34" charset="0"/>
              </a:rPr>
              <a:t> podmioty prywatne lub </a:t>
            </a:r>
            <a:br>
              <a:rPr lang="pl-PL" sz="1800" dirty="0" smtClean="0">
                <a:latin typeface="Century Gothic" pitchFamily="34" charset="0"/>
              </a:rPr>
            </a:br>
            <a:r>
              <a:rPr lang="pl-PL" sz="1800" dirty="0" smtClean="0">
                <a:latin typeface="Century Gothic" pitchFamily="34" charset="0"/>
              </a:rPr>
              <a:t>publiczne, krajowe, regionalne lub lokalne, </a:t>
            </a:r>
            <a:br>
              <a:rPr lang="pl-PL" sz="1800" dirty="0" smtClean="0">
                <a:latin typeface="Century Gothic" pitchFamily="34" charset="0"/>
              </a:rPr>
            </a:br>
            <a:r>
              <a:rPr lang="pl-PL" sz="1800" dirty="0" smtClean="0">
                <a:latin typeface="Century Gothic" pitchFamily="34" charset="0"/>
              </a:rPr>
              <a:t>udzielające </a:t>
            </a:r>
            <a:r>
              <a:rPr lang="pl-PL" sz="1800" dirty="0" err="1" smtClean="0">
                <a:latin typeface="Century Gothic" pitchFamily="34" charset="0"/>
              </a:rPr>
              <a:t>mikrokredytów</a:t>
            </a:r>
            <a:r>
              <a:rPr lang="pl-PL" sz="1800" dirty="0" smtClean="0">
                <a:latin typeface="Century Gothic" pitchFamily="34" charset="0"/>
              </a:rPr>
              <a:t> osobom </a:t>
            </a:r>
            <a:br>
              <a:rPr lang="pl-PL" sz="1800" dirty="0" smtClean="0">
                <a:latin typeface="Century Gothic" pitchFamily="34" charset="0"/>
              </a:rPr>
            </a:br>
            <a:r>
              <a:rPr lang="pl-PL" sz="1800" dirty="0" smtClean="0">
                <a:latin typeface="Century Gothic" pitchFamily="34" charset="0"/>
              </a:rPr>
              <a:t>i </a:t>
            </a:r>
            <a:r>
              <a:rPr lang="pl-PL" sz="1800" dirty="0" err="1" smtClean="0">
                <a:latin typeface="Century Gothic" pitchFamily="34" charset="0"/>
              </a:rPr>
              <a:t>mikroprzedsiębiorstwom</a:t>
            </a:r>
            <a:r>
              <a:rPr lang="pl-PL" sz="1800" dirty="0" smtClean="0">
                <a:latin typeface="Century Gothic" pitchFamily="34" charset="0"/>
              </a:rPr>
              <a:t> bądź finansujące </a:t>
            </a:r>
            <a:br>
              <a:rPr lang="pl-PL" sz="1800" dirty="0" smtClean="0">
                <a:latin typeface="Century Gothic" pitchFamily="34" charset="0"/>
              </a:rPr>
            </a:br>
            <a:r>
              <a:rPr lang="pl-PL" sz="1800" dirty="0" smtClean="0">
                <a:latin typeface="Century Gothic" pitchFamily="34" charset="0"/>
              </a:rPr>
              <a:t>przedsiębiorstwa społeczne.</a:t>
            </a:r>
          </a:p>
          <a:p>
            <a:pPr lvl="0"/>
            <a:endParaRPr lang="pl-PL" sz="1800" dirty="0" smtClean="0">
              <a:latin typeface="Century Gothic" pitchFamily="34" charset="0"/>
            </a:endParaRPr>
          </a:p>
          <a:p>
            <a:pPr marL="0" indent="0">
              <a:buNone/>
              <a:defRPr/>
            </a:pPr>
            <a:endParaRPr lang="pl-PL" sz="1800" b="1" dirty="0" smtClean="0">
              <a:latin typeface="Century Gothic" pitchFamily="34" charset="0"/>
            </a:endParaRPr>
          </a:p>
          <a:p>
            <a:pPr marL="0" indent="0">
              <a:buNone/>
              <a:defRPr/>
            </a:pPr>
            <a:endParaRPr lang="pl-PL" sz="1800" dirty="0" smtClean="0">
              <a:latin typeface="Century Gothic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pl-PL" sz="900" dirty="0" smtClean="0">
              <a:latin typeface="Century Gothic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pl-PL" sz="2000" dirty="0" smtClean="0">
              <a:latin typeface="Century Gothic" pitchFamily="34" charset="0"/>
            </a:endParaRPr>
          </a:p>
        </p:txBody>
      </p:sp>
      <p:pic>
        <p:nvPicPr>
          <p:cNvPr id="7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869160"/>
            <a:ext cx="16094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Prostokąt 10"/>
          <p:cNvSpPr/>
          <p:nvPr/>
        </p:nvSpPr>
        <p:spPr>
          <a:xfrm>
            <a:off x="611560" y="548680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Program na rzecz zatrudnienia</a:t>
            </a:r>
            <a:b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i innowacji społecznych (</a:t>
            </a:r>
            <a:r>
              <a:rPr lang="pl-PL" sz="2400" b="1" dirty="0" err="1" smtClean="0">
                <a:solidFill>
                  <a:srgbClr val="C00000"/>
                </a:solidFill>
                <a:latin typeface="Century Gothic" pitchFamily="34" charset="0"/>
              </a:rPr>
              <a:t>EaSI</a:t>
            </a: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772816"/>
            <a:ext cx="8064896" cy="4137025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 smtClean="0">
                <a:latin typeface="Century Gothic" pitchFamily="34" charset="0"/>
              </a:rPr>
              <a:t>Program UE n</a:t>
            </a:r>
            <a:r>
              <a:rPr lang="pl-PL" sz="2000" dirty="0" smtClean="0">
                <a:latin typeface="Century Gothic" pitchFamily="34" charset="0"/>
              </a:rPr>
              <a:t>a lata 2014-2020, ma szanse przynieść potrzebne ożywienie dla sektora kultury i sektora kreatywnego, które są coraz bardziej istotnym źródłem miejsc pracy i wzrostu gospodarczego w Europie. </a:t>
            </a:r>
          </a:p>
          <a:p>
            <a:pPr lvl="0">
              <a:buNone/>
            </a:pPr>
            <a:endParaRPr lang="pl-PL" sz="2000" dirty="0" smtClean="0">
              <a:latin typeface="Century Gothic" pitchFamily="34" charset="0"/>
            </a:endParaRPr>
          </a:p>
          <a:p>
            <a:pPr lvl="0">
              <a:buNone/>
            </a:pPr>
            <a:r>
              <a:rPr lang="pl-PL" sz="2000" dirty="0" smtClean="0">
                <a:latin typeface="Century Gothic" pitchFamily="34" charset="0"/>
              </a:rPr>
              <a:t>Cele: </a:t>
            </a:r>
          </a:p>
          <a:p>
            <a:pPr lvl="0"/>
            <a:r>
              <a:rPr lang="pl-PL" sz="2000" b="1" dirty="0" smtClean="0">
                <a:latin typeface="Century Gothic" pitchFamily="34" charset="0"/>
              </a:rPr>
              <a:t>wzmacnianie konkurencyjności </a:t>
            </a:r>
            <a:r>
              <a:rPr lang="pl-PL" sz="2000" dirty="0" smtClean="0">
                <a:latin typeface="Century Gothic" pitchFamily="34" charset="0"/>
              </a:rPr>
              <a:t>sektora kultury i sektora kreatywnego w celu propagowania inteligentnego 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i zrównoważonego rozwoju sprzyjającego włączeniu społecznemu</a:t>
            </a:r>
          </a:p>
          <a:p>
            <a:pPr lvl="0"/>
            <a:r>
              <a:rPr lang="pl-PL" sz="2000" dirty="0" smtClean="0">
                <a:latin typeface="Century Gothic" pitchFamily="34" charset="0"/>
              </a:rPr>
              <a:t>wspieranie działań na rzecz ochrony 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i propagowania europejskiej 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b="1" dirty="0" smtClean="0">
                <a:latin typeface="Century Gothic" pitchFamily="34" charset="0"/>
              </a:rPr>
              <a:t>różnorodności kulturowej i językowej</a:t>
            </a:r>
          </a:p>
          <a:p>
            <a:pPr marL="0" indent="0">
              <a:buNone/>
            </a:pPr>
            <a:endParaRPr lang="pl-PL" sz="2000" dirty="0" smtClean="0">
              <a:latin typeface="Century Gothic" pitchFamily="34" charset="0"/>
            </a:endParaRPr>
          </a:p>
          <a:p>
            <a:pPr marL="285750" indent="-285750"/>
            <a:endParaRPr lang="pl-PL" sz="2000" b="1" dirty="0" smtClean="0">
              <a:latin typeface="Century Gothic" pitchFamily="34" charset="0"/>
            </a:endParaRPr>
          </a:p>
          <a:p>
            <a:pPr marL="285750" indent="-285750">
              <a:buFont typeface="Arial"/>
              <a:buChar char="•"/>
            </a:pPr>
            <a:endParaRPr lang="pl-PL" sz="2000" dirty="0" smtClean="0">
              <a:latin typeface="Century Gothic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pl-PL" sz="2000" dirty="0" smtClean="0">
              <a:latin typeface="Century Gothic" pitchFamily="34" charset="0"/>
            </a:endParaRPr>
          </a:p>
        </p:txBody>
      </p:sp>
      <p:pic>
        <p:nvPicPr>
          <p:cNvPr id="7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611560" y="692696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Program Kreatywna Europa</a:t>
            </a:r>
            <a:endParaRPr lang="pl-PL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8" name="Picture 4" descr="C:\Documents and Settings\MICHAL\Moje dokumenty\Moje obrazy\Kreatywna Euro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3671" y="5805264"/>
            <a:ext cx="256903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700808"/>
            <a:ext cx="8208912" cy="41370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sz="1800" b="1" i="1" dirty="0" err="1" smtClean="0">
                <a:latin typeface="Century Gothic" pitchFamily="34" charset="0"/>
              </a:rPr>
              <a:t>Guarantee</a:t>
            </a:r>
            <a:r>
              <a:rPr lang="pl-PL" sz="1800" b="1" i="1" dirty="0" smtClean="0">
                <a:latin typeface="Century Gothic" pitchFamily="34" charset="0"/>
              </a:rPr>
              <a:t> </a:t>
            </a:r>
            <a:r>
              <a:rPr lang="pl-PL" sz="1800" b="1" i="1" dirty="0" err="1" smtClean="0">
                <a:latin typeface="Century Gothic" pitchFamily="34" charset="0"/>
              </a:rPr>
              <a:t>facility</a:t>
            </a:r>
            <a:r>
              <a:rPr lang="pl-PL" sz="1800" b="1" i="1" dirty="0" smtClean="0">
                <a:latin typeface="Century Gothic" pitchFamily="34" charset="0"/>
              </a:rPr>
              <a:t> for </a:t>
            </a:r>
            <a:r>
              <a:rPr lang="pl-PL" sz="1800" b="1" i="1" dirty="0" err="1" smtClean="0">
                <a:latin typeface="Century Gothic" pitchFamily="34" charset="0"/>
              </a:rPr>
              <a:t>Cultural</a:t>
            </a:r>
            <a:r>
              <a:rPr lang="pl-PL" sz="1800" b="1" i="1" dirty="0" smtClean="0">
                <a:latin typeface="Century Gothic" pitchFamily="34" charset="0"/>
              </a:rPr>
              <a:t> &amp; </a:t>
            </a:r>
            <a:r>
              <a:rPr lang="pl-PL" sz="1800" b="1" i="1" dirty="0" err="1" smtClean="0">
                <a:latin typeface="Century Gothic" pitchFamily="34" charset="0"/>
              </a:rPr>
              <a:t>Creative</a:t>
            </a:r>
            <a:r>
              <a:rPr lang="pl-PL" sz="1800" b="1" i="1" dirty="0" smtClean="0">
                <a:latin typeface="Century Gothic" pitchFamily="34" charset="0"/>
              </a:rPr>
              <a:t> </a:t>
            </a:r>
            <a:r>
              <a:rPr lang="pl-PL" sz="1800" b="1" i="1" dirty="0" err="1" smtClean="0">
                <a:latin typeface="Century Gothic" pitchFamily="34" charset="0"/>
              </a:rPr>
              <a:t>Sectors</a:t>
            </a:r>
            <a:r>
              <a:rPr lang="pl-PL" sz="1800" dirty="0" smtClean="0">
                <a:latin typeface="Century Gothic" pitchFamily="34" charset="0"/>
              </a:rPr>
              <a:t>: </a:t>
            </a:r>
            <a:br>
              <a:rPr lang="pl-PL" sz="1800" dirty="0" smtClean="0">
                <a:latin typeface="Century Gothic" pitchFamily="34" charset="0"/>
              </a:rPr>
            </a:br>
            <a:r>
              <a:rPr lang="pl-PL" sz="1800" dirty="0" smtClean="0">
                <a:latin typeface="Century Gothic" pitchFamily="34" charset="0"/>
              </a:rPr>
              <a:t>gwarancje dla pośredników oferujących pożyczki dla przedsiębiorców (MSP) i organizacji z sektorów kulturalnego i kreatywnego.</a:t>
            </a:r>
          </a:p>
          <a:p>
            <a:pPr marL="0" indent="0">
              <a:buNone/>
              <a:defRPr/>
            </a:pPr>
            <a:endParaRPr lang="pl-PL" sz="1800" dirty="0" smtClean="0">
              <a:latin typeface="Century Gothic" pitchFamily="34" charset="0"/>
            </a:endParaRPr>
          </a:p>
          <a:p>
            <a:pPr>
              <a:buNone/>
            </a:pPr>
            <a:r>
              <a:rPr lang="pl-PL" sz="1800" b="1" dirty="0" smtClean="0">
                <a:latin typeface="Century Gothic" pitchFamily="34" charset="0"/>
              </a:rPr>
              <a:t>Gwarancje obejmą pożyczki na:</a:t>
            </a:r>
          </a:p>
          <a:p>
            <a:r>
              <a:rPr lang="pl-PL" sz="1800" dirty="0" smtClean="0">
                <a:latin typeface="Century Gothic" pitchFamily="34" charset="0"/>
              </a:rPr>
              <a:t>nabycie składników majątku (materialnych i niematerialnych),</a:t>
            </a:r>
          </a:p>
          <a:p>
            <a:r>
              <a:rPr lang="pl-PL" sz="1800" dirty="0" smtClean="0">
                <a:latin typeface="Century Gothic" pitchFamily="34" charset="0"/>
              </a:rPr>
              <a:t>kapitał obrotowy (gap </a:t>
            </a:r>
            <a:r>
              <a:rPr lang="pl-PL" sz="1800" dirty="0" err="1" smtClean="0">
                <a:latin typeface="Century Gothic" pitchFamily="34" charset="0"/>
              </a:rPr>
              <a:t>financing</a:t>
            </a:r>
            <a:r>
              <a:rPr lang="pl-PL" sz="1800" dirty="0" smtClean="0">
                <a:latin typeface="Century Gothic" pitchFamily="34" charset="0"/>
              </a:rPr>
              <a:t>, </a:t>
            </a:r>
            <a:br>
              <a:rPr lang="pl-PL" sz="1800" dirty="0" smtClean="0">
                <a:latin typeface="Century Gothic" pitchFamily="34" charset="0"/>
              </a:rPr>
            </a:br>
            <a:r>
              <a:rPr lang="pl-PL" sz="1800" dirty="0" smtClean="0">
                <a:latin typeface="Century Gothic" pitchFamily="34" charset="0"/>
              </a:rPr>
              <a:t>linie kredytowe itp.),</a:t>
            </a:r>
          </a:p>
          <a:p>
            <a:r>
              <a:rPr lang="pl-PL" sz="1800" dirty="0" smtClean="0">
                <a:latin typeface="Century Gothic" pitchFamily="34" charset="0"/>
              </a:rPr>
              <a:t>przeniesienie zorganizowanej części </a:t>
            </a:r>
            <a:br>
              <a:rPr lang="pl-PL" sz="1800" dirty="0" smtClean="0">
                <a:latin typeface="Century Gothic" pitchFamily="34" charset="0"/>
              </a:rPr>
            </a:br>
            <a:r>
              <a:rPr lang="pl-PL" sz="1800" dirty="0" smtClean="0">
                <a:latin typeface="Century Gothic" pitchFamily="34" charset="0"/>
              </a:rPr>
              <a:t>przedsiębiorstwa.</a:t>
            </a:r>
          </a:p>
          <a:p>
            <a:pPr marL="0" indent="0">
              <a:buNone/>
              <a:defRPr/>
            </a:pPr>
            <a:endParaRPr lang="pl-PL" sz="1800" b="1" dirty="0" smtClean="0">
              <a:latin typeface="Century Gothic" pitchFamily="34" charset="0"/>
            </a:endParaRPr>
          </a:p>
          <a:p>
            <a:pPr marL="0" indent="0">
              <a:buNone/>
              <a:defRPr/>
            </a:pPr>
            <a:r>
              <a:rPr lang="pl-PL" sz="1800" b="1" dirty="0" smtClean="0">
                <a:latin typeface="Century Gothic" pitchFamily="34" charset="0"/>
              </a:rPr>
              <a:t>Wartość finansowania: do 2 mln euro </a:t>
            </a:r>
            <a:br>
              <a:rPr lang="pl-PL" sz="1800" b="1" dirty="0" smtClean="0">
                <a:latin typeface="Century Gothic" pitchFamily="34" charset="0"/>
              </a:rPr>
            </a:br>
            <a:r>
              <a:rPr lang="pl-PL" sz="1800" dirty="0" smtClean="0">
                <a:latin typeface="Century Gothic" pitchFamily="34" charset="0"/>
              </a:rPr>
              <a:t>(ale możliwe współfinansowanie </a:t>
            </a:r>
            <a:br>
              <a:rPr lang="pl-PL" sz="1800" dirty="0" smtClean="0">
                <a:latin typeface="Century Gothic" pitchFamily="34" charset="0"/>
              </a:rPr>
            </a:br>
            <a:r>
              <a:rPr lang="pl-PL" sz="1800" dirty="0" smtClean="0">
                <a:latin typeface="Century Gothic" pitchFamily="34" charset="0"/>
              </a:rPr>
              <a:t>projektu z innych źródeł).</a:t>
            </a:r>
          </a:p>
          <a:p>
            <a:pPr marL="0" indent="0">
              <a:buNone/>
              <a:defRPr/>
            </a:pPr>
            <a:endParaRPr lang="pl-PL" sz="1800" dirty="0" smtClean="0">
              <a:latin typeface="Century Gothic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pl-PL" sz="1800" b="1" dirty="0" smtClean="0">
              <a:latin typeface="Century Gothic" pitchFamily="34" charset="0"/>
            </a:endParaRPr>
          </a:p>
        </p:txBody>
      </p:sp>
      <p:pic>
        <p:nvPicPr>
          <p:cNvPr id="7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611560" y="620688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Kreatywna Europa:</a:t>
            </a:r>
            <a:b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instrument finansowy</a:t>
            </a:r>
          </a:p>
        </p:txBody>
      </p:sp>
      <p:pic>
        <p:nvPicPr>
          <p:cNvPr id="6" name="Picture 4" descr="C:\Documents and Settings\MICHAL\Moje dokumenty\Moje obrazy\Kreatywna Euro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3671" y="5805264"/>
            <a:ext cx="256903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C:\Documents and Settings\MICHAL\Moje dokumenty\_Aktualne promocyjne\logotypy małe\Logo_KPK_k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484784"/>
            <a:ext cx="2008928" cy="1959300"/>
          </a:xfrm>
          <a:prstGeom prst="rect">
            <a:avLst/>
          </a:prstGeom>
          <a:noFill/>
        </p:spPr>
      </p:pic>
      <p:sp>
        <p:nvSpPr>
          <p:cNvPr id="5122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844824"/>
            <a:ext cx="8318698" cy="4266034"/>
          </a:xfrm>
        </p:spPr>
        <p:txBody>
          <a:bodyPr/>
          <a:lstStyle/>
          <a:p>
            <a:pPr marL="0" indent="3175">
              <a:buNone/>
              <a:defRPr/>
            </a:pPr>
            <a:r>
              <a:rPr lang="pl-PL" sz="2000" b="1" dirty="0" smtClean="0">
                <a:latin typeface="Century Gothic" pitchFamily="34" charset="0"/>
              </a:rPr>
              <a:t>Instrumenty finansowe wszystkich programów UE</a:t>
            </a:r>
            <a:br>
              <a:rPr lang="pl-PL" sz="2000" b="1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Krajowy Punkt Kontaktowy 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ds. Instrumentów Finansowych Programów UE 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Związek Banków Polskich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err="1" smtClean="0">
                <a:latin typeface="Century Gothic" pitchFamily="34" charset="0"/>
                <a:hlinkClick r:id="rId4"/>
              </a:rPr>
              <a:t>InstrumentyFinansoweUE.gov.pl</a:t>
            </a:r>
            <a:endParaRPr lang="pl-PL" sz="2000" dirty="0" smtClean="0">
              <a:latin typeface="Century Gothic" pitchFamily="34" charset="0"/>
            </a:endParaRPr>
          </a:p>
          <a:p>
            <a:pPr marL="0" indent="3175">
              <a:buNone/>
              <a:defRPr/>
            </a:pPr>
            <a:endParaRPr lang="pl-PL" sz="2000" dirty="0" smtClean="0">
              <a:latin typeface="Century Gothic" pitchFamily="34" charset="0"/>
            </a:endParaRPr>
          </a:p>
          <a:p>
            <a:pPr marL="0" indent="3175">
              <a:buNone/>
              <a:defRPr/>
            </a:pPr>
            <a:endParaRPr lang="pl-PL" sz="2000" dirty="0" smtClean="0">
              <a:latin typeface="Century Gothic" pitchFamily="34" charset="0"/>
            </a:endParaRPr>
          </a:p>
          <a:p>
            <a:pPr marL="1588" indent="-1588">
              <a:buNone/>
              <a:defRPr/>
            </a:pPr>
            <a:r>
              <a:rPr lang="pl-PL" sz="2000" b="1" dirty="0" smtClean="0">
                <a:latin typeface="Century Gothic" pitchFamily="34" charset="0"/>
              </a:rPr>
              <a:t>Program COSME</a:t>
            </a:r>
            <a:r>
              <a:rPr lang="pl-PL" sz="2000" dirty="0" smtClean="0">
                <a:latin typeface="Century Gothic" pitchFamily="34" charset="0"/>
              </a:rPr>
              <a:t/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ośrodki </a:t>
            </a:r>
            <a:r>
              <a:rPr lang="pl-PL" sz="2000" dirty="0" err="1" smtClean="0">
                <a:latin typeface="Century Gothic" pitchFamily="34" charset="0"/>
              </a:rPr>
              <a:t>Enterprise</a:t>
            </a:r>
            <a:r>
              <a:rPr lang="pl-PL" sz="2000" dirty="0" smtClean="0">
                <a:latin typeface="Century Gothic" pitchFamily="34" charset="0"/>
              </a:rPr>
              <a:t> Europe Network, 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Polska Agencja Rozwoju Przedsiębiorczości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err="1" smtClean="0">
                <a:latin typeface="Century Gothic" pitchFamily="34" charset="0"/>
                <a:hlinkClick r:id="rId5"/>
              </a:rPr>
              <a:t>www.een.org.pl</a:t>
            </a:r>
            <a:endParaRPr lang="pl-PL" sz="2000" dirty="0" smtClean="0">
              <a:latin typeface="Century Gothic" pitchFamily="34" charset="0"/>
            </a:endParaRPr>
          </a:p>
          <a:p>
            <a:pPr marL="1588" indent="-1588">
              <a:buNone/>
              <a:defRPr/>
            </a:pPr>
            <a:endParaRPr lang="pl-PL" sz="2000" dirty="0" smtClean="0">
              <a:latin typeface="Century Gothic" pitchFamily="34" charset="0"/>
            </a:endParaRPr>
          </a:p>
          <a:p>
            <a:pPr marL="1588" indent="-1588">
              <a:buNone/>
              <a:defRPr/>
            </a:pPr>
            <a:endParaRPr lang="pl-PL" sz="2000" dirty="0" smtClean="0">
              <a:latin typeface="Century Gothic" pitchFamily="34" charset="0"/>
            </a:endParaRPr>
          </a:p>
        </p:txBody>
      </p:sp>
      <p:pic>
        <p:nvPicPr>
          <p:cNvPr id="1032" name="Picture 8" descr="C:\Documents and Settings\MICHAL\Moje dokumenty\Moje obrazy\e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077072"/>
            <a:ext cx="1728192" cy="1492529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539552" y="332656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itchFamily="34" charset="0"/>
              <a:buNone/>
              <a:defRPr/>
            </a:pPr>
            <a:endParaRPr lang="pl-PL" sz="28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Gdzie szukać informacji?</a:t>
            </a:r>
            <a:endParaRPr lang="pl-PL" sz="28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3" descr="Ministerstwo Pracy i Polityki Spo&amp;lstrok;eczne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933056"/>
            <a:ext cx="2772814" cy="693205"/>
          </a:xfrm>
          <a:prstGeom prst="rect">
            <a:avLst/>
          </a:prstGeom>
          <a:noFill/>
        </p:spPr>
      </p:pic>
      <p:pic>
        <p:nvPicPr>
          <p:cNvPr id="2050" name="Picture 2" descr="https://encrypted-tbn3.gstatic.com/images?q=tbn:ANd9GcQuecOTE2KSbMESf6wyf3_nEMwj_LnUDIpJKD85VwBa032dAoxO5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229200"/>
            <a:ext cx="2699792" cy="989682"/>
          </a:xfrm>
          <a:prstGeom prst="rect">
            <a:avLst/>
          </a:prstGeom>
          <a:noFill/>
        </p:spPr>
      </p:pic>
      <p:sp>
        <p:nvSpPr>
          <p:cNvPr id="5122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28800"/>
            <a:ext cx="7275090" cy="4266034"/>
          </a:xfrm>
        </p:spPr>
        <p:txBody>
          <a:bodyPr/>
          <a:lstStyle/>
          <a:p>
            <a:pPr marL="1588" indent="-1588">
              <a:spcBef>
                <a:spcPts val="0"/>
              </a:spcBef>
              <a:buNone/>
              <a:defRPr/>
            </a:pPr>
            <a:r>
              <a:rPr lang="pl-PL" sz="2000" b="1" dirty="0" smtClean="0">
                <a:latin typeface="Century Gothic" pitchFamily="34" charset="0"/>
              </a:rPr>
              <a:t>Program Horyzont 2020</a:t>
            </a:r>
            <a:r>
              <a:rPr lang="pl-PL" sz="2000" dirty="0" smtClean="0">
                <a:latin typeface="Century Gothic" pitchFamily="34" charset="0"/>
              </a:rPr>
              <a:t/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Krajowy Punkt Kontaktowy 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Programów Badawczych Unii Europejskiej, 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Instytut Podstawowych Problemów Techniki PAN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oraz 11 Regionalnych Punktów Kontaktowych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err="1" smtClean="0">
                <a:latin typeface="Century Gothic" pitchFamily="34" charset="0"/>
                <a:hlinkClick r:id="rId5"/>
              </a:rPr>
              <a:t>kpk.gov.pl</a:t>
            </a:r>
            <a:endParaRPr lang="pl-PL" sz="2000" dirty="0" smtClean="0">
              <a:latin typeface="Century Gothic" pitchFamily="34" charset="0"/>
            </a:endParaRPr>
          </a:p>
          <a:p>
            <a:pPr marL="1588" indent="-1588">
              <a:spcBef>
                <a:spcPts val="0"/>
              </a:spcBef>
              <a:buNone/>
              <a:defRPr/>
            </a:pPr>
            <a:endParaRPr lang="pl-PL" sz="2000" dirty="0" smtClean="0">
              <a:latin typeface="Century Gothic" pitchFamily="34" charset="0"/>
            </a:endParaRPr>
          </a:p>
          <a:p>
            <a:pPr marL="1588" indent="-1588">
              <a:spcBef>
                <a:spcPts val="0"/>
              </a:spcBef>
              <a:buNone/>
              <a:defRPr/>
            </a:pPr>
            <a:r>
              <a:rPr lang="pl-PL" sz="2000" b="1" dirty="0" smtClean="0">
                <a:latin typeface="Century Gothic" pitchFamily="34" charset="0"/>
              </a:rPr>
              <a:t>Program </a:t>
            </a:r>
            <a:r>
              <a:rPr lang="pl-PL" sz="2000" b="1" dirty="0" err="1" smtClean="0">
                <a:latin typeface="Century Gothic" pitchFamily="34" charset="0"/>
              </a:rPr>
              <a:t>EaSI</a:t>
            </a:r>
            <a:r>
              <a:rPr lang="pl-PL" sz="2000" dirty="0" smtClean="0">
                <a:latin typeface="Century Gothic" pitchFamily="34" charset="0"/>
              </a:rPr>
              <a:t/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Ministerstwo Pracy i Polityki Społecznej</a:t>
            </a:r>
          </a:p>
          <a:p>
            <a:pPr marL="1588" indent="-1588">
              <a:spcBef>
                <a:spcPts val="0"/>
              </a:spcBef>
              <a:buNone/>
              <a:defRPr/>
            </a:pPr>
            <a:r>
              <a:rPr lang="pl-PL" sz="2000" dirty="0" err="1" smtClean="0">
                <a:latin typeface="Century Gothic" pitchFamily="34" charset="0"/>
                <a:hlinkClick r:id="rId6"/>
              </a:rPr>
              <a:t>www.mpips.gov.pl</a:t>
            </a:r>
            <a:endParaRPr lang="pl-PL" sz="2000" dirty="0" smtClean="0">
              <a:latin typeface="Century Gothic" pitchFamily="34" charset="0"/>
            </a:endParaRPr>
          </a:p>
          <a:p>
            <a:pPr marL="1588" indent="-1588">
              <a:spcBef>
                <a:spcPts val="0"/>
              </a:spcBef>
              <a:buNone/>
              <a:defRPr/>
            </a:pPr>
            <a:endParaRPr lang="pl-PL" sz="2000" dirty="0" smtClean="0">
              <a:latin typeface="Century Gothic" pitchFamily="34" charset="0"/>
            </a:endParaRPr>
          </a:p>
          <a:p>
            <a:pPr marL="1588" indent="-1588">
              <a:spcBef>
                <a:spcPts val="0"/>
              </a:spcBef>
              <a:buNone/>
              <a:defRPr/>
            </a:pPr>
            <a:r>
              <a:rPr lang="pl-PL" sz="2000" b="1" dirty="0" smtClean="0">
                <a:latin typeface="Century Gothic" pitchFamily="34" charset="0"/>
              </a:rPr>
              <a:t>Program Kreatywna Europa</a:t>
            </a:r>
          </a:p>
          <a:p>
            <a:pPr marL="1588" indent="-1588">
              <a:spcBef>
                <a:spcPts val="0"/>
              </a:spcBef>
              <a:buNone/>
              <a:defRPr/>
            </a:pPr>
            <a:r>
              <a:rPr lang="pl-PL" sz="2000" dirty="0" smtClean="0">
                <a:latin typeface="Century Gothic" pitchFamily="34" charset="0"/>
              </a:rPr>
              <a:t>Biuro Programu Kreatywna Europa w Polsce</a:t>
            </a:r>
          </a:p>
          <a:p>
            <a:pPr marL="1588" indent="-1588">
              <a:spcBef>
                <a:spcPts val="0"/>
              </a:spcBef>
              <a:buNone/>
              <a:defRPr/>
            </a:pPr>
            <a:r>
              <a:rPr lang="pl-PL" sz="2000" dirty="0" smtClean="0">
                <a:latin typeface="Century Gothic" pitchFamily="34" charset="0"/>
              </a:rPr>
              <a:t>Instytut Adama Mickiewicza</a:t>
            </a:r>
          </a:p>
          <a:p>
            <a:pPr marL="1588" indent="-1588">
              <a:spcBef>
                <a:spcPts val="0"/>
              </a:spcBef>
              <a:buNone/>
              <a:defRPr/>
            </a:pPr>
            <a:r>
              <a:rPr lang="pl-PL" sz="2000" dirty="0" err="1" smtClean="0">
                <a:latin typeface="Century Gothic" pitchFamily="34" charset="0"/>
                <a:hlinkClick r:id="rId7"/>
              </a:rPr>
              <a:t>www.kreatywna-europa.eu</a:t>
            </a:r>
            <a:endParaRPr lang="pl-PL" sz="2000" dirty="0" smtClean="0">
              <a:latin typeface="Century Gothic" pitchFamily="34" charset="0"/>
            </a:endParaRPr>
          </a:p>
          <a:p>
            <a:pPr marL="1588" indent="-1588">
              <a:spcBef>
                <a:spcPts val="0"/>
              </a:spcBef>
              <a:buNone/>
              <a:defRPr/>
            </a:pPr>
            <a:endParaRPr lang="pl-PL" sz="2000" dirty="0" smtClean="0">
              <a:latin typeface="Century Gothic" pitchFamily="34" charset="0"/>
            </a:endParaRPr>
          </a:p>
          <a:p>
            <a:pPr marL="1588" indent="-1588">
              <a:buNone/>
              <a:defRPr/>
            </a:pPr>
            <a:endParaRPr lang="pl-PL" sz="2000" dirty="0" smtClean="0">
              <a:latin typeface="Century Gothic" pitchFamily="34" charset="0"/>
            </a:endParaRPr>
          </a:p>
          <a:p>
            <a:pPr marL="1588" indent="-1588">
              <a:buNone/>
              <a:defRPr/>
            </a:pPr>
            <a:endParaRPr lang="pl-PL" sz="2000" dirty="0" smtClean="0">
              <a:latin typeface="Century Gothic" pitchFamily="34" charset="0"/>
            </a:endParaRPr>
          </a:p>
          <a:p>
            <a:pPr marL="1588" indent="-1588">
              <a:buNone/>
              <a:defRPr/>
            </a:pPr>
            <a:endParaRPr lang="pl-PL" sz="2000" dirty="0" smtClean="0">
              <a:latin typeface="Century Gothic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39552" y="332656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itchFamily="34" charset="0"/>
              <a:buNone/>
              <a:defRPr/>
            </a:pPr>
            <a:endParaRPr lang="pl-PL" sz="28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Gdzie szukać informacji?</a:t>
            </a:r>
            <a:endParaRPr lang="pl-PL" sz="2800" b="1" dirty="0">
              <a:latin typeface="Century Gothic" pitchFamily="34" charset="0"/>
            </a:endParaRPr>
          </a:p>
        </p:txBody>
      </p:sp>
      <p:pic>
        <p:nvPicPr>
          <p:cNvPr id="10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pic>
        <p:nvPicPr>
          <p:cNvPr id="9" name="Picture 4" descr="C:\Documents and Settings\MICHAL\Moje dokumenty\Moje obrazy\kpk pb u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2132856"/>
            <a:ext cx="1512168" cy="918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zawartości 2"/>
          <p:cNvSpPr>
            <a:spLocks noGrp="1"/>
          </p:cNvSpPr>
          <p:nvPr>
            <p:ph idx="1"/>
          </p:nvPr>
        </p:nvSpPr>
        <p:spPr>
          <a:xfrm>
            <a:off x="684213" y="1773238"/>
            <a:ext cx="7704211" cy="413702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pl-PL" sz="2400" b="1" dirty="0" smtClean="0">
                <a:latin typeface="Century Gothic" pitchFamily="34" charset="0"/>
              </a:rPr>
              <a:t>Zapraszamy do współpracy</a:t>
            </a:r>
          </a:p>
          <a:p>
            <a:r>
              <a:rPr lang="pl-PL" sz="2400" b="1" dirty="0" smtClean="0">
                <a:latin typeface="Century Gothic" pitchFamily="34" charset="0"/>
              </a:rPr>
              <a:t>instytucje finansowe, </a:t>
            </a:r>
          </a:p>
          <a:p>
            <a:r>
              <a:rPr lang="pl-PL" sz="2400" b="1" dirty="0" smtClean="0">
                <a:latin typeface="Century Gothic" pitchFamily="34" charset="0"/>
              </a:rPr>
              <a:t>przedsiębiorców, </a:t>
            </a:r>
          </a:p>
          <a:p>
            <a:r>
              <a:rPr lang="pl-PL" sz="2400" b="1" dirty="0" smtClean="0">
                <a:latin typeface="Century Gothic" pitchFamily="34" charset="0"/>
              </a:rPr>
              <a:t>instytucje otoczenia biznesu,</a:t>
            </a:r>
          </a:p>
          <a:p>
            <a:r>
              <a:rPr lang="pl-PL" sz="2400" b="1" dirty="0" smtClean="0">
                <a:latin typeface="Century Gothic" pitchFamily="34" charset="0"/>
              </a:rPr>
              <a:t>przedstawicieli administracji,</a:t>
            </a:r>
          </a:p>
          <a:p>
            <a:r>
              <a:rPr lang="pl-PL" sz="2400" b="1" dirty="0" smtClean="0">
                <a:latin typeface="Century Gothic" pitchFamily="34" charset="0"/>
              </a:rPr>
              <a:t>dziennikarzy,</a:t>
            </a:r>
          </a:p>
          <a:p>
            <a:r>
              <a:rPr lang="pl-PL" sz="2400" b="1" dirty="0" smtClean="0">
                <a:latin typeface="Century Gothic" pitchFamily="34" charset="0"/>
              </a:rPr>
              <a:t>wszystkich zainteresowanych instrumentami finansowymi programów UE:</a:t>
            </a:r>
          </a:p>
          <a:p>
            <a:pPr algn="ctr">
              <a:buNone/>
            </a:pPr>
            <a:r>
              <a:rPr lang="pl-PL" sz="4800" b="1" dirty="0" err="1" smtClean="0">
                <a:latin typeface="Century Gothic" pitchFamily="34" charset="0"/>
                <a:hlinkClick r:id="rId2"/>
              </a:rPr>
              <a:t>programy@zbp.pl</a:t>
            </a:r>
            <a:r>
              <a:rPr lang="pl-PL" sz="4800" b="1" dirty="0" smtClean="0">
                <a:latin typeface="Century Gothic" pitchFamily="34" charset="0"/>
              </a:rPr>
              <a:t> </a:t>
            </a:r>
          </a:p>
        </p:txBody>
      </p:sp>
      <p:pic>
        <p:nvPicPr>
          <p:cNvPr id="7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611560" y="332656"/>
            <a:ext cx="5616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pl-PL" sz="2800" b="1" dirty="0">
                <a:solidFill>
                  <a:srgbClr val="C00000"/>
                </a:solidFill>
                <a:latin typeface="Century Gothic" pitchFamily="34" charset="0"/>
              </a:rPr>
              <a:t>Krajowy Punkt Kontaktowy </a:t>
            </a:r>
            <a:br>
              <a:rPr lang="pl-PL" sz="2800" b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l-PL" sz="2800" b="1" dirty="0">
                <a:solidFill>
                  <a:srgbClr val="C00000"/>
                </a:solidFill>
                <a:latin typeface="Century Gothic" pitchFamily="34" charset="0"/>
              </a:rPr>
              <a:t>ds. Instrumentów Finansowych</a:t>
            </a:r>
            <a:br>
              <a:rPr lang="pl-PL" sz="2800" b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l-PL" sz="2800" b="1" dirty="0">
                <a:solidFill>
                  <a:srgbClr val="C00000"/>
                </a:solidFill>
                <a:latin typeface="Century Gothic" pitchFamily="34" charset="0"/>
              </a:rPr>
              <a:t>Programów Unii Europejskiej</a:t>
            </a:r>
            <a:endParaRPr lang="pl-PL" sz="2800" b="1" dirty="0">
              <a:latin typeface="Century Gothic" pitchFamily="34" charset="0"/>
            </a:endParaRPr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64904"/>
            <a:ext cx="2759028" cy="1724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071563"/>
            <a:ext cx="8569325" cy="392907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l-PL" altLang="pl-PL" sz="1800" b="1" dirty="0" smtClean="0">
              <a:latin typeface="Century Gothic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pl-PL" altLang="pl-PL" sz="2200" b="1" dirty="0" smtClean="0">
                <a:latin typeface="Century Gothic" pitchFamily="34" charset="0"/>
              </a:rPr>
              <a:t>Dziękuję za uwagę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pl-PL" altLang="pl-PL" sz="1000" dirty="0" smtClean="0">
              <a:latin typeface="Century Gothic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l-PL" altLang="pl-PL" sz="1600" b="1" dirty="0" smtClean="0">
                <a:latin typeface="Century Gothic" pitchFamily="34" charset="0"/>
                <a:cs typeface="Arial" panose="020B0604020202020204" pitchFamily="34" charset="0"/>
              </a:rPr>
              <a:t>Krajowy Punkt Kontaktowy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l-PL" sz="1600" b="1" dirty="0" smtClean="0">
                <a:latin typeface="Century Gothic" pitchFamily="34" charset="0"/>
              </a:rPr>
              <a:t>ds. Instrumentów Finansowych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l-PL" sz="1600" b="1" dirty="0" smtClean="0">
                <a:latin typeface="Century Gothic" pitchFamily="34" charset="0"/>
              </a:rPr>
              <a:t>Programów Unii Europejskiej</a:t>
            </a:r>
            <a:r>
              <a:rPr lang="pl-PL" altLang="pl-PL" sz="1800" dirty="0" smtClean="0">
                <a:latin typeface="Century Gothic" pitchFamily="34" charset="0"/>
                <a:cs typeface="Arial" panose="020B0604020202020204" pitchFamily="34" charset="0"/>
              </a:rPr>
              <a:t/>
            </a:r>
            <a:br>
              <a:rPr lang="pl-PL" altLang="pl-PL" sz="1800" dirty="0" smtClean="0">
                <a:latin typeface="Century Gothic" pitchFamily="34" charset="0"/>
                <a:cs typeface="Arial" panose="020B0604020202020204" pitchFamily="34" charset="0"/>
              </a:rPr>
            </a:br>
            <a:endParaRPr lang="pl-PL" altLang="pl-PL" sz="1800" dirty="0" smtClean="0">
              <a:latin typeface="Century Gothic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l-PL" altLang="pl-PL" sz="1400" dirty="0" smtClean="0">
                <a:latin typeface="Century Gothic" pitchFamily="34" charset="0"/>
                <a:cs typeface="Arial" panose="020B0604020202020204" pitchFamily="34" charset="0"/>
              </a:rPr>
              <a:t>Związek Banków Polskich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l-PL" altLang="pl-PL" sz="1400" dirty="0" smtClean="0">
                <a:latin typeface="Century Gothic" pitchFamily="34" charset="0"/>
                <a:cs typeface="Arial" panose="020B0604020202020204" pitchFamily="34" charset="0"/>
              </a:rPr>
              <a:t>ul. Kruczkowskiego 8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l-PL" altLang="pl-PL" sz="1400" dirty="0" smtClean="0">
                <a:latin typeface="Century Gothic" pitchFamily="34" charset="0"/>
                <a:cs typeface="Arial" panose="020B0604020202020204" pitchFamily="34" charset="0"/>
              </a:rPr>
              <a:t>00–380 Warszawa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l-PL" altLang="pl-PL" sz="1400" dirty="0" err="1" smtClean="0">
                <a:latin typeface="Century Gothic" pitchFamily="34" charset="0"/>
                <a:cs typeface="Arial" panose="020B0604020202020204" pitchFamily="34" charset="0"/>
              </a:rPr>
              <a:t>tel</a:t>
            </a:r>
            <a:r>
              <a:rPr lang="pl-PL" altLang="pl-PL" sz="1400" dirty="0" smtClean="0">
                <a:latin typeface="Century Gothic" pitchFamily="34" charset="0"/>
                <a:cs typeface="Arial" panose="020B0604020202020204" pitchFamily="34" charset="0"/>
              </a:rPr>
              <a:t>/fax +48 22 696 64 95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pl-PL" altLang="pl-PL" b="1" dirty="0" smtClean="0">
                <a:solidFill>
                  <a:srgbClr val="002060"/>
                </a:solidFill>
                <a:latin typeface="Century Gothic" pitchFamily="34" charset="0"/>
                <a:cs typeface="Arial" panose="020B0604020202020204" pitchFamily="34" charset="0"/>
              </a:rPr>
              <a:t>kontakt: </a:t>
            </a:r>
            <a:r>
              <a:rPr lang="pl-PL" altLang="pl-PL" b="1" dirty="0" err="1" smtClean="0">
                <a:solidFill>
                  <a:srgbClr val="0070C0"/>
                </a:solidFill>
                <a:latin typeface="Century Gothic" pitchFamily="34" charset="0"/>
                <a:cs typeface="Arial" panose="020B0604020202020204" pitchFamily="34" charset="0"/>
              </a:rPr>
              <a:t>programy@zbp.pl</a:t>
            </a:r>
            <a:endParaRPr lang="pl-PL" altLang="pl-PL" b="1" dirty="0" smtClean="0">
              <a:solidFill>
                <a:srgbClr val="0070C0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endParaRPr lang="pl-PL" altLang="pl-PL" sz="2000" dirty="0" smtClean="0">
              <a:latin typeface="Century Gothic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pl-PL" altLang="pl-PL" sz="2000" dirty="0" smtClean="0">
                <a:latin typeface="Century Gothic" pitchFamily="34" charset="0"/>
                <a:cs typeface="Arial" panose="020B0604020202020204" pitchFamily="34" charset="0"/>
              </a:rPr>
              <a:t>więcej na: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pl-PL" altLang="pl-PL" b="1" dirty="0" err="1" smtClean="0">
                <a:solidFill>
                  <a:srgbClr val="0070C0"/>
                </a:solidFill>
                <a:latin typeface="Century Gothic" pitchFamily="34" charset="0"/>
                <a:cs typeface="Arial" panose="020B0604020202020204" pitchFamily="34" charset="0"/>
              </a:rPr>
              <a:t>www.InstrumentyFinansoweUE.gov.pl</a:t>
            </a:r>
            <a:endParaRPr lang="pl-PL" altLang="pl-PL" b="1" dirty="0" smtClean="0">
              <a:solidFill>
                <a:srgbClr val="0070C0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endParaRPr lang="pl-PL" altLang="pl-PL" dirty="0" smtClean="0">
              <a:latin typeface="Century Gothic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l-PL" altLang="pl-PL" sz="1800" dirty="0" smtClean="0">
              <a:latin typeface="Century Gothic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l-PL" altLang="pl-PL" sz="1800" b="1" dirty="0" smtClean="0">
              <a:latin typeface="Century Gothic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l-PL" altLang="pl-PL" sz="2400" dirty="0" smtClean="0">
              <a:latin typeface="Century Gothic" pitchFamily="34" charset="0"/>
            </a:endParaRPr>
          </a:p>
        </p:txBody>
      </p:sp>
      <p:sp>
        <p:nvSpPr>
          <p:cNvPr id="48131" name="pole tekstowe 7"/>
          <p:cNvSpPr txBox="1">
            <a:spLocks noChangeArrowheads="1"/>
          </p:cNvSpPr>
          <p:nvPr/>
        </p:nvSpPr>
        <p:spPr bwMode="auto">
          <a:xfrm>
            <a:off x="0" y="6211669"/>
            <a:ext cx="9144000" cy="67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sz="1000" b="1" dirty="0" smtClean="0">
                <a:solidFill>
                  <a:prstClr val="black"/>
                </a:solidFill>
                <a:latin typeface="Century Gothic" pitchFamily="34" charset="0"/>
              </a:rPr>
              <a:t>© 2015 Krajowy Punkt Kontaktowy ds. Instrumentów Finansowych Programów Unii Europejskiej, Związek Banków Polskich.</a:t>
            </a:r>
            <a:br>
              <a:rPr lang="pl-PL" sz="1000" b="1" dirty="0" smtClean="0">
                <a:solidFill>
                  <a:prstClr val="black"/>
                </a:solidFill>
                <a:latin typeface="Century Gothic" pitchFamily="34" charset="0"/>
              </a:rPr>
            </a:br>
            <a:r>
              <a:rPr lang="pl-PL" sz="1000" b="1" dirty="0" smtClean="0">
                <a:solidFill>
                  <a:prstClr val="black"/>
                </a:solidFill>
                <a:latin typeface="Century Gothic" pitchFamily="34" charset="0"/>
              </a:rPr>
              <a:t>Wszelkie prawa zastrzeżone. Rozpowszechnianie, kopiowanie, wykorzystanie całości bądź fragmentów wyłącznie z powołaniem się na źródło.</a:t>
            </a:r>
          </a:p>
          <a:p>
            <a:pPr algn="ctr" eaLnBrk="1" hangingPunct="1">
              <a:spcBef>
                <a:spcPts val="200"/>
              </a:spcBef>
            </a:pPr>
            <a:r>
              <a:rPr lang="pl-PL" altLang="pl-PL" sz="800" i="1" dirty="0" smtClean="0">
                <a:latin typeface="Century Gothic" pitchFamily="34" charset="0"/>
              </a:rPr>
              <a:t>Prezentacja </a:t>
            </a:r>
            <a:r>
              <a:rPr lang="pl-PL" altLang="pl-PL" sz="800" i="1" dirty="0">
                <a:latin typeface="Century Gothic" pitchFamily="34" charset="0"/>
              </a:rPr>
              <a:t>służy wyłącznie celom informacyjnym. KPK nie ponosi </a:t>
            </a:r>
            <a:r>
              <a:rPr lang="pl-PL" altLang="pl-PL" sz="800" i="1" dirty="0" smtClean="0">
                <a:latin typeface="Century Gothic" pitchFamily="34" charset="0"/>
              </a:rPr>
              <a:t>odpowiedzialności </a:t>
            </a:r>
            <a:r>
              <a:rPr lang="pl-PL" altLang="pl-PL" sz="800" i="1" dirty="0">
                <a:latin typeface="Century Gothic" pitchFamily="34" charset="0"/>
              </a:rPr>
              <a:t>za wykorzystywanie informacji zawartych w niniejszym dokumencie w celach prowadzonej działalności gospodarczej przez osoby trzecie. Ponadto, dokument  ten nie może stanowić podstawy do zgłaszania roszczeń wobec KPK.</a:t>
            </a:r>
            <a:endParaRPr lang="pl-PL" altLang="pl-PL" sz="800" dirty="0">
              <a:latin typeface="Century Gothic" pitchFamily="34" charset="0"/>
            </a:endParaRPr>
          </a:p>
        </p:txBody>
      </p:sp>
      <p:pic>
        <p:nvPicPr>
          <p:cNvPr id="48132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42852"/>
            <a:ext cx="10287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Obraz 51" descr="C:\Documents and Settings\Arkadiusz\Pulpit\BIO _I_PRASA_AL\LOGOTYPY\1.3.Wzór.Logo ZB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517232"/>
            <a:ext cx="142876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9726" y="2060848"/>
            <a:ext cx="288032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Symbol zastępczy zawartości 2"/>
          <p:cNvSpPr txBox="1">
            <a:spLocks/>
          </p:cNvSpPr>
          <p:nvPr/>
        </p:nvSpPr>
        <p:spPr bwMode="auto">
          <a:xfrm>
            <a:off x="539552" y="1628800"/>
            <a:ext cx="83529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180975">
              <a:buFont typeface="Arial" pitchFamily="34" charset="0"/>
              <a:buChar char="•"/>
              <a:defRPr/>
            </a:pPr>
            <a:r>
              <a:rPr lang="pl-PL" b="1" dirty="0" smtClean="0">
                <a:latin typeface="Century Gothic" pitchFamily="34" charset="0"/>
              </a:rPr>
              <a:t>przedsiębiorców </a:t>
            </a:r>
            <a:r>
              <a:rPr lang="pl-PL" dirty="0">
                <a:latin typeface="Century Gothic" pitchFamily="34" charset="0"/>
              </a:rPr>
              <a:t>(beneficjentów ostatecznych </a:t>
            </a:r>
            <a:r>
              <a:rPr lang="pl-PL" dirty="0" smtClean="0">
                <a:latin typeface="Century Gothic" pitchFamily="34" charset="0"/>
              </a:rPr>
              <a:t/>
            </a:r>
            <a:br>
              <a:rPr lang="pl-PL" dirty="0" smtClean="0">
                <a:latin typeface="Century Gothic" pitchFamily="34" charset="0"/>
              </a:rPr>
            </a:br>
            <a:r>
              <a:rPr lang="pl-PL" dirty="0" smtClean="0">
                <a:latin typeface="Century Gothic" pitchFamily="34" charset="0"/>
              </a:rPr>
              <a:t>instrumentów </a:t>
            </a:r>
            <a:r>
              <a:rPr lang="pl-PL" dirty="0">
                <a:latin typeface="Century Gothic" pitchFamily="34" charset="0"/>
              </a:rPr>
              <a:t>finansowych),</a:t>
            </a:r>
          </a:p>
          <a:p>
            <a:pPr marL="361950" indent="-180975">
              <a:buFont typeface="Arial" pitchFamily="34" charset="0"/>
              <a:buChar char="•"/>
              <a:defRPr/>
            </a:pPr>
            <a:r>
              <a:rPr lang="pl-PL" b="1" dirty="0">
                <a:latin typeface="Century Gothic" pitchFamily="34" charset="0"/>
              </a:rPr>
              <a:t>rynku finansowego </a:t>
            </a:r>
            <a:r>
              <a:rPr lang="pl-PL" dirty="0">
                <a:latin typeface="Century Gothic" pitchFamily="34" charset="0"/>
              </a:rPr>
              <a:t>(obsługa pośredników </a:t>
            </a:r>
            <a:r>
              <a:rPr lang="pl-PL" dirty="0" smtClean="0">
                <a:latin typeface="Century Gothic" pitchFamily="34" charset="0"/>
              </a:rPr>
              <a:t> </a:t>
            </a:r>
            <a:br>
              <a:rPr lang="pl-PL" dirty="0" smtClean="0">
                <a:latin typeface="Century Gothic" pitchFamily="34" charset="0"/>
              </a:rPr>
            </a:br>
            <a:r>
              <a:rPr lang="pl-PL" dirty="0" smtClean="0">
                <a:latin typeface="Century Gothic" pitchFamily="34" charset="0"/>
              </a:rPr>
              <a:t>finansowych </a:t>
            </a:r>
            <a:r>
              <a:rPr lang="pl-PL" dirty="0">
                <a:latin typeface="Century Gothic" pitchFamily="34" charset="0"/>
              </a:rPr>
              <a:t>oraz kandydatów na pośredników),</a:t>
            </a:r>
          </a:p>
          <a:p>
            <a:pPr marL="361950" indent="-180975">
              <a:buFont typeface="Arial" pitchFamily="34" charset="0"/>
              <a:buChar char="•"/>
              <a:defRPr/>
            </a:pPr>
            <a:r>
              <a:rPr lang="pl-PL" b="1" dirty="0">
                <a:latin typeface="Century Gothic" pitchFamily="34" charset="0"/>
              </a:rPr>
              <a:t>instytucji otoczenia biznesu </a:t>
            </a:r>
            <a:r>
              <a:rPr lang="pl-PL" b="1" dirty="0" smtClean="0">
                <a:latin typeface="Century Gothic" pitchFamily="34" charset="0"/>
              </a:rPr>
              <a:t/>
            </a:r>
            <a:br>
              <a:rPr lang="pl-PL" b="1" dirty="0" smtClean="0">
                <a:latin typeface="Century Gothic" pitchFamily="34" charset="0"/>
              </a:rPr>
            </a:br>
            <a:r>
              <a:rPr lang="pl-PL" dirty="0" smtClean="0">
                <a:latin typeface="Century Gothic" pitchFamily="34" charset="0"/>
              </a:rPr>
              <a:t>(uzupełnienie </a:t>
            </a:r>
            <a:r>
              <a:rPr lang="pl-PL" dirty="0">
                <a:latin typeface="Century Gothic" pitchFamily="34" charset="0"/>
              </a:rPr>
              <a:t>oferty, </a:t>
            </a:r>
            <a:r>
              <a:rPr lang="pl-PL" dirty="0" smtClean="0">
                <a:latin typeface="Century Gothic" pitchFamily="34" charset="0"/>
              </a:rPr>
              <a:t>współpraca</a:t>
            </a:r>
            <a:r>
              <a:rPr lang="pl-PL" dirty="0">
                <a:latin typeface="Century Gothic" pitchFamily="34" charset="0"/>
              </a:rPr>
              <a:t>),</a:t>
            </a:r>
          </a:p>
          <a:p>
            <a:pPr marL="361950" indent="-180975">
              <a:buFont typeface="Arial" pitchFamily="34" charset="0"/>
              <a:buChar char="•"/>
              <a:defRPr/>
            </a:pPr>
            <a:r>
              <a:rPr lang="pl-PL" b="1" dirty="0">
                <a:latin typeface="Century Gothic" pitchFamily="34" charset="0"/>
              </a:rPr>
              <a:t>regulatorów </a:t>
            </a:r>
            <a:r>
              <a:rPr lang="pl-PL" dirty="0">
                <a:latin typeface="Century Gothic" pitchFamily="34" charset="0"/>
              </a:rPr>
              <a:t>(wsparcie w planowaniu </a:t>
            </a:r>
            <a:r>
              <a:rPr lang="pl-PL" dirty="0" smtClean="0">
                <a:latin typeface="Century Gothic" pitchFamily="34" charset="0"/>
              </a:rPr>
              <a:t/>
            </a:r>
            <a:br>
              <a:rPr lang="pl-PL" dirty="0" smtClean="0">
                <a:latin typeface="Century Gothic" pitchFamily="34" charset="0"/>
              </a:rPr>
            </a:br>
            <a:r>
              <a:rPr lang="pl-PL" dirty="0" smtClean="0">
                <a:latin typeface="Century Gothic" pitchFamily="34" charset="0"/>
              </a:rPr>
              <a:t>i </a:t>
            </a:r>
            <a:r>
              <a:rPr lang="pl-PL" dirty="0">
                <a:latin typeface="Century Gothic" pitchFamily="34" charset="0"/>
              </a:rPr>
              <a:t>wdrożeniu instrumentów publicznych, </a:t>
            </a:r>
            <a:r>
              <a:rPr lang="pl-PL" dirty="0" smtClean="0">
                <a:latin typeface="Century Gothic" pitchFamily="34" charset="0"/>
              </a:rPr>
              <a:t/>
            </a:r>
            <a:br>
              <a:rPr lang="pl-PL" dirty="0" smtClean="0">
                <a:latin typeface="Century Gothic" pitchFamily="34" charset="0"/>
              </a:rPr>
            </a:br>
            <a:r>
              <a:rPr lang="pl-PL" dirty="0" smtClean="0">
                <a:latin typeface="Century Gothic" pitchFamily="34" charset="0"/>
              </a:rPr>
              <a:t>w </a:t>
            </a:r>
            <a:r>
              <a:rPr lang="pl-PL" dirty="0">
                <a:latin typeface="Century Gothic" pitchFamily="34" charset="0"/>
              </a:rPr>
              <a:t>kwestiach pomocy publicznej itp.)</a:t>
            </a:r>
          </a:p>
          <a:p>
            <a:pPr>
              <a:defRPr/>
            </a:pPr>
            <a:endParaRPr lang="pl-PL" sz="1600" dirty="0">
              <a:latin typeface="Century Gothic" pitchFamily="34" charset="0"/>
            </a:endParaRPr>
          </a:p>
        </p:txBody>
      </p:sp>
      <p:pic>
        <p:nvPicPr>
          <p:cNvPr id="9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539552" y="548680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KPK IF PUE oferuje</a:t>
            </a:r>
            <a:b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wsparcie dla:</a:t>
            </a:r>
            <a:endParaRPr lang="pl-PL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11" name="Obraz 22" descr="C:\Documents and Settings\Joanna Dąbrowska\Moje dokumenty\1.Krajowy Punkt Kontaktowy przy ZBP\3.Dokumenty zewnętrzne KPK przy ZBP\COSME\cosme_but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733256"/>
            <a:ext cx="1155124" cy="86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5805264"/>
            <a:ext cx="1080120" cy="74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661248"/>
            <a:ext cx="936104" cy="88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Documents and Settings\MICHAL\Moje dokumenty\Moje obrazy\7pr_m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5782238"/>
            <a:ext cx="936104" cy="78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C:\Documents and Settings\MICHAL\Moje dokumenty\Moje obrazy\PROGRES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5814030"/>
            <a:ext cx="720080" cy="763911"/>
          </a:xfrm>
          <a:prstGeom prst="rect">
            <a:avLst/>
          </a:prstGeom>
          <a:noFill/>
        </p:spPr>
      </p:pic>
      <p:sp>
        <p:nvSpPr>
          <p:cNvPr id="19" name="Prostokąt 18"/>
          <p:cNvSpPr/>
          <p:nvPr/>
        </p:nvSpPr>
        <p:spPr>
          <a:xfrm>
            <a:off x="539552" y="4293096"/>
            <a:ext cx="8064896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rnd" cmpd="dbl">
            <a:solidFill>
              <a:schemeClr val="accent1"/>
            </a:solidFill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MISJA: </a:t>
            </a:r>
            <a:r>
              <a:rPr lang="pl-PL" sz="2400" b="1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o</a:t>
            </a:r>
            <a:r>
              <a:rPr lang="pl-PL" sz="2400" b="1" i="1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ne-stop-shop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w zakresie informacji</a:t>
            </a:r>
            <a:b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o instrumentach finansowych 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we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wszystkich programach UE</a:t>
            </a:r>
          </a:p>
        </p:txBody>
      </p:sp>
      <p:pic>
        <p:nvPicPr>
          <p:cNvPr id="20" name="Obraz 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5661248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Documents and Settings\MICHAL\Moje dokumenty\Moje obrazy\Kreatywna Europ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4368" y="5805264"/>
            <a:ext cx="893300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ymbol zastępczy zawartości 2"/>
          <p:cNvSpPr txBox="1">
            <a:spLocks/>
          </p:cNvSpPr>
          <p:nvPr/>
        </p:nvSpPr>
        <p:spPr bwMode="auto">
          <a:xfrm>
            <a:off x="539552" y="1844824"/>
            <a:ext cx="83529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pl-PL" sz="1500" b="1" dirty="0" smtClean="0">
                <a:latin typeface="Century Gothic" pitchFamily="34" charset="0"/>
              </a:rPr>
              <a:t>KPK </a:t>
            </a:r>
            <a:r>
              <a:rPr lang="pl-PL" sz="1500" b="1" dirty="0">
                <a:latin typeface="Century Gothic" pitchFamily="34" charset="0"/>
              </a:rPr>
              <a:t>oferuje wsparcie w zakresie instrumentów </a:t>
            </a:r>
            <a:r>
              <a:rPr lang="pl-PL" sz="1500" b="1" dirty="0" smtClean="0">
                <a:latin typeface="Century Gothic" pitchFamily="34" charset="0"/>
              </a:rPr>
              <a:t>finansowych we </a:t>
            </a:r>
            <a:r>
              <a:rPr lang="pl-PL" sz="1500" b="1" u="sng" dirty="0" smtClean="0">
                <a:latin typeface="Century Gothic" pitchFamily="34" charset="0"/>
              </a:rPr>
              <a:t>wszystkich</a:t>
            </a:r>
            <a:r>
              <a:rPr lang="pl-PL" sz="1500" b="1" dirty="0" smtClean="0">
                <a:latin typeface="Century Gothic" pitchFamily="34" charset="0"/>
              </a:rPr>
              <a:t> </a:t>
            </a:r>
            <a:br>
              <a:rPr lang="pl-PL" sz="1500" b="1" dirty="0" smtClean="0">
                <a:latin typeface="Century Gothic" pitchFamily="34" charset="0"/>
              </a:rPr>
            </a:br>
            <a:r>
              <a:rPr lang="pl-PL" sz="1500" b="1" dirty="0" smtClean="0">
                <a:latin typeface="Century Gothic" pitchFamily="34" charset="0"/>
              </a:rPr>
              <a:t>programach UE, </a:t>
            </a:r>
            <a:r>
              <a:rPr lang="pl-PL" sz="1500" b="1" dirty="0">
                <a:latin typeface="Century Gothic" pitchFamily="34" charset="0"/>
              </a:rPr>
              <a:t>w których uwzględniono </a:t>
            </a:r>
            <a:r>
              <a:rPr lang="pl-PL" sz="1500" b="1" dirty="0" smtClean="0">
                <a:latin typeface="Century Gothic" pitchFamily="34" charset="0"/>
              </a:rPr>
              <a:t>instrumenty </a:t>
            </a:r>
            <a:r>
              <a:rPr lang="pl-PL" sz="1500" b="1" dirty="0">
                <a:latin typeface="Century Gothic" pitchFamily="34" charset="0"/>
              </a:rPr>
              <a:t>finansowe dla </a:t>
            </a:r>
            <a:r>
              <a:rPr lang="pl-PL" sz="1500" b="1" dirty="0" smtClean="0">
                <a:latin typeface="Century Gothic" pitchFamily="34" charset="0"/>
              </a:rPr>
              <a:t>przedsiębiorców.</a:t>
            </a:r>
          </a:p>
          <a:p>
            <a:pPr>
              <a:spcBef>
                <a:spcPts val="0"/>
              </a:spcBef>
              <a:defRPr/>
            </a:pPr>
            <a:endParaRPr lang="pl-PL" sz="1500" b="1" dirty="0">
              <a:latin typeface="Century Gothic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pl-PL" sz="1500" b="1" dirty="0" smtClean="0">
                <a:solidFill>
                  <a:srgbClr val="FF0000"/>
                </a:solidFill>
                <a:latin typeface="Century Gothic" pitchFamily="34" charset="0"/>
              </a:rPr>
              <a:t>Programy rozpoczęte przed rokiem 2014, ale nadal aktywne:</a:t>
            </a:r>
            <a:endParaRPr lang="pl-PL" sz="15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361950" indent="-180975">
              <a:buFont typeface="Arial" pitchFamily="34" charset="0"/>
              <a:buChar char="•"/>
              <a:defRPr/>
            </a:pPr>
            <a:r>
              <a:rPr lang="pl-PL" sz="1500" b="1" dirty="0">
                <a:latin typeface="Century Gothic" pitchFamily="34" charset="0"/>
              </a:rPr>
              <a:t>Program ramowy na rzecz konkurencyjności i innowacji </a:t>
            </a:r>
            <a:r>
              <a:rPr lang="pl-PL" sz="1500" dirty="0">
                <a:latin typeface="Century Gothic" pitchFamily="34" charset="0"/>
              </a:rPr>
              <a:t>(</a:t>
            </a:r>
            <a:r>
              <a:rPr lang="pl-PL" sz="1500" b="1" dirty="0" smtClean="0">
                <a:latin typeface="Century Gothic" pitchFamily="34" charset="0"/>
              </a:rPr>
              <a:t>CIP</a:t>
            </a:r>
            <a:r>
              <a:rPr lang="pl-PL" sz="1500" dirty="0" smtClean="0">
                <a:latin typeface="Century Gothic" pitchFamily="34" charset="0"/>
              </a:rPr>
              <a:t>, środki </a:t>
            </a:r>
            <a:r>
              <a:rPr lang="pl-PL" sz="1500" dirty="0">
                <a:latin typeface="Century Gothic" pitchFamily="34" charset="0"/>
              </a:rPr>
              <a:t>aktywne do </a:t>
            </a:r>
            <a:r>
              <a:rPr lang="pl-PL" sz="1500" dirty="0" smtClean="0">
                <a:latin typeface="Century Gothic" pitchFamily="34" charset="0"/>
              </a:rPr>
              <a:t>2017 </a:t>
            </a:r>
            <a:r>
              <a:rPr lang="pl-PL" sz="1500" dirty="0">
                <a:latin typeface="Century Gothic" pitchFamily="34" charset="0"/>
              </a:rPr>
              <a:t>r</a:t>
            </a:r>
            <a:r>
              <a:rPr lang="pl-PL" sz="1500" dirty="0" smtClean="0">
                <a:latin typeface="Century Gothic" pitchFamily="34" charset="0"/>
              </a:rPr>
              <a:t>.)</a:t>
            </a:r>
          </a:p>
          <a:p>
            <a:pPr marL="361950" indent="-180975">
              <a:buFont typeface="Arial" pitchFamily="34" charset="0"/>
              <a:buChar char="•"/>
              <a:defRPr/>
            </a:pPr>
            <a:r>
              <a:rPr lang="pl-PL" sz="1500" b="1" dirty="0" smtClean="0">
                <a:latin typeface="Century Gothic" pitchFamily="34" charset="0"/>
              </a:rPr>
              <a:t>Siódmy program ramowy </a:t>
            </a:r>
            <a:r>
              <a:rPr lang="pl-PL" sz="1500" dirty="0" smtClean="0">
                <a:latin typeface="Century Gothic" pitchFamily="34" charset="0"/>
              </a:rPr>
              <a:t>Wspólnoty Europejskiej w zakresie badań, rozwoju technologicznego i demonstracji (środki aktywne do 2016 r.)</a:t>
            </a:r>
          </a:p>
          <a:p>
            <a:pPr marL="361950" indent="-180975">
              <a:buFont typeface="Arial" pitchFamily="34" charset="0"/>
              <a:buChar char="•"/>
              <a:defRPr/>
            </a:pPr>
            <a:r>
              <a:rPr lang="pl-PL" sz="1500" b="1" dirty="0" smtClean="0">
                <a:latin typeface="Century Gothic" pitchFamily="34" charset="0"/>
              </a:rPr>
              <a:t>Europejski </a:t>
            </a:r>
            <a:r>
              <a:rPr lang="pl-PL" sz="1500" b="1" dirty="0">
                <a:latin typeface="Century Gothic" pitchFamily="34" charset="0"/>
              </a:rPr>
              <a:t>Instrument Mikrofinansowy </a:t>
            </a:r>
            <a:r>
              <a:rPr lang="pl-PL" sz="1500" b="1" dirty="0" smtClean="0">
                <a:latin typeface="Century Gothic" pitchFamily="34" charset="0"/>
              </a:rPr>
              <a:t>Progress </a:t>
            </a:r>
            <a:r>
              <a:rPr lang="pl-PL" sz="1500" dirty="0" smtClean="0">
                <a:latin typeface="Century Gothic" pitchFamily="34" charset="0"/>
              </a:rPr>
              <a:t>(środki </a:t>
            </a:r>
            <a:r>
              <a:rPr lang="pl-PL" sz="1500" dirty="0">
                <a:latin typeface="Century Gothic" pitchFamily="34" charset="0"/>
              </a:rPr>
              <a:t>aktywne </a:t>
            </a:r>
            <a:r>
              <a:rPr lang="pl-PL" sz="1500" dirty="0" smtClean="0">
                <a:latin typeface="Century Gothic" pitchFamily="34" charset="0"/>
              </a:rPr>
              <a:t>maks. do 2020 </a:t>
            </a:r>
            <a:r>
              <a:rPr lang="pl-PL" sz="1500" dirty="0">
                <a:latin typeface="Century Gothic" pitchFamily="34" charset="0"/>
              </a:rPr>
              <a:t>r.)</a:t>
            </a:r>
          </a:p>
          <a:p>
            <a:endParaRPr lang="pl-PL" sz="1500" dirty="0" smtClean="0">
              <a:latin typeface="Century Gothic" pitchFamily="34" charset="0"/>
            </a:endParaRPr>
          </a:p>
          <a:p>
            <a:r>
              <a:rPr lang="pl-PL" sz="1500" b="1" dirty="0" smtClean="0">
                <a:solidFill>
                  <a:srgbClr val="FF0000"/>
                </a:solidFill>
                <a:latin typeface="Century Gothic" pitchFamily="34" charset="0"/>
              </a:rPr>
              <a:t>Programy na lata 2014-2020:</a:t>
            </a:r>
            <a:endParaRPr lang="pl-PL" sz="15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361950" indent="-180975">
              <a:buFont typeface="Arial" pitchFamily="34" charset="0"/>
              <a:buChar char="•"/>
              <a:defRPr/>
            </a:pPr>
            <a:r>
              <a:rPr lang="pl-PL" sz="1500" b="1" dirty="0">
                <a:latin typeface="Century Gothic" pitchFamily="34" charset="0"/>
              </a:rPr>
              <a:t>COSME </a:t>
            </a:r>
            <a:r>
              <a:rPr lang="pl-PL" sz="1500" dirty="0">
                <a:latin typeface="Century Gothic" pitchFamily="34" charset="0"/>
              </a:rPr>
              <a:t>- program na rzecz konkurencyjności przedsiębiorstw oraz </a:t>
            </a:r>
            <a:r>
              <a:rPr lang="pl-PL" sz="1500" dirty="0" smtClean="0">
                <a:latin typeface="Century Gothic" pitchFamily="34" charset="0"/>
              </a:rPr>
              <a:t>MŚP</a:t>
            </a:r>
            <a:endParaRPr lang="pl-PL" sz="1500" dirty="0">
              <a:latin typeface="Century Gothic" pitchFamily="34" charset="0"/>
            </a:endParaRPr>
          </a:p>
          <a:p>
            <a:pPr marL="361950" indent="-180975">
              <a:buFont typeface="Arial" pitchFamily="34" charset="0"/>
              <a:buChar char="•"/>
              <a:defRPr/>
            </a:pPr>
            <a:r>
              <a:rPr lang="pl-PL" sz="1500" b="1" dirty="0">
                <a:latin typeface="Century Gothic" pitchFamily="34" charset="0"/>
              </a:rPr>
              <a:t>Horyzont 2020 </a:t>
            </a:r>
            <a:r>
              <a:rPr lang="pl-PL" sz="1500" dirty="0">
                <a:latin typeface="Century Gothic" pitchFamily="34" charset="0"/>
              </a:rPr>
              <a:t>– program ramowy na rzecz badań naukowych i </a:t>
            </a:r>
            <a:r>
              <a:rPr lang="pl-PL" sz="1500" dirty="0" smtClean="0">
                <a:latin typeface="Century Gothic" pitchFamily="34" charset="0"/>
              </a:rPr>
              <a:t>innowacji </a:t>
            </a:r>
            <a:endParaRPr lang="pl-PL" sz="1500" dirty="0">
              <a:latin typeface="Century Gothic" pitchFamily="34" charset="0"/>
            </a:endParaRPr>
          </a:p>
          <a:p>
            <a:pPr marL="361950" indent="-180975">
              <a:buFont typeface="Arial" pitchFamily="34" charset="0"/>
              <a:buChar char="•"/>
              <a:defRPr/>
            </a:pPr>
            <a:r>
              <a:rPr lang="pl-PL" sz="1500" dirty="0" smtClean="0">
                <a:latin typeface="Century Gothic" pitchFamily="34" charset="0"/>
              </a:rPr>
              <a:t>Program </a:t>
            </a:r>
            <a:r>
              <a:rPr lang="pl-PL" sz="1500" dirty="0">
                <a:latin typeface="Century Gothic" pitchFamily="34" charset="0"/>
              </a:rPr>
              <a:t>na rzecz przemian i innowacji społecznych (</a:t>
            </a:r>
            <a:r>
              <a:rPr lang="pl-PL" sz="1500" b="1" dirty="0">
                <a:latin typeface="Century Gothic" pitchFamily="34" charset="0"/>
              </a:rPr>
              <a:t>„</a:t>
            </a:r>
            <a:r>
              <a:rPr lang="pl-PL" sz="1500" b="1" dirty="0" err="1">
                <a:latin typeface="Century Gothic" pitchFamily="34" charset="0"/>
              </a:rPr>
              <a:t>EaSI</a:t>
            </a:r>
            <a:r>
              <a:rPr lang="pl-PL" sz="1500" b="1" dirty="0" smtClean="0">
                <a:latin typeface="Century Gothic" pitchFamily="34" charset="0"/>
              </a:rPr>
              <a:t>”</a:t>
            </a:r>
            <a:r>
              <a:rPr lang="pl-PL" sz="1500" dirty="0" smtClean="0">
                <a:latin typeface="Century Gothic" pitchFamily="34" charset="0"/>
              </a:rPr>
              <a:t>)</a:t>
            </a:r>
          </a:p>
          <a:p>
            <a:pPr marL="361950" indent="-180975">
              <a:buFont typeface="Arial" pitchFamily="34" charset="0"/>
              <a:buChar char="•"/>
              <a:defRPr/>
            </a:pPr>
            <a:r>
              <a:rPr lang="pl-PL" sz="1500" dirty="0" smtClean="0">
                <a:latin typeface="Century Gothic" pitchFamily="34" charset="0"/>
              </a:rPr>
              <a:t>Program </a:t>
            </a:r>
            <a:r>
              <a:rPr lang="pl-PL" sz="1500" b="1" dirty="0" smtClean="0">
                <a:latin typeface="Century Gothic" pitchFamily="34" charset="0"/>
              </a:rPr>
              <a:t>„Kreatywna Europa” </a:t>
            </a:r>
            <a:r>
              <a:rPr lang="pl-PL" sz="1500" dirty="0" smtClean="0">
                <a:latin typeface="Century Gothic" pitchFamily="34" charset="0"/>
              </a:rPr>
              <a:t>na rzecz sektorów kultury i kreatywnego</a:t>
            </a:r>
          </a:p>
          <a:p>
            <a:pPr marL="361950" indent="-180975">
              <a:defRPr/>
            </a:pPr>
            <a:endParaRPr lang="pl-PL" sz="1500" dirty="0">
              <a:latin typeface="Century Gothic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39552" y="548680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Jakie programy</a:t>
            </a:r>
          </a:p>
          <a:p>
            <a:pPr>
              <a:defRPr/>
            </a:pP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obsługuje KPK IF PUE?</a:t>
            </a:r>
            <a:endParaRPr lang="pl-PL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11" name="Obraz 22" descr="C:\Documents and Settings\Joanna Dąbrowska\Moje dokumenty\1.Krajowy Punkt Kontaktowy przy ZBP\3.Dokumenty zewnętrzne KPK przy ZBP\COSME\cosme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733256"/>
            <a:ext cx="1155124" cy="86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805264"/>
            <a:ext cx="1080120" cy="74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661248"/>
            <a:ext cx="936104" cy="88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Documents and Settings\MICHAL\Moje dokumenty\Moje obrazy\7pr_m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782238"/>
            <a:ext cx="936104" cy="78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C:\Documents and Settings\MICHAL\Moje dokumenty\Moje obrazy\PROGRES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5814030"/>
            <a:ext cx="720080" cy="763911"/>
          </a:xfrm>
          <a:prstGeom prst="rect">
            <a:avLst/>
          </a:prstGeom>
          <a:noFill/>
        </p:spPr>
      </p:pic>
      <p:pic>
        <p:nvPicPr>
          <p:cNvPr id="19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pic>
        <p:nvPicPr>
          <p:cNvPr id="20" name="Obraz 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5661248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Documents and Settings\MICHAL\Moje dokumenty\Moje obrazy\Kreatywna Europ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4368" y="5805264"/>
            <a:ext cx="893300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539552" y="548680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800" b="1" dirty="0" smtClean="0">
                <a:solidFill>
                  <a:srgbClr val="C00000"/>
                </a:solidFill>
                <a:latin typeface="Century Gothic" pitchFamily="34" charset="0"/>
              </a:rPr>
              <a:t>Jak działają instrumenty finansowe programów UE?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539552" y="1700808"/>
            <a:ext cx="82089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Program (ramowy) Unii Europejskiej: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zarządzany bezpośrednio przez Komisję Europejską za pośrednictwem wybranej agencji wykonawczej (np. EASME, EFI)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1600" dirty="0" smtClean="0">
                <a:latin typeface="Century Gothic" pitchFamily="34" charset="0"/>
              </a:rPr>
              <a:t>dla państw członkowskich UE i krajów stowarzyszonych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1600" dirty="0" smtClean="0">
                <a:latin typeface="Century Gothic" pitchFamily="34" charset="0"/>
              </a:rPr>
              <a:t>instrumenty finansowe obsługiwane przez Narodowych Pośredników Finansowych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najczęstsze narzędzia:</a:t>
            </a:r>
            <a:r>
              <a:rPr kumimoji="0" lang="pl-PL" sz="16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gwarancja, pożyczka, finansowanie kapitałowe</a:t>
            </a:r>
            <a:endParaRPr kumimoji="0" lang="pl-PL" sz="16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80676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85728"/>
            <a:ext cx="2801888" cy="1313385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2411760" y="2708920"/>
            <a:ext cx="2016224" cy="2304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INSTRUMENTY UDZIAŁOWE</a:t>
            </a:r>
          </a:p>
          <a:p>
            <a:pPr algn="ctr"/>
            <a:r>
              <a:rPr lang="pl-PL" b="1" dirty="0" smtClean="0">
                <a:solidFill>
                  <a:srgbClr val="C00000"/>
                </a:solidFill>
              </a:rPr>
              <a:t>(inwestycje </a:t>
            </a:r>
            <a:r>
              <a:rPr lang="pl-PL" b="1" dirty="0" err="1" smtClean="0">
                <a:solidFill>
                  <a:srgbClr val="C00000"/>
                </a:solidFill>
              </a:rPr>
              <a:t>vc</a:t>
            </a:r>
            <a:r>
              <a:rPr lang="pl-PL" b="1" dirty="0" smtClean="0">
                <a:solidFill>
                  <a:srgbClr val="C00000"/>
                </a:solidFill>
              </a:rPr>
              <a:t>)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12" name="Strzałka w dół 11"/>
          <p:cNvSpPr/>
          <p:nvPr/>
        </p:nvSpPr>
        <p:spPr>
          <a:xfrm>
            <a:off x="6804248" y="5229200"/>
            <a:ext cx="357190" cy="33849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4" name="Picture 45" descr="http://www.europedirect-gdansk.morena.org.pl/images/logo_ce-pl-rvb-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1656184" cy="1146088"/>
          </a:xfrm>
          <a:prstGeom prst="rect">
            <a:avLst/>
          </a:prstGeom>
          <a:noFill/>
        </p:spPr>
      </p:pic>
      <p:pic>
        <p:nvPicPr>
          <p:cNvPr id="15" name="il_fi" descr="http://www.jakiznaktwoj.pl/_/rsrc/1380207203552/herb/Herb_RP_Aleksander.Bak%C2%A920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5805264"/>
            <a:ext cx="596691" cy="69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700808"/>
            <a:ext cx="838988" cy="79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Documents and Settings\MICHAL\Moje dokumenty\Moje obrazy\7pr_m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700808"/>
            <a:ext cx="102890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C:\Documents and Settings\MICHAL\Moje dokumenty\Moje obrazy\PROGRES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772816"/>
            <a:ext cx="638174" cy="677019"/>
          </a:xfrm>
          <a:prstGeom prst="rect">
            <a:avLst/>
          </a:prstGeom>
          <a:noFill/>
        </p:spPr>
      </p:pic>
      <p:pic>
        <p:nvPicPr>
          <p:cNvPr id="22" name="Obraz 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2924944"/>
            <a:ext cx="37590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rkadiusz\Pulpit\MONETY EUR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5373216"/>
            <a:ext cx="1260574" cy="1356502"/>
          </a:xfrm>
          <a:prstGeom prst="rect">
            <a:avLst/>
          </a:prstGeom>
          <a:noFill/>
        </p:spPr>
      </p:pic>
      <p:sp>
        <p:nvSpPr>
          <p:cNvPr id="25" name="Prostokąt 24"/>
          <p:cNvSpPr/>
          <p:nvPr/>
        </p:nvSpPr>
        <p:spPr>
          <a:xfrm>
            <a:off x="5940152" y="5733256"/>
            <a:ext cx="2214578" cy="857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6 mld PLN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5076056" y="2708920"/>
            <a:ext cx="3643338" cy="2304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b="1" dirty="0" smtClean="0">
              <a:solidFill>
                <a:schemeClr val="tx1"/>
              </a:solidFill>
            </a:endParaRPr>
          </a:p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INSTRUMENTY DŁUŻNE</a:t>
            </a:r>
          </a:p>
          <a:p>
            <a:pPr algn="ctr"/>
            <a:r>
              <a:rPr lang="pl-PL" b="1" dirty="0" smtClean="0">
                <a:solidFill>
                  <a:srgbClr val="C00000"/>
                </a:solidFill>
              </a:rPr>
              <a:t>(gwarancje/regwarancje dla pożyczek, kredytów, leasingu, sekurytyzacji, </a:t>
            </a:r>
            <a:r>
              <a:rPr lang="pl-PL" b="1" dirty="0" err="1" smtClean="0">
                <a:solidFill>
                  <a:srgbClr val="C00000"/>
                </a:solidFill>
              </a:rPr>
              <a:t>vc</a:t>
            </a:r>
            <a:r>
              <a:rPr lang="pl-PL" b="1" dirty="0" smtClean="0">
                <a:solidFill>
                  <a:srgbClr val="C00000"/>
                </a:solidFill>
              </a:rPr>
              <a:t> oraz pożyczki, </a:t>
            </a:r>
            <a:br>
              <a:rPr lang="pl-PL" b="1" dirty="0" smtClean="0">
                <a:solidFill>
                  <a:srgbClr val="C00000"/>
                </a:solidFill>
              </a:rPr>
            </a:br>
            <a:r>
              <a:rPr lang="pl-PL" b="1" dirty="0" smtClean="0">
                <a:solidFill>
                  <a:srgbClr val="C00000"/>
                </a:solidFill>
              </a:rPr>
              <a:t>w tym podporządkowane)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28" name="Picture 2" descr="C:\Documents and Settings\MICHAL\Moje dokumenty\Moje obrazy\7pr_mi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2852936"/>
            <a:ext cx="42531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3933056"/>
            <a:ext cx="164754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301208"/>
            <a:ext cx="1892728" cy="1419546"/>
          </a:xfr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3" name="Prostokąt 22"/>
          <p:cNvSpPr/>
          <p:nvPr/>
        </p:nvSpPr>
        <p:spPr>
          <a:xfrm>
            <a:off x="539552" y="332656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Formy wsparcia przedsiębiorców </a:t>
            </a:r>
            <a:b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w ramach instrumentów zwrotnych programów ramowych 2007-2013</a:t>
            </a:r>
            <a:endParaRPr lang="pl-PL" sz="2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31" name="Obraz 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0695" y="2850086"/>
            <a:ext cx="37590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3" descr="C:\Documents and Settings\MICHAL\Moje dokumenty\Moje obrazy\PROGRES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52760" y="2850086"/>
            <a:ext cx="336696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772816"/>
            <a:ext cx="7956376" cy="3950171"/>
          </a:xfrm>
        </p:spPr>
        <p:txBody>
          <a:bodyPr/>
          <a:lstStyle/>
          <a:p>
            <a:pPr eaLnBrk="1" hangingPunct="1"/>
            <a:r>
              <a:rPr lang="pl-PL" sz="2000" dirty="0" smtClean="0">
                <a:latin typeface="Century Gothic" pitchFamily="34" charset="0"/>
              </a:rPr>
              <a:t>kredyty inwestycyjne</a:t>
            </a:r>
          </a:p>
          <a:p>
            <a:pPr eaLnBrk="1" hangingPunct="1"/>
            <a:r>
              <a:rPr lang="pl-PL" sz="2000" dirty="0" smtClean="0">
                <a:latin typeface="Century Gothic" pitchFamily="34" charset="0"/>
              </a:rPr>
              <a:t>kredyty obrotowe</a:t>
            </a:r>
          </a:p>
          <a:p>
            <a:pPr eaLnBrk="1" hangingPunct="1"/>
            <a:r>
              <a:rPr lang="pl-PL" sz="2000" dirty="0" smtClean="0">
                <a:latin typeface="Century Gothic" pitchFamily="34" charset="0"/>
              </a:rPr>
              <a:t>kredyty na zakup środków transportu</a:t>
            </a:r>
          </a:p>
          <a:p>
            <a:pPr eaLnBrk="1" hangingPunct="1"/>
            <a:r>
              <a:rPr lang="pl-PL" sz="2000" dirty="0" smtClean="0">
                <a:latin typeface="Century Gothic" pitchFamily="34" charset="0"/>
              </a:rPr>
              <a:t>kredyty dla firm rozpoczynających działalność</a:t>
            </a:r>
          </a:p>
          <a:p>
            <a:pPr eaLnBrk="1" hangingPunct="1"/>
            <a:r>
              <a:rPr lang="pl-PL" sz="2000" dirty="0" smtClean="0">
                <a:latin typeface="Century Gothic" pitchFamily="34" charset="0"/>
              </a:rPr>
              <a:t>kredyty i pożyczki hipoteczne</a:t>
            </a:r>
          </a:p>
          <a:p>
            <a:pPr eaLnBrk="1" hangingPunct="1"/>
            <a:r>
              <a:rPr lang="pl-PL" sz="2000" dirty="0" smtClean="0">
                <a:latin typeface="Century Gothic" pitchFamily="34" charset="0"/>
              </a:rPr>
              <a:t>kredyty Europejskiego Banku Inwestycyjnego</a:t>
            </a:r>
          </a:p>
          <a:p>
            <a:pPr eaLnBrk="1" hangingPunct="1"/>
            <a:r>
              <a:rPr lang="pl-PL" sz="2000" dirty="0" smtClean="0">
                <a:latin typeface="Century Gothic" pitchFamily="34" charset="0"/>
              </a:rPr>
              <a:t>kredyty na finansowanie kontraktów</a:t>
            </a:r>
          </a:p>
          <a:p>
            <a:pPr eaLnBrk="1" hangingPunct="1"/>
            <a:r>
              <a:rPr lang="pl-PL" sz="2000" dirty="0" smtClean="0">
                <a:latin typeface="Century Gothic" pitchFamily="34" charset="0"/>
              </a:rPr>
              <a:t>poręczenia kredytowe</a:t>
            </a:r>
          </a:p>
          <a:p>
            <a:pPr eaLnBrk="1" hangingPunct="1"/>
            <a:r>
              <a:rPr lang="pl-PL" sz="2000" dirty="0" smtClean="0">
                <a:latin typeface="Century Gothic" pitchFamily="34" charset="0"/>
              </a:rPr>
              <a:t>poręczenia dla mikro i start </a:t>
            </a:r>
            <a:r>
              <a:rPr lang="pl-PL" sz="2000" dirty="0" err="1" smtClean="0">
                <a:latin typeface="Century Gothic" pitchFamily="34" charset="0"/>
              </a:rPr>
              <a:t>up</a:t>
            </a:r>
            <a:endParaRPr lang="pl-PL" sz="2000" dirty="0" smtClean="0">
              <a:latin typeface="Century Gothic" pitchFamily="34" charset="0"/>
            </a:endParaRPr>
          </a:p>
          <a:p>
            <a:pPr eaLnBrk="1" hangingPunct="1"/>
            <a:r>
              <a:rPr lang="pl-PL" sz="2000" dirty="0" smtClean="0">
                <a:latin typeface="Century Gothic" pitchFamily="34" charset="0"/>
              </a:rPr>
              <a:t>finansowanie dla innowacji</a:t>
            </a:r>
          </a:p>
          <a:p>
            <a:pPr eaLnBrk="1" hangingPunct="1"/>
            <a:r>
              <a:rPr lang="pl-PL" sz="2000" dirty="0" smtClean="0">
                <a:latin typeface="Century Gothic" pitchFamily="34" charset="0"/>
              </a:rPr>
              <a:t>leasing dla firm </a:t>
            </a:r>
            <a:br>
              <a:rPr lang="pl-PL" sz="2000" dirty="0" smtClean="0">
                <a:latin typeface="Century Gothic" pitchFamily="34" charset="0"/>
              </a:rPr>
            </a:br>
            <a:r>
              <a:rPr lang="pl-PL" sz="2000" dirty="0" smtClean="0">
                <a:latin typeface="Century Gothic" pitchFamily="34" charset="0"/>
              </a:rPr>
              <a:t>rozpoczynających działalność</a:t>
            </a:r>
          </a:p>
        </p:txBody>
      </p:sp>
      <p:pic>
        <p:nvPicPr>
          <p:cNvPr id="9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611560" y="76470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Dostępne formy wsparcia</a:t>
            </a:r>
          </a:p>
        </p:txBody>
      </p:sp>
      <p:pic>
        <p:nvPicPr>
          <p:cNvPr id="6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7773" y="5661248"/>
            <a:ext cx="144622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7773" y="5661248"/>
            <a:ext cx="144622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916832"/>
            <a:ext cx="7992888" cy="4384797"/>
          </a:xfrm>
        </p:spPr>
        <p:txBody>
          <a:bodyPr/>
          <a:lstStyle/>
          <a:p>
            <a:pPr marL="276225" indent="-276225">
              <a:buFontTx/>
              <a:buChar char="•"/>
            </a:pP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gwarancje UE są bezpłatne (CIP, PROGRESS) lub bardzo tanie (RSI)</a:t>
            </a:r>
            <a:endParaRPr lang="pl-PL" sz="1800" dirty="0" smtClean="0">
              <a:latin typeface="Century Gothic" pitchFamily="34" charset="0"/>
            </a:endParaRPr>
          </a:p>
          <a:p>
            <a:pPr marL="276225" indent="-276225">
              <a:buFontTx/>
              <a:buChar char="•"/>
            </a:pPr>
            <a:r>
              <a:rPr lang="pl-PL" sz="1800" dirty="0" smtClean="0">
                <a:latin typeface="Century Gothic" pitchFamily="34" charset="0"/>
                <a:ea typeface="Times New Roman" pitchFamily="18" charset="0"/>
                <a:cs typeface="Tahoma" pitchFamily="34" charset="0"/>
              </a:rPr>
              <a:t>brak statusu i obciążeń pomocy publicznej</a:t>
            </a:r>
          </a:p>
          <a:p>
            <a:pPr marL="276225" indent="-276225">
              <a:buFontTx/>
              <a:buChar char="•"/>
            </a:pP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brak lub niższe zabezpieczenia od kredytobiorcy </a:t>
            </a:r>
            <a:endParaRPr lang="pl-PL" sz="1800" dirty="0" smtClean="0">
              <a:latin typeface="Century Gothic" pitchFamily="34" charset="0"/>
            </a:endParaRPr>
          </a:p>
          <a:p>
            <a:pPr marL="276225" indent="-276225">
              <a:buFontTx/>
              <a:buChar char="•"/>
            </a:pP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brak lub niższy wkład własny kredytobiorcy</a:t>
            </a:r>
          </a:p>
          <a:p>
            <a:pPr marL="276225" indent="-276225">
              <a:buFontTx/>
              <a:buChar char="•"/>
            </a:pP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obniżenie marży (RSI)</a:t>
            </a:r>
            <a:endParaRPr lang="pl-PL" sz="1800" dirty="0" smtClean="0">
              <a:latin typeface="Century Gothic" pitchFamily="34" charset="0"/>
            </a:endParaRPr>
          </a:p>
          <a:p>
            <a:pPr marL="276225" indent="-276225">
              <a:buFontTx/>
              <a:buChar char="•"/>
            </a:pP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wydłużony okres kredytowania</a:t>
            </a:r>
            <a:endParaRPr lang="pl-PL" sz="1800" dirty="0" smtClean="0">
              <a:latin typeface="Century Gothic" pitchFamily="34" charset="0"/>
            </a:endParaRPr>
          </a:p>
          <a:p>
            <a:pPr marL="276225" indent="-276225">
              <a:buFontTx/>
              <a:buChar char="•"/>
            </a:pP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uproszczone procedury</a:t>
            </a:r>
          </a:p>
          <a:p>
            <a:pPr marL="276225" indent="-276225">
              <a:buFontTx/>
              <a:buChar char="•"/>
            </a:pP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ułatwiona dostępność </a:t>
            </a:r>
            <a:br>
              <a:rPr lang="pl-PL" sz="1800" dirty="0" smtClean="0">
                <a:latin typeface="Century Gothic" pitchFamily="34" charset="0"/>
                <a:cs typeface="Times New Roman" pitchFamily="18" charset="0"/>
              </a:rPr>
            </a:b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(dostępne w całej Polsce, w kilku tys. placówek)</a:t>
            </a:r>
          </a:p>
          <a:p>
            <a:pPr marL="276225" indent="-276225">
              <a:buFontTx/>
              <a:buChar char="•"/>
            </a:pP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duży wybór, szeroka gama uruchomionych instrumentów,</a:t>
            </a:r>
            <a:br>
              <a:rPr lang="pl-PL" sz="1800" dirty="0" smtClean="0">
                <a:latin typeface="Century Gothic" pitchFamily="34" charset="0"/>
                <a:cs typeface="Times New Roman" pitchFamily="18" charset="0"/>
              </a:rPr>
            </a:b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w tym finansowanie obrotowe </a:t>
            </a:r>
          </a:p>
          <a:p>
            <a:pPr marL="276225" indent="-276225">
              <a:buFontTx/>
              <a:buChar char="•"/>
            </a:pP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praca z instrumentami i instytucjami, które stają się</a:t>
            </a:r>
            <a:br>
              <a:rPr lang="pl-PL" sz="1800" dirty="0" smtClean="0">
                <a:latin typeface="Century Gothic" pitchFamily="34" charset="0"/>
                <a:cs typeface="Times New Roman" pitchFamily="18" charset="0"/>
              </a:rPr>
            </a:br>
            <a:r>
              <a:rPr lang="pl-PL" sz="1800" dirty="0" smtClean="0">
                <a:latin typeface="Century Gothic" pitchFamily="34" charset="0"/>
                <a:cs typeface="Times New Roman" pitchFamily="18" charset="0"/>
              </a:rPr>
              <a:t>podstawą systemu wsparcia unijnego od 2014 r. </a:t>
            </a:r>
            <a:endParaRPr lang="pl-PL" sz="1800" dirty="0" smtClean="0">
              <a:latin typeface="Century Gothic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39552" y="332656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l-PL" sz="24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pl-PL" sz="2400" b="1" dirty="0" smtClean="0">
                <a:solidFill>
                  <a:srgbClr val="C00000"/>
                </a:solidFill>
                <a:latin typeface="Century Gothic" pitchFamily="34" charset="0"/>
              </a:rPr>
              <a:t>Korzyści dla przedsiębiorców</a:t>
            </a:r>
          </a:p>
        </p:txBody>
      </p:sp>
      <p:pic>
        <p:nvPicPr>
          <p:cNvPr id="9" name="Picture 6" descr="C:\Documents and Settings\MICHAL\Moje dokumenty\_Aktualne promocyjne\logotypy małe\Logo_KPK_male_pr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2801888" cy="1313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37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5526</TotalTime>
  <Words>1173</Words>
  <Application>Microsoft Office PowerPoint</Application>
  <PresentationFormat>Pokaz na ekranie (4:3)</PresentationFormat>
  <Paragraphs>354</Paragraphs>
  <Slides>37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38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ZBP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mld zł dla MSP-  dlaczego przedsiębiorcy to się opłaci?</dc:title>
  <dc:creator>PIMA</dc:creator>
  <cp:lastModifiedBy>KUBA</cp:lastModifiedBy>
  <cp:revision>733</cp:revision>
  <dcterms:created xsi:type="dcterms:W3CDTF">2013-04-03T07:01:38Z</dcterms:created>
  <dcterms:modified xsi:type="dcterms:W3CDTF">2015-06-08T06:49:12Z</dcterms:modified>
</cp:coreProperties>
</file>