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410" r:id="rId3"/>
    <p:sldId id="463" r:id="rId4"/>
    <p:sldId id="464" r:id="rId5"/>
    <p:sldId id="408" r:id="rId6"/>
    <p:sldId id="441" r:id="rId7"/>
    <p:sldId id="465" r:id="rId8"/>
    <p:sldId id="442" r:id="rId9"/>
    <p:sldId id="469" r:id="rId10"/>
    <p:sldId id="443" r:id="rId11"/>
    <p:sldId id="423" r:id="rId12"/>
    <p:sldId id="466" r:id="rId13"/>
    <p:sldId id="467" r:id="rId14"/>
    <p:sldId id="468" r:id="rId15"/>
    <p:sldId id="444" r:id="rId16"/>
    <p:sldId id="445" r:id="rId17"/>
    <p:sldId id="446" r:id="rId18"/>
    <p:sldId id="447" r:id="rId19"/>
    <p:sldId id="448" r:id="rId20"/>
    <p:sldId id="450" r:id="rId21"/>
    <p:sldId id="470" r:id="rId22"/>
    <p:sldId id="451" r:id="rId23"/>
    <p:sldId id="452" r:id="rId24"/>
    <p:sldId id="456" r:id="rId25"/>
    <p:sldId id="471" r:id="rId26"/>
    <p:sldId id="472" r:id="rId27"/>
    <p:sldId id="311" r:id="rId28"/>
  </p:sldIdLst>
  <p:sldSz cx="9144000" cy="6858000" type="screen4x3"/>
  <p:notesSz cx="6669088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00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5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DA3AA00-684C-4901-AFE7-AB1C27819B38}" type="datetimeFigureOut">
              <a:rPr lang="pl-PL"/>
              <a:pPr>
                <a:defRPr/>
              </a:pPr>
              <a:t>2010-11-17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21EEFA4-2809-4022-B3C3-1C6805ED88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180F8DA-F188-41DA-AD9E-533E02FDA664}" type="datetimeFigureOut">
              <a:rPr lang="pl-PL"/>
              <a:pPr>
                <a:defRPr/>
              </a:pPr>
              <a:t>2010-11-17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64373CF-B3A7-4267-BC06-978DB9D830E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Kasia z wysypką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7" descr="Leader 07-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4786313"/>
            <a:ext cx="9429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8" descr="MRiRW[1]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25" y="4786313"/>
            <a:ext cx="9874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9" descr="PROW2007-2013[2]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75" y="4786313"/>
            <a:ext cx="17145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44" y="1357298"/>
            <a:ext cx="8858312" cy="2286016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5715016"/>
            <a:ext cx="6400800" cy="60959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3"/>
          </p:nvPr>
        </p:nvSpPr>
        <p:spPr>
          <a:xfrm>
            <a:off x="142844" y="3786190"/>
            <a:ext cx="8858312" cy="1000132"/>
          </a:xfrm>
        </p:spPr>
        <p:txBody>
          <a:bodyPr/>
          <a:lstStyle>
            <a:lvl1pPr algn="ctr">
              <a:buNone/>
              <a:defRPr sz="2000"/>
            </a:lvl1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CF383-95D7-412A-9698-A9ABF8E5AE03}" type="datetimeFigureOut">
              <a:rPr lang="pl-PL"/>
              <a:pPr>
                <a:defRPr/>
              </a:pPr>
              <a:t>2010-11-17</a:t>
            </a:fld>
            <a:endParaRPr lang="pl-PL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A2DEF-CB85-4044-9C83-A8413775725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60B16-19B0-4510-8ED1-D7B3C8D9467D}" type="datetimeFigureOut">
              <a:rPr lang="pl-PL"/>
              <a:pPr>
                <a:defRPr/>
              </a:pPr>
              <a:t>2010-11-17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2DEB9-10AA-429F-B4D9-9BB90DBD88C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D3629-2F6D-4137-B83A-A2EAB621CF55}" type="datetimeFigureOut">
              <a:rPr lang="pl-PL"/>
              <a:pPr>
                <a:defRPr/>
              </a:pPr>
              <a:t>2010-11-17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F09F6-DE20-4160-B403-3624F4001C3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B55AC-F738-4E7A-BAC0-F49B0C85F2B1}" type="datetimeFigureOut">
              <a:rPr lang="pl-PL"/>
              <a:pPr>
                <a:defRPr/>
              </a:pPr>
              <a:t>2010-11-17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3DBA8-4DFA-4FEB-BBC4-ABD9002B0B2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75832-EEEE-48F2-9CF5-B38342C13401}" type="datetimeFigureOut">
              <a:rPr lang="pl-PL"/>
              <a:pPr>
                <a:defRPr/>
              </a:pPr>
              <a:t>2010-11-17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7E33E-8EC0-412A-BAED-8FA6C73F4A2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end.JPG"/>
          <p:cNvPicPr>
            <a:picLocks noChangeAspect="1"/>
          </p:cNvPicPr>
          <p:nvPr userDrawn="1"/>
        </p:nvPicPr>
        <p:blipFill>
          <a:blip r:embed="rId2" cstate="print"/>
          <a:srcRect r="6667"/>
          <a:stretch>
            <a:fillRect/>
          </a:stretch>
        </p:blipFill>
        <p:spPr bwMode="auto">
          <a:xfrm>
            <a:off x="0" y="0"/>
            <a:ext cx="1000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>
            <a:lvl1pPr marL="0" indent="0" algn="ctr">
              <a:buFont typeface="Wingdings" pitchFamily="8" charset="2"/>
              <a:buNone/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3600" y="1393825"/>
            <a:ext cx="7594600" cy="1044575"/>
          </a:xfrm>
        </p:spPr>
        <p:txBody>
          <a:bodyPr/>
          <a:lstStyle>
            <a:lvl1pPr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/Podziękow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7" descr="Leader 07-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715000"/>
            <a:ext cx="9429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3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85852" y="5572140"/>
            <a:ext cx="6500858" cy="785818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1428728" y="285728"/>
            <a:ext cx="7429552" cy="5072098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C3B5F-1AC5-48F9-8E5A-C367AB561EAF}" type="datetimeFigureOut">
              <a:rPr lang="pl-PL"/>
              <a:pPr>
                <a:defRPr/>
              </a:pPr>
              <a:t>2010-11-17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55A98-0E31-4180-9F70-A3C416F5958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7" descr="Leader 07-13'.jpg"/>
          <p:cNvPicPr>
            <a:picLocks noChangeAspect="1"/>
          </p:cNvPicPr>
          <p:nvPr userDrawn="1"/>
        </p:nvPicPr>
        <p:blipFill>
          <a:blip r:embed="rId3" cstate="print"/>
          <a:srcRect r="2280"/>
          <a:stretch>
            <a:fillRect/>
          </a:stretch>
        </p:blipFill>
        <p:spPr bwMode="auto">
          <a:xfrm>
            <a:off x="8172450" y="5867400"/>
            <a:ext cx="9255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072362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4"/>
              </a:buBlip>
              <a:defRPr/>
            </a:lvl1pPr>
            <a:lvl2pPr>
              <a:buFontTx/>
              <a:buBlip>
                <a:blip r:embed="rId5"/>
              </a:buBlip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8A5A1-D742-4743-AE13-D8918A8F7D56}" type="datetimeFigureOut">
              <a:rPr lang="pl-PL"/>
              <a:pPr>
                <a:defRPr/>
              </a:pPr>
              <a:t>2010-11-17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FDBF9-EC05-4211-8F18-ED71B7FFC2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be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4386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2ABE7-F3DC-4D27-8D82-FE11DEF3B338}" type="datetimeFigureOut">
              <a:rPr lang="pl-PL"/>
              <a:pPr>
                <a:defRPr/>
              </a:pPr>
              <a:t>2010-11-17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76C8C-C777-4B0D-B599-87321CD79F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7" descr="Leader 07-13'.jpg"/>
          <p:cNvPicPr>
            <a:picLocks noChangeAspect="1"/>
          </p:cNvPicPr>
          <p:nvPr userDrawn="1"/>
        </p:nvPicPr>
        <p:blipFill>
          <a:blip r:embed="rId3" cstate="print"/>
          <a:srcRect r="2280"/>
          <a:stretch>
            <a:fillRect/>
          </a:stretch>
        </p:blipFill>
        <p:spPr bwMode="auto">
          <a:xfrm>
            <a:off x="8072438" y="5786438"/>
            <a:ext cx="92551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72400" cy="707886"/>
          </a:xfrm>
        </p:spPr>
        <p:txBody>
          <a:bodyPr anchor="b">
            <a:normAutofit/>
          </a:bodyPr>
          <a:lstStyle>
            <a:lvl1pPr algn="ctr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4414" y="1857364"/>
            <a:ext cx="7772400" cy="85725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3"/>
          </p:nvPr>
        </p:nvSpPr>
        <p:spPr>
          <a:xfrm>
            <a:off x="1214414" y="2786058"/>
            <a:ext cx="7786742" cy="3571900"/>
          </a:xfr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50063-824A-4297-9B16-CA883C51181E}" type="datetimeFigureOut">
              <a:rPr lang="pl-PL"/>
              <a:pPr>
                <a:defRPr/>
              </a:pPr>
              <a:t>2010-11-17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4F552-FFAC-43F3-BFB2-65772DFDF6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85852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3504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B097E-D511-4D18-AFF3-05CBE7FBB3E9}" type="datetimeFigureOut">
              <a:rPr lang="pl-PL"/>
              <a:pPr>
                <a:defRPr/>
              </a:pPr>
              <a:t>2010-11-17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9B704-99A9-404A-BFC8-0589BFC2617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F14A2-F0FA-48C6-899C-3A23953C0941}" type="datetimeFigureOut">
              <a:rPr lang="pl-PL"/>
              <a:pPr>
                <a:defRPr/>
              </a:pPr>
              <a:t>2010-11-17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84DBC-2F8C-4A54-844B-9B4FA6201EB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53C1D-2D57-4E7E-8EFF-2D7EF7296E5C}" type="datetimeFigureOut">
              <a:rPr lang="pl-PL"/>
              <a:pPr>
                <a:defRPr/>
              </a:pPr>
              <a:t>2010-11-17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51EA-B7C8-4536-9322-3D75FD435FE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6C408-5909-4161-B4BD-5220B8957973}" type="datetimeFigureOut">
              <a:rPr lang="pl-PL"/>
              <a:pPr>
                <a:defRPr/>
              </a:pPr>
              <a:t>2010-11-17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108BD-4474-4B8F-9551-271F89E6CD9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428750" y="274638"/>
            <a:ext cx="7258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0188" y="1600200"/>
            <a:ext cx="7186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E5915B-1010-4957-975D-70B04DB1B160}" type="datetimeFigureOut">
              <a:rPr lang="pl-PL"/>
              <a:pPr>
                <a:defRPr/>
              </a:pPr>
              <a:t>2010-11-17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B1D90C-07FA-451E-BC4E-17D08B7F4F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34" r:id="rId7"/>
    <p:sldLayoutId id="2147484046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ctrTitle"/>
          </p:nvPr>
        </p:nvSpPr>
        <p:spPr>
          <a:xfrm>
            <a:off x="0" y="1857375"/>
            <a:ext cx="8858250" cy="1355725"/>
          </a:xfrm>
        </p:spPr>
        <p:txBody>
          <a:bodyPr/>
          <a:lstStyle/>
          <a:p>
            <a:r>
              <a:rPr lang="pl-PL" sz="3600" b="1" u="sng" smtClean="0">
                <a:latin typeface="Arial" charset="0"/>
              </a:rPr>
              <a:t>ANEKS</a:t>
            </a:r>
            <a:r>
              <a:rPr lang="pl-PL" sz="3600" b="1" smtClean="0">
                <a:latin typeface="Arial" charset="0"/>
              </a:rPr>
              <a:t> </a:t>
            </a:r>
            <a:br>
              <a:rPr lang="pl-PL" sz="3600" b="1" smtClean="0">
                <a:latin typeface="Arial" charset="0"/>
              </a:rPr>
            </a:br>
            <a:r>
              <a:rPr lang="pl-PL" sz="3600" b="1" smtClean="0">
                <a:latin typeface="Arial" charset="0"/>
              </a:rPr>
              <a:t>DO UMOWY O WARUNKACH </a:t>
            </a:r>
            <a:br>
              <a:rPr lang="pl-PL" sz="3600" b="1" smtClean="0">
                <a:latin typeface="Arial" charset="0"/>
              </a:rPr>
            </a:br>
            <a:r>
              <a:rPr lang="pl-PL" sz="3600" b="1" smtClean="0">
                <a:latin typeface="Arial" charset="0"/>
              </a:rPr>
              <a:t>I SPOSOBIE REALIZACJI LSR</a:t>
            </a:r>
          </a:p>
        </p:txBody>
      </p:sp>
      <p:sp>
        <p:nvSpPr>
          <p:cNvPr id="10243" name="Podtytuł 2"/>
          <p:cNvSpPr>
            <a:spLocks noGrp="1"/>
          </p:cNvSpPr>
          <p:nvPr>
            <p:ph type="subTitle" idx="1"/>
          </p:nvPr>
        </p:nvSpPr>
        <p:spPr>
          <a:xfrm>
            <a:off x="1357313" y="5715000"/>
            <a:ext cx="6400800" cy="609600"/>
          </a:xfrm>
        </p:spPr>
        <p:txBody>
          <a:bodyPr/>
          <a:lstStyle/>
          <a:p>
            <a:r>
              <a:rPr lang="pl-PL" smtClean="0">
                <a:latin typeface="Arial" charset="0"/>
              </a:rPr>
              <a:t>listopad</a:t>
            </a:r>
            <a:r>
              <a:rPr lang="pl-PL" smtClean="0"/>
              <a:t> 2010 r.</a:t>
            </a:r>
          </a:p>
        </p:txBody>
      </p:sp>
      <p:sp>
        <p:nvSpPr>
          <p:cNvPr id="10244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142875" y="3933825"/>
            <a:ext cx="8858250" cy="852488"/>
          </a:xfrm>
        </p:spPr>
        <p:txBody>
          <a:bodyPr/>
          <a:lstStyle/>
          <a:p>
            <a:r>
              <a:rPr lang="pl-PL" sz="1600" smtClean="0">
                <a:latin typeface="Arial" charset="0"/>
              </a:rPr>
              <a:t>Katarzyna Łukasiewicz</a:t>
            </a:r>
          </a:p>
          <a:p>
            <a:r>
              <a:rPr lang="pl-PL" sz="1600" smtClean="0"/>
              <a:t>Wydział Leader DROW </a:t>
            </a:r>
            <a:br>
              <a:rPr lang="pl-PL" sz="1600" smtClean="0"/>
            </a:br>
            <a:r>
              <a:rPr lang="pl-PL" sz="1600" smtClean="0"/>
              <a:t>Ministerstwo Rolnictwa i Rozwoju Wsi</a:t>
            </a:r>
          </a:p>
        </p:txBody>
      </p:sp>
      <p:sp>
        <p:nvSpPr>
          <p:cNvPr id="10245" name="Tytuł 1"/>
          <p:cNvSpPr txBox="1">
            <a:spLocks/>
          </p:cNvSpPr>
          <p:nvPr/>
        </p:nvSpPr>
        <p:spPr bwMode="auto">
          <a:xfrm>
            <a:off x="0" y="2143125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pl-PL" sz="280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Arial" charset="0"/>
              </a:rPr>
              <a:t>Zobowiązanie 10</a:t>
            </a:r>
          </a:p>
        </p:txBody>
      </p:sp>
      <p:sp>
        <p:nvSpPr>
          <p:cNvPr id="84995" name="Rectangle 3"/>
          <p:cNvSpPr>
            <a:spLocks noGrp="1"/>
          </p:cNvSpPr>
          <p:nvPr>
            <p:ph type="body" idx="4294967295"/>
          </p:nvPr>
        </p:nvSpPr>
        <p:spPr>
          <a:xfrm>
            <a:off x="1619250" y="1817688"/>
            <a:ext cx="7186613" cy="5040312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pl-PL" sz="2000" smtClean="0"/>
              <a:t>Było:</a:t>
            </a:r>
          </a:p>
          <a:p>
            <a:pPr marL="609600" indent="-609600">
              <a:buFontTx/>
              <a:buNone/>
            </a:pPr>
            <a:r>
              <a:rPr lang="pl-PL" sz="2000" smtClean="0"/>
              <a:t>	przechowywania dokumentów, dotyczących wyboru LGD i realizacji LSR, do końca 2020 r.;</a:t>
            </a:r>
          </a:p>
          <a:p>
            <a:pPr marL="609600" indent="-609600">
              <a:buFontTx/>
              <a:buNone/>
            </a:pPr>
            <a:endParaRPr lang="pl-PL" sz="2000" smtClean="0"/>
          </a:p>
          <a:p>
            <a:pPr marL="609600" indent="-609600">
              <a:buFontTx/>
              <a:buNone/>
            </a:pPr>
            <a:r>
              <a:rPr lang="pl-PL" sz="2000" smtClean="0"/>
              <a:t>Jest:</a:t>
            </a:r>
          </a:p>
          <a:p>
            <a:pPr marL="609600" indent="-609600">
              <a:buFontTx/>
              <a:buNone/>
            </a:pPr>
            <a:r>
              <a:rPr lang="pl-PL" sz="2000" smtClean="0"/>
              <a:t>	przechowywania dokumentów, dotyczących wyboru LGD i realizacji LSR, a </a:t>
            </a:r>
            <a:r>
              <a:rPr lang="pl-PL" sz="2000" b="1" smtClean="0"/>
              <a:t>także dokumentów potwierdzających wykonanie zobowiązania, o którym mowa w § 5 ust. 1 pkt 3 umowy, w szczególności list osób, którym udzielono bezpłatnego doradztwa, o którym mowa w § 5 ust. 1 pkt 3 umowy, lub oświadczeń takich osób</a:t>
            </a:r>
            <a:r>
              <a:rPr lang="pl-PL" sz="2000" smtClean="0"/>
              <a:t>, do końca 2020 r.;”,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346200"/>
          </a:xfrm>
        </p:spPr>
        <p:txBody>
          <a:bodyPr/>
          <a:lstStyle/>
          <a:p>
            <a:r>
              <a:rPr lang="pl-PL" sz="4400" smtClean="0">
                <a:latin typeface="Arial" charset="0"/>
              </a:rPr>
              <a:t>Zobowiązanie 13</a:t>
            </a:r>
          </a:p>
        </p:txBody>
      </p:sp>
      <p:sp>
        <p:nvSpPr>
          <p:cNvPr id="18435" name="Symbol zastępczy zawartości 2"/>
          <p:cNvSpPr>
            <a:spLocks noGrp="1"/>
          </p:cNvSpPr>
          <p:nvPr>
            <p:ph idx="1"/>
          </p:nvPr>
        </p:nvSpPr>
        <p:spPr>
          <a:xfrm>
            <a:off x="1285875" y="1916113"/>
            <a:ext cx="7072313" cy="444182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pl-PL" sz="2000" smtClean="0"/>
              <a:t>Było:	</a:t>
            </a:r>
          </a:p>
          <a:p>
            <a:pPr marL="609600" indent="-609600">
              <a:buFontTx/>
              <a:buNone/>
            </a:pPr>
            <a:r>
              <a:rPr lang="pl-PL" sz="2000" smtClean="0"/>
              <a:t>	niepowoływania na członków organu decyzyjnego LGD osób o kwalifikacjach i doświadczeniu niższym niż w dniu dokonania wyboru LGD do realizacji LSR;</a:t>
            </a:r>
          </a:p>
          <a:p>
            <a:pPr marL="609600" indent="-609600">
              <a:buFontTx/>
              <a:buNone/>
            </a:pPr>
            <a:endParaRPr lang="pl-PL" sz="2000" smtClean="0"/>
          </a:p>
          <a:p>
            <a:pPr marL="609600" indent="-609600">
              <a:buFontTx/>
              <a:buNone/>
            </a:pPr>
            <a:r>
              <a:rPr lang="pl-PL" sz="2000" smtClean="0"/>
              <a:t>Jest:</a:t>
            </a:r>
          </a:p>
          <a:p>
            <a:pPr marL="609600" indent="-609600">
              <a:buFontTx/>
              <a:buNone/>
            </a:pPr>
            <a:r>
              <a:rPr lang="pl-PL" sz="2000" smtClean="0"/>
              <a:t>	zapewnienia, aby członkowie organu decyzyjnego LGD </a:t>
            </a:r>
            <a:r>
              <a:rPr lang="pl-PL" sz="2000" b="1" smtClean="0"/>
              <a:t>oraz osoby reprezentujące członków tego organu</a:t>
            </a:r>
            <a:r>
              <a:rPr lang="pl-PL" sz="2000" smtClean="0"/>
              <a:t> posiadały kwalifikacje i doświadczenie nie niższe niż posiadane w dniu dokonania wyboru LGD do realizacji LSR przez członków tego organu lub </a:t>
            </a:r>
            <a:r>
              <a:rPr lang="pl-PL" sz="2000" b="1" smtClean="0"/>
              <a:t>osoby reprezentujące członków tego organu</a:t>
            </a:r>
            <a:r>
              <a:rPr lang="pl-PL" sz="2000" smtClean="0"/>
              <a:t>;</a:t>
            </a:r>
          </a:p>
          <a:p>
            <a:pPr marL="609600" indent="-609600">
              <a:buFontTx/>
              <a:buBlip>
                <a:blip r:embed="rId2"/>
              </a:buBlip>
            </a:pPr>
            <a:endParaRPr lang="pl-PL" sz="20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Arial" charset="0"/>
              </a:rPr>
              <a:t>Zobowiązanie 14</a:t>
            </a:r>
          </a:p>
        </p:txBody>
      </p:sp>
      <p:sp>
        <p:nvSpPr>
          <p:cNvPr id="1085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l-PL" sz="2400" smtClean="0"/>
              <a:t>Było:</a:t>
            </a:r>
          </a:p>
          <a:p>
            <a:pPr>
              <a:buFontTx/>
              <a:buNone/>
            </a:pPr>
            <a:r>
              <a:rPr lang="pl-PL" sz="2400" smtClean="0"/>
              <a:t>	niezatrudniania członków organu decyzyjnego w biurze LGD </a:t>
            </a:r>
          </a:p>
          <a:p>
            <a:pPr>
              <a:buFontTx/>
              <a:buNone/>
            </a:pPr>
            <a:endParaRPr lang="pl-PL" sz="2400" smtClean="0"/>
          </a:p>
          <a:p>
            <a:pPr>
              <a:buFontTx/>
              <a:buNone/>
            </a:pPr>
            <a:r>
              <a:rPr lang="pl-PL" sz="2400" smtClean="0"/>
              <a:t>Jest:</a:t>
            </a:r>
          </a:p>
          <a:p>
            <a:pPr>
              <a:buFontTx/>
              <a:buNone/>
            </a:pPr>
            <a:r>
              <a:rPr lang="pl-PL" sz="2400" smtClean="0"/>
              <a:t>	niezatrudniania członków organu decyzyjnego </a:t>
            </a:r>
            <a:r>
              <a:rPr lang="pl-PL" sz="2400" b="1" smtClean="0"/>
              <a:t>oraz osób reprezentujących członków tego organu w biurze LGD</a:t>
            </a:r>
            <a:r>
              <a:rPr lang="pl-PL" smtClean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Arial" charset="0"/>
              </a:rPr>
              <a:t>Zobowiązanie 16</a:t>
            </a:r>
          </a:p>
        </p:txBody>
      </p:sp>
      <p:sp>
        <p:nvSpPr>
          <p:cNvPr id="109571" name="Rectangle 3"/>
          <p:cNvSpPr>
            <a:spLocks noGrp="1"/>
          </p:cNvSpPr>
          <p:nvPr>
            <p:ph type="body" idx="4294967295"/>
          </p:nvPr>
        </p:nvSpPr>
        <p:spPr>
          <a:xfrm>
            <a:off x="1500188" y="1844675"/>
            <a:ext cx="7186612" cy="42814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sz="2800" smtClean="0"/>
              <a:t>Było: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800" smtClean="0"/>
              <a:t>	stosowania do wyboru operacji procedur i kryteriów zapewniających efektywną i prawidłową realizację LSR; 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8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pl-PL" sz="2800" smtClean="0"/>
              <a:t>Jest: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800" smtClean="0"/>
              <a:t>	stosowania do wyboru operacji procedur i kryteriów </a:t>
            </a:r>
            <a:r>
              <a:rPr lang="pl-PL" sz="2800" b="1" smtClean="0"/>
              <a:t>określonych w LSR</a:t>
            </a:r>
            <a:r>
              <a:rPr lang="pl-PL" sz="2800" smtClean="0"/>
              <a:t>;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Arial" charset="0"/>
              </a:rPr>
              <a:t>Zobowiązanie 18</a:t>
            </a:r>
          </a:p>
        </p:txBody>
      </p:sp>
      <p:sp>
        <p:nvSpPr>
          <p:cNvPr id="1105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l-PL" sz="2800" smtClean="0"/>
              <a:t>Było: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800" smtClean="0"/>
              <a:t>	złożenia sprawozdania z realizacji LSR do 30 czerwca 2015r. na formularzu udostępnionym przez Samorząd Województwa 	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sz="2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pl-PL" sz="2800" smtClean="0"/>
              <a:t>Jest: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800" smtClean="0"/>
              <a:t>	złożenia Samorządowi Województwa sprawozdania z realizacji LSR </a:t>
            </a:r>
            <a:r>
              <a:rPr lang="pl-PL" sz="2800" b="1" smtClean="0"/>
              <a:t>do dnia 31 grudnia 2015 r.</a:t>
            </a:r>
            <a:r>
              <a:rPr lang="pl-PL" sz="2800" smtClean="0"/>
              <a:t> na formularzu udostępnionym przez Samorząd Województwa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Arial" charset="0"/>
              </a:rPr>
              <a:t>Nowe zobowiązania</a:t>
            </a:r>
          </a:p>
        </p:txBody>
      </p:sp>
      <p:sp>
        <p:nvSpPr>
          <p:cNvPr id="8601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800" smtClean="0"/>
              <a:t>monitorowanie realizacji LSR oraz opracowanie i udostępnienie formularza ankiety monitorującej na potrzeby monitorowania realizacji LSR beneficjentom działania, o którym mowa w § 4 ust. 1 pkt 1 umowy,</a:t>
            </a:r>
          </a:p>
          <a:p>
            <a:pPr>
              <a:lnSpc>
                <a:spcPct val="90000"/>
              </a:lnSpc>
            </a:pPr>
            <a:r>
              <a:rPr lang="pl-PL" sz="2800" smtClean="0"/>
              <a:t>składanie Samorządowi Województwa do dnia 15 lutego każdego roku realizacji LSR sprawozdania z realizacji LSR za rok poprzedni na formularzu udostępnionym przez Samorząd Województwa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Arial" charset="0"/>
              </a:rPr>
              <a:t>Nowe zobowiązania</a:t>
            </a:r>
          </a:p>
        </p:txBody>
      </p:sp>
      <p:sp>
        <p:nvSpPr>
          <p:cNvPr id="870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mtClean="0"/>
              <a:t>określenie wskaźników realizacji celów LSR oraz przedsięwzięć,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mtClean="0"/>
          </a:p>
          <a:p>
            <a:pPr>
              <a:lnSpc>
                <a:spcPct val="90000"/>
              </a:lnSpc>
            </a:pPr>
            <a:r>
              <a:rPr lang="pl-PL" smtClean="0"/>
              <a:t>stosowanie zasad wymiany informacji oraz interpretacji przekazywanych przez Ministerstwo Rolnictwa i Rozwoju Wsi w związku z postępowaniem w sprawie wyboru operacji zgodnie z art. 62 ust 4 rozporządzenia nr 1698/2005 </a:t>
            </a:r>
          </a:p>
          <a:p>
            <a:pPr>
              <a:lnSpc>
                <a:spcPct val="90000"/>
              </a:lnSpc>
            </a:pPr>
            <a:endParaRPr lang="pl-PL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Arial" charset="0"/>
              </a:rPr>
              <a:t>Nowe zobowiązania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1476375" y="1700213"/>
            <a:ext cx="7186613" cy="4525962"/>
          </a:xfrm>
        </p:spPr>
        <p:txBody>
          <a:bodyPr/>
          <a:lstStyle/>
          <a:p>
            <a:r>
              <a:rPr lang="pl-PL" smtClean="0"/>
              <a:t>niezwłoczne powiadamianie Samorządu Województwa o zmianie swoich danych zawartych w umowie; zmiana tych danych nie wymaga zmiany umowy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Arial" charset="0"/>
              </a:rPr>
              <a:t>Zalecenia SW</a:t>
            </a:r>
          </a:p>
        </p:txBody>
      </p:sp>
      <p:sp>
        <p:nvSpPr>
          <p:cNvPr id="890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smtClean="0"/>
              <a:t>W oparciu o analizę sprawozdań „rocznych” i po uzyskaniu wyjaśnień od LGD w zakresie informacji zawartych w tych sprawozdaniach, Samorząd Województwa może wydać LGD zalecenia mające na celu poprawę efektywności realizacji LSR.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z="4000" smtClean="0"/>
              <a:t>Ocena efektywności działalności LGD oraz realizacji LSR</a:t>
            </a:r>
          </a:p>
        </p:txBody>
      </p:sp>
      <p:sp>
        <p:nvSpPr>
          <p:cNvPr id="90115" name="Rectangle 3"/>
          <p:cNvSpPr>
            <a:spLocks noGrp="1"/>
          </p:cNvSpPr>
          <p:nvPr>
            <p:ph type="body" idx="4294967295"/>
          </p:nvPr>
        </p:nvSpPr>
        <p:spPr>
          <a:xfrm>
            <a:off x="1476375" y="1916113"/>
            <a:ext cx="7186613" cy="4525962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pl-PL" sz="2800" smtClean="0"/>
              <a:t>	W przypadku uzyskania podczas oceny efektywności działalności LGD oraz realizacji LSR, negatywnej opinii Samorządu Województwa, LGD jest zobowiązana do opracowania we współpracy z Samorządem Województwa programu naprawczego w terminie 3 miesięcy od dnia zakończenia tej oceny i jego zrealizowania w terminie wskazanym w tym programie.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z="3600" smtClean="0"/>
              <a:t>§ 4 ust. 1 pkt 1 </a:t>
            </a:r>
            <a:br>
              <a:rPr lang="pl-PL" sz="3600" smtClean="0"/>
            </a:br>
            <a:r>
              <a:rPr lang="pl-PL" sz="3600" smtClean="0"/>
              <a:t>– środki na Wdrażanie LSR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1187450" y="1600200"/>
            <a:ext cx="7848600" cy="45259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pl-PL" sz="2000" smtClean="0"/>
              <a:t>Było: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pl-PL" sz="2000" smtClean="0"/>
              <a:t>	w ramach działania „Wdrażanie lokalnych strategii rozwoju” nie mogą przekroczyć kwoty .............. zł (słownie złotych: .........................................) oraz kwoty wynikającej z § 2 ust. 1 pkt 5 lit a) rozporządzenia, w tym na operacje:</a:t>
            </a:r>
          </a:p>
          <a:p>
            <a:pPr marL="609600" indent="-609600">
              <a:lnSpc>
                <a:spcPct val="80000"/>
              </a:lnSpc>
            </a:pPr>
            <a:r>
              <a:rPr lang="pl-PL" sz="1400" smtClean="0"/>
              <a:t>„Różnicowanie w kierunku działalności nierolniczej” przewidziano kwotę …………… zł (słownie złotych: ……………..…….………),</a:t>
            </a:r>
          </a:p>
          <a:p>
            <a:pPr marL="609600" indent="-609600">
              <a:lnSpc>
                <a:spcPct val="80000"/>
              </a:lnSpc>
            </a:pPr>
            <a:r>
              <a:rPr lang="pl-PL" sz="1400" smtClean="0"/>
              <a:t>„Tworzenie i rozwój mikroprzedsiębiorstw” przewidziano kwotę …………… zł (słownie złotych: ….………………………………),</a:t>
            </a:r>
          </a:p>
          <a:p>
            <a:pPr marL="609600" indent="-609600">
              <a:lnSpc>
                <a:spcPct val="80000"/>
              </a:lnSpc>
            </a:pPr>
            <a:r>
              <a:rPr lang="pl-PL" sz="1400" smtClean="0"/>
              <a:t>„Odnowa i rozwój wsi” przewidziano kwotę …………… zł (słownie złotych ………………………………….……….……),</a:t>
            </a:r>
          </a:p>
          <a:p>
            <a:pPr marL="609600" indent="-609600">
              <a:lnSpc>
                <a:spcPct val="80000"/>
              </a:lnSpc>
            </a:pPr>
            <a:r>
              <a:rPr lang="pl-PL" sz="1400" smtClean="0"/>
              <a:t>„Małe projekty” przewidziano kwotę …………… zł (słownie złotych …………………………………….……);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pl-PL" sz="1400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pl-PL" sz="2000" smtClean="0"/>
              <a:t>Jest: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pl-PL" sz="2000" smtClean="0"/>
              <a:t>	w ramach działania „Wdrażanie lokalnych strategii rozwoju” nie mogą przekroczyć kwoty .............. zł (słownie złotych: .........................................) oraz kwoty wynikającej z § 2 ust. 1 pkt 5 lit. a rozporządzenia;</a:t>
            </a:r>
            <a:r>
              <a:rPr lang="pl-PL" sz="2800" smtClean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z="4000" smtClean="0"/>
              <a:t>Rozszerzenie obszaru LSR</a:t>
            </a:r>
          </a:p>
        </p:txBody>
      </p:sp>
      <p:sp>
        <p:nvSpPr>
          <p:cNvPr id="921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l-PL" sz="2800" smtClean="0"/>
              <a:t>Rozszerzenie obszaru LSR o gminy, które:</a:t>
            </a:r>
          </a:p>
          <a:p>
            <a:pPr>
              <a:buFontTx/>
              <a:buNone/>
            </a:pPr>
            <a:endParaRPr lang="pl-PL" sz="2800" smtClean="0"/>
          </a:p>
          <a:p>
            <a:r>
              <a:rPr lang="pl-PL" sz="2800" smtClean="0"/>
              <a:t> nie były dotychczas członkiem albo partnerem innej LGD albo</a:t>
            </a:r>
          </a:p>
          <a:p>
            <a:pPr>
              <a:buFontTx/>
              <a:buNone/>
            </a:pPr>
            <a:endParaRPr lang="pl-PL" sz="2800" smtClean="0"/>
          </a:p>
          <a:p>
            <a:r>
              <a:rPr lang="pl-PL" sz="2800" smtClean="0"/>
              <a:t>były członkiem albo partnerem LGD, z którą rozwiązano umowę nie później niż w 2010 r. oraz która nie wydatkowała lub zwróciła środki w ramach działań 4.2 oraz 431.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z="4000" smtClean="0"/>
              <a:t>Zmiana umowy bez zmiany umowy </a:t>
            </a:r>
            <a:r>
              <a:rPr lang="pl-PL" sz="4000" smtClean="0">
                <a:sym typeface="Wingdings" pitchFamily="2" charset="2"/>
              </a:rPr>
              <a:t></a:t>
            </a:r>
            <a:endParaRPr lang="pl-PL" sz="4000" smtClean="0"/>
          </a:p>
        </p:txBody>
      </p:sp>
      <p:sp>
        <p:nvSpPr>
          <p:cNvPr id="1126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sz="2000" smtClean="0"/>
              <a:t>opis rozpowszechniania założeń LSR </a:t>
            </a:r>
          </a:p>
          <a:p>
            <a:r>
              <a:rPr lang="pl-PL" sz="2000" smtClean="0"/>
              <a:t>opis rozpowszechniania informacji o zasadach przyznawania pomocy finansowej w ramach działania „Wdrażanie lokalnych strategii rozwoju”, w tym o warunkach i trybie jej przyznawania </a:t>
            </a:r>
          </a:p>
          <a:p>
            <a:r>
              <a:rPr lang="pl-PL" sz="2000" smtClean="0"/>
              <a:t>warunki techniczne i lokalowe biura LGD </a:t>
            </a:r>
          </a:p>
          <a:p>
            <a:r>
              <a:rPr lang="pl-PL" sz="2000" smtClean="0"/>
              <a:t>procedura naboru pracowników LGD </a:t>
            </a:r>
          </a:p>
          <a:p>
            <a:r>
              <a:rPr lang="pl-PL" sz="2000" smtClean="0"/>
              <a:t>LSR, w zakresie charakterystyki członków albo partnerów LGD, struktury organu decyzyjnego LGD oraz kwalifikacji i doświadczenia organu decyzyjnego LGD </a:t>
            </a:r>
          </a:p>
          <a:p>
            <a:r>
              <a:rPr lang="pl-PL" sz="2000" smtClean="0"/>
              <a:t>w załączniku nr 2 (limity środków) do umowy</a:t>
            </a:r>
            <a:r>
              <a:rPr lang="pl-PL" sz="2800" smtClean="0"/>
              <a:t> </a:t>
            </a:r>
          </a:p>
        </p:txBody>
      </p:sp>
      <p:sp>
        <p:nvSpPr>
          <p:cNvPr id="112644" name="AutoShape 4"/>
          <p:cNvSpPr>
            <a:spLocks noChangeArrowheads="1"/>
          </p:cNvSpPr>
          <p:nvPr/>
        </p:nvSpPr>
        <p:spPr bwMode="auto">
          <a:xfrm rot="10800000">
            <a:off x="1979613" y="5373688"/>
            <a:ext cx="4968875" cy="1295400"/>
          </a:xfrm>
          <a:prstGeom prst="cloudCallout">
            <a:avLst>
              <a:gd name="adj1" fmla="val -72208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pl-PL"/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3203575" y="5805488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b="1"/>
              <a:t>ZA ZGODĄ SW !!!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 idx="4294967295"/>
          </p:nvPr>
        </p:nvSpPr>
        <p:spPr>
          <a:xfrm>
            <a:off x="1428750" y="115888"/>
            <a:ext cx="7258050" cy="576262"/>
          </a:xfrm>
        </p:spPr>
        <p:txBody>
          <a:bodyPr/>
          <a:lstStyle/>
          <a:p>
            <a:r>
              <a:rPr lang="pl-PL" sz="4000" b="1" smtClean="0"/>
              <a:t>SANKCJE – redukcja 20 %</a:t>
            </a:r>
          </a:p>
        </p:txBody>
      </p:sp>
      <p:sp>
        <p:nvSpPr>
          <p:cNvPr id="93187" name="Rectangle 3"/>
          <p:cNvSpPr>
            <a:spLocks noGrp="1"/>
          </p:cNvSpPr>
          <p:nvPr>
            <p:ph type="body" idx="4294967295"/>
          </p:nvPr>
        </p:nvSpPr>
        <p:spPr>
          <a:xfrm>
            <a:off x="1042988" y="981075"/>
            <a:ext cx="7850187" cy="3527425"/>
          </a:xfrm>
        </p:spPr>
        <p:txBody>
          <a:bodyPr/>
          <a:lstStyle/>
          <a:p>
            <a:pPr>
              <a:buFontTx/>
              <a:buNone/>
            </a:pPr>
            <a:r>
              <a:rPr lang="pl-PL" sz="2800" smtClean="0"/>
              <a:t>	Niewykonanie w danym roku w postępowaniu w sprawie wyboru operacji zobowiązań: 5, 16 lub 25 – środki przewidziane na działanie 413 i środki na dodatkowe zadania w 413 ulegają </a:t>
            </a:r>
            <a:r>
              <a:rPr lang="pl-PL" sz="2800" b="1" smtClean="0"/>
              <a:t>zmniejszeniu o  kwotę stanowiącą 20% kwoty</a:t>
            </a:r>
            <a:r>
              <a:rPr lang="pl-PL" sz="2800" smtClean="0"/>
              <a:t> środków przewidzianych na to działanie oraz te zadania, przy czym zmniejszenia dokonuje się w kolejnych latach, w którym przewidziane są te środki.</a:t>
            </a:r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2700338" y="5013325"/>
            <a:ext cx="4176712" cy="1728788"/>
          </a:xfrm>
          <a:prstGeom prst="cloudCallout">
            <a:avLst>
              <a:gd name="adj1" fmla="val 22444"/>
              <a:gd name="adj2" fmla="val -9921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pl-PL" sz="2000" b="1"/>
              <a:t>POMIMO DWUKROTNEGO WEZWANIA LGD PRZEZ SW !!!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z="4000" b="1" smtClean="0"/>
              <a:t>SANKCJE – rozwiązanie umowy</a:t>
            </a:r>
          </a:p>
        </p:txBody>
      </p:sp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sz="2800" smtClean="0"/>
              <a:t>Niewykonanie zobowiązań dotyczących:</a:t>
            </a:r>
          </a:p>
          <a:p>
            <a:pPr>
              <a:buFontTx/>
              <a:buNone/>
            </a:pPr>
            <a:endParaRPr lang="pl-PL" sz="2800" smtClean="0"/>
          </a:p>
          <a:p>
            <a:pPr>
              <a:buFont typeface="Wingdings" pitchFamily="2" charset="2"/>
              <a:buChar char="Ø"/>
            </a:pPr>
            <a:r>
              <a:rPr lang="pl-PL" sz="2800" smtClean="0"/>
              <a:t>realizacji LSR na warunkach wynikających z umowy, ustawy oraz rozporządzenia w okresie od ………………….. do ….….………….. ,</a:t>
            </a:r>
          </a:p>
          <a:p>
            <a:pPr>
              <a:buFont typeface="Wingdings" pitchFamily="2" charset="2"/>
              <a:buChar char="Ø"/>
            </a:pPr>
            <a:r>
              <a:rPr lang="pl-PL" sz="2800" smtClean="0"/>
              <a:t>osiągnięcia wynikających z LSR celów ogólnych, zgodnie z określoną w LSR misją LGD ,</a:t>
            </a:r>
          </a:p>
          <a:p>
            <a:pPr>
              <a:buFont typeface="Wingdings" pitchFamily="2" charset="2"/>
              <a:buChar char="Ø"/>
            </a:pPr>
            <a:r>
              <a:rPr lang="pl-PL" sz="2800" smtClean="0"/>
              <a:t>umożliwienia przeprowadzania kontroli LGD</a:t>
            </a:r>
          </a:p>
          <a:p>
            <a:pPr>
              <a:buFontTx/>
              <a:buNone/>
            </a:pPr>
            <a:endParaRPr lang="pl-PL" sz="2800" smtClean="0"/>
          </a:p>
          <a:p>
            <a:endParaRPr lang="pl-PL" sz="28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z="4000" b="1" smtClean="0"/>
              <a:t>SANKCJE – warunkowe rozwiązanie umowy </a:t>
            </a:r>
            <a:r>
              <a:rPr lang="pl-PL" sz="2000" b="1" smtClean="0"/>
              <a:t>(na DWUKROTNE wezwanie SW)</a:t>
            </a:r>
          </a:p>
        </p:txBody>
      </p:sp>
      <p:sp>
        <p:nvSpPr>
          <p:cNvPr id="983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smtClean="0"/>
              <a:t>Niewykonanie zobowiązań dotyczących:</a:t>
            </a:r>
          </a:p>
          <a:p>
            <a:pPr>
              <a:buFontTx/>
              <a:buNone/>
            </a:pPr>
            <a:endParaRPr lang="pl-PL" smtClean="0"/>
          </a:p>
          <a:p>
            <a:pPr>
              <a:buFont typeface="Wingdings" pitchFamily="2" charset="2"/>
              <a:buChar char="Ø"/>
            </a:pPr>
            <a:r>
              <a:rPr lang="pl-PL" smtClean="0"/>
              <a:t>wszystkie zobowiązania oprócz 9, </a:t>
            </a:r>
          </a:p>
          <a:p>
            <a:pPr>
              <a:buFont typeface="Wingdings" pitchFamily="2" charset="2"/>
              <a:buChar char="Ø"/>
            </a:pPr>
            <a:r>
              <a:rPr lang="pl-PL" smtClean="0"/>
              <a:t>nieopracowania programu naprawczego, o którym mowa w § 6 ust. 2 umowy, albo niezrealizowania tego programu w terminie,</a:t>
            </a:r>
          </a:p>
          <a:p>
            <a:endParaRPr lang="pl-PL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29" name="Rectangle 96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Harmonogram</a:t>
            </a:r>
          </a:p>
        </p:txBody>
      </p:sp>
      <p:graphicFrame>
        <p:nvGraphicFramePr>
          <p:cNvPr id="115750" name="Group 1062"/>
          <p:cNvGraphicFramePr>
            <a:graphicFrameLocks noGrp="1"/>
          </p:cNvGraphicFramePr>
          <p:nvPr>
            <p:ph idx="4294967295"/>
          </p:nvPr>
        </p:nvGraphicFramePr>
        <p:xfrm>
          <a:off x="323850" y="1600200"/>
          <a:ext cx="8650288" cy="4799013"/>
        </p:xfrm>
        <a:graphic>
          <a:graphicData uri="http://schemas.openxmlformats.org/drawingml/2006/table">
            <a:tbl>
              <a:tblPr/>
              <a:tblGrid>
                <a:gridCol w="439738"/>
                <a:gridCol w="919162"/>
                <a:gridCol w="1017588"/>
                <a:gridCol w="358775"/>
                <a:gridCol w="360362"/>
                <a:gridCol w="431800"/>
                <a:gridCol w="360363"/>
                <a:gridCol w="288925"/>
                <a:gridCol w="358775"/>
                <a:gridCol w="360362"/>
                <a:gridCol w="411163"/>
                <a:gridCol w="208280"/>
                <a:gridCol w="208280"/>
                <a:gridCol w="217487"/>
                <a:gridCol w="208280"/>
                <a:gridCol w="220663"/>
                <a:gridCol w="211137"/>
                <a:gridCol w="211138"/>
                <a:gridCol w="212725"/>
                <a:gridCol w="209550"/>
                <a:gridCol w="212725"/>
                <a:gridCol w="211137"/>
                <a:gridCol w="211138"/>
                <a:gridCol w="211137"/>
                <a:gridCol w="211138"/>
                <a:gridCol w="211137"/>
                <a:gridCol w="211138"/>
              </a:tblGrid>
              <a:tr h="31591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Lp.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Wyszczególnienie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080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3976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Operacje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spełniające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warunki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przyznania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pomocy dla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działania: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Różnicowanie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 kierunku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działalności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nierolniczej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Tworzenie i rozwój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mikroprzedsiębiorw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127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Odnowa i rozwój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wsi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małe projekty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Dostosowanie do aneksu</a:t>
            </a:r>
          </a:p>
        </p:txBody>
      </p:sp>
      <p:sp>
        <p:nvSpPr>
          <p:cNvPr id="116739" name="Rectangle 3"/>
          <p:cNvSpPr>
            <a:spLocks noGrp="1"/>
          </p:cNvSpPr>
          <p:nvPr>
            <p:ph type="body" idx="4294967295"/>
          </p:nvPr>
        </p:nvSpPr>
        <p:spPr>
          <a:xfrm>
            <a:off x="1500188" y="1600200"/>
            <a:ext cx="7186612" cy="3557588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pl-PL" sz="2800" smtClean="0"/>
              <a:t>określić wskaźniki realizacji celów LSR oraz przedsięwzięć i zaktualizować LSR o te wskaźniki,</a:t>
            </a:r>
          </a:p>
          <a:p>
            <a:pPr marL="609600" indent="-609600">
              <a:lnSpc>
                <a:spcPct val="80000"/>
              </a:lnSpc>
            </a:pPr>
            <a:r>
              <a:rPr lang="pl-PL" sz="2800" smtClean="0"/>
              <a:t>złożyć Samorządowi Województwa, na formularzu udostępnionym przez Samorząd Województwa, sprawozdanie z realizacji LSR za 2009 r.,</a:t>
            </a:r>
          </a:p>
          <a:p>
            <a:pPr marL="609600" indent="-609600">
              <a:lnSpc>
                <a:spcPct val="80000"/>
              </a:lnSpc>
            </a:pPr>
            <a:r>
              <a:rPr lang="pl-PL" sz="2800" smtClean="0"/>
              <a:t>opracować formularz ankiety monitorującej na potrzeby monitorowania realizacji LSR</a:t>
            </a:r>
          </a:p>
        </p:txBody>
      </p:sp>
      <p:sp>
        <p:nvSpPr>
          <p:cNvPr id="116740" name="AutoShape 4"/>
          <p:cNvSpPr>
            <a:spLocks noChangeArrowheads="1"/>
          </p:cNvSpPr>
          <p:nvPr/>
        </p:nvSpPr>
        <p:spPr bwMode="auto">
          <a:xfrm>
            <a:off x="3203575" y="5562600"/>
            <a:ext cx="3529013" cy="1106488"/>
          </a:xfrm>
          <a:prstGeom prst="cloudCallout">
            <a:avLst>
              <a:gd name="adj1" fmla="val 17926"/>
              <a:gd name="adj2" fmla="val -1073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pl-PL"/>
              <a:t>W terminie 3 m-cy od podpisania aneksu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285875" y="5572125"/>
            <a:ext cx="6500813" cy="7858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dirty="0" smtClean="0"/>
              <a:t>Dziękuję za uwagę</a:t>
            </a:r>
            <a:endParaRPr lang="pl-PL" dirty="0"/>
          </a:p>
        </p:txBody>
      </p:sp>
      <p:pic>
        <p:nvPicPr>
          <p:cNvPr id="65539" name="Symbol zastępczy obrazu 23" descr="DSCN8852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4488" b="4488"/>
          <a:stretch>
            <a:fillRect/>
          </a:stretch>
        </p:blipFill>
        <p:spPr>
          <a:xfrm>
            <a:off x="1428750" y="285750"/>
            <a:ext cx="7429500" cy="5072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z="3600" smtClean="0"/>
              <a:t>dodano ust. 1a </a:t>
            </a:r>
            <a:br>
              <a:rPr lang="pl-PL" sz="3600" smtClean="0"/>
            </a:br>
            <a:r>
              <a:rPr lang="pl-PL" sz="3600" smtClean="0"/>
              <a:t>– środki na dodatkowe zadania</a:t>
            </a:r>
            <a:r>
              <a:rPr lang="pl-PL" sz="4000" smtClean="0"/>
              <a:t> </a:t>
            </a:r>
          </a:p>
        </p:txBody>
      </p:sp>
      <p:sp>
        <p:nvSpPr>
          <p:cNvPr id="105475" name="Rectangle 3"/>
          <p:cNvSpPr>
            <a:spLocks noGrp="1"/>
          </p:cNvSpPr>
          <p:nvPr>
            <p:ph type="body" idx="4294967295"/>
          </p:nvPr>
        </p:nvSpPr>
        <p:spPr>
          <a:xfrm>
            <a:off x="1500188" y="2060575"/>
            <a:ext cx="7186612" cy="3529013"/>
          </a:xfrm>
        </p:spPr>
        <p:txBody>
          <a:bodyPr/>
          <a:lstStyle/>
          <a:p>
            <a:pPr>
              <a:buFontTx/>
              <a:buNone/>
            </a:pPr>
            <a:r>
              <a:rPr lang="pl-PL" sz="2800" smtClean="0"/>
              <a:t>„1a. Środki finansowe na realizację LSR w zakresie dodatkowych zadań nie mogą przekroczyć:</a:t>
            </a:r>
          </a:p>
          <a:p>
            <a:r>
              <a:rPr lang="pl-PL" sz="1600" smtClean="0"/>
              <a:t>w ramach działania „Wdrażanie lokalnych strategii rozwoju”   .............. zł (słownie złotych: .........................................);</a:t>
            </a:r>
          </a:p>
          <a:p>
            <a:r>
              <a:rPr lang="pl-PL" sz="1600" smtClean="0"/>
              <a:t>w ramach działania „Wdrażanie projektów współpracy”................................ zł (słownie złotych:....................................................);</a:t>
            </a:r>
          </a:p>
          <a:p>
            <a:r>
              <a:rPr lang="pl-PL" sz="1600" smtClean="0"/>
              <a:t>w ramach działania „Funkcjonowanie lokalnej grupy działania, nabywanie umiejętności i aktywizacja” ............. zł (słownie złotych:..............................).”</a:t>
            </a:r>
          </a:p>
          <a:p>
            <a:endParaRPr lang="pl-PL" sz="16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z="4000" smtClean="0"/>
              <a:t>Rozdzielenie zobowiązania </a:t>
            </a:r>
            <a:br>
              <a:rPr lang="pl-PL" sz="4000" smtClean="0"/>
            </a:br>
            <a:r>
              <a:rPr lang="pl-PL" sz="4000" smtClean="0"/>
              <a:t>– inne sankcje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idx="4294967295"/>
          </p:nvPr>
        </p:nvSpPr>
        <p:spPr>
          <a:xfrm>
            <a:off x="1500188" y="1600200"/>
            <a:ext cx="7186612" cy="48529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1800" smtClean="0"/>
              <a:t>„4) terminowego przeprowadzania postępowania w sprawie wyboru operacji zgodnie z art. 62 ust. 4 rozporządzenia nr 1698/2005 oraz procedurą określoną w rozporządzeniu Ministra Rolnictwa i Rozwoju Wsi z dnia 8 lipca 2008 r. w sprawie szczegółowych warunków i trybu przyznawania oraz wypłaty pomocy finansowej w ramach działania „Wdrażanie lokalnych strategii rozwoju” objętego Programem Rozwoju Obszarów Wiejskich na lata 2007-2013 (Dz. U. Nr 138, poz. 868, z późn. zm.), które są zgodne z LSR;”,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sz="1800" smtClean="0"/>
          </a:p>
          <a:p>
            <a:pPr>
              <a:lnSpc>
                <a:spcPct val="80000"/>
              </a:lnSpc>
            </a:pPr>
            <a:r>
              <a:rPr lang="pl-PL" sz="1800" smtClean="0"/>
              <a:t>4a) składania do Samorządu Województwa wniosku o podanie do publicznej wiadomości informacji o możliwości składania wniosków o przyznanie pomocy w ramach działania, o którym mowa w § 4 ust. 1 pkt 1 umowy, zgodnie z harmonogramem przewidywanych terminów podawania do publicznej wiadomości informacji o możliwości składania wniosków o przyznanie pomocy w ramach działania, o którym mowa w § 4 ust. 1 pkt 1 umowy, stanowiącym Załącznik nr 3 do umowy, przy czym złożenie ostatniego wniosku o podanie do publicznej wiadomości informacji o możliwości składania wniosków o przyznanie pomocy w ramach działania, o którym mowa w § 4 ust. 1 pkt 1 umowy, może nastąpić do dnia 30 czerwca 2014 r.;”,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z="4000" smtClean="0">
                <a:latin typeface="Arial" charset="0"/>
              </a:rPr>
              <a:t>Zobowiązanie 4a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sz="2400" smtClean="0"/>
              <a:t>składania do Samorządu Województwa wniosku o podanie do publicznej wiadomości informacji o możliwości składania wniosków o przyznanie pomocy w ramach działania, o którym mowa w § 4 ust. 1 pkt 1 umowy, zgodnie z harmonogramem przewidywanych terminów podawania do publicznej wiadomości informacji o możliwości składania wniosków o przyznanie pomocy w ramach działania, o którym mowa w § 4 ust. 1 pkt 1 umowy, stanowiącym Załącznik nr 3 do umowy, przy czym złożenie ostatniego wniosku o podanie do publicznej wiadomości informacji o możliwości składania wniosków o przyznanie pomocy w ramach działania, o którym mowa w § 4 ust. 1 pkt 1 umowy może nastąpić </a:t>
            </a:r>
            <a:r>
              <a:rPr lang="pl-PL" sz="2800" b="1" smtClean="0"/>
              <a:t>30 czerwca 2014 r.;</a:t>
            </a:r>
            <a:r>
              <a:rPr lang="pl-PL" sz="2400" smtClean="0"/>
              <a:t> </a:t>
            </a:r>
            <a:endParaRPr lang="pl-PL" sz="2000" smtClean="0"/>
          </a:p>
          <a:p>
            <a:pPr>
              <a:lnSpc>
                <a:spcPct val="80000"/>
              </a:lnSpc>
              <a:buFontTx/>
              <a:buNone/>
            </a:pPr>
            <a:endParaRPr lang="pl-PL" sz="20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Arial" charset="0"/>
              </a:rPr>
              <a:t>Zobowiązanie 5</a:t>
            </a:r>
          </a:p>
        </p:txBody>
      </p:sp>
      <p:sp>
        <p:nvSpPr>
          <p:cNvPr id="82947" name="Rectangle 3"/>
          <p:cNvSpPr>
            <a:spLocks noGrp="1"/>
          </p:cNvSpPr>
          <p:nvPr>
            <p:ph type="body" idx="4294967295"/>
          </p:nvPr>
        </p:nvSpPr>
        <p:spPr>
          <a:xfrm>
            <a:off x="1500188" y="1600200"/>
            <a:ext cx="7186612" cy="514191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pl-PL" sz="2000" smtClean="0"/>
              <a:t>Było: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pl-PL" sz="2000" smtClean="0"/>
              <a:t>	przekazywania właściwemu podmiotowi wdrażającemu list wybranych operacji, list operacji, które nie zostały wybrane, uchwał właściwego organu LGD w sprawie wyboru operacji, wszystkich złożonych wniosków o przyznanie pomocy na operacje, w ramach działania o którym mowa w § 4 ust. 1 pkt 1 umowy;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pl-PL" sz="2000" smtClean="0"/>
              <a:t>Jest: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pl-PL" sz="2000" smtClean="0"/>
              <a:t>	przekazywania właściwemu podmiotowi wdrażającemu </a:t>
            </a:r>
            <a:r>
              <a:rPr lang="pl-PL" sz="2000" b="1" smtClean="0"/>
              <a:t>kompletnych list operacji, które zostały wybrane, kompletnych list operacji, które nie zostały wybrane, wszystkich uchwał właściwego organu LGD w sprawie wyboru operacji oraz wszystkich złożonych wniosków o przyznanie pomocy</a:t>
            </a:r>
            <a:r>
              <a:rPr lang="pl-PL" sz="2000" smtClean="0"/>
              <a:t> na operacje w ramach działania o którym mowa w § 4 ust. 1 pkt 1 umowy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Arial" charset="0"/>
              </a:rPr>
              <a:t>Zobowiązanie 5</a:t>
            </a:r>
          </a:p>
        </p:txBody>
      </p:sp>
      <p:sp>
        <p:nvSpPr>
          <p:cNvPr id="107523" name="Rectangle 3"/>
          <p:cNvSpPr>
            <a:spLocks noGrp="1"/>
          </p:cNvSpPr>
          <p:nvPr>
            <p:ph type="body" idx="4294967295"/>
          </p:nvPr>
        </p:nvSpPr>
        <p:spPr>
          <a:xfrm>
            <a:off x="1500188" y="1341438"/>
            <a:ext cx="7186612" cy="532765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pl-PL" sz="2000" smtClean="0"/>
              <a:t>Było: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pl-PL" sz="2000" smtClean="0"/>
              <a:t>	sprawdzania zgodności operacji realizowanych w ramach działania, o którym mowa w § 4 ust. 1 pkt 1 umowy z LSR oraz wybierania operacji zgodnie z art 62 ust 4 rozporządzenia nr 1698/2005;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pl-PL" sz="2000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pl-PL" sz="2000" smtClean="0"/>
              <a:t>Jest: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pl-PL" sz="2000" smtClean="0"/>
              <a:t>	sprawdzania zgodności operacji realizowanych w ramach działania, o którym mowa w § 4 ust. 1 pkt 1 umowy, z LSR oraz wybierania operacji zgodnie z art. 62 ust. 4 rozporządzenia nr 1698/2005 i </a:t>
            </a:r>
            <a:r>
              <a:rPr lang="pl-PL" sz="2000" b="1" smtClean="0"/>
              <a:t>rozporządzeniem Ministra Rolnictwa i Rozwoju Wsi z dnia 8 lipca 2008 r. w sprawie szczegółowych warunków i trybu przyznawania oraz wypłaty pomocy finansowej w ramach działania „Wdrażanie lokalnych strategii rozwoju” objętego Programem Rozwoju Obszarów Wiejskich na lata 2007-2013 (Dz. U. Nr 138, poz. 868, z późn. zm.);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Arial" charset="0"/>
              </a:rPr>
              <a:t>Zobowiązanie 9</a:t>
            </a:r>
          </a:p>
        </p:txBody>
      </p:sp>
      <p:sp>
        <p:nvSpPr>
          <p:cNvPr id="839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81000" indent="-381000">
              <a:lnSpc>
                <a:spcPct val="80000"/>
              </a:lnSpc>
              <a:buFontTx/>
              <a:buNone/>
            </a:pPr>
            <a:r>
              <a:rPr lang="pl-PL" sz="2000" smtClean="0"/>
              <a:t>Było: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pl-PL" sz="2000" smtClean="0"/>
              <a:t>	umożliwienia przeprowadzania kontroli LGD przez przedstawicieli Samorządu Województwa, Agencji, Ministerstwa Finansów, Ministerstwa Rolnictwa i Rozwoju Wsi, Komisji Europejskiej, organom kontroli państwowej i skarbowej oraz innym podmiotom upoważnionym do takich czynności, w zakresie wyboru LGD i realizacji LSR, do końca 2020 roku;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pl-PL" sz="2000" smtClean="0"/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pl-PL" sz="2000" smtClean="0"/>
              <a:t>Jest: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pl-PL" sz="2000" smtClean="0"/>
              <a:t>	umożliwienia przeprowadzania kontroli LGD przez przedstawicieli Samorządu Województwa, Agencji, Ministerstwa Finansów, Ministerstwa Rolnictwa i Rozwoju Wsi, Komisji Europejskiej, organom kontroli państwowej i skarbowej oraz innym podmiotom upoważnionym do takich czynności, w zakresie wyboru LGD i realizacji LSR, </a:t>
            </a:r>
            <a:r>
              <a:rPr lang="pl-PL" sz="2400" b="1" smtClean="0"/>
              <a:t>w tym dokonywania wyboru operacji przez LGD</a:t>
            </a:r>
            <a:r>
              <a:rPr lang="pl-PL" sz="2000" smtClean="0"/>
              <a:t>, do końca 2020 r.;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Kontrole w LGD</a:t>
            </a:r>
          </a:p>
        </p:txBody>
      </p:sp>
      <p:sp>
        <p:nvSpPr>
          <p:cNvPr id="11161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l-PL" sz="2800" smtClean="0"/>
              <a:t>	Samorząd Województwa przeprowadzając kontrole, o których mowa w § 5 pkt 9 umowy, stosuje odpowiednio przepisy rozporządzenia Ministra Rolnictwa i Rozwoju Wsi z dnia 31 sierpnia 2007 r. w sprawie szczegółowych warunków i trybu przeprowadzania kontroli na miejscu i wizytacji w miejscu w ramach Programu Rozwoju Obszarów Wiejskich (Dz. U. Nr 168, poz. 1181).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der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Leader</Template>
  <TotalTime>2671</TotalTime>
  <Words>958</Words>
  <Application>Microsoft Office PowerPoint</Application>
  <PresentationFormat>Pokaz na ekranie (4:3)</PresentationFormat>
  <Paragraphs>307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2" baseType="lpstr">
      <vt:lpstr>Arial</vt:lpstr>
      <vt:lpstr>Calibri</vt:lpstr>
      <vt:lpstr>Wingdings</vt:lpstr>
      <vt:lpstr>Times New Roman</vt:lpstr>
      <vt:lpstr>Leader</vt:lpstr>
      <vt:lpstr>ANEKS  DO UMOWY O WARUNKACH  I SPOSOBIE REALIZACJI LSR</vt:lpstr>
      <vt:lpstr>§ 4 ust. 1 pkt 1  – środki na Wdrażanie LSR</vt:lpstr>
      <vt:lpstr>dodano ust. 1a  – środki na dodatkowe zadania </vt:lpstr>
      <vt:lpstr>Rozdzielenie zobowiązania  – inne sankcje</vt:lpstr>
      <vt:lpstr>Zobowiązanie 4a</vt:lpstr>
      <vt:lpstr>Zobowiązanie 5</vt:lpstr>
      <vt:lpstr>Zobowiązanie 5</vt:lpstr>
      <vt:lpstr>Zobowiązanie 9</vt:lpstr>
      <vt:lpstr>Kontrole w LGD</vt:lpstr>
      <vt:lpstr>Zobowiązanie 10</vt:lpstr>
      <vt:lpstr>Zobowiązanie 13</vt:lpstr>
      <vt:lpstr>Zobowiązanie 14</vt:lpstr>
      <vt:lpstr>Zobowiązanie 16</vt:lpstr>
      <vt:lpstr>Zobowiązanie 18</vt:lpstr>
      <vt:lpstr>Nowe zobowiązania</vt:lpstr>
      <vt:lpstr>Nowe zobowiązania</vt:lpstr>
      <vt:lpstr>Nowe zobowiązania</vt:lpstr>
      <vt:lpstr>Zalecenia SW</vt:lpstr>
      <vt:lpstr>Ocena efektywności działalności LGD oraz realizacji LSR</vt:lpstr>
      <vt:lpstr>Rozszerzenie obszaru LSR</vt:lpstr>
      <vt:lpstr>Zmiana umowy bez zmiany umowy </vt:lpstr>
      <vt:lpstr>SANKCJE – redukcja 20 %</vt:lpstr>
      <vt:lpstr>SANKCJE – rozwiązanie umowy</vt:lpstr>
      <vt:lpstr>SANKCJE – warunkowe rozwiązanie umowy (na DWUKROTNE wezwanie SW)</vt:lpstr>
      <vt:lpstr>Harmonogram</vt:lpstr>
      <vt:lpstr>Dostosowanie do aneksu</vt:lpstr>
      <vt:lpstr>Dziękuję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Podejście Leader</dc:title>
  <dc:creator>ltom</dc:creator>
  <cp:lastModifiedBy>user</cp:lastModifiedBy>
  <cp:revision>359</cp:revision>
  <dcterms:created xsi:type="dcterms:W3CDTF">2009-06-02T12:46:28Z</dcterms:created>
  <dcterms:modified xsi:type="dcterms:W3CDTF">2010-11-17T20:39:31Z</dcterms:modified>
</cp:coreProperties>
</file>