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410" r:id="rId3"/>
    <p:sldId id="470"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311" r:id="rId26"/>
  </p:sldIdLst>
  <p:sldSz cx="9144000" cy="6858000" type="screen4x3"/>
  <p:notesSz cx="6669088" cy="9926638"/>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009900"/>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053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00004331-0C6C-44AB-A35B-B1BF25D43234}" type="datetimeFigureOut">
              <a:rPr lang="pl-PL"/>
              <a:pPr>
                <a:defRPr/>
              </a:pPr>
              <a:t>2010-11-17</a:t>
            </a:fld>
            <a:endParaRPr lang="pl-PL"/>
          </a:p>
        </p:txBody>
      </p:sp>
      <p:sp>
        <p:nvSpPr>
          <p:cNvPr id="4" name="Symbol zastępczy stopki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pl-PL"/>
          </a:p>
        </p:txBody>
      </p:sp>
      <p:sp>
        <p:nvSpPr>
          <p:cNvPr id="5" name="Symbol zastępczy numeru slajdu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CD0FB14D-2088-45B1-B6E0-27BA433AEE2D}"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61AF1DEC-F59D-4833-A123-83DA7E745BFF}" type="datetimeFigureOut">
              <a:rPr lang="pl-PL"/>
              <a:pPr>
                <a:defRPr/>
              </a:pPr>
              <a:t>2010-11-17</a:t>
            </a:fld>
            <a:endParaRPr lang="pl-PL"/>
          </a:p>
        </p:txBody>
      </p:sp>
      <p:sp>
        <p:nvSpPr>
          <p:cNvPr id="4" name="Symbol zastępczy obrazu slajdu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F117CA7B-7BEF-4B2F-8D83-029C1F6F62FB}"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gif"/><Relationship Id="rId4" Type="http://schemas.openxmlformats.org/officeDocument/2006/relationships/image" Target="../media/image12.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5" name="Obraz 6" descr="Kasia z wysypką.JPG"/>
          <p:cNvPicPr>
            <a:picLocks noChangeAspect="1"/>
          </p:cNvPicPr>
          <p:nvPr/>
        </p:nvPicPr>
        <p:blipFill>
          <a:blip r:embed="rId2" cstate="print"/>
          <a:srcRect/>
          <a:stretch>
            <a:fillRect/>
          </a:stretch>
        </p:blipFill>
        <p:spPr bwMode="auto">
          <a:xfrm>
            <a:off x="0" y="0"/>
            <a:ext cx="9144000" cy="1357313"/>
          </a:xfrm>
          <a:prstGeom prst="rect">
            <a:avLst/>
          </a:prstGeom>
          <a:noFill/>
          <a:ln w="9525">
            <a:noFill/>
            <a:miter lim="800000"/>
            <a:headEnd/>
            <a:tailEnd/>
          </a:ln>
        </p:spPr>
      </p:pic>
      <p:pic>
        <p:nvPicPr>
          <p:cNvPr id="6" name="Obraz 7" descr="Leader 07-13.jpg"/>
          <p:cNvPicPr>
            <a:picLocks noChangeAspect="1"/>
          </p:cNvPicPr>
          <p:nvPr/>
        </p:nvPicPr>
        <p:blipFill>
          <a:blip r:embed="rId3" cstate="print"/>
          <a:srcRect/>
          <a:stretch>
            <a:fillRect/>
          </a:stretch>
        </p:blipFill>
        <p:spPr bwMode="auto">
          <a:xfrm>
            <a:off x="5786438" y="4786313"/>
            <a:ext cx="942975" cy="928687"/>
          </a:xfrm>
          <a:prstGeom prst="rect">
            <a:avLst/>
          </a:prstGeom>
          <a:noFill/>
          <a:ln w="9525">
            <a:noFill/>
            <a:miter lim="800000"/>
            <a:headEnd/>
            <a:tailEnd/>
          </a:ln>
        </p:spPr>
      </p:pic>
      <p:pic>
        <p:nvPicPr>
          <p:cNvPr id="7" name="Obraz 8" descr="MRiRW[1].jpg"/>
          <p:cNvPicPr>
            <a:picLocks noChangeAspect="1"/>
          </p:cNvPicPr>
          <p:nvPr/>
        </p:nvPicPr>
        <p:blipFill>
          <a:blip r:embed="rId4" cstate="print"/>
          <a:srcRect/>
          <a:stretch>
            <a:fillRect/>
          </a:stretch>
        </p:blipFill>
        <p:spPr bwMode="auto">
          <a:xfrm>
            <a:off x="2143125" y="4786313"/>
            <a:ext cx="987425" cy="928687"/>
          </a:xfrm>
          <a:prstGeom prst="rect">
            <a:avLst/>
          </a:prstGeom>
          <a:noFill/>
          <a:ln w="9525">
            <a:noFill/>
            <a:miter lim="800000"/>
            <a:headEnd/>
            <a:tailEnd/>
          </a:ln>
        </p:spPr>
      </p:pic>
      <p:pic>
        <p:nvPicPr>
          <p:cNvPr id="8" name="Obraz 9" descr="PROW2007-2013[2].jpg"/>
          <p:cNvPicPr>
            <a:picLocks noChangeAspect="1"/>
          </p:cNvPicPr>
          <p:nvPr/>
        </p:nvPicPr>
        <p:blipFill>
          <a:blip r:embed="rId5" cstate="print"/>
          <a:srcRect/>
          <a:stretch>
            <a:fillRect/>
          </a:stretch>
        </p:blipFill>
        <p:spPr bwMode="auto">
          <a:xfrm>
            <a:off x="3571875" y="4786313"/>
            <a:ext cx="1714500" cy="917575"/>
          </a:xfrm>
          <a:prstGeom prst="rect">
            <a:avLst/>
          </a:prstGeom>
          <a:noFill/>
          <a:ln w="9525">
            <a:noFill/>
            <a:miter lim="800000"/>
            <a:headEnd/>
            <a:tailEnd/>
          </a:ln>
        </p:spPr>
      </p:pic>
      <p:sp>
        <p:nvSpPr>
          <p:cNvPr id="2" name="Tytuł 1"/>
          <p:cNvSpPr>
            <a:spLocks noGrp="1"/>
          </p:cNvSpPr>
          <p:nvPr>
            <p:ph type="ctrTitle"/>
          </p:nvPr>
        </p:nvSpPr>
        <p:spPr>
          <a:xfrm>
            <a:off x="142844" y="1357298"/>
            <a:ext cx="8858312" cy="2286016"/>
          </a:xfrm>
        </p:spPr>
        <p:txBody>
          <a:bodyPr>
            <a:normAutofit/>
          </a:bodyPr>
          <a:lstStyle>
            <a:lvl1pPr>
              <a:defRPr sz="4800"/>
            </a:lvl1pPr>
          </a:lstStyle>
          <a:p>
            <a:r>
              <a:rPr lang="pl-PL" dirty="0" smtClean="0"/>
              <a:t>Kliknij, aby edytować styl</a:t>
            </a:r>
            <a:endParaRPr lang="pl-PL" dirty="0"/>
          </a:p>
        </p:txBody>
      </p:sp>
      <p:sp>
        <p:nvSpPr>
          <p:cNvPr id="3" name="Podtytuł 2"/>
          <p:cNvSpPr>
            <a:spLocks noGrp="1"/>
          </p:cNvSpPr>
          <p:nvPr>
            <p:ph type="subTitle" idx="1"/>
          </p:nvPr>
        </p:nvSpPr>
        <p:spPr>
          <a:xfrm>
            <a:off x="1357290" y="5715016"/>
            <a:ext cx="6400800" cy="609592"/>
          </a:xfrm>
        </p:spPr>
        <p:txBody>
          <a:bodyPr>
            <a:normAutofit/>
          </a:bodyPr>
          <a:lstStyle>
            <a:lvl1pPr marL="0" indent="0" algn="ctr">
              <a:buNone/>
              <a:defRPr sz="24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13" name="Symbol zastępczy tekstu 12"/>
          <p:cNvSpPr>
            <a:spLocks noGrp="1"/>
          </p:cNvSpPr>
          <p:nvPr>
            <p:ph type="body" sz="quarter" idx="13"/>
          </p:nvPr>
        </p:nvSpPr>
        <p:spPr>
          <a:xfrm>
            <a:off x="142844" y="3786190"/>
            <a:ext cx="8858312" cy="1000132"/>
          </a:xfrm>
        </p:spPr>
        <p:txBody>
          <a:bodyPr/>
          <a:lstStyle>
            <a:lvl1pPr algn="ctr">
              <a:buNone/>
              <a:defRPr sz="2000"/>
            </a:lvl1pPr>
            <a:lvl5pPr>
              <a:buNone/>
              <a:defRPr/>
            </a:lvl5pPr>
          </a:lstStyle>
          <a:p>
            <a:pPr lvl="0"/>
            <a:r>
              <a:rPr lang="pl-PL" dirty="0" smtClean="0"/>
              <a:t>Kliknij, aby edytować style wzorca tekstu</a:t>
            </a:r>
          </a:p>
        </p:txBody>
      </p:sp>
      <p:sp>
        <p:nvSpPr>
          <p:cNvPr id="9" name="Symbol zastępczy daty 3"/>
          <p:cNvSpPr>
            <a:spLocks noGrp="1"/>
          </p:cNvSpPr>
          <p:nvPr>
            <p:ph type="dt" sz="half" idx="14"/>
          </p:nvPr>
        </p:nvSpPr>
        <p:spPr/>
        <p:txBody>
          <a:bodyPr/>
          <a:lstStyle>
            <a:lvl1pPr>
              <a:defRPr/>
            </a:lvl1pPr>
          </a:lstStyle>
          <a:p>
            <a:pPr>
              <a:defRPr/>
            </a:pPr>
            <a:fld id="{98030D1F-325C-4542-9DCA-710DC6BA3498}" type="datetimeFigureOut">
              <a:rPr lang="pl-PL"/>
              <a:pPr>
                <a:defRPr/>
              </a:pPr>
              <a:t>2010-11-17</a:t>
            </a:fld>
            <a:endParaRPr lang="pl-PL"/>
          </a:p>
        </p:txBody>
      </p:sp>
      <p:sp>
        <p:nvSpPr>
          <p:cNvPr id="10" name="Symbol zastępczy stopki 4"/>
          <p:cNvSpPr>
            <a:spLocks noGrp="1"/>
          </p:cNvSpPr>
          <p:nvPr>
            <p:ph type="ftr" sz="quarter" idx="15"/>
          </p:nvPr>
        </p:nvSpPr>
        <p:spPr/>
        <p:txBody>
          <a:bodyPr/>
          <a:lstStyle>
            <a:lvl1pPr>
              <a:defRPr/>
            </a:lvl1pPr>
          </a:lstStyle>
          <a:p>
            <a:pPr>
              <a:defRPr/>
            </a:pPr>
            <a:endParaRPr lang="pl-PL"/>
          </a:p>
        </p:txBody>
      </p:sp>
      <p:sp>
        <p:nvSpPr>
          <p:cNvPr id="11" name="Symbol zastępczy numeru slajdu 5"/>
          <p:cNvSpPr>
            <a:spLocks noGrp="1"/>
          </p:cNvSpPr>
          <p:nvPr>
            <p:ph type="sldNum" sz="quarter" idx="16"/>
          </p:nvPr>
        </p:nvSpPr>
        <p:spPr/>
        <p:txBody>
          <a:bodyPr/>
          <a:lstStyle>
            <a:lvl1pPr>
              <a:defRPr/>
            </a:lvl1pPr>
          </a:lstStyle>
          <a:p>
            <a:pPr>
              <a:defRPr/>
            </a:pPr>
            <a:fld id="{51272320-1B11-49B9-92F4-91737E851E16}"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403ACC6D-88B0-4A1D-8C3F-B6E5E9533AAC}" type="datetimeFigureOut">
              <a:rPr lang="pl-PL"/>
              <a:pPr>
                <a:defRPr/>
              </a:pPr>
              <a:t>2010-11-17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6C0820BB-5453-413F-ACFB-A8E10C2DACCB}"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BFF8F58-5EBC-4F31-933A-879EECC93AE9}" type="datetimeFigureOut">
              <a:rPr lang="pl-PL"/>
              <a:pPr>
                <a:defRPr/>
              </a:pPr>
              <a:t>2010-11-17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71EEEB5-9C7A-4BF6-AD85-42E0092B1408}"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F498DFD8-A88E-4E4C-8280-44B85E55DD10}" type="datetimeFigureOut">
              <a:rPr lang="pl-PL"/>
              <a:pPr>
                <a:defRPr/>
              </a:pPr>
              <a:t>2010-11-17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0931229-E2A3-4216-91E7-25CDE4E490E5}"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EAFB7A3C-01E1-4598-AED2-628E68CBB42D}" type="datetimeFigureOut">
              <a:rPr lang="pl-PL"/>
              <a:pPr>
                <a:defRPr/>
              </a:pPr>
              <a:t>2010-11-17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10ACABF-54E6-43DA-9075-F6959F746681}" type="slidenum">
              <a:rPr lang="pl-PL"/>
              <a:pPr>
                <a:defRPr/>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Slajd tytułowy">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Obraz 6" descr="end.JPG"/>
          <p:cNvPicPr>
            <a:picLocks noChangeAspect="1"/>
          </p:cNvPicPr>
          <p:nvPr userDrawn="1"/>
        </p:nvPicPr>
        <p:blipFill>
          <a:blip r:embed="rId2" cstate="print"/>
          <a:srcRect r="6667"/>
          <a:stretch>
            <a:fillRect/>
          </a:stretch>
        </p:blipFill>
        <p:spPr bwMode="auto">
          <a:xfrm>
            <a:off x="0" y="0"/>
            <a:ext cx="1000125" cy="6858000"/>
          </a:xfrm>
          <a:prstGeom prst="rect">
            <a:avLst/>
          </a:prstGeom>
          <a:noFill/>
          <a:ln w="9525">
            <a:noFill/>
            <a:miter lim="800000"/>
            <a:headEnd/>
            <a:tailEnd/>
          </a:ln>
        </p:spPr>
      </p:pic>
      <p:sp>
        <p:nvSpPr>
          <p:cNvPr id="15362" name="Rectangle 2"/>
          <p:cNvSpPr>
            <a:spLocks noGrp="1" noChangeArrowheads="1"/>
          </p:cNvSpPr>
          <p:nvPr>
            <p:ph type="subTitle" idx="1"/>
          </p:nvPr>
        </p:nvSpPr>
        <p:spPr>
          <a:xfrm>
            <a:off x="1371600" y="2895600"/>
            <a:ext cx="6400800" cy="1752600"/>
          </a:xfrm>
        </p:spPr>
        <p:txBody>
          <a:bodyPr/>
          <a:lstStyle>
            <a:lvl1pPr marL="0" indent="0" algn="ctr">
              <a:buFont typeface="Wingdings" pitchFamily="8" charset="2"/>
              <a:buNone/>
              <a:defRPr>
                <a:solidFill>
                  <a:srgbClr val="006666"/>
                </a:solidFill>
              </a:defRPr>
            </a:lvl1pPr>
          </a:lstStyle>
          <a:p>
            <a:r>
              <a:rPr lang="en-US"/>
              <a:t>Click to edit Master subtitle style</a:t>
            </a:r>
          </a:p>
        </p:txBody>
      </p:sp>
      <p:sp>
        <p:nvSpPr>
          <p:cNvPr id="15363" name="Rectangle 3"/>
          <p:cNvSpPr>
            <a:spLocks noGrp="1" noChangeArrowheads="1"/>
          </p:cNvSpPr>
          <p:nvPr>
            <p:ph type="ctrTitle"/>
          </p:nvPr>
        </p:nvSpPr>
        <p:spPr>
          <a:xfrm>
            <a:off x="863600" y="1393825"/>
            <a:ext cx="7594600" cy="1044575"/>
          </a:xfrm>
        </p:spPr>
        <p:txBody>
          <a:bodyPr/>
          <a:lstStyle>
            <a:lvl1pPr>
              <a:defRPr>
                <a:solidFill>
                  <a:srgbClr val="006666"/>
                </a:solidFill>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niec/Podziękowania">
    <p:spTree>
      <p:nvGrpSpPr>
        <p:cNvPr id="1" name=""/>
        <p:cNvGrpSpPr/>
        <p:nvPr/>
      </p:nvGrpSpPr>
      <p:grpSpPr>
        <a:xfrm>
          <a:off x="0" y="0"/>
          <a:ext cx="0" cy="0"/>
          <a:chOff x="0" y="0"/>
          <a:chExt cx="0" cy="0"/>
        </a:xfrm>
      </p:grpSpPr>
      <p:pic>
        <p:nvPicPr>
          <p:cNvPr id="4" name="Obraz 7" descr="Leader 07-13.jpg"/>
          <p:cNvPicPr>
            <a:picLocks noChangeAspect="1"/>
          </p:cNvPicPr>
          <p:nvPr/>
        </p:nvPicPr>
        <p:blipFill>
          <a:blip r:embed="rId2" cstate="print"/>
          <a:srcRect/>
          <a:stretch>
            <a:fillRect/>
          </a:stretch>
        </p:blipFill>
        <p:spPr bwMode="auto">
          <a:xfrm>
            <a:off x="8001000" y="5715000"/>
            <a:ext cx="942975" cy="928688"/>
          </a:xfrm>
          <a:prstGeom prst="rect">
            <a:avLst/>
          </a:prstGeom>
          <a:noFill/>
          <a:ln w="9525">
            <a:noFill/>
            <a:miter lim="800000"/>
            <a:headEnd/>
            <a:tailEnd/>
          </a:ln>
        </p:spPr>
      </p:pic>
      <p:pic>
        <p:nvPicPr>
          <p:cNvPr id="5" name="Obraz 6" descr="Leader baner.jpg"/>
          <p:cNvPicPr>
            <a:picLocks noChangeAspect="1"/>
          </p:cNvPicPr>
          <p:nvPr userDrawn="1"/>
        </p:nvPicPr>
        <p:blipFill>
          <a:blip r:embed="rId3"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ctrTitle"/>
          </p:nvPr>
        </p:nvSpPr>
        <p:spPr>
          <a:xfrm>
            <a:off x="1285852" y="5572140"/>
            <a:ext cx="6500858" cy="785818"/>
          </a:xfrm>
        </p:spPr>
        <p:txBody>
          <a:bodyPr>
            <a:normAutofit/>
          </a:bodyPr>
          <a:lstStyle>
            <a:lvl1pPr>
              <a:defRPr sz="4800"/>
            </a:lvl1pPr>
          </a:lstStyle>
          <a:p>
            <a:r>
              <a:rPr lang="pl-PL" dirty="0" smtClean="0"/>
              <a:t>Kliknij, aby edytować styl</a:t>
            </a:r>
            <a:endParaRPr lang="pl-PL" dirty="0"/>
          </a:p>
        </p:txBody>
      </p:sp>
      <p:sp>
        <p:nvSpPr>
          <p:cNvPr id="12" name="Symbol zastępczy obrazu 11"/>
          <p:cNvSpPr>
            <a:spLocks noGrp="1"/>
          </p:cNvSpPr>
          <p:nvPr>
            <p:ph type="pic" sz="quarter" idx="13"/>
          </p:nvPr>
        </p:nvSpPr>
        <p:spPr>
          <a:xfrm>
            <a:off x="1428728" y="285728"/>
            <a:ext cx="7429552" cy="5072098"/>
          </a:xfrm>
        </p:spPr>
        <p:txBody>
          <a:bodyPr/>
          <a:lstStyle/>
          <a:p>
            <a:pPr lvl="0"/>
            <a:endParaRPr lang="pl-PL" noProof="0"/>
          </a:p>
        </p:txBody>
      </p:sp>
      <p:sp>
        <p:nvSpPr>
          <p:cNvPr id="6" name="Symbol zastępczy daty 3"/>
          <p:cNvSpPr>
            <a:spLocks noGrp="1"/>
          </p:cNvSpPr>
          <p:nvPr>
            <p:ph type="dt" sz="half" idx="14"/>
          </p:nvPr>
        </p:nvSpPr>
        <p:spPr/>
        <p:txBody>
          <a:bodyPr/>
          <a:lstStyle>
            <a:lvl1pPr>
              <a:defRPr/>
            </a:lvl1pPr>
          </a:lstStyle>
          <a:p>
            <a:pPr>
              <a:defRPr/>
            </a:pPr>
            <a:fld id="{624315D0-4BF0-4D9D-A36E-9A482DEBC555}" type="datetimeFigureOut">
              <a:rPr lang="pl-PL"/>
              <a:pPr>
                <a:defRPr/>
              </a:pPr>
              <a:t>2010-11-17</a:t>
            </a:fld>
            <a:endParaRPr lang="pl-PL"/>
          </a:p>
        </p:txBody>
      </p:sp>
      <p:sp>
        <p:nvSpPr>
          <p:cNvPr id="7" name="Symbol zastępczy stopki 4"/>
          <p:cNvSpPr>
            <a:spLocks noGrp="1"/>
          </p:cNvSpPr>
          <p:nvPr>
            <p:ph type="ftr" sz="quarter" idx="15"/>
          </p:nvPr>
        </p:nvSpPr>
        <p:spPr/>
        <p:txBody>
          <a:bodyPr/>
          <a:lstStyle>
            <a:lvl1pPr>
              <a:defRPr/>
            </a:lvl1pPr>
          </a:lstStyle>
          <a:p>
            <a:pPr>
              <a:defRPr/>
            </a:pPr>
            <a:endParaRPr lang="pl-PL"/>
          </a:p>
        </p:txBody>
      </p:sp>
      <p:sp>
        <p:nvSpPr>
          <p:cNvPr id="8" name="Symbol zastępczy numeru slajdu 5"/>
          <p:cNvSpPr>
            <a:spLocks noGrp="1"/>
          </p:cNvSpPr>
          <p:nvPr>
            <p:ph type="sldNum" sz="quarter" idx="16"/>
          </p:nvPr>
        </p:nvSpPr>
        <p:spPr/>
        <p:txBody>
          <a:bodyPr/>
          <a:lstStyle>
            <a:lvl1pPr>
              <a:defRPr/>
            </a:lvl1pPr>
          </a:lstStyle>
          <a:p>
            <a:pPr>
              <a:defRPr/>
            </a:pPr>
            <a:fld id="{511B1297-A2F7-4F16-909F-898D68057049}"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6" descr="Leader baner.jpg"/>
          <p:cNvPicPr>
            <a:picLocks noChangeAspect="1"/>
          </p:cNvPicPr>
          <p:nvPr/>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pic>
        <p:nvPicPr>
          <p:cNvPr id="5" name="Obraz 7" descr="Leader 07-13'.jpg"/>
          <p:cNvPicPr>
            <a:picLocks noChangeAspect="1"/>
          </p:cNvPicPr>
          <p:nvPr userDrawn="1"/>
        </p:nvPicPr>
        <p:blipFill>
          <a:blip r:embed="rId3" cstate="print"/>
          <a:srcRect r="2280"/>
          <a:stretch>
            <a:fillRect/>
          </a:stretch>
        </p:blipFill>
        <p:spPr bwMode="auto">
          <a:xfrm>
            <a:off x="8172450" y="5867400"/>
            <a:ext cx="925513" cy="928688"/>
          </a:xfrm>
          <a:prstGeom prst="rect">
            <a:avLst/>
          </a:prstGeom>
          <a:noFill/>
          <a:ln w="9525">
            <a:noFill/>
            <a:miter lim="800000"/>
            <a:headEnd/>
            <a:tailEnd/>
          </a:ln>
        </p:spPr>
      </p:pic>
      <p:sp>
        <p:nvSpPr>
          <p:cNvPr id="2" name="Tytuł 1"/>
          <p:cNvSpPr>
            <a:spLocks noGrp="1"/>
          </p:cNvSpPr>
          <p:nvPr>
            <p:ph type="title"/>
          </p:nvPr>
        </p:nvSpPr>
        <p:spPr>
          <a:xfrm>
            <a:off x="1214414" y="71414"/>
            <a:ext cx="7858180" cy="1346224"/>
          </a:xfrm>
        </p:spPr>
        <p:txBody>
          <a:bodyPr>
            <a:normAutofit/>
          </a:bodyPr>
          <a:lstStyle>
            <a:lvl1pPr>
              <a:defRPr sz="3600"/>
            </a:lvl1pPr>
          </a:lstStyle>
          <a:p>
            <a:r>
              <a:rPr lang="pl-PL" dirty="0" smtClean="0"/>
              <a:t>Kliknij, aby edytować styl</a:t>
            </a:r>
            <a:endParaRPr lang="pl-PL" dirty="0"/>
          </a:p>
        </p:txBody>
      </p:sp>
      <p:sp>
        <p:nvSpPr>
          <p:cNvPr id="3" name="Symbol zastępczy zawartości 2"/>
          <p:cNvSpPr>
            <a:spLocks noGrp="1"/>
          </p:cNvSpPr>
          <p:nvPr>
            <p:ph idx="1"/>
          </p:nvPr>
        </p:nvSpPr>
        <p:spPr>
          <a:xfrm>
            <a:off x="1285852" y="1571612"/>
            <a:ext cx="7072362" cy="4786346"/>
          </a:xfrm>
        </p:spPr>
        <p:txBody>
          <a:bodyPr>
            <a:normAutofit/>
          </a:bodyPr>
          <a:lstStyle>
            <a:lvl1pPr>
              <a:buFontTx/>
              <a:buBlip>
                <a:blip r:embed="rId4"/>
              </a:buBlip>
              <a:defRPr/>
            </a:lvl1pPr>
            <a:lvl2pPr>
              <a:buFontTx/>
              <a:buBlip>
                <a:blip r:embed="rId5"/>
              </a:buBlip>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daty 3"/>
          <p:cNvSpPr>
            <a:spLocks noGrp="1"/>
          </p:cNvSpPr>
          <p:nvPr>
            <p:ph type="dt" sz="half" idx="10"/>
          </p:nvPr>
        </p:nvSpPr>
        <p:spPr/>
        <p:txBody>
          <a:bodyPr/>
          <a:lstStyle>
            <a:lvl1pPr>
              <a:defRPr/>
            </a:lvl1pPr>
          </a:lstStyle>
          <a:p>
            <a:pPr>
              <a:defRPr/>
            </a:pPr>
            <a:fld id="{E7717A4B-A263-44E2-A46F-FAF376EB0E94}" type="datetimeFigureOut">
              <a:rPr lang="pl-PL"/>
              <a:pPr>
                <a:defRPr/>
              </a:pPr>
              <a:t>2010-11-17</a:t>
            </a:fld>
            <a:endParaRPr lang="pl-PL"/>
          </a:p>
        </p:txBody>
      </p:sp>
      <p:sp>
        <p:nvSpPr>
          <p:cNvPr id="7" name="Symbol zastępczy stopki 4"/>
          <p:cNvSpPr>
            <a:spLocks noGrp="1"/>
          </p:cNvSpPr>
          <p:nvPr>
            <p:ph type="ftr" sz="quarter" idx="11"/>
          </p:nvPr>
        </p:nvSpPr>
        <p:spPr/>
        <p:txBody>
          <a:bodyPr/>
          <a:lstStyle>
            <a:lvl1pPr>
              <a:defRPr/>
            </a:lvl1pPr>
          </a:lstStyle>
          <a:p>
            <a:pPr>
              <a:defRPr/>
            </a:pPr>
            <a:endParaRPr lang="pl-PL"/>
          </a:p>
        </p:txBody>
      </p:sp>
      <p:sp>
        <p:nvSpPr>
          <p:cNvPr id="8" name="Symbol zastępczy numeru slajdu 5"/>
          <p:cNvSpPr>
            <a:spLocks noGrp="1"/>
          </p:cNvSpPr>
          <p:nvPr>
            <p:ph type="sldNum" sz="quarter" idx="12"/>
          </p:nvPr>
        </p:nvSpPr>
        <p:spPr/>
        <p:txBody>
          <a:bodyPr/>
          <a:lstStyle>
            <a:lvl1pPr>
              <a:defRPr/>
            </a:lvl1pPr>
          </a:lstStyle>
          <a:p>
            <a:pPr>
              <a:defRPr/>
            </a:pPr>
            <a:fld id="{4B74DA09-DA81-430E-9A73-078B26ACC48A}"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bez LOGO">
    <p:spTree>
      <p:nvGrpSpPr>
        <p:cNvPr id="1" name=""/>
        <p:cNvGrpSpPr/>
        <p:nvPr/>
      </p:nvGrpSpPr>
      <p:grpSpPr>
        <a:xfrm>
          <a:off x="0" y="0"/>
          <a:ext cx="0" cy="0"/>
          <a:chOff x="0" y="0"/>
          <a:chExt cx="0" cy="0"/>
        </a:xfrm>
      </p:grpSpPr>
      <p:pic>
        <p:nvPicPr>
          <p:cNvPr id="4" name="Obraz 6" descr="Leader baner.jpg"/>
          <p:cNvPicPr>
            <a:picLocks noChangeAspect="1"/>
          </p:cNvPicPr>
          <p:nvPr/>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2" name="Tytuł 1"/>
          <p:cNvSpPr>
            <a:spLocks noGrp="1"/>
          </p:cNvSpPr>
          <p:nvPr>
            <p:ph type="title"/>
          </p:nvPr>
        </p:nvSpPr>
        <p:spPr>
          <a:xfrm>
            <a:off x="1214414" y="71414"/>
            <a:ext cx="7858180" cy="1346224"/>
          </a:xfrm>
        </p:spPr>
        <p:txBody>
          <a:bodyPr>
            <a:normAutofit/>
          </a:bodyPr>
          <a:lstStyle>
            <a:lvl1pPr>
              <a:defRPr sz="3600"/>
            </a:lvl1pPr>
          </a:lstStyle>
          <a:p>
            <a:r>
              <a:rPr lang="pl-PL" dirty="0" smtClean="0"/>
              <a:t>Kliknij, aby edytować styl</a:t>
            </a:r>
            <a:endParaRPr lang="pl-PL" dirty="0"/>
          </a:p>
        </p:txBody>
      </p:sp>
      <p:sp>
        <p:nvSpPr>
          <p:cNvPr id="3" name="Symbol zastępczy zawartości 2"/>
          <p:cNvSpPr>
            <a:spLocks noGrp="1"/>
          </p:cNvSpPr>
          <p:nvPr>
            <p:ph idx="1"/>
          </p:nvPr>
        </p:nvSpPr>
        <p:spPr>
          <a:xfrm>
            <a:off x="1285852" y="1571612"/>
            <a:ext cx="7643866" cy="4786346"/>
          </a:xfrm>
        </p:spPr>
        <p:txBody>
          <a:bodyPr>
            <a:normAutofit/>
          </a:bodyPr>
          <a:lstStyle>
            <a:lvl1pPr>
              <a:buFontTx/>
              <a:buBlip>
                <a:blip r:embed="rId3"/>
              </a:buBlip>
              <a:defRPr/>
            </a:lvl1pPr>
            <a:lvl2pPr>
              <a:buFontTx/>
              <a:buBlip>
                <a:blip r:embed="rId4"/>
              </a:buBlip>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daty 3"/>
          <p:cNvSpPr>
            <a:spLocks noGrp="1"/>
          </p:cNvSpPr>
          <p:nvPr>
            <p:ph type="dt" sz="half" idx="10"/>
          </p:nvPr>
        </p:nvSpPr>
        <p:spPr/>
        <p:txBody>
          <a:bodyPr/>
          <a:lstStyle>
            <a:lvl1pPr>
              <a:defRPr/>
            </a:lvl1pPr>
          </a:lstStyle>
          <a:p>
            <a:pPr>
              <a:defRPr/>
            </a:pPr>
            <a:fld id="{54CBD4AB-7E4B-453E-B5BA-6AE50CA51622}" type="datetimeFigureOut">
              <a:rPr lang="pl-PL"/>
              <a:pPr>
                <a:defRPr/>
              </a:pPr>
              <a:t>2010-11-17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6AF74AF-9F2D-46DB-9E8A-D47C0BDB634B}"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5"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pic>
        <p:nvPicPr>
          <p:cNvPr id="6" name="Obraz 7" descr="Leader 07-13'.jpg"/>
          <p:cNvPicPr>
            <a:picLocks noChangeAspect="1"/>
          </p:cNvPicPr>
          <p:nvPr userDrawn="1"/>
        </p:nvPicPr>
        <p:blipFill>
          <a:blip r:embed="rId3" cstate="print"/>
          <a:srcRect r="2280"/>
          <a:stretch>
            <a:fillRect/>
          </a:stretch>
        </p:blipFill>
        <p:spPr bwMode="auto">
          <a:xfrm>
            <a:off x="8072438" y="5786438"/>
            <a:ext cx="925512" cy="928687"/>
          </a:xfrm>
          <a:prstGeom prst="rect">
            <a:avLst/>
          </a:prstGeom>
          <a:noFill/>
          <a:ln w="9525">
            <a:noFill/>
            <a:miter lim="800000"/>
            <a:headEnd/>
            <a:tailEnd/>
          </a:ln>
        </p:spPr>
      </p:pic>
      <p:sp>
        <p:nvSpPr>
          <p:cNvPr id="2" name="Tytuł 1"/>
          <p:cNvSpPr>
            <a:spLocks noGrp="1"/>
          </p:cNvSpPr>
          <p:nvPr>
            <p:ph type="title"/>
          </p:nvPr>
        </p:nvSpPr>
        <p:spPr>
          <a:xfrm>
            <a:off x="1214414" y="142852"/>
            <a:ext cx="7772400" cy="707886"/>
          </a:xfrm>
        </p:spPr>
        <p:txBody>
          <a:bodyPr anchor="b">
            <a:normAutofit/>
          </a:bodyPr>
          <a:lstStyle>
            <a:lvl1pPr algn="ctr">
              <a:defRPr sz="4000" b="1" cap="all">
                <a:solidFill>
                  <a:srgbClr val="0070C0"/>
                </a:solidFill>
              </a:defRPr>
            </a:lvl1pPr>
          </a:lstStyle>
          <a:p>
            <a:r>
              <a:rPr lang="pl-PL" dirty="0" smtClean="0"/>
              <a:t>Kliknij, aby edytować styl</a:t>
            </a:r>
            <a:endParaRPr lang="pl-PL" dirty="0"/>
          </a:p>
        </p:txBody>
      </p:sp>
      <p:sp>
        <p:nvSpPr>
          <p:cNvPr id="3" name="Symbol zastępczy tekstu 2"/>
          <p:cNvSpPr>
            <a:spLocks noGrp="1"/>
          </p:cNvSpPr>
          <p:nvPr>
            <p:ph type="body" idx="1"/>
          </p:nvPr>
        </p:nvSpPr>
        <p:spPr>
          <a:xfrm>
            <a:off x="1214414" y="1857364"/>
            <a:ext cx="7772400" cy="857256"/>
          </a:xfrm>
        </p:spPr>
        <p:txBody>
          <a:bodyPr/>
          <a:lstStyle>
            <a:lvl1pPr marL="0" indent="0" algn="ctr">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10" name="Symbol zastępczy obrazu 9"/>
          <p:cNvSpPr>
            <a:spLocks noGrp="1"/>
          </p:cNvSpPr>
          <p:nvPr>
            <p:ph type="pic" sz="quarter" idx="13"/>
          </p:nvPr>
        </p:nvSpPr>
        <p:spPr>
          <a:xfrm>
            <a:off x="1214414" y="2786058"/>
            <a:ext cx="7786742" cy="3571900"/>
          </a:xfrm>
        </p:spPr>
        <p:txBody>
          <a:bodyPr/>
          <a:lstStyle/>
          <a:p>
            <a:pPr lvl="0"/>
            <a:endParaRPr lang="pl-PL" noProof="0" dirty="0"/>
          </a:p>
        </p:txBody>
      </p:sp>
      <p:sp>
        <p:nvSpPr>
          <p:cNvPr id="7" name="Symbol zastępczy daty 3"/>
          <p:cNvSpPr>
            <a:spLocks noGrp="1"/>
          </p:cNvSpPr>
          <p:nvPr>
            <p:ph type="dt" sz="half" idx="14"/>
          </p:nvPr>
        </p:nvSpPr>
        <p:spPr/>
        <p:txBody>
          <a:bodyPr/>
          <a:lstStyle>
            <a:lvl1pPr>
              <a:defRPr/>
            </a:lvl1pPr>
          </a:lstStyle>
          <a:p>
            <a:pPr>
              <a:defRPr/>
            </a:pPr>
            <a:fld id="{2366DE91-CE53-49A6-A614-06FD9E38380A}" type="datetimeFigureOut">
              <a:rPr lang="pl-PL"/>
              <a:pPr>
                <a:defRPr/>
              </a:pPr>
              <a:t>2010-11-17</a:t>
            </a:fld>
            <a:endParaRPr lang="pl-PL"/>
          </a:p>
        </p:txBody>
      </p:sp>
      <p:sp>
        <p:nvSpPr>
          <p:cNvPr id="8" name="Symbol zastępczy stopki 4"/>
          <p:cNvSpPr>
            <a:spLocks noGrp="1"/>
          </p:cNvSpPr>
          <p:nvPr>
            <p:ph type="ftr" sz="quarter" idx="15"/>
          </p:nvPr>
        </p:nvSpPr>
        <p:spPr/>
        <p:txBody>
          <a:bodyPr/>
          <a:lstStyle>
            <a:lvl1pPr>
              <a:defRPr/>
            </a:lvl1pPr>
          </a:lstStyle>
          <a:p>
            <a:pPr>
              <a:defRPr/>
            </a:pPr>
            <a:endParaRPr lang="pl-PL"/>
          </a:p>
        </p:txBody>
      </p:sp>
      <p:sp>
        <p:nvSpPr>
          <p:cNvPr id="9" name="Symbol zastępczy numeru slajdu 5"/>
          <p:cNvSpPr>
            <a:spLocks noGrp="1"/>
          </p:cNvSpPr>
          <p:nvPr>
            <p:ph type="sldNum" sz="quarter" idx="16"/>
          </p:nvPr>
        </p:nvSpPr>
        <p:spPr/>
        <p:txBody>
          <a:bodyPr/>
          <a:lstStyle>
            <a:lvl1pPr>
              <a:defRPr/>
            </a:lvl1pPr>
          </a:lstStyle>
          <a:p>
            <a:pPr>
              <a:defRPr/>
            </a:pPr>
            <a:fld id="{227DD9F6-DB76-4CEC-978B-D89780EAC80D}"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pic>
        <p:nvPicPr>
          <p:cNvPr id="5"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3" name="Symbol zastępczy zawartości 2"/>
          <p:cNvSpPr>
            <a:spLocks noGrp="1"/>
          </p:cNvSpPr>
          <p:nvPr>
            <p:ph sz="half" idx="1"/>
          </p:nvPr>
        </p:nvSpPr>
        <p:spPr>
          <a:xfrm>
            <a:off x="1285852" y="1571612"/>
            <a:ext cx="3714776" cy="4786346"/>
          </a:xfrm>
          <a:ln w="25400">
            <a:solidFill>
              <a:schemeClr val="accent1"/>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5143504" y="1571612"/>
            <a:ext cx="3714776" cy="4786346"/>
          </a:xfrm>
          <a:ln w="25400">
            <a:solidFill>
              <a:schemeClr val="accent1"/>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9" name="Tytuł 1"/>
          <p:cNvSpPr>
            <a:spLocks noGrp="1"/>
          </p:cNvSpPr>
          <p:nvPr>
            <p:ph type="title"/>
          </p:nvPr>
        </p:nvSpPr>
        <p:spPr>
          <a:xfrm>
            <a:off x="1214414" y="71414"/>
            <a:ext cx="7858180" cy="1346224"/>
          </a:xfrm>
        </p:spPr>
        <p:txBody>
          <a:bodyPr>
            <a:normAutofit/>
          </a:bodyPr>
          <a:lstStyle>
            <a:lvl1pPr>
              <a:defRPr sz="3600"/>
            </a:lvl1pPr>
          </a:lstStyle>
          <a:p>
            <a:r>
              <a:rPr lang="pl-PL" dirty="0" smtClean="0"/>
              <a:t>Kliknij, aby edytować styl</a:t>
            </a:r>
            <a:endParaRPr lang="pl-PL" dirty="0"/>
          </a:p>
        </p:txBody>
      </p:sp>
      <p:sp>
        <p:nvSpPr>
          <p:cNvPr id="6" name="Symbol zastępczy daty 3"/>
          <p:cNvSpPr>
            <a:spLocks noGrp="1"/>
          </p:cNvSpPr>
          <p:nvPr>
            <p:ph type="dt" sz="half" idx="10"/>
          </p:nvPr>
        </p:nvSpPr>
        <p:spPr/>
        <p:txBody>
          <a:bodyPr/>
          <a:lstStyle>
            <a:lvl1pPr>
              <a:defRPr/>
            </a:lvl1pPr>
          </a:lstStyle>
          <a:p>
            <a:pPr>
              <a:defRPr/>
            </a:pPr>
            <a:fld id="{8CA7E0E4-A515-45B3-8961-21714C1563BC}" type="datetimeFigureOut">
              <a:rPr lang="pl-PL"/>
              <a:pPr>
                <a:defRPr/>
              </a:pPr>
              <a:t>2010-11-17</a:t>
            </a:fld>
            <a:endParaRPr lang="pl-PL"/>
          </a:p>
        </p:txBody>
      </p:sp>
      <p:sp>
        <p:nvSpPr>
          <p:cNvPr id="7" name="Symbol zastępczy stopki 4"/>
          <p:cNvSpPr>
            <a:spLocks noGrp="1"/>
          </p:cNvSpPr>
          <p:nvPr>
            <p:ph type="ftr" sz="quarter" idx="11"/>
          </p:nvPr>
        </p:nvSpPr>
        <p:spPr/>
        <p:txBody>
          <a:bodyPr/>
          <a:lstStyle>
            <a:lvl1pPr>
              <a:defRPr/>
            </a:lvl1pPr>
          </a:lstStyle>
          <a:p>
            <a:pPr>
              <a:defRPr/>
            </a:pPr>
            <a:endParaRPr lang="pl-PL"/>
          </a:p>
        </p:txBody>
      </p:sp>
      <p:sp>
        <p:nvSpPr>
          <p:cNvPr id="8" name="Symbol zastępczy numeru slajdu 5"/>
          <p:cNvSpPr>
            <a:spLocks noGrp="1"/>
          </p:cNvSpPr>
          <p:nvPr>
            <p:ph type="sldNum" sz="quarter" idx="12"/>
          </p:nvPr>
        </p:nvSpPr>
        <p:spPr/>
        <p:txBody>
          <a:bodyPr/>
          <a:lstStyle>
            <a:lvl1pPr>
              <a:defRPr/>
            </a:lvl1pPr>
          </a:lstStyle>
          <a:p>
            <a:pPr>
              <a:defRPr/>
            </a:pPr>
            <a:fld id="{C75CD6B6-EC5F-403F-8544-31E85CEF670E}"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2661DF4-89D3-436B-8DA5-EAEC9A203906}" type="datetimeFigureOut">
              <a:rPr lang="pl-PL"/>
              <a:pPr>
                <a:defRPr/>
              </a:pPr>
              <a:t>2010-11-17</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E6DBBD60-AE05-4211-A02A-295F4548DEE4}"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pic>
        <p:nvPicPr>
          <p:cNvPr id="3" name="Obraz 6" descr="Leader baner.jpg"/>
          <p:cNvPicPr>
            <a:picLocks noChangeAspect="1"/>
          </p:cNvPicPr>
          <p:nvPr userDrawn="1"/>
        </p:nvPicPr>
        <p:blipFill>
          <a:blip r:embed="rId2" cstate="print"/>
          <a:srcRect r="1657"/>
          <a:stretch>
            <a:fillRect/>
          </a:stretch>
        </p:blipFill>
        <p:spPr bwMode="auto">
          <a:xfrm>
            <a:off x="0" y="0"/>
            <a:ext cx="1143000" cy="6858000"/>
          </a:xfrm>
          <a:prstGeom prst="rect">
            <a:avLst/>
          </a:prstGeom>
          <a:noFill/>
          <a:ln w="9525">
            <a:noFill/>
            <a:miter lim="800000"/>
            <a:headEnd/>
            <a:tailEnd/>
          </a:ln>
        </p:spPr>
      </p:pic>
      <p:sp>
        <p:nvSpPr>
          <p:cNvPr id="8" name="Tytuł 1"/>
          <p:cNvSpPr>
            <a:spLocks noGrp="1"/>
          </p:cNvSpPr>
          <p:nvPr>
            <p:ph type="title"/>
          </p:nvPr>
        </p:nvSpPr>
        <p:spPr>
          <a:xfrm>
            <a:off x="1214414" y="71414"/>
            <a:ext cx="7858180" cy="1346224"/>
          </a:xfrm>
        </p:spPr>
        <p:txBody>
          <a:bodyPr>
            <a:normAutofit/>
          </a:bodyPr>
          <a:lstStyle>
            <a:lvl1pPr>
              <a:defRPr sz="3600"/>
            </a:lvl1pPr>
          </a:lstStyle>
          <a:p>
            <a:r>
              <a:rPr lang="pl-PL" dirty="0" smtClean="0"/>
              <a:t>Kliknij, aby edytować styl</a:t>
            </a:r>
            <a:endParaRPr lang="pl-PL" dirty="0"/>
          </a:p>
        </p:txBody>
      </p:sp>
      <p:sp>
        <p:nvSpPr>
          <p:cNvPr id="4" name="Symbol zastępczy daty 3"/>
          <p:cNvSpPr>
            <a:spLocks noGrp="1"/>
          </p:cNvSpPr>
          <p:nvPr>
            <p:ph type="dt" sz="half" idx="10"/>
          </p:nvPr>
        </p:nvSpPr>
        <p:spPr/>
        <p:txBody>
          <a:bodyPr/>
          <a:lstStyle>
            <a:lvl1pPr>
              <a:defRPr/>
            </a:lvl1pPr>
          </a:lstStyle>
          <a:p>
            <a:pPr>
              <a:defRPr/>
            </a:pPr>
            <a:fld id="{E9CAB9E2-41E7-4E09-A042-C94C7C1BB4B4}" type="datetimeFigureOut">
              <a:rPr lang="pl-PL"/>
              <a:pPr>
                <a:defRPr/>
              </a:pPr>
              <a:t>2010-11-17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811DBE0-CB21-44A1-AC92-54D4B3C9C813}"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69564582-FDB8-4356-B057-AD256C8BA518}" type="datetimeFigureOut">
              <a:rPr lang="pl-PL"/>
              <a:pPr>
                <a:defRPr/>
              </a:pPr>
              <a:t>2010-11-17</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9121F29A-BC26-4727-AB05-958AE7F0E2DD}"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1428750" y="274638"/>
            <a:ext cx="72580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1500188" y="1600200"/>
            <a:ext cx="7186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21516C8-8644-45E7-BCE3-3D824B146AEB}" type="datetimeFigureOut">
              <a:rPr lang="pl-PL"/>
              <a:pPr>
                <a:defRPr/>
              </a:pPr>
              <a:t>2010-11-17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965737-E211-4B5E-B7B0-DEB41808D5E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34" r:id="rId7"/>
    <p:sldLayoutId id="2147484046" r:id="rId8"/>
    <p:sldLayoutId id="2147484035" r:id="rId9"/>
    <p:sldLayoutId id="2147484036" r:id="rId10"/>
    <p:sldLayoutId id="2147484037" r:id="rId11"/>
    <p:sldLayoutId id="2147484038" r:id="rId12"/>
    <p:sldLayoutId id="2147484039" r:id="rId13"/>
    <p:sldLayoutId id="2147484047" r:id="rId14"/>
  </p:sldLayoutIdLst>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eaLnBrk="0" fontAlgn="base" hangingPunct="0">
        <a:spcBef>
          <a:spcPct val="20000"/>
        </a:spcBef>
        <a:spcAft>
          <a:spcPct val="0"/>
        </a:spcAft>
        <a:buBlip>
          <a:blip r:embed="rId16"/>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7"/>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8"/>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9"/>
        </a:buBlip>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20"/>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ctrTitle"/>
          </p:nvPr>
        </p:nvSpPr>
        <p:spPr>
          <a:xfrm>
            <a:off x="107950" y="1916113"/>
            <a:ext cx="8858250" cy="1355725"/>
          </a:xfrm>
        </p:spPr>
        <p:txBody>
          <a:bodyPr/>
          <a:lstStyle/>
          <a:p>
            <a:r>
              <a:rPr lang="pl-PL" sz="3600" b="1" u="sng" smtClean="0">
                <a:latin typeface="Arial" charset="0"/>
              </a:rPr>
              <a:t>SPRAWOZDANIE „ROCZNE” DLA LGD</a:t>
            </a:r>
            <a:endParaRPr lang="pl-PL" sz="3600" b="1" smtClean="0">
              <a:latin typeface="Arial" charset="0"/>
            </a:endParaRPr>
          </a:p>
        </p:txBody>
      </p:sp>
      <p:sp>
        <p:nvSpPr>
          <p:cNvPr id="10243" name="Podtytuł 2"/>
          <p:cNvSpPr>
            <a:spLocks noGrp="1"/>
          </p:cNvSpPr>
          <p:nvPr>
            <p:ph type="subTitle" idx="1"/>
          </p:nvPr>
        </p:nvSpPr>
        <p:spPr>
          <a:xfrm>
            <a:off x="1357313" y="5715000"/>
            <a:ext cx="6400800" cy="609600"/>
          </a:xfrm>
        </p:spPr>
        <p:txBody>
          <a:bodyPr/>
          <a:lstStyle/>
          <a:p>
            <a:r>
              <a:rPr lang="pl-PL" smtClean="0">
                <a:latin typeface="Arial" charset="0"/>
              </a:rPr>
              <a:t>listopad</a:t>
            </a:r>
            <a:r>
              <a:rPr lang="pl-PL" smtClean="0"/>
              <a:t> 2010 r.</a:t>
            </a:r>
          </a:p>
        </p:txBody>
      </p:sp>
      <p:sp>
        <p:nvSpPr>
          <p:cNvPr id="10244" name="Symbol zastępczy tekstu 7"/>
          <p:cNvSpPr>
            <a:spLocks noGrp="1"/>
          </p:cNvSpPr>
          <p:nvPr>
            <p:ph type="body" sz="quarter" idx="13"/>
          </p:nvPr>
        </p:nvSpPr>
        <p:spPr>
          <a:xfrm>
            <a:off x="107950" y="3573463"/>
            <a:ext cx="8858250" cy="852487"/>
          </a:xfrm>
        </p:spPr>
        <p:txBody>
          <a:bodyPr/>
          <a:lstStyle/>
          <a:p>
            <a:r>
              <a:rPr lang="pl-PL" sz="1600" smtClean="0"/>
              <a:t>Katarzyna Łukasiewicz</a:t>
            </a:r>
          </a:p>
          <a:p>
            <a:r>
              <a:rPr lang="pl-PL" sz="1600" smtClean="0"/>
              <a:t>Wydział Leader DROW </a:t>
            </a:r>
            <a:br>
              <a:rPr lang="pl-PL" sz="1600" smtClean="0"/>
            </a:br>
            <a:r>
              <a:rPr lang="pl-PL" sz="1600" smtClean="0"/>
              <a:t>Ministerstwo Rolnictwa i Rozwoju Wsi</a:t>
            </a:r>
          </a:p>
        </p:txBody>
      </p:sp>
      <p:sp>
        <p:nvSpPr>
          <p:cNvPr id="10245" name="Tytuł 1"/>
          <p:cNvSpPr txBox="1">
            <a:spLocks/>
          </p:cNvSpPr>
          <p:nvPr/>
        </p:nvSpPr>
        <p:spPr bwMode="auto">
          <a:xfrm>
            <a:off x="0" y="2143125"/>
            <a:ext cx="9144000" cy="1714500"/>
          </a:xfrm>
          <a:prstGeom prst="rect">
            <a:avLst/>
          </a:prstGeom>
          <a:noFill/>
          <a:ln w="9525">
            <a:noFill/>
            <a:miter lim="800000"/>
            <a:headEnd/>
            <a:tailEnd/>
          </a:ln>
        </p:spPr>
        <p:txBody>
          <a:bodyPr anchor="ctr"/>
          <a:lstStyle/>
          <a:p>
            <a:pPr algn="ctr" eaLnBrk="0" hangingPunct="0"/>
            <a:endParaRPr lang="pl-PL" sz="280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idx="4294967295"/>
          </p:nvPr>
        </p:nvSpPr>
        <p:spPr/>
        <p:txBody>
          <a:bodyPr/>
          <a:lstStyle/>
          <a:p>
            <a:r>
              <a:rPr lang="pl-PL" sz="2400" smtClean="0">
                <a:solidFill>
                  <a:schemeClr val="tx1"/>
                </a:solidFill>
              </a:rPr>
              <a:t>9. Zagadnienia podlegające aktualizacji LSR w okresie sprawozdawczym:</a:t>
            </a:r>
          </a:p>
        </p:txBody>
      </p:sp>
      <p:sp>
        <p:nvSpPr>
          <p:cNvPr id="133123" name="Rectangle 3"/>
          <p:cNvSpPr>
            <a:spLocks noGrp="1"/>
          </p:cNvSpPr>
          <p:nvPr>
            <p:ph type="body" idx="4294967295"/>
          </p:nvPr>
        </p:nvSpPr>
        <p:spPr/>
        <p:txBody>
          <a:bodyPr/>
          <a:lstStyle/>
          <a:p>
            <a:pPr>
              <a:buFontTx/>
              <a:buNone/>
            </a:pPr>
            <a:r>
              <a:rPr lang="pl-PL" smtClean="0"/>
              <a:t>	Punkt należy wypełnić, jeżeli w danym okresie sprawozdawczym LGD aneksowała umowę o warunkach i sposobie realizacji LSR w zakresie zmian w LSR, np. zmiana kryteriów wyboru operacji, zmiany w składzie organu decyzyjnego..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idx="4294967295"/>
          </p:nvPr>
        </p:nvSpPr>
        <p:spPr/>
        <p:txBody>
          <a:bodyPr/>
          <a:lstStyle/>
          <a:p>
            <a:r>
              <a:rPr lang="pl-PL" sz="2400" smtClean="0">
                <a:solidFill>
                  <a:schemeClr val="tx1"/>
                </a:solidFill>
              </a:rPr>
              <a:t>10. Zatrudnienie w LGD w okresie sprawozdawczym:</a:t>
            </a:r>
          </a:p>
        </p:txBody>
      </p:sp>
      <p:graphicFrame>
        <p:nvGraphicFramePr>
          <p:cNvPr id="134176" name="Group 32"/>
          <p:cNvGraphicFramePr>
            <a:graphicFrameLocks noGrp="1"/>
          </p:cNvGraphicFramePr>
          <p:nvPr>
            <p:ph idx="4294967295"/>
          </p:nvPr>
        </p:nvGraphicFramePr>
        <p:xfrm>
          <a:off x="1500188" y="1600200"/>
          <a:ext cx="7186612" cy="1155700"/>
        </p:xfrm>
        <a:graphic>
          <a:graphicData uri="http://schemas.openxmlformats.org/drawingml/2006/table">
            <a:tbl>
              <a:tblPr/>
              <a:tblGrid>
                <a:gridCol w="3621087"/>
                <a:gridCol w="3565525"/>
              </a:tblGrid>
              <a:tr h="3508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Liczba os</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b zatrudnionych na podstawie umowy o pracę </a:t>
                      </a:r>
                      <a:endParaRPr kumimoji="0" lang="pl-PL"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(ze wskazaniem wymiaru czasu pracy)</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Liczba os</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b zatrudnionych na podstawie umowy zlecenia </a:t>
                      </a:r>
                      <a:endParaRPr kumimoji="0" lang="pl-PL"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oraz umowy o dzieło</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177" name="Rectangle 33"/>
          <p:cNvSpPr>
            <a:spLocks noChangeArrowheads="1"/>
          </p:cNvSpPr>
          <p:nvPr/>
        </p:nvSpPr>
        <p:spPr bwMode="auto">
          <a:xfrm>
            <a:off x="1547813" y="3357563"/>
            <a:ext cx="6981825" cy="915987"/>
          </a:xfrm>
          <a:prstGeom prst="rect">
            <a:avLst/>
          </a:prstGeom>
          <a:noFill/>
          <a:ln w="9525">
            <a:noFill/>
            <a:miter lim="800000"/>
            <a:headEnd/>
            <a:tailEnd/>
          </a:ln>
          <a:effectLst/>
        </p:spPr>
        <p:txBody>
          <a:bodyPr anchor="ctr">
            <a:spAutoFit/>
          </a:bodyPr>
          <a:lstStyle/>
          <a:p>
            <a:pPr algn="just" eaLnBrk="0" hangingPunct="0"/>
            <a:r>
              <a:rPr lang="pl-PL"/>
              <a:t>Dane należy podać według stanu na 31 grudnia roku sprawozdawczego (w przypadku sprawozdania za I kwartał 2011 r. – według stanu na 31 marca 2011 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idx="4294967295"/>
          </p:nvPr>
        </p:nvSpPr>
        <p:spPr>
          <a:xfrm>
            <a:off x="1428750" y="274638"/>
            <a:ext cx="7258050" cy="777875"/>
          </a:xfrm>
        </p:spPr>
        <p:txBody>
          <a:bodyPr/>
          <a:lstStyle/>
          <a:p>
            <a:r>
              <a:rPr lang="pl-PL" sz="2400" smtClean="0">
                <a:solidFill>
                  <a:schemeClr val="tx1"/>
                </a:solidFill>
              </a:rPr>
              <a:t>11. Opis działalności LGD w ramach KSOW w okresie sprawozdawczym:</a:t>
            </a:r>
          </a:p>
        </p:txBody>
      </p:sp>
      <p:sp>
        <p:nvSpPr>
          <p:cNvPr id="136195" name="Rectangle 3"/>
          <p:cNvSpPr>
            <a:spLocks noGrp="1"/>
          </p:cNvSpPr>
          <p:nvPr>
            <p:ph type="body" idx="4294967295"/>
          </p:nvPr>
        </p:nvSpPr>
        <p:spPr>
          <a:xfrm>
            <a:off x="1476375" y="1773238"/>
            <a:ext cx="7186613" cy="4525962"/>
          </a:xfrm>
        </p:spPr>
        <p:txBody>
          <a:bodyPr/>
          <a:lstStyle/>
          <a:p>
            <a:pPr>
              <a:buFontTx/>
              <a:buNone/>
            </a:pPr>
            <a:r>
              <a:rPr lang="pl-PL" smtClean="0"/>
              <a:t>	Należy w formie krótkiego opisu przedstawić działania podjęte przez LGD w ramach KSOW, np. udział LGD w szkoleniach, wizytach studyjnych finansowanych w ramach KSOW.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idx="4294967295"/>
          </p:nvPr>
        </p:nvSpPr>
        <p:spPr>
          <a:xfrm>
            <a:off x="1428750" y="274638"/>
            <a:ext cx="7258050" cy="417512"/>
          </a:xfrm>
        </p:spPr>
        <p:txBody>
          <a:bodyPr/>
          <a:lstStyle/>
          <a:p>
            <a:r>
              <a:rPr lang="pl-PL" sz="2400" smtClean="0">
                <a:solidFill>
                  <a:schemeClr val="tx1"/>
                </a:solidFill>
              </a:rPr>
              <a:t>12. Wskaźniki celów ogólnych i szczegółowych oraz przedsięwzięć LSR:</a:t>
            </a:r>
          </a:p>
        </p:txBody>
      </p:sp>
      <p:sp>
        <p:nvSpPr>
          <p:cNvPr id="138321" name="Rectangle 1105"/>
          <p:cNvSpPr>
            <a:spLocks noChangeArrowheads="1"/>
          </p:cNvSpPr>
          <p:nvPr/>
        </p:nvSpPr>
        <p:spPr bwMode="auto">
          <a:xfrm>
            <a:off x="1331913" y="908050"/>
            <a:ext cx="7632700" cy="2282825"/>
          </a:xfrm>
          <a:prstGeom prst="rect">
            <a:avLst/>
          </a:prstGeom>
          <a:noFill/>
          <a:ln w="9525">
            <a:noFill/>
            <a:miter lim="800000"/>
            <a:headEnd/>
            <a:tailEnd/>
          </a:ln>
          <a:effectLst/>
        </p:spPr>
        <p:txBody>
          <a:bodyPr anchor="ctr">
            <a:spAutoFit/>
          </a:bodyPr>
          <a:lstStyle/>
          <a:p>
            <a:pPr algn="just" eaLnBrk="0" hangingPunct="0"/>
            <a:r>
              <a:rPr lang="pl-PL" sz="1200">
                <a:cs typeface="Times New Roman" pitchFamily="18" charset="0"/>
              </a:rPr>
              <a:t>Należy wypełnić tabelę, odnosząc się do celów ogólnych i szczegółowych oraz przedsięwzięć określonych w LSR. Ponadto należy określić wskaźniki produktu mierzące stopień realizacji przedsięwzięć, wskaźniki rezultatu mierzące stopień realizacji celów szczegółowych i wskaźniki oddziaływania mierzące stopień realizacji celów ogólnych określonych w lokalnej strategii rozwoju.</a:t>
            </a:r>
            <a:endParaRPr lang="pl-PL" sz="900"/>
          </a:p>
          <a:p>
            <a:pPr algn="just" eaLnBrk="0" hangingPunct="0"/>
            <a:r>
              <a:rPr lang="pl-PL" sz="1200">
                <a:cs typeface="Times New Roman" pitchFamily="18" charset="0"/>
              </a:rPr>
              <a:t>Każdy cel szczegółowy oraz każde przedsięwzięcie powinny zostać przyporządkowane do jednego celu ogólnego. Przyporządkowanie przedsięwzięć do celów ogólnych powinno być zgodne z przyporządkowaniem dokonanym w punktach 2. i 3. sprawozdania.</a:t>
            </a:r>
            <a:endParaRPr lang="pl-PL" sz="900"/>
          </a:p>
          <a:p>
            <a:pPr algn="just" eaLnBrk="0" hangingPunct="0"/>
            <a:r>
              <a:rPr lang="pl-PL" sz="1200">
                <a:cs typeface="Times New Roman" pitchFamily="18" charset="0"/>
              </a:rPr>
              <a:t>Jeżeli dane przedsięwzięcie przyczynia się do realizacji więcej niż jednego celu szczegółowego, należy w tabeli przyporządkować je tylko do jednego celu szczegółowego. W  takim przypadku w kolumnie „przedsięwzięcie” należy oprócz nazwy i numeru przedsięwzięcia dopisać numery pozostałych celów szczegółowych, które są realizowane przez dane przedsięwzięcie.</a:t>
            </a:r>
            <a:endParaRPr lang="pl-PL" sz="900"/>
          </a:p>
          <a:p>
            <a:pPr algn="just" eaLnBrk="0" hangingPunct="0"/>
            <a:r>
              <a:rPr lang="pl-PL" sz="1200" i="1">
                <a:cs typeface="Times New Roman" pitchFamily="18" charset="0"/>
              </a:rPr>
              <a:t>Przykład:</a:t>
            </a:r>
            <a:endParaRPr lang="pl-PL"/>
          </a:p>
        </p:txBody>
      </p:sp>
      <p:graphicFrame>
        <p:nvGraphicFramePr>
          <p:cNvPr id="138436" name="Group 1220"/>
          <p:cNvGraphicFramePr>
            <a:graphicFrameLocks noGrp="1"/>
          </p:cNvGraphicFramePr>
          <p:nvPr/>
        </p:nvGraphicFramePr>
        <p:xfrm>
          <a:off x="1835150" y="3284538"/>
          <a:ext cx="5832475" cy="1370012"/>
        </p:xfrm>
        <a:graphic>
          <a:graphicData uri="http://schemas.openxmlformats.org/drawingml/2006/table">
            <a:tbl>
              <a:tblPr/>
              <a:tblGrid>
                <a:gridCol w="1122363"/>
                <a:gridCol w="676275"/>
                <a:gridCol w="676275"/>
                <a:gridCol w="563562"/>
                <a:gridCol w="787400"/>
                <a:gridCol w="2006600"/>
              </a:tblGrid>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000" b="0"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Cel szczeg</a:t>
                      </a:r>
                      <a:r>
                        <a:rPr kumimoji="0" lang="pl-PL" sz="1000" b="0" i="1" u="none" strike="noStrike" cap="none" normalizeH="0" baseline="0" smtClean="0">
                          <a:ln>
                            <a:noFill/>
                          </a:ln>
                          <a:solidFill>
                            <a:schemeClr val="tx1"/>
                          </a:solidFill>
                          <a:effectLst/>
                          <a:latin typeface="Arial"/>
                          <a:cs typeface="Times New Roman" pitchFamily="18" charset="0"/>
                        </a:rPr>
                        <a:t>ó</a:t>
                      </a: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łowy</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Wskaźniki rezultatu</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Stan </a:t>
                      </a:r>
                      <a:r>
                        <a:rPr kumimoji="0" lang="pl-PL" sz="900" b="0" i="1" u="none" strike="noStrike" cap="none" normalizeH="0" baseline="0" smtClean="0">
                          <a:ln>
                            <a:noFill/>
                          </a:ln>
                          <a:solidFill>
                            <a:schemeClr val="tx1"/>
                          </a:solidFill>
                          <a:effectLst/>
                          <a:latin typeface="Times New Roman" pitchFamily="18" charset="0"/>
                          <a:cs typeface="Times New Roman" pitchFamily="18" charset="0"/>
                        </a:rPr>
                        <a:t>początkowy</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Stan na rok</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Stan docelowy</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Przedsięwzięcie</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rowSpan="2">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Cel szczeg</a:t>
                      </a:r>
                      <a:r>
                        <a:rPr kumimoji="0" lang="pl-PL" sz="1000" b="0" i="1" u="none" strike="noStrike" cap="none" normalizeH="0" baseline="0" smtClean="0">
                          <a:ln>
                            <a:noFill/>
                          </a:ln>
                          <a:solidFill>
                            <a:schemeClr val="tx1"/>
                          </a:solidFill>
                          <a:effectLst/>
                          <a:latin typeface="Arial"/>
                          <a:cs typeface="Times New Roman" pitchFamily="18" charset="0"/>
                        </a:rPr>
                        <a:t>ó</a:t>
                      </a: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łowy 1.1</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0" i="1"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0" i="1"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0" i="1"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0" i="1"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Przedsięwzięcie nr 1.1.1 [nazwa] (realizuje cele szczeg</a:t>
                      </a:r>
                      <a:r>
                        <a:rPr kumimoji="0" lang="pl-PL" sz="1000" b="0" i="1" u="none" strike="noStrike" cap="none" normalizeH="0" baseline="0" smtClean="0">
                          <a:ln>
                            <a:noFill/>
                          </a:ln>
                          <a:solidFill>
                            <a:schemeClr val="tx1"/>
                          </a:solidFill>
                          <a:effectLst/>
                          <a:latin typeface="Arial"/>
                          <a:cs typeface="Times New Roman" pitchFamily="18" charset="0"/>
                        </a:rPr>
                        <a:t>ó</a:t>
                      </a:r>
                      <a:r>
                        <a:rPr kumimoji="0" lang="pl-PL" sz="1000" b="0" i="1" u="none" strike="noStrike" cap="none" normalizeH="0" baseline="0" smtClean="0">
                          <a:ln>
                            <a:noFill/>
                          </a:ln>
                          <a:solidFill>
                            <a:schemeClr val="tx1"/>
                          </a:solidFill>
                          <a:effectLst/>
                          <a:latin typeface="Times New Roman" pitchFamily="18" charset="0"/>
                          <a:cs typeface="Times New Roman" pitchFamily="18" charset="0"/>
                        </a:rPr>
                        <a:t>łowe 1.1, 1.2 oraz 1.4)</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lang="pl-PL"/>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0" i="1"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0" i="1"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0" i="1"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0" i="1"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200" b="0" i="1"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8435" name="Rectangle 1219"/>
          <p:cNvSpPr>
            <a:spLocks noChangeArrowheads="1"/>
          </p:cNvSpPr>
          <p:nvPr/>
        </p:nvSpPr>
        <p:spPr bwMode="auto">
          <a:xfrm>
            <a:off x="1258888" y="4959350"/>
            <a:ext cx="6913562" cy="1370013"/>
          </a:xfrm>
          <a:prstGeom prst="rect">
            <a:avLst/>
          </a:prstGeom>
          <a:noFill/>
          <a:ln w="9525">
            <a:noFill/>
            <a:miter lim="800000"/>
            <a:headEnd/>
            <a:tailEnd/>
          </a:ln>
          <a:effectLst/>
        </p:spPr>
        <p:txBody>
          <a:bodyPr anchor="ctr">
            <a:spAutoFit/>
          </a:bodyPr>
          <a:lstStyle/>
          <a:p>
            <a:pPr algn="just" eaLnBrk="0" hangingPunct="0"/>
            <a:r>
              <a:rPr lang="pl-PL" sz="1200">
                <a:cs typeface="Times New Roman" pitchFamily="18" charset="0"/>
              </a:rPr>
              <a:t>Dane w kolumnach „stan początkowy” należy wypełnić zgodnie z danymi w lokalnej strategii rozwoju.</a:t>
            </a:r>
            <a:endParaRPr lang="pl-PL" sz="900"/>
          </a:p>
          <a:p>
            <a:pPr algn="just" eaLnBrk="0" hangingPunct="0"/>
            <a:r>
              <a:rPr lang="pl-PL" sz="1200">
                <a:cs typeface="Times New Roman" pitchFamily="18" charset="0"/>
              </a:rPr>
              <a:t>Dane w kolumnach: „stan na rok…” należy podać według stanu na 31 grudnia roku sprawozdawczego (w przypadku sprawozdania za I kwartał 2011 r. – według stanu na 31 marca 2011 r.).</a:t>
            </a:r>
            <a:endParaRPr lang="pl-PL" sz="900"/>
          </a:p>
          <a:p>
            <a:pPr algn="just" eaLnBrk="0" hangingPunct="0"/>
            <a:r>
              <a:rPr lang="pl-PL" sz="1200">
                <a:cs typeface="Times New Roman" pitchFamily="18" charset="0"/>
              </a:rPr>
              <a:t>Dane w kolumnach „stan docelowy” należy wypełnić zgodnie z danymi w lokalnej strategii rozwoju. Jeżeli wartości te nie zostały określone w LSR, należy je oszacować na potrzeby sprawozdania. </a:t>
            </a:r>
            <a:endParaRPr lang="pl-P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idx="4294967295"/>
          </p:nvPr>
        </p:nvSpPr>
        <p:spPr/>
        <p:txBody>
          <a:bodyPr/>
          <a:lstStyle/>
          <a:p>
            <a:r>
              <a:rPr lang="pl-PL" sz="1800" smtClean="0">
                <a:solidFill>
                  <a:schemeClr val="tx1"/>
                </a:solidFill>
              </a:rPr>
              <a:t>13. Liczba podmiotów, które skorzystały z doradztwa w biurze LGD w zakresie przygotowywania wniosków o przyznanie pomocy w ramach działania „Wdrażanie lokalnych strategii rozwoju” (na podstawie list, oświadczeń, rejestrów, notatek…) w okresie sprawozdawczym:</a:t>
            </a:r>
          </a:p>
        </p:txBody>
      </p:sp>
      <p:graphicFrame>
        <p:nvGraphicFramePr>
          <p:cNvPr id="139345" name="Group 81"/>
          <p:cNvGraphicFramePr>
            <a:graphicFrameLocks noGrp="1"/>
          </p:cNvGraphicFramePr>
          <p:nvPr>
            <p:ph idx="4294967295"/>
          </p:nvPr>
        </p:nvGraphicFramePr>
        <p:xfrm>
          <a:off x="1500188" y="1600200"/>
          <a:ext cx="7186612" cy="2860675"/>
        </p:xfrm>
        <a:graphic>
          <a:graphicData uri="http://schemas.openxmlformats.org/drawingml/2006/table">
            <a:tbl>
              <a:tblPr/>
              <a:tblGrid>
                <a:gridCol w="4551362"/>
                <a:gridCol w="2635250"/>
              </a:tblGrid>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Podmiot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Liczba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Osoby fizyczne (z wyłączeniem os</a:t>
                      </a:r>
                      <a:r>
                        <a:rPr kumimoji="0" lang="pl-PL" sz="1200" b="0" i="0" u="none" strike="noStrike" cap="none" normalizeH="0" baseline="0" smtClean="0">
                          <a:ln>
                            <a:noFill/>
                          </a:ln>
                          <a:solidFill>
                            <a:schemeClr val="tx1"/>
                          </a:solidFill>
                          <a:effectLst/>
                          <a:latin typeface="Arial"/>
                          <a:cs typeface="Times New Roman" pitchFamily="18" charset="0"/>
                        </a:rPr>
                        <a:t>ó</a:t>
                      </a: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b fizycznych prowadzących działalność gospodarczą)</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Przedsiębiorcy (w tym osoby fizyczne prowadzące działalność gospodarczą)</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Organizacje pozarządowe</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Inne podmioty</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RAZEM</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9346" name="Rectangle 82"/>
          <p:cNvSpPr>
            <a:spLocks noChangeArrowheads="1"/>
          </p:cNvSpPr>
          <p:nvPr/>
        </p:nvSpPr>
        <p:spPr bwMode="auto">
          <a:xfrm>
            <a:off x="1331913" y="4724400"/>
            <a:ext cx="7056437" cy="1739900"/>
          </a:xfrm>
          <a:prstGeom prst="rect">
            <a:avLst/>
          </a:prstGeom>
          <a:noFill/>
          <a:ln w="9525">
            <a:noFill/>
            <a:miter lim="800000"/>
            <a:headEnd/>
            <a:tailEnd/>
          </a:ln>
          <a:effectLst/>
        </p:spPr>
        <p:txBody>
          <a:bodyPr anchor="ctr">
            <a:spAutoFit/>
          </a:bodyPr>
          <a:lstStyle/>
          <a:p>
            <a:pPr algn="just" eaLnBrk="0" hangingPunct="0"/>
            <a:r>
              <a:rPr lang="pl-PL"/>
              <a:t>Należy podać na podstawie dokumentów, na podstawie których LGD dokonuje ewidencji osób korzystających z jej doradztwa, np. listy, oświadczenia, rejestry, notatki. Należy unikać podwójnego liczenia podmiotów (jeżeli ten sam podmiot skorzystał z pomocy doradczej więcej niż raz, w zestawieniu powinien być policzony tylko jeden raz).</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idx="4294967295"/>
          </p:nvPr>
        </p:nvSpPr>
        <p:spPr/>
        <p:txBody>
          <a:bodyPr/>
          <a:lstStyle/>
          <a:p>
            <a:r>
              <a:rPr lang="pl-PL" sz="2000" smtClean="0">
                <a:solidFill>
                  <a:schemeClr val="tx1"/>
                </a:solidFill>
              </a:rPr>
              <a:t>14. Wybór operacji przez LGD w okresie sprawozdawczym:</a:t>
            </a:r>
          </a:p>
        </p:txBody>
      </p:sp>
      <p:graphicFrame>
        <p:nvGraphicFramePr>
          <p:cNvPr id="141369" name="Group 57"/>
          <p:cNvGraphicFramePr>
            <a:graphicFrameLocks noGrp="1"/>
          </p:cNvGraphicFramePr>
          <p:nvPr>
            <p:ph idx="4294967295"/>
          </p:nvPr>
        </p:nvGraphicFramePr>
        <p:xfrm>
          <a:off x="1500188" y="1600200"/>
          <a:ext cx="7186612" cy="973138"/>
        </p:xfrm>
        <a:graphic>
          <a:graphicData uri="http://schemas.openxmlformats.org/drawingml/2006/table">
            <a:tbl>
              <a:tblPr/>
              <a:tblGrid>
                <a:gridCol w="1682750"/>
                <a:gridCol w="1824037"/>
                <a:gridCol w="1833563"/>
                <a:gridCol w="1846262"/>
              </a:tblGrid>
              <a:tr h="3095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Daty nabor</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w wniosk</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w</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Nab</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r na działanie</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Liczba złożonych wniosk</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w</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Liczba wybranych operacji </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1370" name="Rectangle 58"/>
          <p:cNvSpPr>
            <a:spLocks noChangeArrowheads="1"/>
          </p:cNvSpPr>
          <p:nvPr/>
        </p:nvSpPr>
        <p:spPr bwMode="auto">
          <a:xfrm>
            <a:off x="1258888" y="2708275"/>
            <a:ext cx="7265987" cy="3925888"/>
          </a:xfrm>
          <a:prstGeom prst="rect">
            <a:avLst/>
          </a:prstGeom>
          <a:noFill/>
          <a:ln w="9525">
            <a:noFill/>
            <a:miter lim="800000"/>
            <a:headEnd/>
            <a:tailEnd/>
          </a:ln>
          <a:effectLst/>
        </p:spPr>
        <p:txBody>
          <a:bodyPr anchor="ctr">
            <a:spAutoFit/>
          </a:bodyPr>
          <a:lstStyle/>
          <a:p>
            <a:r>
              <a:rPr lang="pl-PL" sz="1200"/>
              <a:t>W tabeli należy uwzględnić wszystkie nabory wniosków o przyznanie pomocy przeprowadzone przez LGD w ramach działania 413 ”Wdrażanie LSR”, jeżeli w okresie sprawozdawczym nabór został zakończony i LGD dokonała wyboru operacji.</a:t>
            </a:r>
          </a:p>
          <a:p>
            <a:endParaRPr lang="pl-PL" sz="1200"/>
          </a:p>
          <a:p>
            <a:r>
              <a:rPr lang="pl-PL" sz="1200"/>
              <a:t>Jeżeli nabór rozpoczął się w roku sprawozdawczym, ale nie został zakończony do końca okresu sprawozdawczego lub też LGD nie dokonała wyboru operacji do końca okresu sprawozdawczego, należy informację o tym naborze przedstawić w kolejnym sprawozdaniu.</a:t>
            </a:r>
          </a:p>
          <a:p>
            <a:endParaRPr lang="pl-PL" sz="1200"/>
          </a:p>
          <a:p>
            <a:r>
              <a:rPr lang="pl-PL" sz="1200"/>
              <a:t>W kolumnie „nabór na działanie” należy podać właściwą z czterech opcji:</a:t>
            </a:r>
          </a:p>
          <a:p>
            <a:r>
              <a:rPr lang="pl-PL" sz="1200"/>
              <a:t>a. 311 – jeżeli nabór dotyczył operacji odpowiadających warunkom przyznania pomocy w ramach działania 311 „Różnicowanie w kierunku działalności nierolniczej”;</a:t>
            </a:r>
          </a:p>
          <a:p>
            <a:r>
              <a:rPr lang="pl-PL" sz="1200"/>
              <a:t>b. 312 - jeżeli nabór dotyczył operacji odpowiadających warunkom przyznania pomocy w ramach działania 312 „Tworzenie i rozwój mikroprzedsiębiorstw”;</a:t>
            </a:r>
          </a:p>
          <a:p>
            <a:r>
              <a:rPr lang="pl-PL" sz="1200"/>
              <a:t>c. 313/322/323 - jeżeli nabór dotyczył operacji odpowiadających warunkom przyznania pomocy w ramach działania 313/322/323 „Odnowa i rozwój wsi”;</a:t>
            </a:r>
          </a:p>
          <a:p>
            <a:r>
              <a:rPr lang="pl-PL" sz="1200"/>
              <a:t>d. małe projekty – jeżeli nabór dotyczył „małych projektów”, tj. operacji, które nie odpowiadają warunkom przyznawania pomocy w ramach osi 3, ale przyczyniają się do osiągnięcia celów tej osi.</a:t>
            </a:r>
          </a:p>
          <a:p>
            <a:r>
              <a:rPr lang="pl-PL" sz="1200"/>
              <a:t>W kolumnie „liczba złożonych wniosków” należy podać łączną liczbę wniosków o przyznanie pomocy, jakie zostały złożone w ramach naboru.</a:t>
            </a:r>
          </a:p>
          <a:p>
            <a:r>
              <a:rPr lang="pl-PL" sz="1200"/>
              <a:t>W kolumnie „liczba wybranych operacji” należy podać łączną liczbę operacji wybranych przez LGD do finansowania w ramach LSR.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idx="4294967295"/>
          </p:nvPr>
        </p:nvSpPr>
        <p:spPr/>
        <p:txBody>
          <a:bodyPr/>
          <a:lstStyle/>
          <a:p>
            <a:r>
              <a:rPr lang="pl-PL" sz="2400" smtClean="0">
                <a:solidFill>
                  <a:schemeClr val="tx1"/>
                </a:solidFill>
              </a:rPr>
              <a:t>15. LGD posiada kryteria/kryterium wyboru operacji uzależniające ilość przyznanych punktów w ramach działania „Wdrażanie lokalnych strategii rozwoju” od stopnia realizacji celów LSR:</a:t>
            </a:r>
          </a:p>
        </p:txBody>
      </p:sp>
      <p:sp>
        <p:nvSpPr>
          <p:cNvPr id="143363" name="Rectangle 3"/>
          <p:cNvSpPr>
            <a:spLocks noGrp="1"/>
          </p:cNvSpPr>
          <p:nvPr>
            <p:ph type="body" idx="4294967295"/>
          </p:nvPr>
        </p:nvSpPr>
        <p:spPr>
          <a:xfrm>
            <a:off x="1500188" y="3284538"/>
            <a:ext cx="7186612" cy="2841625"/>
          </a:xfrm>
        </p:spPr>
        <p:txBody>
          <a:bodyPr/>
          <a:lstStyle/>
          <a:p>
            <a:pPr>
              <a:buFontTx/>
              <a:buNone/>
            </a:pPr>
            <a:r>
              <a:rPr lang="pl-PL" smtClean="0"/>
              <a:t>	Należy zaznaczyć właściwą opcję zgodnie z lokalną strategią rozwoju.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idx="4294967295"/>
          </p:nvPr>
        </p:nvSpPr>
        <p:spPr>
          <a:xfrm>
            <a:off x="1428750" y="274638"/>
            <a:ext cx="7258050" cy="777875"/>
          </a:xfrm>
        </p:spPr>
        <p:txBody>
          <a:bodyPr/>
          <a:lstStyle/>
          <a:p>
            <a:r>
              <a:rPr lang="pl-PL" sz="2000" smtClean="0">
                <a:solidFill>
                  <a:schemeClr val="tx1"/>
                </a:solidFill>
              </a:rPr>
              <a:t>16. LGD posiada kryteria/kryterium wyboru operacji w ramach działania „Wdrażanie lokalnych strategii rozwoju” oceniające innowacyjność operacji:</a:t>
            </a:r>
            <a:r>
              <a:rPr lang="pl-PL" sz="4000" smtClean="0"/>
              <a:t> </a:t>
            </a:r>
          </a:p>
        </p:txBody>
      </p:sp>
      <p:sp>
        <p:nvSpPr>
          <p:cNvPr id="144387" name="Rectangle 3"/>
          <p:cNvSpPr>
            <a:spLocks noGrp="1"/>
          </p:cNvSpPr>
          <p:nvPr>
            <p:ph type="body" idx="4294967295"/>
          </p:nvPr>
        </p:nvSpPr>
        <p:spPr>
          <a:xfrm>
            <a:off x="1500188" y="2636838"/>
            <a:ext cx="7186612" cy="3489325"/>
          </a:xfrm>
        </p:spPr>
        <p:txBody>
          <a:bodyPr/>
          <a:lstStyle/>
          <a:p>
            <a:pPr>
              <a:buFontTx/>
              <a:buNone/>
            </a:pPr>
            <a:r>
              <a:rPr lang="pl-PL" smtClean="0"/>
              <a:t>	Należy zaznaczyć właściwą opcję zgodnie z lokalną strategią rozwoju.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idx="4294967295"/>
          </p:nvPr>
        </p:nvSpPr>
        <p:spPr/>
        <p:txBody>
          <a:bodyPr/>
          <a:lstStyle/>
          <a:p>
            <a:r>
              <a:rPr lang="pl-PL" sz="2800" smtClean="0">
                <a:solidFill>
                  <a:schemeClr val="tx1"/>
                </a:solidFill>
              </a:rPr>
              <a:t>17. Członkowie LGD:</a:t>
            </a:r>
          </a:p>
        </p:txBody>
      </p:sp>
      <p:graphicFrame>
        <p:nvGraphicFramePr>
          <p:cNvPr id="145440" name="Group 32"/>
          <p:cNvGraphicFramePr>
            <a:graphicFrameLocks noGrp="1"/>
          </p:cNvGraphicFramePr>
          <p:nvPr>
            <p:ph idx="4294967295"/>
          </p:nvPr>
        </p:nvGraphicFramePr>
        <p:xfrm>
          <a:off x="1500188" y="1600200"/>
          <a:ext cx="7186612" cy="973138"/>
        </p:xfrm>
        <a:graphic>
          <a:graphicData uri="http://schemas.openxmlformats.org/drawingml/2006/table">
            <a:tbl>
              <a:tblPr/>
              <a:tblGrid>
                <a:gridCol w="3594100"/>
                <a:gridCol w="3592512"/>
              </a:tblGrid>
              <a:tr h="0">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Liczba członk</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w LGD na dzień podpisania umowy ramowej</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Liczba członk</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w LGD w okresie sprawozdawczym</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5441" name="Rectangle 33"/>
          <p:cNvSpPr>
            <a:spLocks noChangeArrowheads="1"/>
          </p:cNvSpPr>
          <p:nvPr/>
        </p:nvSpPr>
        <p:spPr bwMode="auto">
          <a:xfrm>
            <a:off x="1692275" y="3343275"/>
            <a:ext cx="6696075" cy="2289175"/>
          </a:xfrm>
          <a:prstGeom prst="rect">
            <a:avLst/>
          </a:prstGeom>
          <a:noFill/>
          <a:ln w="9525">
            <a:noFill/>
            <a:miter lim="800000"/>
            <a:headEnd/>
            <a:tailEnd/>
          </a:ln>
          <a:effectLst/>
        </p:spPr>
        <p:txBody>
          <a:bodyPr anchor="ctr">
            <a:spAutoFit/>
          </a:bodyPr>
          <a:lstStyle/>
          <a:p>
            <a:r>
              <a:rPr lang="pl-PL"/>
              <a:t>Pole „Liczba członków LGD na dzień podpisania umowy ramowej” należy wypełnić według stanu na dzień podpisania umowy o warunkach i sposobie realizacji lokalnej strategii rozwoju.</a:t>
            </a:r>
          </a:p>
          <a:p>
            <a:r>
              <a:rPr lang="pl-PL"/>
              <a:t>Pole „Liczba członków LGD w roku…” należy wypełnić według stanu na 31 grudnia roku sprawozdawczego (w przypadku sprawozdania za I kwartał 2011 r. – według stanu na 31 marca 2011 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idx="4294967295"/>
          </p:nvPr>
        </p:nvSpPr>
        <p:spPr/>
        <p:txBody>
          <a:bodyPr/>
          <a:lstStyle/>
          <a:p>
            <a:r>
              <a:rPr lang="pl-PL" sz="2400" smtClean="0">
                <a:solidFill>
                  <a:schemeClr val="tx1"/>
                </a:solidFill>
              </a:rPr>
              <a:t>18. Środki otrzymane przez LGD od dnia złożenia wniosku o wybór LGD do realizacji LSR, z wyłączeniem środków otrzymanych w ramach PROW 2007 – 2013: ……………………. zł.</a:t>
            </a:r>
          </a:p>
        </p:txBody>
      </p:sp>
      <p:sp>
        <p:nvSpPr>
          <p:cNvPr id="147459" name="Rectangle 3"/>
          <p:cNvSpPr>
            <a:spLocks noGrp="1"/>
          </p:cNvSpPr>
          <p:nvPr>
            <p:ph type="body" idx="4294967295"/>
          </p:nvPr>
        </p:nvSpPr>
        <p:spPr>
          <a:xfrm>
            <a:off x="1500188" y="2565400"/>
            <a:ext cx="7186612" cy="3560763"/>
          </a:xfrm>
        </p:spPr>
        <p:txBody>
          <a:bodyPr/>
          <a:lstStyle/>
          <a:p>
            <a:pPr>
              <a:buFontTx/>
              <a:buNone/>
            </a:pPr>
            <a:r>
              <a:rPr lang="pl-PL" smtClean="0"/>
              <a:t>	Należy tu podać wszystkie środki otrzymane przez LGD oprócz środków wypłaconych w ramach PROW 2007-2013 (między innymi środki pochodzące z darowizn, składek członkowskich, wsparcia z innych programów pomocowych itd.).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1428750" y="274638"/>
            <a:ext cx="7258050" cy="777875"/>
          </a:xfrm>
        </p:spPr>
        <p:txBody>
          <a:bodyPr/>
          <a:lstStyle/>
          <a:p>
            <a:r>
              <a:rPr lang="pl-PL" sz="4000" smtClean="0">
                <a:solidFill>
                  <a:schemeClr val="tx1"/>
                </a:solidFill>
              </a:rPr>
              <a:t>1. Liczba ludności objęta LSR:</a:t>
            </a:r>
          </a:p>
        </p:txBody>
      </p:sp>
      <p:sp>
        <p:nvSpPr>
          <p:cNvPr id="13317" name="Rectangle 5"/>
          <p:cNvSpPr>
            <a:spLocks noChangeArrowheads="1"/>
          </p:cNvSpPr>
          <p:nvPr/>
        </p:nvSpPr>
        <p:spPr bwMode="auto">
          <a:xfrm>
            <a:off x="195263" y="2781300"/>
            <a:ext cx="184150" cy="503238"/>
          </a:xfrm>
          <a:prstGeom prst="rect">
            <a:avLst/>
          </a:prstGeom>
          <a:noFill/>
          <a:ln w="9525">
            <a:noFill/>
            <a:miter lim="800000"/>
            <a:headEnd/>
            <a:tailEnd/>
          </a:ln>
          <a:effectLst/>
        </p:spPr>
        <p:txBody>
          <a:bodyPr wrap="none" anchor="ctr">
            <a:spAutoFit/>
          </a:bodyPr>
          <a:lstStyle/>
          <a:p>
            <a:pPr eaLnBrk="0" hangingPunct="0"/>
            <a:endParaRPr lang="pl-PL" sz="900"/>
          </a:p>
          <a:p>
            <a:pPr eaLnBrk="0" hangingPunct="0"/>
            <a:endParaRPr lang="pl-PL"/>
          </a:p>
        </p:txBody>
      </p:sp>
      <p:graphicFrame>
        <p:nvGraphicFramePr>
          <p:cNvPr id="13347" name="Group 35"/>
          <p:cNvGraphicFramePr>
            <a:graphicFrameLocks noGrp="1"/>
          </p:cNvGraphicFramePr>
          <p:nvPr/>
        </p:nvGraphicFramePr>
        <p:xfrm>
          <a:off x="1547813" y="1196975"/>
          <a:ext cx="6697662" cy="975360"/>
        </p:xfrm>
        <a:graphic>
          <a:graphicData uri="http://schemas.openxmlformats.org/drawingml/2006/table">
            <a:tbl>
              <a:tblPr/>
              <a:tblGrid>
                <a:gridCol w="3435350"/>
                <a:gridCol w="3262312"/>
              </a:tblGrid>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Liczba mieszkańc</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w wg danych GUS na dzień 31 grudnia 2006 r.</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Liczba mieszkańc</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w po rozszerzeniu obszaru LSR </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46" name="Rectangle 34"/>
          <p:cNvSpPr>
            <a:spLocks noChangeArrowheads="1"/>
          </p:cNvSpPr>
          <p:nvPr/>
        </p:nvSpPr>
        <p:spPr bwMode="auto">
          <a:xfrm>
            <a:off x="1403350" y="2701925"/>
            <a:ext cx="6985000" cy="2563813"/>
          </a:xfrm>
          <a:prstGeom prst="rect">
            <a:avLst/>
          </a:prstGeom>
          <a:noFill/>
          <a:ln w="9525">
            <a:noFill/>
            <a:miter lim="800000"/>
            <a:headEnd/>
            <a:tailEnd/>
          </a:ln>
          <a:effectLst/>
        </p:spPr>
        <p:txBody>
          <a:bodyPr anchor="ctr">
            <a:spAutoFit/>
          </a:bodyPr>
          <a:lstStyle/>
          <a:p>
            <a:r>
              <a:rPr lang="pl-PL"/>
              <a:t>Liczba mieszkańców wg danych GUS na dzień 31 grudnia 2006 r. – należy podać liczbę mieszkańców określoną w § 3 ust. 4 umowy o warunkach i sposobie realizacji LSR (pierwotnie zawarta umowa, przed aneksowaniem).</a:t>
            </a:r>
          </a:p>
          <a:p>
            <a:endParaRPr lang="pl-PL"/>
          </a:p>
          <a:p>
            <a:r>
              <a:rPr lang="pl-PL"/>
              <a:t>Liczba mieszkańców po rozszerzeniu obszaru LSR – należy podać w przypadku, jeżeli w danym roku sprawozdawczym po zawarciu umowy o warunkach i sposobie realizacji LSR, obszar LSR został rozszerzony na podstawie § 7 tej umowy.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idx="4294967295"/>
          </p:nvPr>
        </p:nvSpPr>
        <p:spPr/>
        <p:txBody>
          <a:bodyPr/>
          <a:lstStyle/>
          <a:p>
            <a:r>
              <a:rPr lang="pl-PL" sz="2000" smtClean="0">
                <a:solidFill>
                  <a:schemeClr val="tx1"/>
                </a:solidFill>
              </a:rPr>
              <a:t>19. Czy przynajmniej jeden z pracowników biura LGD posiada doświadczenie zawodowe w zakresie realizacji projektów o charakterze informacyjnym, promocyjnym lub szkoleniowym?</a:t>
            </a:r>
          </a:p>
        </p:txBody>
      </p:sp>
      <p:graphicFrame>
        <p:nvGraphicFramePr>
          <p:cNvPr id="148534" name="Group 54"/>
          <p:cNvGraphicFramePr>
            <a:graphicFrameLocks noGrp="1"/>
          </p:cNvGraphicFramePr>
          <p:nvPr>
            <p:ph idx="4294967295"/>
          </p:nvPr>
        </p:nvGraphicFramePr>
        <p:xfrm>
          <a:off x="1500188" y="1600200"/>
          <a:ext cx="7186612" cy="1036638"/>
        </p:xfrm>
        <a:graphic>
          <a:graphicData uri="http://schemas.openxmlformats.org/drawingml/2006/table">
            <a:tbl>
              <a:tblPr/>
              <a:tblGrid>
                <a:gridCol w="1562100"/>
                <a:gridCol w="1054100"/>
                <a:gridCol w="1865312"/>
                <a:gridCol w="2705100"/>
              </a:tblGrid>
              <a:tr h="3587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Pracownik LGD</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Czas (daty)</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Miejsce zatrudnienia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Stanowisko, zadania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8536" name="Rectangle 56"/>
          <p:cNvSpPr>
            <a:spLocks noChangeArrowheads="1"/>
          </p:cNvSpPr>
          <p:nvPr/>
        </p:nvSpPr>
        <p:spPr bwMode="auto">
          <a:xfrm>
            <a:off x="1403350" y="3479800"/>
            <a:ext cx="7200900" cy="2563813"/>
          </a:xfrm>
          <a:prstGeom prst="rect">
            <a:avLst/>
          </a:prstGeom>
          <a:noFill/>
          <a:ln w="9525">
            <a:noFill/>
            <a:miter lim="800000"/>
            <a:headEnd/>
            <a:tailEnd/>
          </a:ln>
          <a:effectLst/>
        </p:spPr>
        <p:txBody>
          <a:bodyPr anchor="ctr">
            <a:spAutoFit/>
          </a:bodyPr>
          <a:lstStyle/>
          <a:p>
            <a:r>
              <a:rPr lang="pl-PL"/>
              <a:t>W przypadku zaznaczenia opcji „tak” należy wypełnić tabelę, podając informacje dotyczące doświadczenia zawodowego pracownika biura LGD (według stanu na 31 grudnia roku sprawozdawczego, a w przypadku sprawozdania za I kwartał 2011 r. – na 31 marca 2011 r.) w zakresie realizacji projektów o charakterze informacyjnym, promocyjnym lub szkoleniowym (wyłączając doświadczenie nabyte podczas pracy w LGD).</a:t>
            </a:r>
          </a:p>
          <a:p>
            <a:r>
              <a:rPr lang="pl-PL"/>
              <a:t>W przypadku zaznaczenia opcji „nie” należy pozostawić tabelę niewypełnioną.</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title" idx="4294967295"/>
          </p:nvPr>
        </p:nvSpPr>
        <p:spPr/>
        <p:txBody>
          <a:bodyPr/>
          <a:lstStyle/>
          <a:p>
            <a:r>
              <a:rPr lang="pl-PL" sz="2000" smtClean="0">
                <a:solidFill>
                  <a:schemeClr val="tx1"/>
                </a:solidFill>
              </a:rPr>
              <a:t>20. Czy osoba zarządzająca biurem LGD posiada doświadczenie zawodowe w koordynowaniu prac zespołu?</a:t>
            </a:r>
          </a:p>
        </p:txBody>
      </p:sp>
      <p:graphicFrame>
        <p:nvGraphicFramePr>
          <p:cNvPr id="150572" name="Group 44"/>
          <p:cNvGraphicFramePr>
            <a:graphicFrameLocks noGrp="1"/>
          </p:cNvGraphicFramePr>
          <p:nvPr>
            <p:ph idx="4294967295"/>
          </p:nvPr>
        </p:nvGraphicFramePr>
        <p:xfrm>
          <a:off x="1500188" y="1600200"/>
          <a:ext cx="7186612" cy="790575"/>
        </p:xfrm>
        <a:graphic>
          <a:graphicData uri="http://schemas.openxmlformats.org/drawingml/2006/table">
            <a:tbl>
              <a:tblPr/>
              <a:tblGrid>
                <a:gridCol w="1974850"/>
                <a:gridCol w="2468562"/>
                <a:gridCol w="2743200"/>
              </a:tblGrid>
              <a:tr h="2095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Czas (daty)</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Miejsce zatrudnienia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Stanowisko, zadania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0573" name="Rectangle 45"/>
          <p:cNvSpPr>
            <a:spLocks noChangeArrowheads="1"/>
          </p:cNvSpPr>
          <p:nvPr/>
        </p:nvSpPr>
        <p:spPr bwMode="auto">
          <a:xfrm>
            <a:off x="1403350" y="3068638"/>
            <a:ext cx="7097713" cy="2289175"/>
          </a:xfrm>
          <a:prstGeom prst="rect">
            <a:avLst/>
          </a:prstGeom>
          <a:noFill/>
          <a:ln w="9525">
            <a:noFill/>
            <a:miter lim="800000"/>
            <a:headEnd/>
            <a:tailEnd/>
          </a:ln>
          <a:effectLst/>
        </p:spPr>
        <p:txBody>
          <a:bodyPr anchor="ctr">
            <a:spAutoFit/>
          </a:bodyPr>
          <a:lstStyle/>
          <a:p>
            <a:r>
              <a:rPr lang="pl-PL"/>
              <a:t>W przypadku zaznaczenia opcji „tak” należy wypełnić tabelę, podając informacje dotyczące doświadczenia zawodowego pracownika zarządzającego biurem LGD (według stanu na 31 grudnia roku sprawozdawczego, a w przypadku sprawozdania za I kwartał 2011 r. – na 31 marca 2011 r.) w koordynowaniu prac zespołu (wyłączając doświadczenie nabyte podczas pracy w LGD).</a:t>
            </a:r>
          </a:p>
          <a:p>
            <a:r>
              <a:rPr lang="pl-PL"/>
              <a:t>W przypadku zaznaczenia opcji „nie” należy pozostawić tabelę niewypełnioną.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idx="4294967295"/>
          </p:nvPr>
        </p:nvSpPr>
        <p:spPr/>
        <p:txBody>
          <a:bodyPr/>
          <a:lstStyle/>
          <a:p>
            <a:r>
              <a:rPr lang="pl-PL" sz="2000" smtClean="0">
                <a:solidFill>
                  <a:schemeClr val="tx1"/>
                </a:solidFill>
              </a:rPr>
              <a:t>21. Uczestnictwo członków organu decyzyjnego (osób reprezentujących członków w organie decyzyjnym) w posiedzeniach tego organu w roku ………:</a:t>
            </a:r>
          </a:p>
        </p:txBody>
      </p:sp>
      <p:graphicFrame>
        <p:nvGraphicFramePr>
          <p:cNvPr id="152639" name="Group 63"/>
          <p:cNvGraphicFramePr>
            <a:graphicFrameLocks noGrp="1"/>
          </p:cNvGraphicFramePr>
          <p:nvPr>
            <p:ph idx="4294967295"/>
          </p:nvPr>
        </p:nvGraphicFramePr>
        <p:xfrm>
          <a:off x="1500188" y="1600200"/>
          <a:ext cx="7186612" cy="1673225"/>
        </p:xfrm>
        <a:graphic>
          <a:graphicData uri="http://schemas.openxmlformats.org/drawingml/2006/table">
            <a:tbl>
              <a:tblPr/>
              <a:tblGrid>
                <a:gridCol w="2395537"/>
                <a:gridCol w="2395538"/>
                <a:gridCol w="2395537"/>
              </a:tblGrid>
              <a:tr h="2952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Posiedzenia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Uprawnieni do głosowania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Obecni na posiedzeniu spośr</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d uprawnionych do głosowania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Posiedzenie 1</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Posiedzenie </a:t>
                      </a:r>
                      <a:r>
                        <a:rPr kumimoji="0" lang="pl-PL" sz="1200" b="0" i="0"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2640" name="Rectangle 64"/>
          <p:cNvSpPr>
            <a:spLocks noChangeArrowheads="1"/>
          </p:cNvSpPr>
          <p:nvPr/>
        </p:nvSpPr>
        <p:spPr bwMode="auto">
          <a:xfrm>
            <a:off x="1476375" y="4005263"/>
            <a:ext cx="7181850" cy="366712"/>
          </a:xfrm>
          <a:prstGeom prst="rect">
            <a:avLst/>
          </a:prstGeom>
          <a:noFill/>
          <a:ln w="9525">
            <a:noFill/>
            <a:miter lim="800000"/>
            <a:headEnd/>
            <a:tailEnd/>
          </a:ln>
          <a:effectLst/>
        </p:spPr>
        <p:txBody>
          <a:bodyPr wrap="none" anchor="ctr">
            <a:spAutoFit/>
          </a:bodyPr>
          <a:lstStyle/>
          <a:p>
            <a:pPr eaLnBrk="0" hangingPunct="0"/>
            <a:r>
              <a:rPr lang="pl-PL"/>
              <a:t>Należy wypełnić na podstawie protokołów ze spotkań i list obecności.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title" idx="4294967295"/>
          </p:nvPr>
        </p:nvSpPr>
        <p:spPr/>
        <p:txBody>
          <a:bodyPr/>
          <a:lstStyle/>
          <a:p>
            <a:r>
              <a:rPr lang="pl-PL" sz="2000" smtClean="0">
                <a:solidFill>
                  <a:schemeClr val="tx1"/>
                </a:solidFill>
              </a:rPr>
              <a:t>22. Przynależność do sieci regionalnej oraz innych form współpracy z innymi LGD (z wyłączeniem projektów współpracy):</a:t>
            </a:r>
          </a:p>
        </p:txBody>
      </p:sp>
      <p:graphicFrame>
        <p:nvGraphicFramePr>
          <p:cNvPr id="154779" name="Group 155"/>
          <p:cNvGraphicFramePr>
            <a:graphicFrameLocks noGrp="1"/>
          </p:cNvGraphicFramePr>
          <p:nvPr>
            <p:ph idx="4294967295"/>
          </p:nvPr>
        </p:nvGraphicFramePr>
        <p:xfrm>
          <a:off x="1500188" y="1600200"/>
          <a:ext cx="7186612" cy="2311400"/>
        </p:xfrm>
        <a:graphic>
          <a:graphicData uri="http://schemas.openxmlformats.org/drawingml/2006/table">
            <a:tbl>
              <a:tblPr/>
              <a:tblGrid>
                <a:gridCol w="325437"/>
                <a:gridCol w="6861175"/>
              </a:tblGrid>
              <a:tr h="3063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Lp.</a:t>
                      </a:r>
                      <a:endParaRPr kumimoji="0" lang="pl-PL"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Sieci regionalne formalne</a:t>
                      </a:r>
                      <a:endParaRPr kumimoji="0" lang="pl-PL"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Lp.</a:t>
                      </a:r>
                      <a:endParaRPr kumimoji="0" lang="pl-PL"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Inne formy wsp</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łpracy</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780" name="Rectangle 156"/>
          <p:cNvSpPr>
            <a:spLocks noChangeArrowheads="1"/>
          </p:cNvSpPr>
          <p:nvPr/>
        </p:nvSpPr>
        <p:spPr bwMode="auto">
          <a:xfrm>
            <a:off x="1403350" y="4365625"/>
            <a:ext cx="7272338" cy="1739900"/>
          </a:xfrm>
          <a:prstGeom prst="rect">
            <a:avLst/>
          </a:prstGeom>
          <a:noFill/>
          <a:ln w="9525">
            <a:noFill/>
            <a:miter lim="800000"/>
            <a:headEnd/>
            <a:tailEnd/>
          </a:ln>
          <a:effectLst/>
        </p:spPr>
        <p:txBody>
          <a:bodyPr anchor="ctr">
            <a:spAutoFit/>
          </a:bodyPr>
          <a:lstStyle/>
          <a:p>
            <a:r>
              <a:rPr lang="pl-PL"/>
              <a:t>W sekcji „sieci regionalne formalne” należy podać informacje o związkach stowarzyszeń, w jakich uczestniczy LGD, w ramach których prowadzi ona współpracę z innymi LGD.</a:t>
            </a:r>
          </a:p>
          <a:p>
            <a:r>
              <a:rPr lang="pl-PL"/>
              <a:t>W sekcji „inne formy współpracy” należy podać informacje o pozostałych formach współpracy z innymi LGD (w inny sposób niż przez realizację projektów współpracy).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idx="4294967295"/>
          </p:nvPr>
        </p:nvSpPr>
        <p:spPr/>
        <p:txBody>
          <a:bodyPr/>
          <a:lstStyle/>
          <a:p>
            <a:r>
              <a:rPr lang="pl-PL" sz="2400" smtClean="0">
                <a:solidFill>
                  <a:schemeClr val="tx1"/>
                </a:solidFill>
              </a:rPr>
              <a:t>23. Wystawy i targi, w których LGD brała udział w charakterze wystawcy:</a:t>
            </a:r>
          </a:p>
        </p:txBody>
      </p:sp>
      <p:graphicFrame>
        <p:nvGraphicFramePr>
          <p:cNvPr id="158764" name="Group 44"/>
          <p:cNvGraphicFramePr>
            <a:graphicFrameLocks noGrp="1"/>
          </p:cNvGraphicFramePr>
          <p:nvPr>
            <p:ph idx="4294967295"/>
          </p:nvPr>
        </p:nvGraphicFramePr>
        <p:xfrm>
          <a:off x="1476375" y="1628775"/>
          <a:ext cx="7186613" cy="790575"/>
        </p:xfrm>
        <a:graphic>
          <a:graphicData uri="http://schemas.openxmlformats.org/drawingml/2006/table">
            <a:tbl>
              <a:tblPr/>
              <a:tblGrid>
                <a:gridCol w="3578225"/>
                <a:gridCol w="1504950"/>
                <a:gridCol w="2103438"/>
              </a:tblGrid>
              <a:tr h="2238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Wydarzenie</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Data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Miejsce</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8765" name="Rectangle 45"/>
          <p:cNvSpPr>
            <a:spLocks noChangeArrowheads="1"/>
          </p:cNvSpPr>
          <p:nvPr/>
        </p:nvSpPr>
        <p:spPr bwMode="auto">
          <a:xfrm>
            <a:off x="1908175" y="3494088"/>
            <a:ext cx="5976938" cy="1190625"/>
          </a:xfrm>
          <a:prstGeom prst="rect">
            <a:avLst/>
          </a:prstGeom>
          <a:noFill/>
          <a:ln w="9525">
            <a:noFill/>
            <a:miter lim="800000"/>
            <a:headEnd/>
            <a:tailEnd/>
          </a:ln>
          <a:effectLst/>
        </p:spPr>
        <p:txBody>
          <a:bodyPr anchor="ctr">
            <a:spAutoFit/>
          </a:bodyPr>
          <a:lstStyle/>
          <a:p>
            <a:pPr algn="just" eaLnBrk="0" hangingPunct="0"/>
            <a:r>
              <a:rPr lang="pl-PL"/>
              <a:t>Należy określić wydarzenia w postaci targów i wystaw, w których LGD brała udział w charakterze wystawcy, z podaniem daty oraz miejsca (ze wskazaniem województwa).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1285875" y="5572125"/>
            <a:ext cx="6500813" cy="785813"/>
          </a:xfrm>
        </p:spPr>
        <p:txBody>
          <a:bodyPr>
            <a:normAutofit fontScale="90000"/>
          </a:bodyPr>
          <a:lstStyle/>
          <a:p>
            <a:pPr>
              <a:defRPr/>
            </a:pPr>
            <a:r>
              <a:rPr lang="pl-PL" dirty="0" smtClean="0"/>
              <a:t>Dziękuję za uwagę</a:t>
            </a:r>
            <a:endParaRPr lang="pl-PL" dirty="0"/>
          </a:p>
        </p:txBody>
      </p:sp>
      <p:pic>
        <p:nvPicPr>
          <p:cNvPr id="65539" name="Symbol zastępczy obrazu 23" descr="DSCN8852.jpg"/>
          <p:cNvPicPr>
            <a:picLocks noGrp="1" noChangeAspect="1"/>
          </p:cNvPicPr>
          <p:nvPr>
            <p:ph type="pic" sz="quarter" idx="13"/>
          </p:nvPr>
        </p:nvPicPr>
        <p:blipFill>
          <a:blip r:embed="rId2" cstate="print"/>
          <a:srcRect t="4488" b="4488"/>
          <a:stretch>
            <a:fillRect/>
          </a:stretch>
        </p:blipFill>
        <p:spPr>
          <a:xfrm>
            <a:off x="1428750" y="285750"/>
            <a:ext cx="7429500" cy="50720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idx="4294967295"/>
          </p:nvPr>
        </p:nvSpPr>
        <p:spPr/>
        <p:txBody>
          <a:bodyPr/>
          <a:lstStyle/>
          <a:p>
            <a:r>
              <a:rPr lang="pl-PL" sz="2800" smtClean="0">
                <a:solidFill>
                  <a:schemeClr val="tx1"/>
                </a:solidFill>
              </a:rPr>
              <a:t>2. Budżet celów ogólnych oraz przedsięwzięć w LSR:</a:t>
            </a:r>
          </a:p>
        </p:txBody>
      </p:sp>
      <p:graphicFrame>
        <p:nvGraphicFramePr>
          <p:cNvPr id="118598" name="Group 838"/>
          <p:cNvGraphicFramePr>
            <a:graphicFrameLocks noGrp="1"/>
          </p:cNvGraphicFramePr>
          <p:nvPr>
            <p:ph idx="4294967295"/>
          </p:nvPr>
        </p:nvGraphicFramePr>
        <p:xfrm>
          <a:off x="1835150" y="1412875"/>
          <a:ext cx="6264275" cy="2529840"/>
        </p:xfrm>
        <a:graphic>
          <a:graphicData uri="http://schemas.openxmlformats.org/drawingml/2006/table">
            <a:tbl>
              <a:tblPr/>
              <a:tblGrid>
                <a:gridCol w="1128713"/>
                <a:gridCol w="1757362"/>
                <a:gridCol w="1631950"/>
                <a:gridCol w="1746250"/>
              </a:tblGrid>
              <a:tr h="2635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Cele og</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lne</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Budżet cel</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w og</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lnych (zł)</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Przedsięwzięcia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Budżet przedsięwzięć (zł)</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rowSpan="4">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Cel og</a:t>
                      </a:r>
                      <a:r>
                        <a:rPr kumimoji="0" lang="pl-PL" sz="1200" b="0" i="0" u="none" strike="noStrike" cap="none" normalizeH="0" baseline="0" smtClean="0">
                          <a:ln>
                            <a:noFill/>
                          </a:ln>
                          <a:solidFill>
                            <a:schemeClr val="tx1"/>
                          </a:solidFill>
                          <a:effectLst/>
                          <a:latin typeface="Arial"/>
                          <a:cs typeface="Times New Roman" pitchFamily="18" charset="0"/>
                        </a:rPr>
                        <a:t>ó</a:t>
                      </a: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lny nr 1</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Przedsięwzięcie nr 1</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vMerge="1">
                  <a:txBody>
                    <a:bodyPr/>
                    <a:lstStyle/>
                    <a:p>
                      <a:endParaRPr lang="pl-PL"/>
                    </a:p>
                  </a:txBody>
                  <a:tcPr/>
                </a:tc>
                <a:tc vMerge="1">
                  <a:txBody>
                    <a:bodyPr/>
                    <a:lstStyle/>
                    <a:p>
                      <a:endParaRPr lang="pl-PL"/>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Przedsięwzięcie nr 2</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vMerge="1">
                  <a:txBody>
                    <a:bodyPr/>
                    <a:lstStyle/>
                    <a:p>
                      <a:endParaRPr lang="pl-PL"/>
                    </a:p>
                  </a:txBody>
                  <a:tcPr/>
                </a:tc>
                <a:tc vMerge="1">
                  <a:txBody>
                    <a:bodyPr/>
                    <a:lstStyle/>
                    <a:p>
                      <a:endParaRPr lang="pl-PL"/>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Przedsięwzięcie nr 3</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pl-PL"/>
                    </a:p>
                  </a:txBody>
                  <a:tcPr/>
                </a:tc>
                <a:tc vMerge="1">
                  <a:txBody>
                    <a:bodyPr/>
                    <a:lstStyle/>
                    <a:p>
                      <a:endParaRPr lang="pl-PL"/>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Przedsięwzięcie nr </a:t>
                      </a:r>
                      <a:r>
                        <a:rPr kumimoji="0" lang="pl-PL" sz="1200" b="0" i="0"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8599" name="Rectangle 839"/>
          <p:cNvSpPr>
            <a:spLocks noChangeArrowheads="1"/>
          </p:cNvSpPr>
          <p:nvPr/>
        </p:nvSpPr>
        <p:spPr bwMode="auto">
          <a:xfrm>
            <a:off x="1403350" y="4005263"/>
            <a:ext cx="7056438" cy="2563812"/>
          </a:xfrm>
          <a:prstGeom prst="rect">
            <a:avLst/>
          </a:prstGeom>
          <a:noFill/>
          <a:ln w="9525">
            <a:noFill/>
            <a:miter lim="800000"/>
            <a:headEnd/>
            <a:tailEnd/>
          </a:ln>
          <a:effectLst/>
        </p:spPr>
        <p:txBody>
          <a:bodyPr anchor="ctr">
            <a:spAutoFit/>
          </a:bodyPr>
          <a:lstStyle/>
          <a:p>
            <a:r>
              <a:rPr lang="pl-PL"/>
              <a:t>Kolumny: „Cele ogólne” oraz „Przedsięwzięcia”, należy podać zgodnie z informacjami zawartymi w LSR. Każde przedsięwzięcie powinno zostać przyporządkowane do jednego celu ogólnego, zgodnie z lokalną strategią rozwoju.</a:t>
            </a:r>
          </a:p>
          <a:p>
            <a:endParaRPr lang="pl-PL"/>
          </a:p>
          <a:p>
            <a:r>
              <a:rPr lang="pl-PL"/>
              <a:t>Kolumny: „Budżet celów ogólnych” oraz „Budżet przedsięwzięć”, należy </a:t>
            </a:r>
            <a:r>
              <a:rPr lang="pl-PL" b="1"/>
              <a:t>obowiązkowo</a:t>
            </a:r>
            <a:r>
              <a:rPr lang="pl-PL"/>
              <a:t> określić poprzez rozdysponowanie kwot określonych w § 4 ust. 1 umowy o warunkach i sposobie realizacji LSR na poszczególne cele ogólne oraz przedsięwzięcia.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idx="4294967295"/>
          </p:nvPr>
        </p:nvSpPr>
        <p:spPr/>
        <p:txBody>
          <a:bodyPr/>
          <a:lstStyle/>
          <a:p>
            <a:r>
              <a:rPr lang="pl-PL" sz="2800" smtClean="0">
                <a:solidFill>
                  <a:schemeClr val="tx1"/>
                </a:solidFill>
              </a:rPr>
              <a:t>3. Budżet realizacji celów ogólnych oraz przedsięwzięć w okresie sprawozdawczym:</a:t>
            </a:r>
          </a:p>
        </p:txBody>
      </p:sp>
      <p:graphicFrame>
        <p:nvGraphicFramePr>
          <p:cNvPr id="120963" name="Group 131"/>
          <p:cNvGraphicFramePr>
            <a:graphicFrameLocks noGrp="1"/>
          </p:cNvGraphicFramePr>
          <p:nvPr>
            <p:ph idx="4294967295"/>
          </p:nvPr>
        </p:nvGraphicFramePr>
        <p:xfrm>
          <a:off x="1403350" y="1341438"/>
          <a:ext cx="7186613" cy="2346960"/>
        </p:xfrm>
        <a:graphic>
          <a:graphicData uri="http://schemas.openxmlformats.org/drawingml/2006/table">
            <a:tbl>
              <a:tblPr/>
              <a:tblGrid>
                <a:gridCol w="1200150"/>
                <a:gridCol w="2303463"/>
                <a:gridCol w="1584325"/>
                <a:gridCol w="2098675"/>
              </a:tblGrid>
              <a:tr h="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Cele og</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lne</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Realizacja cel</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w og</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lnych (zł)</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Przedsięwzięcia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Realizacja przedsięwzięć (zł)</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rowSpan="4">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Cel og</a:t>
                      </a:r>
                      <a:r>
                        <a:rPr kumimoji="0" lang="pl-PL" sz="1200" b="0" i="0" u="none" strike="noStrike" cap="none" normalizeH="0" baseline="0" smtClean="0">
                          <a:ln>
                            <a:noFill/>
                          </a:ln>
                          <a:solidFill>
                            <a:schemeClr val="tx1"/>
                          </a:solidFill>
                          <a:effectLst/>
                          <a:latin typeface="Arial"/>
                          <a:cs typeface="Times New Roman" pitchFamily="18" charset="0"/>
                        </a:rPr>
                        <a:t>ó</a:t>
                      </a: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lny nr 1</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Przedsięwzięcie nr 1</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vMerge="1">
                  <a:txBody>
                    <a:bodyPr/>
                    <a:lstStyle/>
                    <a:p>
                      <a:endParaRPr lang="pl-PL"/>
                    </a:p>
                  </a:txBody>
                  <a:tcPr/>
                </a:tc>
                <a:tc vMerge="1">
                  <a:txBody>
                    <a:bodyPr/>
                    <a:lstStyle/>
                    <a:p>
                      <a:endParaRPr lang="pl-PL"/>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Przedsięwzięcie nr 2</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vMerge="1">
                  <a:txBody>
                    <a:bodyPr/>
                    <a:lstStyle/>
                    <a:p>
                      <a:endParaRPr lang="pl-PL"/>
                    </a:p>
                  </a:txBody>
                  <a:tcPr/>
                </a:tc>
                <a:tc vMerge="1">
                  <a:txBody>
                    <a:bodyPr/>
                    <a:lstStyle/>
                    <a:p>
                      <a:endParaRPr lang="pl-PL"/>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Przedsięwzięcie nr 3</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vMerge="1">
                  <a:txBody>
                    <a:bodyPr/>
                    <a:lstStyle/>
                    <a:p>
                      <a:endParaRPr lang="pl-PL"/>
                    </a:p>
                  </a:txBody>
                  <a:tcPr/>
                </a:tc>
                <a:tc vMerge="1">
                  <a:txBody>
                    <a:bodyPr/>
                    <a:lstStyle/>
                    <a:p>
                      <a:endParaRPr lang="pl-PL"/>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Przedsięwzięcie nr </a:t>
                      </a:r>
                      <a:r>
                        <a:rPr kumimoji="0" lang="pl-PL" sz="1200" b="0" i="0" u="none" strike="noStrike" cap="none" normalizeH="0" baseline="0" smtClean="0">
                          <a:ln>
                            <a:noFill/>
                          </a:ln>
                          <a:solidFill>
                            <a:schemeClr val="tx1"/>
                          </a:solidFill>
                          <a:effectLst/>
                          <a:latin typeface="Arial"/>
                          <a:cs typeface="Times New Roman" pitchFamily="18" charset="0"/>
                        </a:rPr>
                        <a:t>…</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0964" name="Rectangle 132"/>
          <p:cNvSpPr>
            <a:spLocks noChangeArrowheads="1"/>
          </p:cNvSpPr>
          <p:nvPr/>
        </p:nvSpPr>
        <p:spPr bwMode="auto">
          <a:xfrm>
            <a:off x="1547813" y="3852863"/>
            <a:ext cx="6480175" cy="2563812"/>
          </a:xfrm>
          <a:prstGeom prst="rect">
            <a:avLst/>
          </a:prstGeom>
          <a:noFill/>
          <a:ln w="9525">
            <a:noFill/>
            <a:miter lim="800000"/>
            <a:headEnd/>
            <a:tailEnd/>
          </a:ln>
          <a:effectLst/>
        </p:spPr>
        <p:txBody>
          <a:bodyPr anchor="ctr">
            <a:spAutoFit/>
          </a:bodyPr>
          <a:lstStyle/>
          <a:p>
            <a:r>
              <a:rPr lang="pl-PL"/>
              <a:t>Należy wypełnić analogicznie jak w punkcie 2. Dane powinny obejmować wyłącznie środki dotyczące operacji, dla których płatność ostateczna została wypłacona beneficjentowi w danym okresie sprawozdawczym.</a:t>
            </a:r>
          </a:p>
          <a:p>
            <a:endParaRPr lang="pl-PL"/>
          </a:p>
          <a:p>
            <a:r>
              <a:rPr lang="pl-PL"/>
              <a:t>Tabelę należy wypełnić na podstawie ankiet monitorujących na potrzeby monitorowania LSR przygotowanych przez LGD i wypełnianych przez beneficjentów działania 413 „Wdrażanie lokalnych strategii rozwoju”.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idx="4294967295"/>
          </p:nvPr>
        </p:nvSpPr>
        <p:spPr/>
        <p:txBody>
          <a:bodyPr/>
          <a:lstStyle/>
          <a:p>
            <a:r>
              <a:rPr lang="pl-PL" sz="2800" smtClean="0">
                <a:solidFill>
                  <a:schemeClr val="tx1"/>
                </a:solidFill>
              </a:rPr>
              <a:t>4. Realizacja projektów współpracy w okresie sprawozdawczym:</a:t>
            </a:r>
          </a:p>
        </p:txBody>
      </p:sp>
      <p:graphicFrame>
        <p:nvGraphicFramePr>
          <p:cNvPr id="122936" name="Group 56"/>
          <p:cNvGraphicFramePr>
            <a:graphicFrameLocks noGrp="1"/>
          </p:cNvGraphicFramePr>
          <p:nvPr>
            <p:ph idx="4294967295"/>
          </p:nvPr>
        </p:nvGraphicFramePr>
        <p:xfrm>
          <a:off x="1500188" y="1600200"/>
          <a:ext cx="7186612" cy="792480"/>
        </p:xfrm>
        <a:graphic>
          <a:graphicData uri="http://schemas.openxmlformats.org/drawingml/2006/table">
            <a:tbl>
              <a:tblPr/>
              <a:tblGrid>
                <a:gridCol w="900112"/>
                <a:gridCol w="2346325"/>
                <a:gridCol w="1970088"/>
                <a:gridCol w="1970087"/>
              </a:tblGrid>
              <a:tr h="2349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Rok</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Projekt wsp</a:t>
                      </a:r>
                      <a:r>
                        <a:rPr kumimoji="0" lang="pl-PL" sz="1200" b="1" i="0" u="none" strike="noStrike" cap="none" normalizeH="0" baseline="0" smtClean="0">
                          <a:ln>
                            <a:noFill/>
                          </a:ln>
                          <a:solidFill>
                            <a:schemeClr val="tx1"/>
                          </a:solidFill>
                          <a:effectLst/>
                          <a:latin typeface="Arial"/>
                          <a:cs typeface="Times New Roman" pitchFamily="18" charset="0"/>
                        </a:rPr>
                        <a:t>ó</a:t>
                      </a: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łpracy </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Pomoc przyznana LGD</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Pomoc wypłacona LGD</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2937" name="Rectangle 57"/>
          <p:cNvSpPr>
            <a:spLocks noChangeArrowheads="1"/>
          </p:cNvSpPr>
          <p:nvPr/>
        </p:nvSpPr>
        <p:spPr bwMode="auto">
          <a:xfrm>
            <a:off x="1258888" y="2727325"/>
            <a:ext cx="7561262" cy="3743325"/>
          </a:xfrm>
          <a:prstGeom prst="rect">
            <a:avLst/>
          </a:prstGeom>
          <a:noFill/>
          <a:ln w="9525">
            <a:noFill/>
            <a:miter lim="800000"/>
            <a:headEnd/>
            <a:tailEnd/>
          </a:ln>
          <a:effectLst/>
        </p:spPr>
        <p:txBody>
          <a:bodyPr anchor="ctr">
            <a:spAutoFit/>
          </a:bodyPr>
          <a:lstStyle/>
          <a:p>
            <a:r>
              <a:rPr lang="pl-PL" sz="1200"/>
              <a:t>Należy podać dane dotyczące projektów współpracy realizowanych w ramach działania 421 </a:t>
            </a:r>
            <a:r>
              <a:rPr lang="pl-PL" sz="1200" i="1"/>
              <a:t>Wdrażanie projektów współpracy</a:t>
            </a:r>
            <a:r>
              <a:rPr lang="pl-PL" sz="1200"/>
              <a:t> PROW 2007-2013.</a:t>
            </a:r>
          </a:p>
          <a:p>
            <a:endParaRPr lang="pl-PL" sz="1200"/>
          </a:p>
          <a:p>
            <a:r>
              <a:rPr lang="pl-PL" sz="1200"/>
              <a:t>Kolumna „Projekt współpracy” - należy wypełnić na podstawie danych zawartych we wniosku o przyznanie pomocy na działanie 421 „Wdrażanie projektów współpracy”.</a:t>
            </a:r>
          </a:p>
          <a:p>
            <a:endParaRPr lang="pl-PL" sz="1200"/>
          </a:p>
          <a:p>
            <a:r>
              <a:rPr lang="pl-PL" sz="1200"/>
              <a:t>Kolumna „Pomoc przyznana LGD” – łączna kwota pomocy na dany projekt współpracy na podstawie umowy o przyznanie pomocy w ramach działania 421 </a:t>
            </a:r>
            <a:r>
              <a:rPr lang="pl-PL" sz="1200" i="1"/>
              <a:t>Wdrażanie projektów współpracy</a:t>
            </a:r>
            <a:r>
              <a:rPr lang="pl-PL" sz="1200"/>
              <a:t> PROW 2007-2013 zawartej w danym okresie sprawozdawczym. Kwoty powinny uwzględniać zmiany wynikające z aneksów do ww. umów. Wszelkie zmiany kwot wynikające z aneksów powinny być uwzględniane w wierszu odnoszącym się do okresu sprawozdawczego, w którym została podpisana umowa, niezależnie od tego kiedy został podpisany aneks.</a:t>
            </a:r>
          </a:p>
          <a:p>
            <a:endParaRPr lang="pl-PL" sz="1200"/>
          </a:p>
          <a:p>
            <a:r>
              <a:rPr lang="pl-PL" sz="1200"/>
              <a:t>(Przykład: umowa została podpisana w 2010 r., następnie kwota uległa zmianie w wyniku aneksu podpisanego w 2011 r. W takim przypadku w sprawozdaniu składanym za rok 2011 r. należy dokonać zmiany kwoty w kolumnie „pomoc przyznana LGD” w wierszu dotyczącym roku 2010. W wierszu dotyczącym roku 2011 nie należy natomiast uwzględniać powyższej umowy ani aneksu).</a:t>
            </a:r>
          </a:p>
          <a:p>
            <a:endParaRPr lang="pl-PL" sz="1200"/>
          </a:p>
          <a:p>
            <a:r>
              <a:rPr lang="pl-PL" sz="1200"/>
              <a:t>Pomoc wypłacona LGD – łączna kwota pomocy faktycznie wypłaconej w danym okresie sprawozdawczym na podstawie wniosku o płatność końcową.</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idx="4294967295"/>
          </p:nvPr>
        </p:nvSpPr>
        <p:spPr/>
        <p:txBody>
          <a:bodyPr/>
          <a:lstStyle/>
          <a:p>
            <a:r>
              <a:rPr lang="pl-PL" sz="2800" smtClean="0">
                <a:solidFill>
                  <a:schemeClr val="tx1"/>
                </a:solidFill>
              </a:rPr>
              <a:t>5. Kontrole LGD w okresie sprawozdawczym:</a:t>
            </a:r>
          </a:p>
        </p:txBody>
      </p:sp>
      <p:graphicFrame>
        <p:nvGraphicFramePr>
          <p:cNvPr id="124973" name="Group 45"/>
          <p:cNvGraphicFramePr>
            <a:graphicFrameLocks noGrp="1"/>
          </p:cNvGraphicFramePr>
          <p:nvPr>
            <p:ph idx="4294967295"/>
          </p:nvPr>
        </p:nvGraphicFramePr>
        <p:xfrm>
          <a:off x="1500188" y="1600200"/>
          <a:ext cx="7186612" cy="975360"/>
        </p:xfrm>
        <a:graphic>
          <a:graphicData uri="http://schemas.openxmlformats.org/drawingml/2006/table">
            <a:tbl>
              <a:tblPr/>
              <a:tblGrid>
                <a:gridCol w="2401887"/>
                <a:gridCol w="3189288"/>
                <a:gridCol w="1595437"/>
              </a:tblGrid>
              <a:tr h="2349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933450" algn="l"/>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Podmiot przeprowadzający kontrolę</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933450" algn="l"/>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Zakres kontroli</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933450" algn="l"/>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Liczba kontroli</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4974" name="Rectangle 46"/>
          <p:cNvSpPr>
            <a:spLocks noChangeArrowheads="1"/>
          </p:cNvSpPr>
          <p:nvPr/>
        </p:nvSpPr>
        <p:spPr bwMode="auto">
          <a:xfrm>
            <a:off x="1476375" y="3357563"/>
            <a:ext cx="7200900" cy="915987"/>
          </a:xfrm>
          <a:prstGeom prst="rect">
            <a:avLst/>
          </a:prstGeom>
          <a:noFill/>
          <a:ln w="9525">
            <a:noFill/>
            <a:miter lim="800000"/>
            <a:headEnd/>
            <a:tailEnd/>
          </a:ln>
          <a:effectLst/>
        </p:spPr>
        <p:txBody>
          <a:bodyPr anchor="ctr">
            <a:spAutoFit/>
          </a:bodyPr>
          <a:lstStyle/>
          <a:p>
            <a:pPr algn="just" eaLnBrk="0" hangingPunct="0">
              <a:tabLst>
                <a:tab pos="4622800" algn="l"/>
              </a:tabLst>
            </a:pPr>
            <a:r>
              <a:rPr lang="pl-PL"/>
              <a:t>Należy wyszczególnić wszystkie kontrole LGD, którym LGD jest zobowiązana się poddać na podstawie § 5 pkt 9 umowy o warunkach i sposobie realizacji LSR.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idx="4294967295"/>
          </p:nvPr>
        </p:nvSpPr>
        <p:spPr/>
        <p:txBody>
          <a:bodyPr/>
          <a:lstStyle/>
          <a:p>
            <a:r>
              <a:rPr lang="pl-PL" sz="2400" smtClean="0">
                <a:solidFill>
                  <a:schemeClr val="tx1"/>
                </a:solidFill>
              </a:rPr>
              <a:t>6. Grupy docelowe przedsięwzięć i operacji w ramach działania „Wdrażanie lokalnych strategii rozwoju”:</a:t>
            </a:r>
          </a:p>
        </p:txBody>
      </p:sp>
      <p:graphicFrame>
        <p:nvGraphicFramePr>
          <p:cNvPr id="127028" name="Group 52"/>
          <p:cNvGraphicFramePr>
            <a:graphicFrameLocks noGrp="1"/>
          </p:cNvGraphicFramePr>
          <p:nvPr>
            <p:ph idx="4294967295"/>
          </p:nvPr>
        </p:nvGraphicFramePr>
        <p:xfrm>
          <a:off x="1547813" y="1341438"/>
          <a:ext cx="7186612" cy="1512887"/>
        </p:xfrm>
        <a:graphic>
          <a:graphicData uri="http://schemas.openxmlformats.org/drawingml/2006/table">
            <a:tbl>
              <a:tblPr/>
              <a:tblGrid>
                <a:gridCol w="1473200"/>
                <a:gridCol w="5713412"/>
              </a:tblGrid>
              <a:tr h="3032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Przedsięwzięcia</a:t>
                      </a:r>
                      <a:endParaRPr kumimoji="0" lang="pl-PL"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Grupy docelowe</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01625">
                <a:tc rowSpan="4">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Przedsięwzięcie nr 1</a:t>
                      </a:r>
                      <a:endParaRPr kumimoji="0" lang="pl-PL"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Grupa docelowa 1</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vMerge="1">
                  <a:txBody>
                    <a:bodyPr/>
                    <a:lstStyle/>
                    <a:p>
                      <a:endParaRPr lang="pl-PL"/>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Grupa docelowa 2</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vMerge="1">
                  <a:txBody>
                    <a:bodyPr/>
                    <a:lstStyle/>
                    <a:p>
                      <a:endParaRPr lang="pl-PL"/>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Grupa docelowa 3</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vMerge="1">
                  <a:txBody>
                    <a:bodyPr/>
                    <a:lstStyle/>
                    <a:p>
                      <a:endParaRPr lang="pl-PL"/>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Times New Roman" pitchFamily="18" charset="0"/>
                          <a:cs typeface="Times New Roman" pitchFamily="18" charset="0"/>
                        </a:rPr>
                        <a:t>Grupa docelowa …</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7030" name="Rectangle 54"/>
          <p:cNvSpPr>
            <a:spLocks noChangeArrowheads="1"/>
          </p:cNvSpPr>
          <p:nvPr/>
        </p:nvSpPr>
        <p:spPr bwMode="auto">
          <a:xfrm>
            <a:off x="1331913" y="2894013"/>
            <a:ext cx="7639050" cy="3921125"/>
          </a:xfrm>
          <a:prstGeom prst="rect">
            <a:avLst/>
          </a:prstGeom>
          <a:noFill/>
          <a:ln w="9525">
            <a:noFill/>
            <a:miter lim="800000"/>
            <a:headEnd/>
            <a:tailEnd/>
          </a:ln>
          <a:effectLst/>
        </p:spPr>
        <p:txBody>
          <a:bodyPr anchor="ctr">
            <a:spAutoFit/>
          </a:bodyPr>
          <a:lstStyle/>
          <a:p>
            <a:r>
              <a:rPr lang="pl-PL" sz="1400"/>
              <a:t>Grupy docelowe przedsięwzięć i operacji w ramach działania „Wdrażanie lokalnych strategii rozwoju”</a:t>
            </a:r>
          </a:p>
          <a:p>
            <a:endParaRPr lang="pl-PL" sz="1400"/>
          </a:p>
          <a:p>
            <a:r>
              <a:rPr lang="pl-PL" sz="1400"/>
              <a:t>Należy wypełnić na podstawie ankiet monitorujących na potrzeby monitorowania LSR przygotowanych przez LGD i wypełnianych przez beneficjentów działania 413.</a:t>
            </a:r>
          </a:p>
          <a:p>
            <a:r>
              <a:rPr lang="pl-PL" sz="1400"/>
              <a:t>Zaleca się, aby w ww. ankietach beneficjenci przyporządkowywali realizowane przez siebie operacje do konkretnego przedsięwzięcia z listy wskazanej przez LGD. </a:t>
            </a:r>
          </a:p>
          <a:p>
            <a:endParaRPr lang="pl-PL" sz="1400"/>
          </a:p>
          <a:p>
            <a:r>
              <a:rPr lang="pl-PL" sz="1400"/>
              <a:t>Dane powinny obejmować wszystkie operacje realizowane w ramach działania 413 od  początku wdrażania LSR (z wyłączeniem operacji dla których beneficjent nie miał obowiązku sporządzania ankiety), dla których płatność końcowa została wypłacona beneficjentowi nie później niż 31 grudnia roku sprawozdawczego (w przypadku sprawozdania za I kwartał 2011 r. – nie później niż 31 marca 2011 r.).</a:t>
            </a:r>
          </a:p>
          <a:p>
            <a:endParaRPr lang="pl-PL" sz="1400"/>
          </a:p>
          <a:p>
            <a:r>
              <a:rPr lang="pl-PL" sz="1400" i="1"/>
              <a:t>(przykładowo - w sprawozdaniu za 2011 rok powinny zostać uwzględnione wszystkie operacje realizowane w ramach działania 413 od początku wdrażania LSR, w ramach których płatność końcowa została wypłacona beneficjentowi nie później niż 31 grudnia 2011 r.)</a:t>
            </a:r>
            <a:endParaRPr lang="pl-PL" sz="1400"/>
          </a:p>
          <a:p>
            <a:pPr algn="ctr" eaLnBrk="0" hangingPunct="0"/>
            <a:endParaRPr lang="pl-PL"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idx="4294967295"/>
          </p:nvPr>
        </p:nvSpPr>
        <p:spPr/>
        <p:txBody>
          <a:bodyPr/>
          <a:lstStyle/>
          <a:p>
            <a:r>
              <a:rPr lang="pl-PL" sz="2800" smtClean="0">
                <a:solidFill>
                  <a:schemeClr val="tx1"/>
                </a:solidFill>
              </a:rPr>
              <a:t>7. Sposób rozpowszechniania informacji o założeniach LSR w okresie sprawozdawczym:</a:t>
            </a:r>
          </a:p>
        </p:txBody>
      </p:sp>
      <p:graphicFrame>
        <p:nvGraphicFramePr>
          <p:cNvPr id="129068" name="Group 44"/>
          <p:cNvGraphicFramePr>
            <a:graphicFrameLocks noGrp="1"/>
          </p:cNvGraphicFramePr>
          <p:nvPr>
            <p:ph idx="4294967295"/>
          </p:nvPr>
        </p:nvGraphicFramePr>
        <p:xfrm>
          <a:off x="1500188" y="1600200"/>
          <a:ext cx="7186612" cy="790575"/>
        </p:xfrm>
        <a:graphic>
          <a:graphicData uri="http://schemas.openxmlformats.org/drawingml/2006/table">
            <a:tbl>
              <a:tblPr/>
              <a:tblGrid>
                <a:gridCol w="1276350"/>
                <a:gridCol w="1500187"/>
                <a:gridCol w="4410075"/>
              </a:tblGrid>
              <a:tr h="2603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Data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Miejsce</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Opis</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9069" name="Rectangle 45"/>
          <p:cNvSpPr>
            <a:spLocks noChangeArrowheads="1"/>
          </p:cNvSpPr>
          <p:nvPr/>
        </p:nvSpPr>
        <p:spPr bwMode="auto">
          <a:xfrm>
            <a:off x="1619250" y="2840038"/>
            <a:ext cx="6121400" cy="3387725"/>
          </a:xfrm>
          <a:prstGeom prst="rect">
            <a:avLst/>
          </a:prstGeom>
          <a:noFill/>
          <a:ln w="9525">
            <a:noFill/>
            <a:miter lim="800000"/>
            <a:headEnd/>
            <a:tailEnd/>
          </a:ln>
          <a:effectLst/>
        </p:spPr>
        <p:txBody>
          <a:bodyPr anchor="ctr">
            <a:spAutoFit/>
          </a:bodyPr>
          <a:lstStyle/>
          <a:p>
            <a:r>
              <a:rPr lang="pl-PL"/>
              <a:t>Należy wypełnić tabelę, uwzględniając wszelkie działania służące informacji o założeniach LSR, podjęte w danym okresie sprawozdawczym przez LGD, np. spotkania informacyjne, konferencje, seminaria, zamieszczanie materiałów na stronie internetowej LGD, audycje radiowe, programy telewizyjne, rozpowszechnianie materiałów informacyjnych.</a:t>
            </a:r>
          </a:p>
          <a:p>
            <a:endParaRPr lang="pl-PL"/>
          </a:p>
          <a:p>
            <a:r>
              <a:rPr lang="pl-PL"/>
              <a:t>Wiersze „data” oraz „miejsce” powinny być wypełniane w przypadkach, w których jest możliwe jednoznaczne określenie daty lub miejsca danego wydarzenia (np. w przypadku spotkania informacyjnego).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idx="4294967295"/>
          </p:nvPr>
        </p:nvSpPr>
        <p:spPr/>
        <p:txBody>
          <a:bodyPr/>
          <a:lstStyle/>
          <a:p>
            <a:r>
              <a:rPr lang="pl-PL" sz="2400" smtClean="0">
                <a:solidFill>
                  <a:schemeClr val="tx1"/>
                </a:solidFill>
              </a:rPr>
              <a:t>8. Sposób rozpowszechniania informacji o zasadach przyznawania pomocy finansowej w ramach działania „Wdrażanie lokalnych strategii rozwoju” w okresie sprawozdawczym:</a:t>
            </a:r>
          </a:p>
        </p:txBody>
      </p:sp>
      <p:graphicFrame>
        <p:nvGraphicFramePr>
          <p:cNvPr id="131116" name="Group 44"/>
          <p:cNvGraphicFramePr>
            <a:graphicFrameLocks noGrp="1"/>
          </p:cNvGraphicFramePr>
          <p:nvPr>
            <p:ph idx="4294967295"/>
          </p:nvPr>
        </p:nvGraphicFramePr>
        <p:xfrm>
          <a:off x="1476375" y="1700213"/>
          <a:ext cx="7186613" cy="790575"/>
        </p:xfrm>
        <a:graphic>
          <a:graphicData uri="http://schemas.openxmlformats.org/drawingml/2006/table">
            <a:tbl>
              <a:tblPr/>
              <a:tblGrid>
                <a:gridCol w="1276350"/>
                <a:gridCol w="1500188"/>
                <a:gridCol w="4410075"/>
              </a:tblGrid>
              <a:tr h="2349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Data</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Miejsce</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smtClean="0">
                          <a:ln>
                            <a:noFill/>
                          </a:ln>
                          <a:solidFill>
                            <a:schemeClr val="tx1"/>
                          </a:solidFill>
                          <a:effectLst/>
                          <a:latin typeface="Times New Roman" pitchFamily="18" charset="0"/>
                          <a:cs typeface="Times New Roman" pitchFamily="18" charset="0"/>
                        </a:rPr>
                        <a:t>Opis</a:t>
                      </a:r>
                      <a:endParaRPr kumimoji="0" lang="pl-PL"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l-P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1117" name="Rectangle 45"/>
          <p:cNvSpPr>
            <a:spLocks noChangeArrowheads="1"/>
          </p:cNvSpPr>
          <p:nvPr/>
        </p:nvSpPr>
        <p:spPr bwMode="auto">
          <a:xfrm>
            <a:off x="1403350" y="2420938"/>
            <a:ext cx="7056438" cy="4211637"/>
          </a:xfrm>
          <a:prstGeom prst="rect">
            <a:avLst/>
          </a:prstGeom>
          <a:noFill/>
          <a:ln w="9525">
            <a:noFill/>
            <a:miter lim="800000"/>
            <a:headEnd/>
            <a:tailEnd/>
          </a:ln>
          <a:effectLst/>
        </p:spPr>
        <p:txBody>
          <a:bodyPr anchor="ctr">
            <a:spAutoFit/>
          </a:bodyPr>
          <a:lstStyle/>
          <a:p>
            <a:r>
              <a:rPr lang="pl-PL"/>
              <a:t>Należy wypełnić tabelę, uwzględniając wszelkie działania służące informacji o zasadach przyznawania pomocy finansowej w ramach działania 413 „Wdrażanie LSR”, podjęte w danym okresie sprawozdawczym przez LGD, np. szkolenia, działania doradcze, konferencje, zamieszczanie materiałów na stronie internetowej LGD, audycje radiowe, programy telewizyjne, rozpowszechnianie materiałów informacyjnych.</a:t>
            </a:r>
          </a:p>
          <a:p>
            <a:r>
              <a:rPr lang="pl-PL"/>
              <a:t>Kolumny „data” oraz „miejsce” powinny być wypełniane w przypadkach w których jest możliwe jednoznaczne określenie daty lub miejsca danego wydarzenia.</a:t>
            </a:r>
          </a:p>
          <a:p>
            <a:r>
              <a:rPr lang="pl-PL"/>
              <a:t>Jeżeli dane działanie podjęte przez LGD służyło rozpowszechnianiu informacji zarówno o założeniach LSR, jak i o zasadach przyznawania pomocy finansowej w ramach działania „Wdrażanie lokalnych strategii rozwoju”, wówczas takie działanie powinno zostać ujęte zarówno w 7., jak i 8. punkcie sprawozdania.</a:t>
            </a:r>
          </a:p>
        </p:txBody>
      </p:sp>
    </p:spTree>
  </p:cSld>
  <p:clrMapOvr>
    <a:masterClrMapping/>
  </p:clrMapOvr>
</p:sld>
</file>

<file path=ppt/theme/theme1.xml><?xml version="1.0" encoding="utf-8"?>
<a:theme xmlns:a="http://schemas.openxmlformats.org/drawingml/2006/main" name="Leader">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Leader</Template>
  <TotalTime>2723</TotalTime>
  <Words>1779</Words>
  <Application>Microsoft Office PowerPoint</Application>
  <PresentationFormat>Pokaz na ekranie (4:3)</PresentationFormat>
  <Paragraphs>192</Paragraphs>
  <Slides>25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25</vt:i4>
      </vt:variant>
    </vt:vector>
  </HeadingPairs>
  <TitlesOfParts>
    <vt:vector size="30" baseType="lpstr">
      <vt:lpstr>Arial</vt:lpstr>
      <vt:lpstr>Calibri</vt:lpstr>
      <vt:lpstr>Wingdings</vt:lpstr>
      <vt:lpstr>Times New Roman</vt:lpstr>
      <vt:lpstr>Leader</vt:lpstr>
      <vt:lpstr>SPRAWOZDANIE „ROCZNE” DLA LGD</vt:lpstr>
      <vt:lpstr>1. Liczba ludności objęta LSR:</vt:lpstr>
      <vt:lpstr>2. Budżet celów ogólnych oraz przedsięwzięć w LSR:</vt:lpstr>
      <vt:lpstr>3. Budżet realizacji celów ogólnych oraz przedsięwzięć w okresie sprawozdawczym:</vt:lpstr>
      <vt:lpstr>4. Realizacja projektów współpracy w okresie sprawozdawczym:</vt:lpstr>
      <vt:lpstr>5. Kontrole LGD w okresie sprawozdawczym:</vt:lpstr>
      <vt:lpstr>6. Grupy docelowe przedsięwzięć i operacji w ramach działania „Wdrażanie lokalnych strategii rozwoju”:</vt:lpstr>
      <vt:lpstr>7. Sposób rozpowszechniania informacji o założeniach LSR w okresie sprawozdawczym:</vt:lpstr>
      <vt:lpstr>8. Sposób rozpowszechniania informacji o zasadach przyznawania pomocy finansowej w ramach działania „Wdrażanie lokalnych strategii rozwoju” w okresie sprawozdawczym:</vt:lpstr>
      <vt:lpstr>9. Zagadnienia podlegające aktualizacji LSR w okresie sprawozdawczym:</vt:lpstr>
      <vt:lpstr>10. Zatrudnienie w LGD w okresie sprawozdawczym:</vt:lpstr>
      <vt:lpstr>11. Opis działalności LGD w ramach KSOW w okresie sprawozdawczym:</vt:lpstr>
      <vt:lpstr>12. Wskaźniki celów ogólnych i szczegółowych oraz przedsięwzięć LSR:</vt:lpstr>
      <vt:lpstr>13. Liczba podmiotów, które skorzystały z doradztwa w biurze LGD w zakresie przygotowywania wniosków o przyznanie pomocy w ramach działania „Wdrażanie lokalnych strategii rozwoju” (na podstawie list, oświadczeń, rejestrów, notatek…) w okresie sprawozdawczym:</vt:lpstr>
      <vt:lpstr>14. Wybór operacji przez LGD w okresie sprawozdawczym:</vt:lpstr>
      <vt:lpstr>15. LGD posiada kryteria/kryterium wyboru operacji uzależniające ilość przyznanych punktów w ramach działania „Wdrażanie lokalnych strategii rozwoju” od stopnia realizacji celów LSR:</vt:lpstr>
      <vt:lpstr>16. LGD posiada kryteria/kryterium wyboru operacji w ramach działania „Wdrażanie lokalnych strategii rozwoju” oceniające innowacyjność operacji: </vt:lpstr>
      <vt:lpstr>17. Członkowie LGD:</vt:lpstr>
      <vt:lpstr>18. Środki otrzymane przez LGD od dnia złożenia wniosku o wybór LGD do realizacji LSR, z wyłączeniem środków otrzymanych w ramach PROW 2007 – 2013: ……………………. zł.</vt:lpstr>
      <vt:lpstr>19. Czy przynajmniej jeden z pracowników biura LGD posiada doświadczenie zawodowe w zakresie realizacji projektów o charakterze informacyjnym, promocyjnym lub szkoleniowym?</vt:lpstr>
      <vt:lpstr>20. Czy osoba zarządzająca biurem LGD posiada doświadczenie zawodowe w koordynowaniu prac zespołu?</vt:lpstr>
      <vt:lpstr>21. Uczestnictwo członków organu decyzyjnego (osób reprezentujących członków w organie decyzyjnym) w posiedzeniach tego organu w roku ………:</vt:lpstr>
      <vt:lpstr>22. Przynależność do sieci regionalnej oraz innych form współpracy z innymi LGD (z wyłączeniem projektów współpracy):</vt:lpstr>
      <vt:lpstr>23. Wystawy i targi, w których LGD brała udział w charakterze wystawcy:</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Podejście Leader</dc:title>
  <dc:creator>ltom</dc:creator>
  <cp:lastModifiedBy>user</cp:lastModifiedBy>
  <cp:revision>388</cp:revision>
  <dcterms:created xsi:type="dcterms:W3CDTF">2009-06-02T12:46:28Z</dcterms:created>
  <dcterms:modified xsi:type="dcterms:W3CDTF">2010-11-17T20:37:13Z</dcterms:modified>
</cp:coreProperties>
</file>