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91" r:id="rId2"/>
    <p:sldId id="256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289" r:id="rId3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65" autoAdjust="0"/>
  </p:normalViewPr>
  <p:slideViewPr>
    <p:cSldViewPr>
      <p:cViewPr varScale="1">
        <p:scale>
          <a:sx n="93" d="100"/>
          <a:sy n="9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FB239D-F679-43A7-A9FE-2D66B0F163D0}" type="datetimeFigureOut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1D1C48-2F76-4934-9DC0-CF3F34FA81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CFA073-52AF-4B77-A68B-938382D5EC6F}" type="datetimeFigureOut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075BCF-6682-4190-9DF3-5BC49C5049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B629D-DCCC-4D34-A456-16C5C06C5D9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F75A-A6AA-4D25-81E5-471618CEA721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A729-D793-41C0-B8DB-83E9452BDC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30F2-4249-4EE3-9FE1-5932677B32EE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4162-F183-4D75-9047-D451B8FE95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D9B3-DB8C-4B40-938B-78BEFCB15B7E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20D3-FE00-4E2A-9328-32BEF09BCF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9C65-7D2C-40DD-BD73-BDC4A0381686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49E4-F2FF-4C6D-A5D4-29E301E954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2DFC-97E7-4E21-B2AC-8A60EC639569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C6BA-81FE-4D28-9E78-03708D911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9BEE-CB0F-45C3-97D4-56959A98CCCE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6FA5-F3B6-4F1E-813E-07B0AC8039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B185-04BE-4950-918B-931D8BA5BA2A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C5E3-C65B-4254-A97B-D599304FB9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A3CF-A0A5-4144-8562-58C96B36DD7E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96ED-79F0-4079-8E00-111DDAD286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E3F0-215E-4969-A560-841B2188D4F1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577A-5E42-41A3-A7B6-359499A8A2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C77B-A03D-4BEF-B6BF-936005DDBC24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C257-D5F4-49C2-A7D3-C8E15CCE40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61D8-6BA0-40B4-8FA4-300778E1E67F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0E16-015E-4473-BCCB-D6C655F31A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94E0A6-AB96-4237-83D9-235BEC5F8EAA}" type="datetime1">
              <a:rPr lang="pl-PL"/>
              <a:pPr>
                <a:defRPr/>
              </a:pPr>
              <a:t>2010-12-17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A85E7-41B4-4E57-9F5E-B34A3DAF8E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mwd.dolnyslask.pl/fileadmin/user_upload/PROW/Pliki/wnioski_instrukcje/IW-1_413_MP_4z_18_11_2010.pdf" TargetMode="External"/><Relationship Id="rId5" Type="http://schemas.openxmlformats.org/officeDocument/2006/relationships/hyperlink" Target="http://www.umwd.dolnyslask.pl/fileadmin/user_upload/PROW/Pliki/wnioski_instrukcje/W-1_413_MP_4za.pdf" TargetMode="External"/><Relationship Id="rId4" Type="http://schemas.openxmlformats.org/officeDocument/2006/relationships/hyperlink" Target="http://www.umwd.dolnyslask.pl/fileadmin/user_upload/PROW/Pliki/Lider/50_W-1_413_MP_4z.xl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D1CD7-6F80-4655-9323-AB9F253A1FEC}" type="slidenum">
              <a:rPr lang="pl-PL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b="1" dirty="0" smtClean="0"/>
              <a:t>WERYFIKACJA WSTĘPNA - dokumentacja od LGD</a:t>
            </a:r>
          </a:p>
          <a:p>
            <a:pPr marL="342900" indent="-342900"/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czy </a:t>
            </a:r>
            <a:r>
              <a:rPr lang="pl-PL" dirty="0"/>
              <a:t>LGD określona we wniosku w polu I.1 została wybrana do realizacji LSR, </a:t>
            </a:r>
            <a:r>
              <a:rPr lang="pl-PL" dirty="0" smtClean="0"/>
              <a:t>(zawarto umowę)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data </a:t>
            </a:r>
            <a:r>
              <a:rPr lang="pl-PL" dirty="0"/>
              <a:t>na potwierdzeniu przyjęcia przez LGD wniosku </a:t>
            </a:r>
            <a:r>
              <a:rPr lang="pl-PL" dirty="0" smtClean="0"/>
              <a:t>mieści się </a:t>
            </a:r>
            <a:r>
              <a:rPr lang="pl-PL" dirty="0"/>
              <a:t>w terminie naboru </a:t>
            </a:r>
            <a:r>
              <a:rPr lang="pl-PL" dirty="0" smtClean="0"/>
              <a:t>wniosków</a:t>
            </a:r>
          </a:p>
          <a:p>
            <a:pPr marL="342900" indent="-342900">
              <a:buAutoNum type="arabicPeriod"/>
            </a:pPr>
            <a:r>
              <a:rPr lang="pl-PL" dirty="0"/>
              <a:t>czy we wniosku został podany adres Wnioskodawcy lub czy istnieje możliwość jego ustalenia na podstawie posiadanych </a:t>
            </a:r>
            <a:r>
              <a:rPr lang="pl-PL" dirty="0" smtClean="0"/>
              <a:t>danych</a:t>
            </a:r>
          </a:p>
          <a:p>
            <a:pPr marL="342900" indent="-342900">
              <a:buAutoNum type="arabicPeriod"/>
            </a:pPr>
            <a:r>
              <a:rPr lang="pl-PL" dirty="0"/>
              <a:t>czy w ramach wniosku wszystkie wymagane pola sekcji I.</a:t>
            </a:r>
            <a:r>
              <a:rPr lang="pl-PL" i="1" dirty="0"/>
              <a:t> Informacje dotyczące wyboru przez LGD operacji do </a:t>
            </a:r>
            <a:r>
              <a:rPr lang="pl-PL" i="1" dirty="0" smtClean="0"/>
              <a:t>finansowania </a:t>
            </a:r>
            <a:r>
              <a:rPr lang="pl-PL" dirty="0"/>
              <a:t>zostały wypełnione </a:t>
            </a:r>
            <a:r>
              <a:rPr lang="pl-PL" dirty="0" smtClean="0"/>
              <a:t>zgodnie przez LGD </a:t>
            </a:r>
            <a:r>
              <a:rPr lang="pl-PL" dirty="0"/>
              <a:t>z </a:t>
            </a:r>
            <a:r>
              <a:rPr lang="pl-PL" dirty="0" smtClean="0"/>
              <a:t>instrukcją</a:t>
            </a:r>
          </a:p>
          <a:p>
            <a:pPr marL="342900" indent="-342900">
              <a:buAutoNum type="arabicPeriod"/>
            </a:pPr>
            <a:r>
              <a:rPr lang="pl-PL" dirty="0" smtClean="0"/>
              <a:t>Czy zostały przekazane przez LGD poniższe dokumenty</a:t>
            </a:r>
            <a:r>
              <a:rPr lang="pl-PL" b="1" dirty="0" smtClean="0"/>
              <a:t> </a:t>
            </a:r>
            <a:r>
              <a:rPr lang="pl-PL" dirty="0" smtClean="0"/>
              <a:t>w formie oryginałów albo kopii potwierdzonych za zgodność z oryginałem przez podmiot, który wydał dokument lub notariusza lub pracownika urzędu marszałkowskiego lub pracownika LGD (patrz rozporządzenie):</a:t>
            </a:r>
          </a:p>
          <a:p>
            <a:pPr marL="342900" indent="-342900">
              <a:buAutoNum type="alphaLcParenR"/>
            </a:pPr>
            <a:r>
              <a:rPr lang="pl-PL" dirty="0" smtClean="0"/>
              <a:t>Lista operacji wybranych (wskazanie które w limicie) /niewybranych (zgodne/niezgodne z LSR i/lub nie w miejscu i terminie)</a:t>
            </a:r>
          </a:p>
          <a:p>
            <a:pPr marL="342900" indent="-342900">
              <a:buAutoNum type="alphaLcParenR"/>
            </a:pPr>
            <a:r>
              <a:rPr lang="pl-PL" dirty="0" smtClean="0"/>
              <a:t>Wniosek  (</a:t>
            </a:r>
            <a:r>
              <a:rPr lang="pl-PL" dirty="0" err="1" smtClean="0"/>
              <a:t>oryg</a:t>
            </a:r>
            <a:r>
              <a:rPr lang="pl-PL" dirty="0" smtClean="0"/>
              <a:t>) o przyznanie pomocy dotyczący operacji wybranej/niewybranej</a:t>
            </a:r>
          </a:p>
          <a:p>
            <a:pPr marL="342900" indent="-342900">
              <a:buAutoNum type="alphaLcParenR"/>
            </a:pPr>
            <a:r>
              <a:rPr lang="pl-PL" dirty="0" smtClean="0"/>
              <a:t>Uchwała właściwego organu LGD podjęta w sprawie wybrania/niewybrania</a:t>
            </a:r>
          </a:p>
          <a:p>
            <a:pPr marL="342900" indent="-342900"/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7667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Jeśli wnioskowana </a:t>
            </a:r>
            <a:r>
              <a:rPr lang="pl-PL" dirty="0">
                <a:solidFill>
                  <a:srgbClr val="FF0000"/>
                </a:solidFill>
              </a:rPr>
              <a:t>kwota pomocy wynikająca z rozpatrywanego wniosku nie mieści się </a:t>
            </a:r>
            <a:r>
              <a:rPr lang="pl-PL" dirty="0"/>
              <a:t>w kwocie </a:t>
            </a:r>
            <a:r>
              <a:rPr lang="pl-PL" dirty="0" smtClean="0"/>
              <a:t>dostępnej </a:t>
            </a:r>
            <a:r>
              <a:rPr lang="pl-PL" dirty="0"/>
              <a:t>dla danego </a:t>
            </a:r>
            <a:r>
              <a:rPr lang="pl-PL" dirty="0" smtClean="0"/>
              <a:t>naboru, do wnioskodawcy idzie pismo z </a:t>
            </a:r>
            <a:r>
              <a:rPr lang="pl-PL" dirty="0" err="1" smtClean="0"/>
              <a:t>info</a:t>
            </a:r>
            <a:r>
              <a:rPr lang="pl-PL" dirty="0" smtClean="0"/>
              <a:t> że wniosek trafia na listę oczekujących na zwolnienie środków i wtedy może być rozpatrywany (oczekiwanie na zgodę/wycofanie </a:t>
            </a:r>
            <a:r>
              <a:rPr lang="pl-PL" dirty="0" err="1" smtClean="0"/>
              <a:t>Wn</a:t>
            </a:r>
            <a:r>
              <a:rPr lang="pl-PL" dirty="0" smtClean="0"/>
              <a:t>).</a:t>
            </a:r>
          </a:p>
          <a:p>
            <a:r>
              <a:rPr lang="pl-PL" dirty="0" smtClean="0"/>
              <a:t>Ostateczne sprawdzenie dostępności środków (dla wybranych poza limitem) po otrzymaniu odpowiedzi.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b="1" dirty="0" smtClean="0"/>
              <a:t>WERYFIKACJA WSTĘPNA WNIOSKU:</a:t>
            </a:r>
            <a:endParaRPr lang="pl-PL" b="1" dirty="0"/>
          </a:p>
          <a:p>
            <a:endParaRPr lang="pl-PL" dirty="0" smtClean="0"/>
          </a:p>
          <a:p>
            <a:r>
              <a:rPr lang="pl-PL" dirty="0" smtClean="0"/>
              <a:t>1.czy </a:t>
            </a:r>
            <a:r>
              <a:rPr lang="pl-PL" dirty="0"/>
              <a:t>Wnioskodawca nie </a:t>
            </a:r>
            <a:r>
              <a:rPr lang="pl-PL" dirty="0">
                <a:solidFill>
                  <a:srgbClr val="FF0000"/>
                </a:solidFill>
              </a:rPr>
              <a:t>podlega wykluczeniu z otrzymania pomocy </a:t>
            </a:r>
            <a:r>
              <a:rPr lang="pl-PL" dirty="0" smtClean="0"/>
              <a:t>finansowej (elektroniczny rejestr podmiotów wykluczonych).</a:t>
            </a:r>
          </a:p>
          <a:p>
            <a:endParaRPr lang="pl-PL" dirty="0" smtClean="0"/>
          </a:p>
          <a:p>
            <a:r>
              <a:rPr lang="pl-PL" dirty="0" smtClean="0"/>
              <a:t>/w </a:t>
            </a:r>
            <a:r>
              <a:rPr lang="pl-PL" dirty="0"/>
              <a:t>związku z art.31 rozporządzenia Komisji (WE) nr 1975/2006 z dnia 7 grudnia 2006r. </a:t>
            </a:r>
            <a:r>
              <a:rPr lang="pl-PL" i="1" dirty="0"/>
              <a:t>ustanawiającego szczegółowe zasady stosowania rozporządzenia Rady (WE) nr 1698/2005 w zakresie wprowadzenia procedur kontroli, jak również wzajemnej zgodności w odniesieniu do środków wsparcia rozwoju obszarów wiejskich </a:t>
            </a:r>
            <a:r>
              <a:rPr lang="pl-PL" dirty="0"/>
              <a:t>(</a:t>
            </a:r>
            <a:r>
              <a:rPr lang="pl-PL" dirty="0" err="1"/>
              <a:t>Dz.U</a:t>
            </a:r>
            <a:r>
              <a:rPr lang="pl-PL" dirty="0"/>
              <a:t>. UE L 386 z 23.12.2006, str. 74, z </a:t>
            </a:r>
            <a:r>
              <a:rPr lang="pl-PL" dirty="0" err="1"/>
              <a:t>późn</a:t>
            </a:r>
            <a:r>
              <a:rPr lang="pl-PL" dirty="0"/>
              <a:t>. zm</a:t>
            </a:r>
            <a:r>
              <a:rPr lang="pl-PL" dirty="0" smtClean="0"/>
              <a:t>.)/</a:t>
            </a:r>
          </a:p>
          <a:p>
            <a:endParaRPr lang="pl-PL" dirty="0"/>
          </a:p>
          <a:p>
            <a:r>
              <a:rPr lang="pl-PL" dirty="0" smtClean="0"/>
              <a:t>2. </a:t>
            </a:r>
            <a:r>
              <a:rPr lang="pl-PL" dirty="0" smtClean="0">
                <a:solidFill>
                  <a:srgbClr val="FF0000"/>
                </a:solidFill>
              </a:rPr>
              <a:t>Sprawdzenie kompletności i poprawności </a:t>
            </a:r>
            <a:r>
              <a:rPr lang="pl-PL" dirty="0" smtClean="0"/>
              <a:t>wymaganych </a:t>
            </a:r>
            <a:r>
              <a:rPr lang="pl-PL" dirty="0" smtClean="0">
                <a:solidFill>
                  <a:srgbClr val="FF0000"/>
                </a:solidFill>
              </a:rPr>
              <a:t>załączników</a:t>
            </a:r>
            <a:r>
              <a:rPr lang="pl-PL" dirty="0" smtClean="0"/>
              <a:t> do wniosku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240"/>
            <a:ext cx="914501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4664"/>
            <a:ext cx="828092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IW do </a:t>
            </a:r>
            <a:r>
              <a:rPr lang="pl-PL" b="1" dirty="0" err="1" smtClean="0"/>
              <a:t>wn</a:t>
            </a:r>
            <a:r>
              <a:rPr lang="pl-PL" b="1" dirty="0" smtClean="0"/>
              <a:t>. pkt. 6:</a:t>
            </a:r>
          </a:p>
          <a:p>
            <a:r>
              <a:rPr lang="pl-PL" b="1" dirty="0" smtClean="0"/>
              <a:t>Pole </a:t>
            </a:r>
            <a:r>
              <a:rPr lang="pl-PL" b="1" dirty="0"/>
              <a:t>6. Rodzaj Wnioskodawcy. [POLE OBOWIĄZKOWE] </a:t>
            </a:r>
          </a:p>
          <a:p>
            <a:r>
              <a:rPr lang="pl-PL" dirty="0"/>
              <a:t>Należy wstawić znak X w jedno z pól 6.1 - 6.6. w zależności od typu Wnioskodawcy, zgodnie ze stanem faktycznym potwierdzonym w dokumentach dołączonych do wniosku. </a:t>
            </a:r>
          </a:p>
          <a:p>
            <a:endParaRPr lang="pl-PL" dirty="0" smtClean="0"/>
          </a:p>
          <a:p>
            <a:r>
              <a:rPr lang="pl-PL" dirty="0" smtClean="0"/>
              <a:t>6.1 </a:t>
            </a:r>
            <a:r>
              <a:rPr lang="pl-PL" dirty="0"/>
              <a:t>Osoba fizyczna, osoba fizyczna która prowadzi działalność gospodarczą, </a:t>
            </a:r>
            <a:r>
              <a:rPr lang="pl-PL" dirty="0">
                <a:solidFill>
                  <a:srgbClr val="00B0F0"/>
                </a:solidFill>
              </a:rPr>
              <a:t>jeżeli wnioskowana pomoc nie jest w jakikolwiek sposób związana z prowadzona działalnością gospodarczą</a:t>
            </a:r>
            <a:r>
              <a:rPr lang="pl-PL" dirty="0"/>
              <a:t> </a:t>
            </a:r>
            <a:r>
              <a:rPr lang="pl-PL" dirty="0" smtClean="0"/>
              <a:t> albo …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528" y="3120057"/>
            <a:ext cx="8280920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IW:</a:t>
            </a:r>
          </a:p>
          <a:p>
            <a:r>
              <a:rPr lang="pl-PL" u="sng" dirty="0" smtClean="0">
                <a:solidFill>
                  <a:srgbClr val="00B0F0"/>
                </a:solidFill>
              </a:rPr>
              <a:t>Jeśli</a:t>
            </a:r>
            <a:r>
              <a:rPr lang="pl-PL" dirty="0" smtClean="0">
                <a:solidFill>
                  <a:srgbClr val="00B0F0"/>
                </a:solidFill>
              </a:rPr>
              <a:t> </a:t>
            </a:r>
            <a:r>
              <a:rPr lang="pl-PL" dirty="0">
                <a:solidFill>
                  <a:srgbClr val="00B0F0"/>
                </a:solidFill>
              </a:rPr>
              <a:t>wnioskodawcą jest osoba fizyczna i z zakresu operacji oraz profilu prowadzonej działalności wynika, że planowana operacja wpłynie na poprawę jakości lub poszerzenie oferty świadczonych usług w ramach określonej działalności gospodarczej - </a:t>
            </a:r>
            <a:r>
              <a:rPr lang="pl-PL" u="sng" dirty="0">
                <a:solidFill>
                  <a:srgbClr val="00B0F0"/>
                </a:solidFill>
              </a:rPr>
              <a:t>statusem tego wnioskodawcy powinien być status osoba fizyczna prowadzącą działalność gospodarczą</a:t>
            </a:r>
            <a:r>
              <a:rPr lang="pl-PL" dirty="0">
                <a:solidFill>
                  <a:srgbClr val="00B0F0"/>
                </a:solidFill>
              </a:rPr>
              <a:t>. </a:t>
            </a:r>
            <a:r>
              <a:rPr lang="pl-PL" u="sng" dirty="0">
                <a:solidFill>
                  <a:srgbClr val="00B0F0"/>
                </a:solidFill>
              </a:rPr>
              <a:t>W takim przypadku Wnioskodawca powinien również określić kod PKD w ramach którego będzie prowadzona działalność wspierana w ramach określonej we wniosku operacji. </a:t>
            </a:r>
            <a:endParaRPr lang="pl-PL" u="sng" dirty="0" smtClean="0">
              <a:solidFill>
                <a:srgbClr val="00B0F0"/>
              </a:solidFill>
            </a:endParaRPr>
          </a:p>
          <a:p>
            <a:endParaRPr lang="pl-PL" u="sng" dirty="0">
              <a:solidFill>
                <a:srgbClr val="00B0F0"/>
              </a:solidFill>
            </a:endParaRPr>
          </a:p>
          <a:p>
            <a:r>
              <a:rPr lang="pl-PL" dirty="0" smtClean="0">
                <a:solidFill>
                  <a:srgbClr val="00B0F0"/>
                </a:solidFill>
              </a:rPr>
              <a:t>Określony </a:t>
            </a:r>
            <a:r>
              <a:rPr lang="pl-PL" dirty="0">
                <a:solidFill>
                  <a:srgbClr val="00B0F0"/>
                </a:solidFill>
              </a:rPr>
              <a:t>poprzez kod PKD zakres działalności musi wskazywać na związek z zakresem realizowanego małego projektu. Jeżeli Wnioskodawca prowadzi działalność obejmującą kilka kodów PKD w </a:t>
            </a:r>
            <a:r>
              <a:rPr lang="pl-PL" dirty="0" smtClean="0">
                <a:solidFill>
                  <a:srgbClr val="00B0F0"/>
                </a:solidFill>
              </a:rPr>
              <a:t>polu II.7.11 wniosku </a:t>
            </a:r>
            <a:r>
              <a:rPr lang="pl-PL" dirty="0">
                <a:solidFill>
                  <a:srgbClr val="00B0F0"/>
                </a:solidFill>
              </a:rPr>
              <a:t>wpisuje ten kod, który najpełniej odpowiada zakresowi operacji.</a:t>
            </a:r>
            <a:endParaRPr lang="pl-PL" u="sng" dirty="0">
              <a:solidFill>
                <a:srgbClr val="00B0F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28092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IW do zał. 3</a:t>
            </a:r>
            <a:r>
              <a:rPr lang="pl-PL" b="1" dirty="0"/>
              <a:t>. Zaświadczenie o wpisie do Ewidencji Działalności </a:t>
            </a:r>
            <a:r>
              <a:rPr lang="pl-PL" b="1" dirty="0" smtClean="0"/>
              <a:t>Gospodarczej:</a:t>
            </a:r>
          </a:p>
          <a:p>
            <a:endParaRPr lang="pl-PL" i="1" dirty="0" smtClean="0"/>
          </a:p>
          <a:p>
            <a:r>
              <a:rPr lang="pl-PL" i="1" dirty="0" smtClean="0"/>
              <a:t>Jeżeli </a:t>
            </a:r>
            <a:r>
              <a:rPr lang="pl-PL" i="1" dirty="0"/>
              <a:t>Wnioskodawca wykazuje, iż zamieszkuje na „obszarze objętym LSR” to</a:t>
            </a:r>
            <a:r>
              <a:rPr lang="pl-PL" i="1" dirty="0">
                <a:solidFill>
                  <a:srgbClr val="0070C0"/>
                </a:solidFill>
              </a:rPr>
              <a:t> powinien mieć zarejestrowaną działalność gospodarczą w gminie</a:t>
            </a:r>
            <a:r>
              <a:rPr lang="pl-PL" i="1" dirty="0"/>
              <a:t>, do której należy wskazana miejscowość. </a:t>
            </a:r>
            <a:endParaRPr lang="pl-PL" i="1" dirty="0" smtClean="0"/>
          </a:p>
          <a:p>
            <a:r>
              <a:rPr lang="pl-PL" i="1" dirty="0" smtClean="0"/>
              <a:t>Podobnie </a:t>
            </a:r>
            <a:r>
              <a:rPr lang="pl-PL" i="1" dirty="0"/>
              <a:t>w przypadku wspólników spółki cywilnej będących osobami fizycznymi - </a:t>
            </a:r>
            <a:r>
              <a:rPr lang="pl-PL" i="1" dirty="0">
                <a:solidFill>
                  <a:srgbClr val="0070C0"/>
                </a:solidFill>
              </a:rPr>
              <a:t>adres zamieszkania wskazany we wniosku musi być zgodny z adresem zamieszkania wskazanym w zaświadczeniu o wpisie do ewidencji działalności gospodarczej. </a:t>
            </a:r>
            <a:endParaRPr lang="pl-PL" i="1" dirty="0" smtClean="0">
              <a:solidFill>
                <a:srgbClr val="0070C0"/>
              </a:solidFill>
            </a:endParaRPr>
          </a:p>
          <a:p>
            <a:endParaRPr lang="pl-PL" i="1" dirty="0"/>
          </a:p>
          <a:p>
            <a:r>
              <a:rPr lang="pl-PL" i="1" dirty="0"/>
              <a:t>W przypadku, gdy Wnioskodawca jest osobą fizyczną, która wykonuje działalność gospodarczą na obszarze objętym LSR a w Ewidencji Działalności Gospodarczej wskazany jest jedynie adres głównego miejsca wykonywania działalności gospodarczej, który może znajdować się poza obszarem objętym LSR, to w celu udowodnienia, iż powyższa działalność jest wykonywana na obszarze objętym LSR, należy </a:t>
            </a:r>
            <a:r>
              <a:rPr lang="pl-PL" i="1" dirty="0">
                <a:solidFill>
                  <a:srgbClr val="0070C0"/>
                </a:solidFill>
              </a:rPr>
              <a:t>zaktualizować</a:t>
            </a:r>
            <a:r>
              <a:rPr lang="pl-PL" i="1" dirty="0"/>
              <a:t> dane w EDG przez uzupełnienie danych wyszczególnionych w Części </a:t>
            </a:r>
            <a:r>
              <a:rPr lang="pl-PL" i="1" dirty="0" err="1"/>
              <a:t>EDG-MW</a:t>
            </a:r>
            <a:r>
              <a:rPr lang="pl-PL" i="1" dirty="0"/>
              <a:t> wniosku o wpis do ewidencji działalności gospodarczej.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28092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Sprawdzenie</a:t>
            </a:r>
          </a:p>
          <a:p>
            <a:r>
              <a:rPr lang="pl-PL" b="1" dirty="0" smtClean="0"/>
              <a:t>/Punkt </a:t>
            </a:r>
            <a:r>
              <a:rPr lang="pl-PL" b="1" dirty="0"/>
              <a:t>6.</a:t>
            </a:r>
            <a:r>
              <a:rPr lang="pl-PL" dirty="0"/>
              <a:t> </a:t>
            </a:r>
            <a:r>
              <a:rPr lang="pl-PL" b="1" dirty="0"/>
              <a:t>Aktualny albo</a:t>
            </a:r>
            <a:r>
              <a:rPr lang="pl-PL" dirty="0"/>
              <a:t> </a:t>
            </a:r>
            <a:r>
              <a:rPr lang="pl-PL" b="1" dirty="0"/>
              <a:t>pełny odpis z Krajowego Rejestru </a:t>
            </a:r>
            <a:r>
              <a:rPr lang="pl-PL" b="1" dirty="0" smtClean="0"/>
              <a:t>Sądowego</a:t>
            </a:r>
            <a:r>
              <a:rPr lang="pl-PL" b="1" strike="sngStrike" dirty="0" smtClean="0"/>
              <a:t>/</a:t>
            </a:r>
            <a:endParaRPr lang="pl-PL" dirty="0"/>
          </a:p>
          <a:p>
            <a:r>
              <a:rPr lang="pl-PL" dirty="0" smtClean="0"/>
              <a:t>Czy </a:t>
            </a:r>
            <a:r>
              <a:rPr lang="pl-PL" dirty="0">
                <a:solidFill>
                  <a:srgbClr val="FF0000"/>
                </a:solidFill>
              </a:rPr>
              <a:t>został określony zakres wykonywanej działalności zgodnie</a:t>
            </a:r>
            <a:r>
              <a:rPr lang="pl-PL" dirty="0"/>
              <a:t> z Polską Klasyfikacją Działalności (PKD) i odpowiada on PKD wskazanemu w polu II.7.11 wniosku (jeśli dotyczy). </a:t>
            </a:r>
            <a:r>
              <a:rPr lang="pl-PL" dirty="0" smtClean="0"/>
              <a:t>Czy </a:t>
            </a:r>
            <a:r>
              <a:rPr lang="pl-PL" dirty="0"/>
              <a:t>operacja </a:t>
            </a:r>
            <a:r>
              <a:rPr lang="pl-PL" dirty="0">
                <a:solidFill>
                  <a:srgbClr val="FF0000"/>
                </a:solidFill>
              </a:rPr>
              <a:t>realizowana jest w zakresie </a:t>
            </a:r>
            <a:r>
              <a:rPr lang="pl-PL" dirty="0"/>
              <a:t>objętym działalnością podmiotu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b="1" dirty="0" smtClean="0"/>
              <a:t>IW do Punkt </a:t>
            </a:r>
            <a:r>
              <a:rPr lang="pl-PL" b="1" dirty="0"/>
              <a:t>7. Umowa lub</a:t>
            </a:r>
            <a:r>
              <a:rPr lang="pl-PL" dirty="0"/>
              <a:t> </a:t>
            </a:r>
            <a:r>
              <a:rPr lang="pl-PL" b="1" dirty="0"/>
              <a:t>statut </a:t>
            </a:r>
            <a:endParaRPr lang="pl-PL" dirty="0"/>
          </a:p>
          <a:p>
            <a:r>
              <a:rPr lang="pl-PL" dirty="0" smtClean="0"/>
              <a:t>Czy </a:t>
            </a:r>
            <a:r>
              <a:rPr lang="pl-PL" dirty="0"/>
              <a:t>cele statutowe podmiotu są zbieżne z celami działania oraz czy operacja realizowana jest w zakresie objętym działalnością </a:t>
            </a:r>
            <a:r>
              <a:rPr lang="pl-PL" dirty="0" smtClean="0"/>
              <a:t>podmiotu</a:t>
            </a:r>
            <a:r>
              <a:rPr lang="pl-PL" dirty="0"/>
              <a:t>: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Składany dokument powinien zawierać aktualne dane na dzień składania wniosku dotyczące w szczególności czasu trwania podmiotu. Nie może być on krótszy niż okres zobowiązania do utrzymania przedmiotu umowy przyznania pomocy (w przypadku operacji inwestycyjnych będzie to co najmniej 5 lat od dnia przyznania pomocy). W przypadku, gdy czas obowiązywania dokumentu konstytuującego działalność podmiotu nie został w nim określony, należy uznać, iż jest on ważny bezterminowo. </a:t>
            </a:r>
          </a:p>
          <a:p>
            <a:r>
              <a:rPr lang="pl-PL" dirty="0"/>
              <a:t>W dokumencie konstytuującym działalność Wnioskodawcy powinien być określony m.in. zakres wykonywanej działalności obszar i tryb działania. </a:t>
            </a:r>
            <a:r>
              <a:rPr lang="pl-PL" dirty="0">
                <a:solidFill>
                  <a:srgbClr val="FF0000"/>
                </a:solidFill>
              </a:rPr>
              <a:t>Operacja opisana we wniosku powinna być realizowana w zakresie objętym działalnością podmiotu.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8280920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/>
              <a:t>Sprawdzenie </a:t>
            </a:r>
          </a:p>
          <a:p>
            <a:r>
              <a:rPr lang="pl-PL" b="1" dirty="0" smtClean="0"/>
              <a:t>Punkt </a:t>
            </a:r>
            <a:r>
              <a:rPr lang="pl-PL" b="1" dirty="0"/>
              <a:t>8. Dokument(-y) określający(-e) lub potwierdzający(-e) zdolność prawną Wnioskodawcy (jednostki organizacyjnej nieposiadającej osobowości prawnej) oraz posiadanie przez Wnioskodawcę siedziby lub prowadzenie działalności na obszarze objętym LSR</a:t>
            </a:r>
            <a:r>
              <a:rPr lang="pl-PL" dirty="0"/>
              <a:t> </a:t>
            </a:r>
          </a:p>
          <a:p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przypadku instytucji kultury może to być wypis z gminnego rejestru instytucji kultury, akt o utworzeniu instytucji kultury.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Sprawdzenie czy </a:t>
            </a:r>
            <a:r>
              <a:rPr lang="pl-PL" dirty="0">
                <a:solidFill>
                  <a:srgbClr val="FF0000"/>
                </a:solidFill>
              </a:rPr>
              <a:t>operacja realizowana jest w zakresie objętym działalnością podmiotu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Sprawdzenie </a:t>
            </a:r>
          </a:p>
          <a:p>
            <a:r>
              <a:rPr lang="pl-PL" b="1" dirty="0" smtClean="0"/>
              <a:t>A.6 </a:t>
            </a:r>
            <a:r>
              <a:rPr lang="pl-PL" b="1" dirty="0"/>
              <a:t>Jednostka samorządu terytorialnego</a:t>
            </a:r>
            <a:r>
              <a:rPr lang="pl-PL" b="1" i="1" dirty="0"/>
              <a:t> </a:t>
            </a:r>
            <a:r>
              <a:rPr lang="pl-PL" b="1" dirty="0"/>
              <a:t>z wyłączeniem województwa oraz wojewódzkich samorządowych jednostek organizacyjnych</a:t>
            </a:r>
            <a:endParaRPr lang="pl-PL" dirty="0"/>
          </a:p>
          <a:p>
            <a:r>
              <a:rPr lang="pl-PL" dirty="0" smtClean="0">
                <a:solidFill>
                  <a:srgbClr val="FF0000"/>
                </a:solidFill>
              </a:rPr>
              <a:t>Urząd </a:t>
            </a:r>
            <a:r>
              <a:rPr lang="pl-PL" dirty="0">
                <a:solidFill>
                  <a:srgbClr val="FF0000"/>
                </a:solidFill>
              </a:rPr>
              <a:t>Gminy nie posiada osobowości prawnej, dlatego o pomoc powinna występować Gmina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IW:</a:t>
            </a:r>
          </a:p>
          <a:p>
            <a:r>
              <a:rPr lang="pl-PL" dirty="0">
                <a:solidFill>
                  <a:srgbClr val="FF0000"/>
                </a:solidFill>
              </a:rPr>
              <a:t>Niezgodność danych w zakresie numeru rachunku bankowego nie skutkuje odmową wypłaty pomocy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48680"/>
            <a:ext cx="91450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908720"/>
            <a:ext cx="91450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96752"/>
            <a:ext cx="91450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25126" y="444114"/>
            <a:ext cx="8280920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Program spotkania LGD 13-14 grudzień 2010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I dzień – 13 grudzień 2010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9.30-10.00 Rejestracja uczestników /przerwa kawowa/</a:t>
            </a:r>
          </a:p>
          <a:p>
            <a:r>
              <a:rPr lang="pl-PL" b="1" dirty="0">
                <a:solidFill>
                  <a:srgbClr val="FF0000"/>
                </a:solidFill>
              </a:rPr>
              <a:t>10.00 -11.00 prezentacja nowych procedur </a:t>
            </a:r>
            <a:r>
              <a:rPr lang="pl-PL" b="1" dirty="0" smtClean="0">
                <a:solidFill>
                  <a:srgbClr val="FF0000"/>
                </a:solidFill>
              </a:rPr>
              <a:t>oceny Małych Projektów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11.00- 12.00 prezentacja nowych procedur dotyczących Funkcjonowania </a:t>
            </a:r>
            <a:r>
              <a:rPr lang="pl-PL" b="1" dirty="0" smtClean="0">
                <a:solidFill>
                  <a:srgbClr val="FF0000"/>
                </a:solidFill>
              </a:rPr>
              <a:t>LGD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12.00 -12.15 Przerwa kawowa</a:t>
            </a:r>
          </a:p>
          <a:p>
            <a:r>
              <a:rPr lang="pl-PL" dirty="0"/>
              <a:t>12.15 -13.30 poprawki do wniosków o płatność  na Funkcjonowanie LGD -  Krystyna Grygiel </a:t>
            </a:r>
          </a:p>
          <a:p>
            <a:r>
              <a:rPr lang="pl-PL" b="1" dirty="0">
                <a:solidFill>
                  <a:srgbClr val="FF0000"/>
                </a:solidFill>
              </a:rPr>
              <a:t>13.30 -14.30 umowa ramowa na wdrażanie LSR i sprawozdanie </a:t>
            </a:r>
            <a:r>
              <a:rPr lang="pl-PL" b="1" dirty="0" smtClean="0">
                <a:solidFill>
                  <a:srgbClr val="FF0000"/>
                </a:solidFill>
              </a:rPr>
              <a:t>roczne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dirty="0"/>
              <a:t>14.30 - 15.30 Obiad</a:t>
            </a:r>
          </a:p>
          <a:p>
            <a:r>
              <a:rPr lang="pl-PL" dirty="0"/>
              <a:t>15.30 - 18.00</a:t>
            </a:r>
          </a:p>
          <a:p>
            <a:r>
              <a:rPr lang="pl-PL" dirty="0"/>
              <a:t>15.30-16.00 bieżące informacje dotyczące oceny  formalnej wniosków na Różnicowanie w kierunku działalności nierolniczej oraz Tworzenie i rozwój</a:t>
            </a:r>
          </a:p>
          <a:p>
            <a:r>
              <a:rPr lang="pl-PL" dirty="0" err="1"/>
              <a:t>mikroprzedsiębiorstw</a:t>
            </a:r>
            <a:r>
              <a:rPr lang="pl-PL" dirty="0"/>
              <a:t>  przez </a:t>
            </a:r>
            <a:r>
              <a:rPr lang="pl-PL" dirty="0" err="1"/>
              <a:t>ARiMR</a:t>
            </a:r>
            <a:r>
              <a:rPr lang="pl-PL" dirty="0"/>
              <a:t> - przedstawiciel </a:t>
            </a:r>
            <a:r>
              <a:rPr lang="pl-PL" dirty="0" err="1"/>
              <a:t>ARiMR</a:t>
            </a:r>
            <a:r>
              <a:rPr lang="pl-PL" dirty="0"/>
              <a:t> </a:t>
            </a:r>
          </a:p>
          <a:p>
            <a:r>
              <a:rPr lang="pl-PL" dirty="0"/>
              <a:t>16.00-17.00 zasady prowadzenia kontroli w LGD / zakres, wymagania, najczęściej</a:t>
            </a:r>
          </a:p>
          <a:p>
            <a:r>
              <a:rPr lang="pl-PL" dirty="0"/>
              <a:t>występujące błędy/ - Tomasz </a:t>
            </a:r>
            <a:r>
              <a:rPr lang="pl-PL" dirty="0" err="1"/>
              <a:t>Gajewczyk</a:t>
            </a:r>
            <a:r>
              <a:rPr lang="pl-PL" dirty="0"/>
              <a:t> </a:t>
            </a:r>
          </a:p>
          <a:p>
            <a:r>
              <a:rPr lang="pl-PL" dirty="0"/>
              <a:t>17.00-18.00 dyskusja</a:t>
            </a:r>
          </a:p>
          <a:p>
            <a:r>
              <a:rPr lang="pl-PL" dirty="0"/>
              <a:t>18.00-18.30 refleksje uczestników wyjazdu studyjnego do Austrii</a:t>
            </a:r>
          </a:p>
          <a:p>
            <a:r>
              <a:rPr lang="pl-PL" dirty="0"/>
              <a:t>Kolacja 18.00 -</a:t>
            </a:r>
            <a:r>
              <a:rPr lang="pl-PL" dirty="0" smtClean="0"/>
              <a:t>19.00</a:t>
            </a:r>
            <a:endParaRPr lang="pl-PL" dirty="0"/>
          </a:p>
        </p:txBody>
      </p:sp>
      <p:sp>
        <p:nvSpPr>
          <p:cNvPr id="9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332656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WERYFIKACJA ZGODNOŚCI Z ZASADAMI PRZYZNAWANIA POMOCY	</a:t>
            </a:r>
            <a:endParaRPr lang="pl-PL" b="1" dirty="0" smtClean="0"/>
          </a:p>
          <a:p>
            <a:r>
              <a:rPr lang="pl-PL" b="1" dirty="0" smtClean="0"/>
              <a:t>Możliwość odmowy przyznania pomocy.</a:t>
            </a:r>
          </a:p>
          <a:p>
            <a:endParaRPr lang="pl-PL" b="1" dirty="0"/>
          </a:p>
          <a:p>
            <a:r>
              <a:rPr lang="pl-PL" dirty="0" smtClean="0"/>
              <a:t>1.Obszar działalności / zamieszkania – np. miejsce </a:t>
            </a:r>
            <a:r>
              <a:rPr lang="pl-PL" dirty="0"/>
              <a:t>zamieszkania osoby fizycznej albo siedziba osoby </a:t>
            </a:r>
            <a:r>
              <a:rPr lang="pl-PL" dirty="0" smtClean="0"/>
              <a:t>prawnej… (znajdują </a:t>
            </a:r>
            <a:r>
              <a:rPr lang="pl-PL" dirty="0"/>
              <a:t>się na obszarze objętym LSR; lub Wnioskodawca wykonuje albo prowadzi działalność </a:t>
            </a:r>
            <a:r>
              <a:rPr lang="pl-PL" dirty="0" smtClean="0"/>
              <a:t>na </a:t>
            </a:r>
            <a:r>
              <a:rPr lang="pl-PL" dirty="0"/>
              <a:t>obszarze objętym LSR</a:t>
            </a:r>
            <a:r>
              <a:rPr lang="pl-PL" dirty="0" smtClean="0"/>
              <a:t>.)</a:t>
            </a:r>
          </a:p>
          <a:p>
            <a:endParaRPr lang="pl-PL" dirty="0"/>
          </a:p>
          <a:p>
            <a:r>
              <a:rPr lang="pl-PL" dirty="0" smtClean="0"/>
              <a:t>2.Rodzja beneficjenta(np.. </a:t>
            </a:r>
            <a:r>
              <a:rPr lang="pl-PL" dirty="0"/>
              <a:t>Wnioskodawcą jest </a:t>
            </a:r>
            <a:r>
              <a:rPr lang="pl-PL" dirty="0" smtClean="0"/>
              <a:t>pełnoletnim obywatelem UE (os </a:t>
            </a:r>
            <a:r>
              <a:rPr lang="pl-PL" dirty="0" err="1" smtClean="0"/>
              <a:t>fiz</a:t>
            </a:r>
            <a:r>
              <a:rPr lang="pl-PL" dirty="0" smtClean="0"/>
              <a:t> lub os </a:t>
            </a:r>
            <a:r>
              <a:rPr lang="pl-PL" dirty="0" err="1" smtClean="0"/>
              <a:t>fiz</a:t>
            </a:r>
            <a:r>
              <a:rPr lang="pl-PL" dirty="0" smtClean="0"/>
              <a:t> wykonująca </a:t>
            </a:r>
            <a:r>
              <a:rPr lang="pl-PL" dirty="0"/>
              <a:t>działalność </a:t>
            </a:r>
            <a:r>
              <a:rPr lang="pl-PL" dirty="0" smtClean="0"/>
              <a:t>gospodarczą)</a:t>
            </a:r>
          </a:p>
          <a:p>
            <a:endParaRPr lang="pl-PL" dirty="0" smtClean="0"/>
          </a:p>
          <a:p>
            <a:r>
              <a:rPr lang="pl-PL" dirty="0" smtClean="0"/>
              <a:t>3. Zdolność / osobowość prawna (</a:t>
            </a:r>
            <a:r>
              <a:rPr lang="pl-PL" dirty="0"/>
              <a:t>Beneficjentem małych projektów może być jednostka nieposiadająca osobowości prawnej pod warunkiem, że posiada zdolność prawną np.: wspólnota </a:t>
            </a:r>
            <a:r>
              <a:rPr lang="pl-PL" dirty="0" smtClean="0"/>
              <a:t>mieszkaniowa)</a:t>
            </a:r>
          </a:p>
          <a:p>
            <a:endParaRPr lang="pl-PL" dirty="0"/>
          </a:p>
          <a:p>
            <a:r>
              <a:rPr lang="pl-PL" dirty="0" smtClean="0"/>
              <a:t>4.Zgodność z celami PROW</a:t>
            </a:r>
          </a:p>
          <a:p>
            <a:endParaRPr lang="pl-PL" dirty="0" smtClean="0"/>
          </a:p>
          <a:p>
            <a:r>
              <a:rPr lang="pl-PL" dirty="0" smtClean="0"/>
              <a:t>5.Zgodność z celami osi 3</a:t>
            </a:r>
          </a:p>
          <a:p>
            <a:endParaRPr lang="pl-PL" b="1" dirty="0" smtClean="0"/>
          </a:p>
          <a:p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0466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6. Krzyżowanie pomocy: </a:t>
            </a:r>
          </a:p>
          <a:p>
            <a:endParaRPr lang="pl-PL" dirty="0" smtClean="0"/>
          </a:p>
          <a:p>
            <a:pPr marL="342900" indent="-342900">
              <a:buAutoNum type="alphaLcParenR"/>
            </a:pPr>
            <a:r>
              <a:rPr lang="pl-PL" dirty="0" smtClean="0"/>
              <a:t>Szkolenia/edukacja – krzyżowanie z pomocą na szkolenia zawodowe dla osób zatrudnionych w rolnictwie i leśnictwie 	</a:t>
            </a:r>
          </a:p>
          <a:p>
            <a:pPr marL="342900" indent="-342900">
              <a:buAutoNum type="alphaLcParenR" startAt="2"/>
            </a:pPr>
            <a:r>
              <a:rPr lang="pl-PL" dirty="0" smtClean="0"/>
              <a:t>Krzyżowanie z Funkcjonowaniem LGD (prowadzenie badań nad obszarem LSR)</a:t>
            </a:r>
          </a:p>
          <a:p>
            <a:pPr marL="342900" indent="-342900">
              <a:buAutoNum type="alphaLcParenR" startAt="2"/>
            </a:pPr>
            <a:r>
              <a:rPr lang="pl-PL" dirty="0" smtClean="0"/>
              <a:t>Uzyskanie certyfikatów -  systemy jakości (oś1)</a:t>
            </a:r>
          </a:p>
          <a:p>
            <a:pPr marL="342900" indent="-342900">
              <a:buAutoNum type="alphaLcParenR" startAt="2"/>
            </a:pPr>
            <a:endParaRPr lang="pl-PL" dirty="0"/>
          </a:p>
          <a:p>
            <a:pPr marL="342900" indent="-342900"/>
            <a:r>
              <a:rPr lang="pl-PL" dirty="0" smtClean="0"/>
              <a:t>7. Zgodność z zakresem pomocy – rozporządzenie /instrukcją</a:t>
            </a:r>
          </a:p>
          <a:p>
            <a:pPr marL="342900" indent="-342900"/>
            <a:r>
              <a:rPr lang="pl-PL" dirty="0" smtClean="0"/>
              <a:t>8. Obszar realizacji operacji – zgodnie z rozporządzeniem /instrukcją</a:t>
            </a:r>
          </a:p>
          <a:p>
            <a:pPr marL="342900" indent="-342900"/>
            <a:r>
              <a:rPr lang="pl-PL" dirty="0" smtClean="0"/>
              <a:t>9.Posiadanie prawa dysponowania - zgodnie z rozporządzeniem /instrukcją</a:t>
            </a:r>
          </a:p>
          <a:p>
            <a:pPr marL="342900" indent="-342900"/>
            <a:r>
              <a:rPr lang="pl-PL" dirty="0" smtClean="0"/>
              <a:t>10 Ilość etapów zgodnie z rozporządzeniem /instrukcją</a:t>
            </a:r>
          </a:p>
          <a:p>
            <a:pPr marL="342900" indent="-342900"/>
            <a:r>
              <a:rPr lang="pl-PL" dirty="0" smtClean="0"/>
              <a:t>11. Zasady </a:t>
            </a:r>
            <a:r>
              <a:rPr lang="pl-PL" dirty="0" err="1" smtClean="0"/>
              <a:t>kwalifikowalności</a:t>
            </a:r>
            <a:r>
              <a:rPr lang="pl-PL" dirty="0" smtClean="0"/>
              <a:t> kosztów - zgodnie z rozporządzeniem /instrukcją</a:t>
            </a:r>
          </a:p>
          <a:p>
            <a:pPr marL="342900" indent="-342900"/>
            <a:r>
              <a:rPr lang="pl-PL" dirty="0" smtClean="0"/>
              <a:t>12. Termin realizacji i koszty operacji - zgodnie z rozporządzeniem /instrukcją</a:t>
            </a:r>
          </a:p>
          <a:p>
            <a:pPr marL="342900" indent="-342900"/>
            <a:endParaRPr lang="pl-PL" dirty="0"/>
          </a:p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13.Sztuczne dzielenie zakresu realizacji MP</a:t>
            </a:r>
          </a:p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14. Zachowanie terminów korespondencji</a:t>
            </a:r>
          </a:p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15.Wypełnianie postanowień / zobowiązań umowy</a:t>
            </a:r>
          </a:p>
          <a:p>
            <a:pPr marL="342900" indent="-342900"/>
            <a:r>
              <a:rPr lang="pl-PL" b="1" dirty="0" smtClean="0">
                <a:solidFill>
                  <a:srgbClr val="FF0000"/>
                </a:solidFill>
              </a:rPr>
              <a:t>16. Odwołania od decyzji odmowy – uprawdopodobnienie przyczyn zaniechania czynności – formy komunikacji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54868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WERYFIKACJA ZASADNOŚCI WYSOKOŚCI/RACJONALNOŚCI KOSZTÓW	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Redukcja</a:t>
            </a:r>
            <a:r>
              <a:rPr lang="pl-PL" b="1" dirty="0" smtClean="0"/>
              <a:t> kwoty pomocy</a:t>
            </a:r>
          </a:p>
          <a:p>
            <a:endParaRPr lang="pl-PL" dirty="0" smtClean="0"/>
          </a:p>
          <a:p>
            <a:r>
              <a:rPr lang="pl-PL" dirty="0" smtClean="0"/>
              <a:t>Korekta kosztów jeśli zweryfikowane koszty </a:t>
            </a:r>
            <a:r>
              <a:rPr lang="pl-PL" dirty="0"/>
              <a:t>zadań wchodzących w zakres operacji są zawyżone w stosunku do cen </a:t>
            </a:r>
            <a:r>
              <a:rPr lang="pl-PL" dirty="0" smtClean="0"/>
              <a:t>rynkowych.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980728"/>
            <a:ext cx="8568952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IW:</a:t>
            </a:r>
          </a:p>
          <a:p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przypadku realizacji operacji polegających na organizacji przedsięwzięć edukacyjnych, organizacji imprez, itp. należy mieć na uwadze, że </a:t>
            </a:r>
            <a:r>
              <a:rPr lang="pl-PL" b="1" dirty="0"/>
              <a:t>operacje te muszą mieć charakter otwarty</a:t>
            </a:r>
            <a:r>
              <a:rPr lang="pl-PL" dirty="0"/>
              <a:t> tzn. nie mogą być organizowane dla z góry określonej grupy osób. W przypadku, gdy liczba uczestników w szkoleniu jest z jakiegoś powodu ograniczona </a:t>
            </a:r>
            <a:r>
              <a:rPr lang="pl-PL" b="1" dirty="0"/>
              <a:t>organizator powinien przewidzieć przejrzysty system rekrutacji. </a:t>
            </a:r>
            <a:endParaRPr lang="pl-PL" b="1" dirty="0" smtClean="0"/>
          </a:p>
          <a:p>
            <a:endParaRPr lang="pl-PL" dirty="0"/>
          </a:p>
          <a:p>
            <a:r>
              <a:rPr lang="pl-PL" dirty="0"/>
              <a:t>W przypadku operacji planowanych do realizacji w zakresie objętym pkt. 15.1.4., polegających na zagospodarowaniu przestrzeni publicznej </a:t>
            </a:r>
            <a:r>
              <a:rPr lang="pl-PL" b="1" dirty="0"/>
              <a:t>należy kierować się definicją obszaru przestrzeni publicznej zgodnie </a:t>
            </a:r>
            <a:r>
              <a:rPr lang="pl-PL" dirty="0"/>
              <a:t>z art. 2 </a:t>
            </a:r>
            <a:r>
              <a:rPr lang="pl-PL" dirty="0" err="1"/>
              <a:t>pkt</a:t>
            </a:r>
            <a:r>
              <a:rPr lang="pl-PL" dirty="0"/>
              <a:t> 6 ustawy z dnia 27 marca 2003 r. o planowaniu i zagospodarowaniu przestrzennym (Dz. U. Nr 80, poz. 717, z </a:t>
            </a:r>
            <a:r>
              <a:rPr lang="pl-PL" dirty="0" err="1"/>
              <a:t>późn</a:t>
            </a:r>
            <a:r>
              <a:rPr lang="pl-PL" dirty="0"/>
              <a:t>. zm.) </a:t>
            </a:r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Planując </a:t>
            </a:r>
            <a:r>
              <a:rPr lang="pl-PL" dirty="0"/>
              <a:t>realizację małego projektu w zakresie objętym pkt. 15.2.2. wniosku należy pamiętać, iż </a:t>
            </a:r>
            <a:r>
              <a:rPr lang="pl-PL" b="1" dirty="0"/>
              <a:t>wsparciu nie podlegają </a:t>
            </a:r>
            <a:r>
              <a:rPr lang="pl-PL" dirty="0"/>
              <a:t>projekty polegające na promowaniu indywidualnego przedsiębiorcy.</a:t>
            </a:r>
          </a:p>
        </p:txBody>
      </p:sp>
      <p:sp>
        <p:nvSpPr>
          <p:cNvPr id="3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568952" cy="6463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IW:</a:t>
            </a:r>
          </a:p>
          <a:p>
            <a:endParaRPr lang="pl-PL" dirty="0" smtClean="0"/>
          </a:p>
          <a:p>
            <a:r>
              <a:rPr lang="pl-PL" dirty="0"/>
              <a:t>Planując realizację małego projektu inwestycyjnego związanego np. z małą infrastrukturą turystyczną i rekreacyjną, </a:t>
            </a:r>
            <a:r>
              <a:rPr lang="pl-PL" b="1" dirty="0"/>
              <a:t>należy wziąć pod uwagę</a:t>
            </a:r>
            <a:r>
              <a:rPr lang="pl-PL" dirty="0"/>
              <a:t>, że infrastruktura ta będzie musiała być udostępniana przez co najmniej 5 lat od dnia przyznania pomocy.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W odniesieniu do zakresów wsparcia, które obejmują remont połączony z modernizacją </a:t>
            </a:r>
            <a:r>
              <a:rPr lang="pl-PL" b="1" dirty="0"/>
              <a:t>należy pamiętać, iż </a:t>
            </a:r>
            <a:r>
              <a:rPr lang="pl-PL" dirty="0"/>
              <a:t>zgodnie z art. 55 ust. 2 rozporządzenia Komisji (WE) Nr 1974/2006 z dnia 15 grudnia 2006 r. ustanawiającego szczegółowe zasady stosowania rozporządzenia Rady (WE) nr 1698/2005 r. w sprawie wsparcia rozwoju obszarów wiejskich przez Europejski Fundusz Rolny na rzecz Rozwoju Obszarów Wiejskich (EFRROW), </a:t>
            </a:r>
            <a:r>
              <a:rPr lang="pl-PL" b="1" u="sng" dirty="0"/>
              <a:t>proste inwestycje odtworzeniowe</a:t>
            </a:r>
            <a:r>
              <a:rPr lang="pl-PL" dirty="0"/>
              <a:t> w ramach PROW 2007-2013 </a:t>
            </a:r>
            <a:r>
              <a:rPr lang="pl-PL" b="1" dirty="0"/>
              <a:t>nie są kwalifikującymi się wydatkami. </a:t>
            </a:r>
            <a:endParaRPr lang="pl-PL" b="1" dirty="0" smtClean="0"/>
          </a:p>
          <a:p>
            <a:endParaRPr lang="pl-PL" dirty="0"/>
          </a:p>
          <a:p>
            <a:r>
              <a:rPr lang="pl-PL" dirty="0"/>
              <a:t>Inwestycje, których celem jest odtworzenie zdekapitalizowanego majątku trwałego np. wymiana skorodowanego pokrycia dachowego budynku na nowe pokrycie blachą, </a:t>
            </a:r>
            <a:r>
              <a:rPr lang="pl-PL" b="1" dirty="0"/>
              <a:t>są inwestycjami odtworzeniowymi. </a:t>
            </a:r>
            <a:endParaRPr lang="pl-PL" b="1" dirty="0" smtClean="0"/>
          </a:p>
          <a:p>
            <a:endParaRPr lang="pl-PL" dirty="0"/>
          </a:p>
          <a:p>
            <a:r>
              <a:rPr lang="pl-PL" b="1" dirty="0"/>
              <a:t>Polskie prawodawstwo nie definiuje pojęcia</a:t>
            </a:r>
            <a:r>
              <a:rPr lang="pl-PL" dirty="0"/>
              <a:t> „</a:t>
            </a:r>
            <a:r>
              <a:rPr lang="pl-PL" i="1" dirty="0"/>
              <a:t>modernizacja obiektu budowlanego”. Zgodnie z przepisami ustawy Prawo budowlane remont, to wykonywanie w istniejącym obiekcie budowlanym robót budowlanych polegających na odtworzeniu stanu pierwotnego, a niestanowiących bieżącej konserwacji, przy czym dopuszcza się stosowanie wyrobów budowlanych innych niż użyto w stanie pierwotnym.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568952" cy="6463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IW:</a:t>
            </a:r>
          </a:p>
          <a:p>
            <a:endParaRPr lang="pl-PL" dirty="0" smtClean="0"/>
          </a:p>
          <a:p>
            <a:r>
              <a:rPr lang="pl-PL" dirty="0" smtClean="0"/>
              <a:t>Oznacza </a:t>
            </a:r>
            <a:r>
              <a:rPr lang="pl-PL" dirty="0"/>
              <a:t>to, iż </a:t>
            </a:r>
            <a:r>
              <a:rPr lang="pl-PL" b="1" dirty="0"/>
              <a:t>zwykły remont</a:t>
            </a:r>
            <a:r>
              <a:rPr lang="pl-PL" dirty="0"/>
              <a:t> obiektów budowlanych, jako inwestycja odtworzeniowa, nawet jeżeli zastosowano inne materiały budowlane, </a:t>
            </a:r>
            <a:r>
              <a:rPr lang="pl-PL" b="1" dirty="0"/>
              <a:t>nie może być kosztem kwalifikowalnym</a:t>
            </a:r>
            <a:r>
              <a:rPr lang="pl-PL" dirty="0"/>
              <a:t>. </a:t>
            </a:r>
            <a:r>
              <a:rPr lang="pl-PL" b="1" dirty="0"/>
              <a:t>Podobnie inwestycję </a:t>
            </a:r>
            <a:r>
              <a:rPr lang="pl-PL" dirty="0"/>
              <a:t>polegającą np. wyłącznie na odbudowie dachu i odtworzeniu elementów zniszczonych wskutek pożaru w budynku, należałoby uznać za prostą inwestycję odtworzeniową.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Koszt operacji polegającej na wymianie pokrycia dachowego </a:t>
            </a:r>
            <a:r>
              <a:rPr lang="pl-PL" b="1" dirty="0"/>
              <a:t>mógłby być kosztem kwalifikowalnym w sytuacji, gdy</a:t>
            </a:r>
            <a:r>
              <a:rPr lang="pl-PL" dirty="0"/>
              <a:t> np. poza wymianą pokrycia dachowego na budynku tym planuje się modernizację (przebudowę) w postaci: wykonania ocieplenia dachu z pianki poliuretanowej, wydzielenia pomieszczeń służących celom operacji lub zakupu i montażu urządzeń wentylacji budynku lub inną inwestycję towarzyszącą, </a:t>
            </a:r>
            <a:r>
              <a:rPr lang="pl-PL" b="1" u="sng" dirty="0"/>
              <a:t>która wprowadza element modernizacji </a:t>
            </a:r>
            <a:r>
              <a:rPr lang="pl-PL" dirty="0"/>
              <a:t>w odniesieniu do danego obiektu budowlanego.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W przypadku inwestycji budowlanych zawierających odniesienie do pojęcia „remont połączony z modernizacją” należy mieć na uwadze, że dokumenty towarzyszące inwestycji (projekt budowlany, kosztorysy, rysunki charakterystyczne itd.) </a:t>
            </a:r>
            <a:r>
              <a:rPr lang="pl-PL" b="1" u="sng" dirty="0"/>
              <a:t>powinny wykazywać, że inwestycja nosi znamiona „modernizacji”. </a:t>
            </a:r>
            <a:endParaRPr lang="pl-PL" b="1" u="sng" dirty="0" smtClean="0"/>
          </a:p>
          <a:p>
            <a:r>
              <a:rPr lang="pl-PL" b="1" dirty="0" smtClean="0"/>
              <a:t>Ustalenie</a:t>
            </a:r>
            <a:r>
              <a:rPr lang="pl-PL" b="1" dirty="0"/>
              <a:t>, czy roboty budowlane stanowią remont połączony z modernizacją, odnoszą się do całego obiektu budowlanego </a:t>
            </a:r>
            <a:r>
              <a:rPr lang="pl-PL" dirty="0"/>
              <a:t>(a </a:t>
            </a:r>
            <a:r>
              <a:rPr lang="pl-PL" b="1" dirty="0"/>
              <a:t>nie tylko do elementu </a:t>
            </a:r>
            <a:r>
              <a:rPr lang="pl-PL" dirty="0"/>
              <a:t>obiektu budowlanego), co oznacza, że </a:t>
            </a:r>
            <a:r>
              <a:rPr lang="pl-PL" b="1" dirty="0"/>
              <a:t>obiekt zawierający elementy „modernizacji” może być w całości zaliczony do kosztów kwalifikowalnych.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568952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IW:</a:t>
            </a:r>
          </a:p>
          <a:p>
            <a:endParaRPr lang="pl-PL" dirty="0" smtClean="0"/>
          </a:p>
          <a:p>
            <a:r>
              <a:rPr lang="pl-PL" b="1" dirty="0" smtClean="0"/>
              <a:t>Wszelkie inwestycje polegające na wykonaniu nowych</a:t>
            </a:r>
            <a:r>
              <a:rPr lang="pl-PL" dirty="0" smtClean="0"/>
              <a:t>, nieistniejących dotychczas składników lub elementów, głównie w sferze aktywów trwałych, </a:t>
            </a:r>
            <a:r>
              <a:rPr lang="pl-PL" b="1" dirty="0" smtClean="0"/>
              <a:t>nie są inwestycjami odtworzeniowymi. </a:t>
            </a:r>
          </a:p>
          <a:p>
            <a:endParaRPr lang="pl-PL" dirty="0" smtClean="0"/>
          </a:p>
          <a:p>
            <a:r>
              <a:rPr lang="pl-PL" dirty="0" smtClean="0"/>
              <a:t>Należy zwrócić uwagę, że elementy powodujące modernizację obiektu budowlanego </a:t>
            </a:r>
            <a:r>
              <a:rPr lang="pl-PL" b="1" dirty="0" smtClean="0"/>
              <a:t>najczęściej wymagają uzyskania pozwolenia </a:t>
            </a:r>
            <a:r>
              <a:rPr lang="pl-PL" dirty="0" smtClean="0"/>
              <a:t>na ich realizacje </a:t>
            </a:r>
            <a:r>
              <a:rPr lang="pl-PL" b="1" dirty="0" smtClean="0"/>
              <a:t>w trybie </a:t>
            </a:r>
            <a:r>
              <a:rPr lang="pl-PL" dirty="0" smtClean="0"/>
              <a:t>uzyskania decyzji o </a:t>
            </a:r>
            <a:r>
              <a:rPr lang="pl-PL" b="1" dirty="0" smtClean="0"/>
              <a:t>pozwoleniu na budowę</a:t>
            </a:r>
            <a:r>
              <a:rPr lang="pl-PL" dirty="0" smtClean="0"/>
              <a:t>, a nie zgłoszenia zamiaru wykonania robót budowlanych. </a:t>
            </a:r>
          </a:p>
          <a:p>
            <a:endParaRPr lang="pl-PL" dirty="0" smtClean="0"/>
          </a:p>
          <a:p>
            <a:r>
              <a:rPr lang="pl-PL" dirty="0" smtClean="0"/>
              <a:t>Planując realizację operacji związanych z kultywowaniem tradycyjnych zawodów i rzemiosła oraz wprowadzaniem na rynek nowych produktów i usług n</a:t>
            </a:r>
            <a:r>
              <a:rPr lang="pl-PL" b="1" dirty="0" smtClean="0"/>
              <a:t>ależy wziąć pod uwagę fakt,</a:t>
            </a:r>
            <a:r>
              <a:rPr lang="pl-PL" dirty="0" smtClean="0"/>
              <a:t> iż w ramach osi 4. PROW 2007-2013 </a:t>
            </a:r>
            <a:r>
              <a:rPr lang="pl-PL" i="1" dirty="0" smtClean="0"/>
              <a:t>Leader </a:t>
            </a:r>
            <a:r>
              <a:rPr lang="pl-PL" b="1" i="1" dirty="0" smtClean="0"/>
              <a:t>nie ma możliwości przyznania pomocy</a:t>
            </a:r>
            <a:r>
              <a:rPr lang="pl-PL" i="1" dirty="0" smtClean="0"/>
              <a:t> na operacje, które realizują cele osi 1. PROW 2007-2013 „Poprawa konkurencyjności sektora rolnego i leśnego”, </a:t>
            </a:r>
            <a:r>
              <a:rPr lang="pl-PL" b="1" i="1" dirty="0" smtClean="0"/>
              <a:t>co oznacza</a:t>
            </a:r>
            <a:r>
              <a:rPr lang="pl-PL" i="1" dirty="0" smtClean="0"/>
              <a:t>, że pomoc na operacje, które polegają na </a:t>
            </a:r>
            <a:r>
              <a:rPr lang="pl-PL" b="1" i="1" dirty="0" smtClean="0"/>
              <a:t>wsparciu działalności rolniczej </a:t>
            </a:r>
            <a:r>
              <a:rPr lang="pl-PL" i="1" dirty="0" smtClean="0"/>
              <a:t>(np. pszczelarstwa, uprawy tradycyjnych odmian jabłoni, śliw, winorośli) </a:t>
            </a:r>
            <a:r>
              <a:rPr lang="pl-PL" b="1" i="1" dirty="0" smtClean="0"/>
              <a:t>nie będzie mogła być przyznana.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260648"/>
            <a:ext cx="8568952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IW:</a:t>
            </a:r>
          </a:p>
          <a:p>
            <a:endParaRPr lang="pl-PL" dirty="0" smtClean="0"/>
          </a:p>
          <a:p>
            <a:r>
              <a:rPr lang="pl-PL" b="1" u="sng" dirty="0" smtClean="0"/>
              <a:t>Kosztorys inwestorski uznaje się za kompletny i dopuszczalny jako załącznik do wniosku, jeżeli zawiera następujące elementy: </a:t>
            </a:r>
          </a:p>
          <a:p>
            <a:endParaRPr lang="pl-PL" b="1" u="sng" dirty="0" smtClean="0"/>
          </a:p>
          <a:p>
            <a:r>
              <a:rPr lang="pl-PL" dirty="0" smtClean="0"/>
              <a:t>1. tytuł projektu, </a:t>
            </a:r>
          </a:p>
          <a:p>
            <a:r>
              <a:rPr lang="pl-PL" dirty="0" smtClean="0"/>
              <a:t>2. nazwę obiektu lub robót budowlanych z podaniem lokalizacji, </a:t>
            </a:r>
          </a:p>
          <a:p>
            <a:r>
              <a:rPr lang="pl-PL" dirty="0" smtClean="0"/>
              <a:t>3. imię, nazwisko i adres albo nazwę i adres Wnioskodawcy oraz jego podpis, </a:t>
            </a:r>
          </a:p>
          <a:p>
            <a:r>
              <a:rPr lang="pl-PL" dirty="0" smtClean="0"/>
              <a:t>4. nazwę i adres jednostki opracowującej kosztorys; </a:t>
            </a:r>
          </a:p>
          <a:p>
            <a:r>
              <a:rPr lang="pl-PL" dirty="0" smtClean="0"/>
              <a:t>5. imiona i nazwiska, określenie funkcji osób opracowujących kosztorys oraz ich podpisy, </a:t>
            </a:r>
          </a:p>
          <a:p>
            <a:r>
              <a:rPr lang="pl-PL" dirty="0" smtClean="0"/>
              <a:t>6. wartość kosztorysową robót budowlanych, </a:t>
            </a:r>
          </a:p>
          <a:p>
            <a:r>
              <a:rPr lang="pl-PL" dirty="0" smtClean="0"/>
              <a:t>7. datę opracowania kosztorysu, </a:t>
            </a:r>
          </a:p>
          <a:p>
            <a:r>
              <a:rPr lang="pl-PL" dirty="0" smtClean="0"/>
              <a:t>8. ogólną charakterystykę obiektu lub robót budowlanych zawierającą krótki opis techniczny wraz z istotnymi parametrami, które określają wielkość obiektu lub robót, </a:t>
            </a:r>
          </a:p>
          <a:p>
            <a:r>
              <a:rPr lang="pl-PL" dirty="0" smtClean="0"/>
              <a:t>9. przedmiar robót, </a:t>
            </a:r>
          </a:p>
          <a:p>
            <a:r>
              <a:rPr lang="pl-PL" dirty="0" smtClean="0"/>
              <a:t>10. kalkulację uproszczoną, </a:t>
            </a:r>
          </a:p>
          <a:p>
            <a:r>
              <a:rPr lang="pl-PL" dirty="0" smtClean="0"/>
              <a:t>11. tabelę wartości elementów scalonych, sporządzoną w postaci sumarycznego zestawienia wartości robót określonych przedmiarem robót, łącznie z narzutami kosztów pośrednich i zysku, odniesionych do elementu obiektu lub zbiorczych rodzajów robót. </a:t>
            </a:r>
          </a:p>
          <a:p>
            <a:r>
              <a:rPr lang="pl-PL" dirty="0" smtClean="0"/>
              <a:t>12. załączniki – </a:t>
            </a:r>
            <a:r>
              <a:rPr lang="pl-PL" b="1" dirty="0" smtClean="0"/>
              <a:t>założenia wyjściowe do kosztorysowania, kalkulację szczegółowe cen jednostkowych, analizy indywidualne nakładów rzeczowych oraz analizy własne cen czynników produkcji i wskaźników narzutów kosztów pośrednich i zysku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990" y="2564904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Prezentacja nowych procedur dotyczących Funkcjonowania LGD</a:t>
            </a:r>
            <a:endParaRPr lang="pl-PL" sz="40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0431"/>
            <a:ext cx="8388424" cy="135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348880"/>
            <a:ext cx="856895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016" y="4581128"/>
            <a:ext cx="9145016" cy="137037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043608" y="594928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- dla spraw od 23.08.2010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476672"/>
            <a:ext cx="8280920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II Dzień – 14 grudzień 2010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08.00-09.00 </a:t>
            </a:r>
            <a:r>
              <a:rPr lang="pl-PL" dirty="0" smtClean="0"/>
              <a:t>Śniadanie</a:t>
            </a:r>
            <a:endParaRPr lang="pl-PL" dirty="0"/>
          </a:p>
          <a:p>
            <a:r>
              <a:rPr lang="pl-PL" dirty="0"/>
              <a:t>9.00- 13.00</a:t>
            </a:r>
          </a:p>
          <a:p>
            <a:r>
              <a:rPr lang="pl-PL" dirty="0"/>
              <a:t>Działania dla sieci na 2011 - osoba prowadząca Irena Krukowska - Szopa,</a:t>
            </a:r>
          </a:p>
          <a:p>
            <a:r>
              <a:rPr lang="pl-PL" dirty="0"/>
              <a:t>Rafał </a:t>
            </a:r>
            <a:r>
              <a:rPr lang="pl-PL" dirty="0" err="1"/>
              <a:t>Plezia</a:t>
            </a:r>
            <a:r>
              <a:rPr lang="pl-PL" dirty="0"/>
              <a:t>, Bożena </a:t>
            </a:r>
            <a:r>
              <a:rPr lang="pl-PL" dirty="0" err="1"/>
              <a:t>Pełdiak</a:t>
            </a:r>
            <a:r>
              <a:rPr lang="pl-PL" dirty="0"/>
              <a:t>, Sylwia Mielczarek, Basia </a:t>
            </a:r>
            <a:r>
              <a:rPr lang="pl-PL" dirty="0" err="1"/>
              <a:t>Sulma</a:t>
            </a:r>
            <a:endParaRPr lang="pl-PL" dirty="0"/>
          </a:p>
          <a:p>
            <a:r>
              <a:rPr lang="pl-PL" dirty="0"/>
              <a:t>9.00-10.00 zaplanowanie tematów szkoleń dla LGD na 2011</a:t>
            </a:r>
          </a:p>
          <a:p>
            <a:r>
              <a:rPr lang="pl-PL" dirty="0"/>
              <a:t>10.00-10.30 zaplanowanie działań sieciowych sfinansowanych z KSOW/ m.in. konferencje,</a:t>
            </a:r>
          </a:p>
          <a:p>
            <a:r>
              <a:rPr lang="pl-PL" dirty="0"/>
              <a:t>rozgrywki sieciowe, konkurs/</a:t>
            </a:r>
          </a:p>
          <a:p>
            <a:r>
              <a:rPr lang="pl-PL" dirty="0"/>
              <a:t>10.30 - 10.45 Przerwa kawowa </a:t>
            </a:r>
          </a:p>
          <a:p>
            <a:r>
              <a:rPr lang="pl-PL" dirty="0"/>
              <a:t>10.45 – 11.30 plany LGD dotyczące projektów współpracy</a:t>
            </a:r>
          </a:p>
          <a:p>
            <a:r>
              <a:rPr lang="pl-PL" dirty="0"/>
              <a:t>11.30 -11.45 strony internetowe sieci</a:t>
            </a:r>
          </a:p>
          <a:p>
            <a:r>
              <a:rPr lang="pl-PL" dirty="0"/>
              <a:t>11.45 -12.30 praca grup roboczych ds. procedur, </a:t>
            </a:r>
            <a:r>
              <a:rPr lang="pl-PL" dirty="0" err="1"/>
              <a:t>Ekomuzeów</a:t>
            </a:r>
            <a:r>
              <a:rPr lang="pl-PL" dirty="0"/>
              <a:t> , Produktu Lokalnego, Szlaków konnych, rowerowych</a:t>
            </a:r>
          </a:p>
          <a:p>
            <a:r>
              <a:rPr lang="pl-PL" dirty="0"/>
              <a:t>12.30-14.30 dyskusja w sprawie  wystąpienia do Ministerstwa Rolnictwa w sprawie uproszczenia procedur dotyczących Małych Projektów oraz funkcjonowania Lokalnych Grup działania </a:t>
            </a:r>
          </a:p>
          <a:p>
            <a:r>
              <a:rPr lang="pl-PL" dirty="0"/>
              <a:t>14.30 – 15.00 obsługa prawna sieci</a:t>
            </a:r>
          </a:p>
          <a:p>
            <a:r>
              <a:rPr lang="pl-PL" dirty="0"/>
              <a:t>15.30 Obiad </a:t>
            </a:r>
          </a:p>
          <a:p>
            <a:r>
              <a:rPr lang="pl-PL" dirty="0"/>
              <a:t>16.30-  zakończenie spotkania </a:t>
            </a:r>
          </a:p>
        </p:txBody>
      </p:sp>
      <p:sp>
        <p:nvSpPr>
          <p:cNvPr id="5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83529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Weryfikacja wniosku , I opis zadań – weryfikacja 2 </a:t>
            </a:r>
            <a:r>
              <a:rPr lang="pl-PL" b="1" dirty="0" err="1" smtClean="0">
                <a:solidFill>
                  <a:srgbClr val="FF0000"/>
                </a:solidFill>
              </a:rPr>
              <a:t>msc</a:t>
            </a:r>
            <a:r>
              <a:rPr lang="pl-PL" b="1" dirty="0" smtClean="0">
                <a:solidFill>
                  <a:srgbClr val="FF0000"/>
                </a:solidFill>
              </a:rPr>
              <a:t> (+1)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764704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b="1" dirty="0"/>
              <a:t>WERYFIKACJA </a:t>
            </a:r>
            <a:r>
              <a:rPr lang="pl-PL" b="1" dirty="0" smtClean="0"/>
              <a:t>WSTĘPNA</a:t>
            </a:r>
          </a:p>
          <a:p>
            <a:pPr marL="342900" indent="-342900"/>
            <a:r>
              <a:rPr lang="pl-PL" b="1" dirty="0" smtClean="0"/>
              <a:t>Możliwość odrzucenia:</a:t>
            </a:r>
            <a:endParaRPr lang="pl-PL" b="1" dirty="0"/>
          </a:p>
          <a:p>
            <a:pPr marL="342900" indent="-342900"/>
            <a:endParaRPr lang="pl-PL" b="1" dirty="0" smtClean="0"/>
          </a:p>
          <a:p>
            <a:pPr marL="342900" indent="-342900">
              <a:buAutoNum type="arabicPeriod"/>
            </a:pPr>
            <a:r>
              <a:rPr lang="pl-PL" dirty="0" smtClean="0"/>
              <a:t>Złożenie wniosku w terminie (nie wcześniej nie później)</a:t>
            </a:r>
          </a:p>
          <a:p>
            <a:pPr marL="342900" indent="-342900">
              <a:buAutoNum type="arabicPeriod"/>
            </a:pPr>
            <a:r>
              <a:rPr lang="pl-PL" dirty="0" smtClean="0"/>
              <a:t>Możliwość ustalenia adresu</a:t>
            </a:r>
          </a:p>
          <a:p>
            <a:pPr marL="342900" indent="-342900">
              <a:buAutoNum type="arabicPeriod"/>
            </a:pPr>
            <a:r>
              <a:rPr lang="pl-PL" dirty="0" smtClean="0"/>
              <a:t>LGD wybrana jest od realizacji LSR (podpisana umowa)</a:t>
            </a:r>
          </a:p>
          <a:p>
            <a:pPr marL="342900" indent="-342900">
              <a:buAutoNum type="arabicPeriod"/>
            </a:pPr>
            <a:r>
              <a:rPr lang="pl-PL" dirty="0" smtClean="0"/>
              <a:t>Złożony wniosek jest jedynym w ramach naboru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321297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WERYFIKACJA KOMPLETNOŚCI I POPRAWNOŚCI 	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Um</a:t>
            </a:r>
            <a:r>
              <a:rPr lang="pl-PL" b="1" dirty="0" smtClean="0">
                <a:solidFill>
                  <a:srgbClr val="FF0000"/>
                </a:solidFill>
              </a:rPr>
              <a:t>:</a:t>
            </a:r>
            <a:r>
              <a:rPr lang="pl-PL" dirty="0" smtClean="0">
                <a:solidFill>
                  <a:srgbClr val="FF0000"/>
                </a:solidFill>
              </a:rPr>
              <a:t> Opis </a:t>
            </a:r>
            <a:r>
              <a:rPr lang="pl-PL" dirty="0">
                <a:solidFill>
                  <a:srgbClr val="FF0000"/>
                </a:solidFill>
              </a:rPr>
              <a:t>zadań dotyczący etapów innych niż I </a:t>
            </a:r>
            <a:r>
              <a:rPr lang="pl-PL" dirty="0" err="1">
                <a:solidFill>
                  <a:srgbClr val="FF0000"/>
                </a:solidFill>
              </a:rPr>
              <a:t>i</a:t>
            </a:r>
            <a:r>
              <a:rPr lang="pl-PL" dirty="0">
                <a:solidFill>
                  <a:srgbClr val="FF0000"/>
                </a:solidFill>
              </a:rPr>
              <a:t> II rozpatruje się w terminie 1 miesiąca od dnia jego złożenia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133089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Opis zadań –czy złożony </a:t>
            </a:r>
            <a:r>
              <a:rPr lang="pl-PL" dirty="0"/>
              <a:t>na właściwym </a:t>
            </a:r>
            <a:r>
              <a:rPr lang="pl-PL" dirty="0" smtClean="0"/>
              <a:t>formularzu</a:t>
            </a:r>
          </a:p>
          <a:p>
            <a:pPr marL="342900" indent="-342900">
              <a:buAutoNum type="arabicPeriod"/>
            </a:pPr>
            <a:r>
              <a:rPr lang="pl-PL" dirty="0" smtClean="0"/>
              <a:t>Opis </a:t>
            </a:r>
            <a:r>
              <a:rPr lang="pl-PL" dirty="0"/>
              <a:t>zadań </a:t>
            </a:r>
            <a:r>
              <a:rPr lang="pl-PL" dirty="0" smtClean="0"/>
              <a:t>–czy wypełniony </a:t>
            </a:r>
            <a:r>
              <a:rPr lang="pl-PL" dirty="0"/>
              <a:t>zgodnie z instrukcją 	</a:t>
            </a:r>
            <a:endParaRPr lang="pl-PL" dirty="0" smtClean="0"/>
          </a:p>
          <a:p>
            <a:pPr marL="812800" lvl="1" indent="-355600">
              <a:buAutoNum type="alphaLcParenR"/>
            </a:pPr>
            <a:r>
              <a:rPr lang="pl-PL" dirty="0" smtClean="0"/>
              <a:t>Opis </a:t>
            </a:r>
            <a:r>
              <a:rPr lang="pl-PL" dirty="0"/>
              <a:t>zadań i załączniki </a:t>
            </a:r>
            <a:r>
              <a:rPr lang="pl-PL" dirty="0" smtClean="0"/>
              <a:t>czy podpisane </a:t>
            </a:r>
            <a:r>
              <a:rPr lang="pl-PL" dirty="0"/>
              <a:t>przez osobę reprezentującą LGD </a:t>
            </a:r>
            <a:r>
              <a:rPr lang="pl-PL" dirty="0" smtClean="0"/>
              <a:t>/ </a:t>
            </a:r>
            <a:r>
              <a:rPr lang="pl-PL" dirty="0"/>
              <a:t>pełnomocnika	</a:t>
            </a:r>
            <a:endParaRPr lang="pl-PL" dirty="0" smtClean="0"/>
          </a:p>
          <a:p>
            <a:pPr marL="812800" lvl="1" indent="-355600">
              <a:buAutoNum type="alphaLcParenR"/>
            </a:pPr>
            <a:r>
              <a:rPr lang="pl-PL" dirty="0" smtClean="0"/>
              <a:t>Liczba </a:t>
            </a:r>
            <a:r>
              <a:rPr lang="pl-PL" dirty="0"/>
              <a:t>załączników podana w opisie zadań </a:t>
            </a:r>
            <a:r>
              <a:rPr lang="pl-PL" dirty="0" smtClean="0"/>
              <a:t>zgodna z </a:t>
            </a:r>
            <a:r>
              <a:rPr lang="pl-PL" dirty="0"/>
              <a:t>liczbą załączników </a:t>
            </a:r>
            <a:r>
              <a:rPr lang="pl-PL" dirty="0" smtClean="0"/>
              <a:t>faktycznie </a:t>
            </a:r>
            <a:r>
              <a:rPr lang="pl-PL" dirty="0" err="1"/>
              <a:t>załaczonych</a:t>
            </a:r>
            <a:r>
              <a:rPr lang="pl-PL" dirty="0"/>
              <a:t> </a:t>
            </a:r>
            <a:endParaRPr lang="pl-PL" dirty="0" smtClean="0"/>
          </a:p>
          <a:p>
            <a:pPr marL="812800" indent="-355600"/>
            <a:r>
              <a:rPr lang="pl-PL" dirty="0" smtClean="0"/>
              <a:t>c)   Dane </a:t>
            </a:r>
            <a:r>
              <a:rPr lang="pl-PL" dirty="0"/>
              <a:t>finansowe w opisie zadań i załącznikach </a:t>
            </a:r>
            <a:r>
              <a:rPr lang="pl-PL" dirty="0" err="1"/>
              <a:t>sa</a:t>
            </a:r>
            <a:r>
              <a:rPr lang="pl-PL" dirty="0"/>
              <a:t> zgodne i poprawne pod </a:t>
            </a:r>
            <a:r>
              <a:rPr lang="pl-PL" dirty="0" smtClean="0"/>
              <a:t>względem </a:t>
            </a:r>
            <a:r>
              <a:rPr lang="pl-PL" dirty="0"/>
              <a:t>rachunkowym	</a:t>
            </a:r>
          </a:p>
          <a:p>
            <a:endParaRPr lang="pl-PL" dirty="0" smtClean="0"/>
          </a:p>
          <a:p>
            <a:r>
              <a:rPr lang="pl-PL" dirty="0" smtClean="0"/>
              <a:t>3. Możliwość zmiany Planu Finansowego – tabela XIII</a:t>
            </a:r>
          </a:p>
          <a:p>
            <a:r>
              <a:rPr lang="pl-PL" dirty="0" smtClean="0"/>
              <a:t>Umowa §6.8: W </a:t>
            </a:r>
            <a:r>
              <a:rPr lang="pl-PL" dirty="0"/>
              <a:t>przypadku planowanych zmian w zakresie danych objętych planem finansowym operacji, o którym mowa w § 1 </a:t>
            </a:r>
            <a:r>
              <a:rPr lang="pl-PL" dirty="0" err="1"/>
              <a:t>pkt</a:t>
            </a:r>
            <a:r>
              <a:rPr lang="pl-PL" dirty="0"/>
              <a:t> 23, </a:t>
            </a:r>
            <a:r>
              <a:rPr lang="pl-PL" b="1" dirty="0"/>
              <a:t>Beneficjent składa projekt zmienionego planu finansowego operacji</a:t>
            </a:r>
            <a:r>
              <a:rPr lang="pl-PL" dirty="0"/>
              <a:t> sporządzony według wzoru określonego we wniosku, o którym mowa w § 6 rozporządzenia </a:t>
            </a:r>
            <a:r>
              <a:rPr lang="pl-PL" b="1" dirty="0"/>
              <a:t>wraz z opisem </a:t>
            </a:r>
            <a:r>
              <a:rPr lang="pl-PL" b="1" dirty="0" smtClean="0"/>
              <a:t>zadań…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559098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dirty="0" smtClean="0"/>
              <a:t>4. Sprawdzenie </a:t>
            </a:r>
            <a:r>
              <a:rPr lang="pl-PL" dirty="0" err="1" smtClean="0"/>
              <a:t>kwalifikowalności</a:t>
            </a:r>
            <a:r>
              <a:rPr lang="pl-PL" dirty="0" smtClean="0"/>
              <a:t> kosztów zgodnie z rozporządzeniem</a:t>
            </a:r>
          </a:p>
          <a:p>
            <a:pPr marL="342900" indent="-342900"/>
            <a:r>
              <a:rPr lang="pl-PL" dirty="0" smtClean="0"/>
              <a:t>5. Zgodność danych między tabelami XV i XIII (</a:t>
            </a:r>
            <a:r>
              <a:rPr lang="pl-PL" b="1" dirty="0" smtClean="0"/>
              <a:t>kwoty, terminy, limity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0"/>
            <a:ext cx="8532440" cy="641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7544" y="4437112"/>
            <a:ext cx="8280920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46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b="1" dirty="0"/>
              <a:t>WERYFIKACJA RACJONALNOŚCI PLANOWANYCH DO PONIESIENIA KOSZTÓW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476672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Ceny </a:t>
            </a:r>
            <a:r>
              <a:rPr lang="pl-PL" dirty="0"/>
              <a:t>jednostkowe </a:t>
            </a:r>
            <a:r>
              <a:rPr lang="pl-PL" dirty="0" smtClean="0"/>
              <a:t>dla prac </a:t>
            </a:r>
            <a:r>
              <a:rPr lang="pl-PL" dirty="0"/>
              <a:t>remontowo-adaptacyjnych </a:t>
            </a:r>
            <a:r>
              <a:rPr lang="pl-PL" dirty="0" smtClean="0"/>
              <a:t>nie powinny być </a:t>
            </a:r>
            <a:r>
              <a:rPr lang="pl-PL" dirty="0"/>
              <a:t>wyższe od określonych w dostępnych </a:t>
            </a:r>
            <a:r>
              <a:rPr lang="pl-PL" dirty="0" smtClean="0"/>
              <a:t>źródłach średnich cen </a:t>
            </a:r>
            <a:r>
              <a:rPr lang="pl-PL" dirty="0"/>
              <a:t>jednostkowych </a:t>
            </a:r>
            <a:r>
              <a:rPr lang="pl-PL" dirty="0" smtClean="0"/>
              <a:t>chyba że </a:t>
            </a:r>
            <a:r>
              <a:rPr lang="pl-PL" b="1" dirty="0" smtClean="0"/>
              <a:t>uzasadnienie </a:t>
            </a:r>
            <a:r>
              <a:rPr lang="pl-PL" b="1" dirty="0"/>
              <a:t>przekroczenia wartości ceny jednostkowej jest </a:t>
            </a:r>
            <a:r>
              <a:rPr lang="pl-PL" b="1" dirty="0" smtClean="0"/>
              <a:t>wystarczające.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Np. średnie </a:t>
            </a:r>
            <a:r>
              <a:rPr lang="pl-PL" dirty="0"/>
              <a:t>ceny jednostkowe robót mają być ustalone na podstawie badań oraz analiz rynkowych lub na podstawie cen ogłaszanych kwartalnie w ww. </a:t>
            </a:r>
            <a:r>
              <a:rPr lang="pl-PL" dirty="0" smtClean="0"/>
              <a:t>Informatorach</a:t>
            </a:r>
          </a:p>
          <a:p>
            <a:endParaRPr lang="pl-PL" dirty="0"/>
          </a:p>
          <a:p>
            <a:r>
              <a:rPr lang="pl-PL" dirty="0"/>
              <a:t>Na etapie weryfikacji zasadności kosztów należy także dokonać obiektywnej oceny samego nakładu </a:t>
            </a:r>
            <a:r>
              <a:rPr lang="pl-PL" dirty="0" smtClean="0"/>
              <a:t>rzeczowego.</a:t>
            </a:r>
          </a:p>
          <a:p>
            <a:endParaRPr lang="pl-PL" dirty="0" smtClean="0"/>
          </a:p>
          <a:p>
            <a:r>
              <a:rPr lang="pl-PL" b="1" dirty="0" smtClean="0"/>
              <a:t>Ustalanie ceny kosztorysowej:</a:t>
            </a:r>
            <a:endParaRPr lang="pl-PL" dirty="0"/>
          </a:p>
          <a:p>
            <a:r>
              <a:rPr lang="pl-PL" dirty="0" smtClean="0"/>
              <a:t>Sprawdzaniu podlega czy </a:t>
            </a:r>
            <a:r>
              <a:rPr lang="pl-PL" dirty="0"/>
              <a:t>Kosztorys zawiera poprawnie wyliczoną wartość </a:t>
            </a:r>
            <a:r>
              <a:rPr lang="pl-PL" dirty="0" smtClean="0"/>
              <a:t>kosztorysową.</a:t>
            </a:r>
          </a:p>
          <a:p>
            <a:endParaRPr lang="pl-PL" dirty="0" smtClean="0"/>
          </a:p>
          <a:p>
            <a:r>
              <a:rPr lang="pl-PL" dirty="0"/>
              <a:t>Po stwierdzeniu występowania zawyżonych wskaźników cen jednostkowych w kosztorysie i gdy zawyżenie to nie jest przekonująco uzasadnione w opisie zadań, </a:t>
            </a:r>
            <a:r>
              <a:rPr lang="pl-PL" dirty="0" smtClean="0"/>
              <a:t>na </a:t>
            </a:r>
            <a:r>
              <a:rPr lang="pl-PL" dirty="0"/>
              <a:t>podstawie dostępnej bazy zbiorów cen lub innych materiałów stanowiących podstawę określenia wartości ceny jednostkowej </a:t>
            </a:r>
            <a:r>
              <a:rPr lang="pl-PL" dirty="0" smtClean="0"/>
              <a:t>określone zostaną akceptowalne </a:t>
            </a:r>
            <a:r>
              <a:rPr lang="pl-PL" dirty="0"/>
              <a:t>ceny jednostkowe prac remontowo-adaptacyjnych wchodzących w skład elementów określających wartość wskaźnika. </a:t>
            </a:r>
            <a:r>
              <a:rPr lang="pl-PL" dirty="0" smtClean="0"/>
              <a:t>W </a:t>
            </a:r>
            <a:r>
              <a:rPr lang="pl-PL" dirty="0"/>
              <a:t>tym celu </a:t>
            </a:r>
            <a:r>
              <a:rPr lang="pl-PL" dirty="0" smtClean="0"/>
              <a:t>wykonana zostanie szczegółowa analiza </a:t>
            </a:r>
            <a:r>
              <a:rPr lang="pl-PL" dirty="0"/>
              <a:t>cen jednostkowych i przedmiaru wykonania prac remontowo-adaptacyjnych składających się na dany wskaźnik cenowy, celem ustalenia miejsca występowania zawyżonego wskaźnika cenowego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dirty="0" smtClean="0"/>
              <a:t>4. Sprawdzenie</a:t>
            </a:r>
            <a:r>
              <a:rPr lang="pl-PL" b="1" dirty="0" smtClean="0"/>
              <a:t> zgodności kosztorysu z opisem </a:t>
            </a:r>
            <a:r>
              <a:rPr lang="pl-PL" dirty="0" smtClean="0"/>
              <a:t>zadań oraz sprawdzenie pod kątem </a:t>
            </a:r>
            <a:r>
              <a:rPr lang="pl-PL" b="1" dirty="0" smtClean="0"/>
              <a:t>błędów rachunkowych</a:t>
            </a:r>
            <a:r>
              <a:rPr lang="pl-PL" dirty="0" smtClean="0"/>
              <a:t>.</a:t>
            </a:r>
          </a:p>
          <a:p>
            <a:pPr marL="342900" indent="-342900"/>
            <a:r>
              <a:rPr lang="pl-PL" dirty="0" smtClean="0"/>
              <a:t>5. Sprawdzenie </a:t>
            </a:r>
            <a:r>
              <a:rPr lang="pl-PL" b="1" dirty="0" smtClean="0"/>
              <a:t>zgodności zakresu zadań</a:t>
            </a:r>
            <a:r>
              <a:rPr lang="pl-PL" dirty="0" smtClean="0"/>
              <a:t> </a:t>
            </a:r>
            <a:r>
              <a:rPr lang="pl-PL" b="1" dirty="0" smtClean="0"/>
              <a:t>z celami operacji i LSR</a:t>
            </a:r>
          </a:p>
          <a:p>
            <a:pPr marL="342900" indent="-342900"/>
            <a:r>
              <a:rPr lang="pl-PL" dirty="0" smtClean="0"/>
              <a:t>6. </a:t>
            </a:r>
            <a:r>
              <a:rPr lang="pl-PL" b="1" dirty="0" smtClean="0"/>
              <a:t>Analiza zasadności </a:t>
            </a:r>
            <a:r>
              <a:rPr lang="pl-PL" dirty="0" smtClean="0"/>
              <a:t>- </a:t>
            </a:r>
            <a:r>
              <a:rPr lang="pl-PL" dirty="0"/>
              <a:t>czy zakres rzeczowy operacji, standard, jakość planowanych do realizacji robót dostaw i usług </a:t>
            </a:r>
            <a:r>
              <a:rPr lang="pl-PL" b="1" dirty="0"/>
              <a:t>jest </a:t>
            </a:r>
            <a:r>
              <a:rPr lang="pl-PL" b="1" dirty="0" smtClean="0"/>
              <a:t>zasadny </a:t>
            </a:r>
            <a:r>
              <a:rPr lang="pl-PL" dirty="0"/>
              <a:t>tj. </a:t>
            </a:r>
            <a:r>
              <a:rPr lang="pl-PL" b="1" dirty="0"/>
              <a:t>konieczny</a:t>
            </a:r>
            <a:r>
              <a:rPr lang="pl-PL" dirty="0"/>
              <a:t> do realizacji w związku z planowanymi do osiągnięcia celami i rezultatami. </a:t>
            </a:r>
            <a:r>
              <a:rPr lang="pl-PL" b="1" dirty="0" smtClean="0"/>
              <a:t>Sprawdzenie</a:t>
            </a:r>
            <a:r>
              <a:rPr lang="pl-PL" dirty="0" smtClean="0"/>
              <a:t> czy koszty kwalifikowalne poszczególnych zadań wchodzących w skład operacji </a:t>
            </a:r>
            <a:r>
              <a:rPr lang="pl-PL" b="1" dirty="0" smtClean="0"/>
              <a:t>odpowiadają cenom rynkowym </a:t>
            </a:r>
            <a:r>
              <a:rPr lang="pl-PL" dirty="0" smtClean="0"/>
              <a:t>i są </a:t>
            </a:r>
            <a:r>
              <a:rPr lang="pl-PL" b="1" dirty="0" smtClean="0"/>
              <a:t>właściwie uzasadnione</a:t>
            </a:r>
            <a:endParaRPr lang="pl-PL" dirty="0" smtClean="0"/>
          </a:p>
          <a:p>
            <a:pPr marL="342900" indent="-342900"/>
            <a:r>
              <a:rPr lang="pl-PL" dirty="0" smtClean="0"/>
              <a:t>7. </a:t>
            </a:r>
            <a:r>
              <a:rPr lang="pl-PL" b="1" dirty="0" smtClean="0"/>
              <a:t>Analiza</a:t>
            </a:r>
            <a:r>
              <a:rPr lang="pl-PL" dirty="0" smtClean="0"/>
              <a:t> czy </a:t>
            </a:r>
            <a:r>
              <a:rPr lang="pl-PL" dirty="0"/>
              <a:t>planowany zakres operacji jest wystarczający do uzyskania planowanych efektów</a:t>
            </a:r>
            <a:r>
              <a:rPr lang="pl-PL" dirty="0" smtClean="0"/>
              <a:t>.</a:t>
            </a:r>
          </a:p>
          <a:p>
            <a:pPr marL="342900" indent="-342900"/>
            <a:endParaRPr lang="pl-PL" dirty="0" smtClean="0"/>
          </a:p>
          <a:p>
            <a:pPr marL="342900" indent="-342900"/>
            <a:endParaRPr lang="pl-PL" dirty="0"/>
          </a:p>
          <a:p>
            <a:pPr marL="342900" indent="-342900"/>
            <a:r>
              <a:rPr lang="pl-PL" dirty="0" smtClean="0"/>
              <a:t>8. I – II uzupełnienia</a:t>
            </a:r>
            <a:endParaRPr lang="pl-PL" b="1" dirty="0"/>
          </a:p>
          <a:p>
            <a:pPr marL="342900" indent="-342900"/>
            <a:endParaRPr lang="pl-PL" dirty="0"/>
          </a:p>
          <a:p>
            <a:pPr marL="342900" indent="-342900"/>
            <a:endParaRPr lang="pl-PL" dirty="0" smtClean="0"/>
          </a:p>
          <a:p>
            <a:pPr marL="342900" indent="-342900"/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530120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</a:rPr>
              <a:t>Dziękuję za uwagę</a:t>
            </a:r>
            <a:endParaRPr lang="pl-PL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580526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Andrzej Soliński</a:t>
            </a:r>
          </a:p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Wydział Rozwoju Obszarów Wiejskich</a:t>
            </a:r>
          </a:p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(071) 776-95-94, </a:t>
            </a:r>
            <a:r>
              <a:rPr lang="pl-PL" dirty="0" err="1" smtClean="0">
                <a:solidFill>
                  <a:schemeClr val="bg2">
                    <a:lumMod val="50000"/>
                  </a:schemeClr>
                </a:solidFill>
              </a:rPr>
              <a:t>andrzej.solinski@umwd.pl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E66DF-CD85-4409-96C8-9002DC7AC5FA}" type="slidenum">
              <a:rPr lang="pl-PL"/>
              <a:pPr>
                <a:defRPr/>
              </a:pPr>
              <a:t>36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2348880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Prezentacja nowych procedur oceny Małych Projektów</a:t>
            </a:r>
            <a:endParaRPr lang="pl-PL" sz="40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/>
          <a:srcRect l="10332" t="13746" r="12298" b="7997"/>
          <a:stretch>
            <a:fillRect/>
          </a:stretch>
        </p:blipFill>
        <p:spPr bwMode="auto">
          <a:xfrm>
            <a:off x="302546" y="0"/>
            <a:ext cx="85324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http://www.prow.dolnyslask.pl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29406"/>
            <a:ext cx="752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Nowa strona: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http://www.</a:t>
            </a:r>
            <a:r>
              <a:rPr lang="pl-PL" sz="3600" b="1" dirty="0" smtClean="0">
                <a:solidFill>
                  <a:srgbClr val="FF0000"/>
                </a:solidFill>
              </a:rPr>
              <a:t>umwd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  <a:r>
              <a:rPr lang="pl-PL" sz="3600" b="1" dirty="0" smtClean="0">
                <a:solidFill>
                  <a:srgbClr val="FF0000"/>
                </a:solidFill>
              </a:rPr>
              <a:t>dolnyslask</a:t>
            </a:r>
            <a:r>
              <a:rPr lang="pl-PL" sz="2000" b="1" dirty="0" smtClean="0">
                <a:solidFill>
                  <a:srgbClr val="FF0000"/>
                </a:solidFill>
              </a:rPr>
              <a:t>.</a:t>
            </a:r>
            <a:r>
              <a:rPr lang="pl-PL" b="1" dirty="0" smtClean="0">
                <a:solidFill>
                  <a:srgbClr val="FF0000"/>
                </a:solidFill>
              </a:rPr>
              <a:t>pl/....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9021"/>
            <a:ext cx="2771799" cy="22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0" y="5368898"/>
            <a:ext cx="7524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Stara strona</a:t>
            </a:r>
          </a:p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http://www.</a:t>
            </a:r>
            <a:r>
              <a:rPr lang="pl-PL" sz="3200" b="1" dirty="0" smtClean="0">
                <a:solidFill>
                  <a:schemeClr val="bg1">
                    <a:lumMod val="65000"/>
                  </a:schemeClr>
                </a:solidFill>
              </a:rPr>
              <a:t>dolnyslask</a:t>
            </a:r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.pl/.....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6300193" y="5036241"/>
            <a:ext cx="2808312" cy="17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7020272" y="3717032"/>
            <a:ext cx="122413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512" y="292726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000" b="1" dirty="0" err="1" smtClean="0">
                <a:solidFill>
                  <a:srgbClr val="FF0000"/>
                </a:solidFill>
              </a:rPr>
              <a:t>www.prow.dolnyslask.pl</a:t>
            </a:r>
            <a:endParaRPr lang="pl-PL" sz="5000" b="1" dirty="0">
              <a:solidFill>
                <a:srgbClr val="FF0000"/>
              </a:solidFill>
            </a:endParaRPr>
          </a:p>
        </p:txBody>
      </p:sp>
      <p:sp>
        <p:nvSpPr>
          <p:cNvPr id="8" name="Strzałka w dół 7"/>
          <p:cNvSpPr/>
          <p:nvPr/>
        </p:nvSpPr>
        <p:spPr>
          <a:xfrm flipV="1">
            <a:off x="7020272" y="2276872"/>
            <a:ext cx="122413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9" name="Mnożenie 8"/>
          <p:cNvSpPr/>
          <p:nvPr/>
        </p:nvSpPr>
        <p:spPr>
          <a:xfrm>
            <a:off x="6948264" y="3573016"/>
            <a:ext cx="1368152" cy="1296144"/>
          </a:xfrm>
          <a:prstGeom prst="mathMultiply">
            <a:avLst>
              <a:gd name="adj1" fmla="val 33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numeru slajdu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86466"/>
            <a:ext cx="9144000" cy="12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492896"/>
            <a:ext cx="842493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725144"/>
            <a:ext cx="7848872" cy="144016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043608" y="61560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- weszło w życie 30.08.2010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404664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B)---&gt;Małe Projekty</a:t>
            </a:r>
            <a:br>
              <a:rPr lang="pl-PL" dirty="0" smtClean="0"/>
            </a:br>
            <a:r>
              <a:rPr lang="pl-PL" dirty="0" smtClean="0"/>
              <a:t>Wniosek o przyznanie pomocy do edycji ( </a:t>
            </a:r>
            <a:r>
              <a:rPr lang="pl-PL" dirty="0" smtClean="0">
                <a:hlinkClick r:id="rId4"/>
              </a:rPr>
              <a:t>pobierz plik 700 </a:t>
            </a:r>
            <a:r>
              <a:rPr lang="pl-PL" dirty="0" err="1" smtClean="0">
                <a:hlinkClick r:id="rId4"/>
              </a:rPr>
              <a:t>kb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Wniosek o przyznanie pomocy ( </a:t>
            </a:r>
            <a:r>
              <a:rPr lang="pl-PL" dirty="0" smtClean="0">
                <a:hlinkClick r:id="rId5"/>
              </a:rPr>
              <a:t>pobierz plik 420 </a:t>
            </a:r>
            <a:r>
              <a:rPr lang="pl-PL" dirty="0" err="1" smtClean="0">
                <a:hlinkClick r:id="rId5"/>
              </a:rPr>
              <a:t>kb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Instrukcja wypełniania wniosku ( </a:t>
            </a:r>
            <a:r>
              <a:rPr lang="pl-PL" dirty="0" smtClean="0">
                <a:hlinkClick r:id="rId6"/>
              </a:rPr>
              <a:t>pobierz plik 456 </a:t>
            </a:r>
            <a:r>
              <a:rPr lang="pl-PL" dirty="0" err="1" smtClean="0">
                <a:hlinkClick r:id="rId6"/>
              </a:rPr>
              <a:t>kb</a:t>
            </a:r>
            <a:r>
              <a:rPr lang="pl-PL" dirty="0" smtClean="0"/>
              <a:t>) - aktualizacja 01.12.2010 (zmiany kolorem)</a:t>
            </a:r>
          </a:p>
          <a:p>
            <a:endParaRPr lang="pl-PL" b="1" i="1" dirty="0" smtClean="0"/>
          </a:p>
          <a:p>
            <a:r>
              <a:rPr lang="pl-PL" b="1" i="1" dirty="0" smtClean="0"/>
              <a:t>Uwaga 01.12.2010:</a:t>
            </a:r>
            <a:r>
              <a:rPr lang="pl-PL" dirty="0" smtClean="0"/>
              <a:t> Wprowadzono zmiany do Instrukcji (...), dotyczące doprecyzowania zapisów w sekcji I, II, III, IV, V, VI i VIII (zaznaczone kolorem)</a:t>
            </a:r>
            <a:br>
              <a:rPr lang="pl-PL" dirty="0" smtClean="0"/>
            </a:br>
            <a:endParaRPr lang="pl-PL" dirty="0" smtClean="0"/>
          </a:p>
          <a:p>
            <a:r>
              <a:rPr lang="pl-PL" b="1" i="1" dirty="0" smtClean="0"/>
              <a:t>Uwaga 18.10.2010:</a:t>
            </a:r>
            <a:r>
              <a:rPr lang="pl-PL" i="1" dirty="0" smtClean="0"/>
              <a:t>Formularz wniosku o przyznanie pomocy w ramach działania „Wdrażanie lokalnych strategii rozwoju" w zakresie małych projektów </a:t>
            </a:r>
            <a:r>
              <a:rPr lang="pl-PL" i="1" dirty="0" smtClean="0">
                <a:solidFill>
                  <a:srgbClr val="FF0000"/>
                </a:solidFill>
              </a:rPr>
              <a:t>obowiązuje od dnia 30 sierpnia 2010r.; </a:t>
            </a:r>
            <a:r>
              <a:rPr lang="pl-PL" i="1" dirty="0" smtClean="0"/>
              <a:t>  Wszyscy Wnioskodawcy, którzy składali wnioski o przyznanie pomocy w ramach działania „Wdrażanie lokalnych strategii rozwoju" w zakresie małych projektów w ramach naborów wniosków, w których dzień 30 sierpnia br. wypadał w trakcie trwania naboru (do wszystkich wniosków złożonych w ramach naboru) oraz do wszystkich naborów rozpoczętych po 30 sierpnia br. będą zobowiązani w ramach uzupełnień / wyjaśnień dokonać poprawy formularza wniosku, tj. złożyć wniosek o przyznanie pomocy na nowym formularzu w wersji4z.         Konieczność ta wynika z faktu wejścia w życie w dniu 30 sierpnia 2010 roku rozporządzenia Ministra Rolnictwa i Rozwoju Wsi z dnia 19 sierpnia 2010 r. zmieniającego rozporządzenie w sprawie szczegółowych warunków i trybu przyznawania oraz wypłaty pomocy finansowej w ramach działania „Wdrażanie lokalnych strategii rozwoju" objętego Programem Rozwoju Obszarów Wiejskich na lata 2007-2013 (</a:t>
            </a:r>
            <a:r>
              <a:rPr lang="pl-PL" i="1" dirty="0" err="1" smtClean="0"/>
              <a:t>Dz.U</a:t>
            </a:r>
            <a:r>
              <a:rPr lang="pl-PL" i="1" dirty="0" smtClean="0"/>
              <a:t>. Nr 158 poz. 1067)".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76672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związku z faktem, iż LGD muszą </a:t>
            </a:r>
            <a:r>
              <a:rPr lang="pl-PL" dirty="0">
                <a:solidFill>
                  <a:srgbClr val="FF0000"/>
                </a:solidFill>
              </a:rPr>
              <a:t>dostosować lokalne strategie rozwoju do zmian </a:t>
            </a:r>
            <a:r>
              <a:rPr lang="pl-PL" dirty="0"/>
              <a:t>przepisów wynikających z rozporządzenia Ministra Rolnictwa i Rozwoju Wsi z dnia 19 sierpnia 2010 r. zmieniającego rozporządzenie w sprawie szczegółowych warunków i trybu przyznawania oraz wypłaty pomocy finansowej w ramach działania „Wdrażanie lokalnych strategii rozwoju” objętego Programem Rozwoju Obszarów Wiejskich na lata 2007-2013 w terminie do 30 stycznia 2011 r., </a:t>
            </a:r>
            <a:r>
              <a:rPr lang="pl-PL" dirty="0">
                <a:solidFill>
                  <a:srgbClr val="FF0000"/>
                </a:solidFill>
              </a:rPr>
              <a:t>może mieć miejsce sytuacja, gdzie LGD, która nie dokonała jeszcze ww. zmian będzie wybierać wysokości operacje do 100% limitu określonego w informacji o możliwości składania wniosków. </a:t>
            </a:r>
            <a:endParaRPr lang="pl-PL" dirty="0" smtClean="0">
              <a:solidFill>
                <a:srgbClr val="FF0000"/>
              </a:solidFill>
            </a:endParaRPr>
          </a:p>
          <a:p>
            <a:endParaRPr lang="pl-PL" dirty="0"/>
          </a:p>
          <a:p>
            <a:r>
              <a:rPr lang="pl-PL" dirty="0"/>
              <a:t>W takim przypadku na podstawie listy operacji wybranych przez LGD do finansowania oraz uchwał właściwego organu LGD podjętych w sprawie wyboru operacji </a:t>
            </a:r>
            <a:r>
              <a:rPr lang="pl-PL" dirty="0">
                <a:solidFill>
                  <a:srgbClr val="FF0000"/>
                </a:solidFill>
              </a:rPr>
              <a:t>należy sprawdzić</a:t>
            </a:r>
            <a:r>
              <a:rPr lang="pl-PL" dirty="0"/>
              <a:t>, </a:t>
            </a:r>
            <a:r>
              <a:rPr lang="pl-PL" dirty="0">
                <a:solidFill>
                  <a:srgbClr val="FF0000"/>
                </a:solidFill>
              </a:rPr>
              <a:t>czy LGD dokonała wyboru operacji do wysokości limitu </a:t>
            </a:r>
            <a:r>
              <a:rPr lang="pl-PL" dirty="0"/>
              <a:t>określonego w informacji o możliwości składania wniosków.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W przypadku, gdy LGD </a:t>
            </a:r>
            <a:r>
              <a:rPr lang="pl-PL" dirty="0">
                <a:solidFill>
                  <a:srgbClr val="FF0000"/>
                </a:solidFill>
              </a:rPr>
              <a:t>dokonała wyboru operacji ponad limit </a:t>
            </a:r>
            <a:r>
              <a:rPr lang="pl-PL" dirty="0"/>
              <a:t>określony w informacji o możliwości składania wniosków należy na posiadanej liście operacji wybranych do finansowania zaznaczyć operacje, które nie mieszczą się w limicie, a następnie w odniesieniu do tych operacji odmówić przyznania pomocy. </a:t>
            </a: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1BFDAB-5C11-46C4-B59A-736CBA129B2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i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plik</Template>
  <TotalTime>4</TotalTime>
  <Words>2274</Words>
  <Application>Microsoft Office PowerPoint</Application>
  <PresentationFormat>Pokaz na ekranie (4:3)</PresentationFormat>
  <Paragraphs>311</Paragraphs>
  <Slides>36</Slides>
  <Notes>34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plik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Company>SONIK &amp; SONIK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asolinski</dc:creator>
  <cp:lastModifiedBy>asolinski</cp:lastModifiedBy>
  <cp:revision>3</cp:revision>
  <dcterms:created xsi:type="dcterms:W3CDTF">2010-02-26T10:59:03Z</dcterms:created>
  <dcterms:modified xsi:type="dcterms:W3CDTF">2010-12-17T08:42:48Z</dcterms:modified>
</cp:coreProperties>
</file>