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2" r:id="rId3"/>
    <p:sldId id="438" r:id="rId4"/>
    <p:sldId id="476" r:id="rId5"/>
    <p:sldId id="477" r:id="rId6"/>
    <p:sldId id="436" r:id="rId7"/>
    <p:sldId id="469" r:id="rId8"/>
    <p:sldId id="472" r:id="rId9"/>
    <p:sldId id="473" r:id="rId10"/>
    <p:sldId id="478" r:id="rId11"/>
    <p:sldId id="474" r:id="rId12"/>
    <p:sldId id="479" r:id="rId13"/>
    <p:sldId id="480" r:id="rId14"/>
    <p:sldId id="481" r:id="rId15"/>
    <p:sldId id="482" r:id="rId16"/>
    <p:sldId id="457" r:id="rId17"/>
    <p:sldId id="311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66"/>
    <a:srgbClr val="660066"/>
    <a:srgbClr val="C0C0C0"/>
    <a:srgbClr val="E7C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2063" autoAdjust="0"/>
  </p:normalViewPr>
  <p:slideViewPr>
    <p:cSldViewPr>
      <p:cViewPr>
        <p:scale>
          <a:sx n="114" d="100"/>
          <a:sy n="114" d="100"/>
        </p:scale>
        <p:origin x="-155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D54BFB-5CFF-4376-B66A-AD7AC97E5B33}" type="datetimeFigureOut">
              <a:rPr lang="pl-PL"/>
              <a:pPr>
                <a:defRPr/>
              </a:pPr>
              <a:t>2012-12-04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2932FD-8A85-48D9-BA0F-111DAF1A17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7985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F4C75C-8F10-4359-8A60-7724BBA4BA36}" type="datetimeFigureOut">
              <a:rPr lang="pl-PL"/>
              <a:pPr>
                <a:defRPr/>
              </a:pPr>
              <a:t>2012-12-04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10CC25-55E0-4E18-A2E7-7E0CF8B532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922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2C534C-CE75-4556-B2BA-BA5DEC8E66B8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1D918-F919-47E5-84D5-AFC632D5975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52651D-B567-4652-83CC-5C30D593E7C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52651D-B567-4652-83CC-5C30D593E7C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52651D-B567-4652-83CC-5C30D593E7C6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0CC25-55E0-4E18-A2E7-7E0CF8B5323B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195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0CC25-55E0-4E18-A2E7-7E0CF8B5323B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19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C017EB-F564-4D8E-93F6-8FE296847B84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904B8-2DBD-47F4-8090-13F58B8A6F63}" type="datetime1">
              <a:rPr lang="pl-PL"/>
              <a:pPr>
                <a:defRPr/>
              </a:pPr>
              <a:t>2012-12-04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CFF5-82F7-4E52-B797-6606290CB2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409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16008-2F79-4501-B3C4-F5E6DA00EF98}" type="datetime1">
              <a:rPr lang="pl-PL"/>
              <a:pPr>
                <a:defRPr/>
              </a:pPr>
              <a:t>2012-12-04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5FB6A6-B3B5-4841-B6CB-1DF322F14C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ransition>
    <p:rand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99792" y="1052736"/>
            <a:ext cx="5976664" cy="864096"/>
          </a:xfrm>
        </p:spPr>
        <p:txBody>
          <a:bodyPr/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LGR Dolnośląska Kraina Karpia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- ocena wniosków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702735"/>
              </p:ext>
            </p:extLst>
          </p:nvPr>
        </p:nvGraphicFramePr>
        <p:xfrm>
          <a:off x="395536" y="1988840"/>
          <a:ext cx="8424936" cy="329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932"/>
                <a:gridCol w="1365356"/>
                <a:gridCol w="1080120"/>
                <a:gridCol w="1080120"/>
                <a:gridCol w="1512168"/>
                <a:gridCol w="1224136"/>
                <a:gridCol w="936104"/>
              </a:tblGrid>
              <a:tr h="879526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wybrane podlegające ocenie przez SW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Umowy o dofinansowanie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Kwota z umów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% wykorzystania kwoty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z konkursu do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podpisanych umów</a:t>
                      </a:r>
                      <a:endParaRPr lang="pl-PL" sz="10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Odmowa przyznania pomocy / Rezygnacje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Beneficjenta</a:t>
                      </a:r>
                      <a:endParaRPr lang="pl-PL" sz="10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Kwota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806232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 konkurs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(stare zasady)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3 021 507,35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77,82%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444 086,96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232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 konkurs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Weryfikacja Wniosków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6232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  <a:cs typeface="Calibri" pitchFamily="34" charset="0"/>
                        </a:rPr>
                        <a:t>Złożono Wnioski w LGR</a:t>
                      </a:r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dtytuł 2"/>
          <p:cNvSpPr>
            <a:spLocks noGrp="1"/>
          </p:cNvSpPr>
          <p:nvPr>
            <p:ph type="subTitle" idx="1"/>
          </p:nvPr>
        </p:nvSpPr>
        <p:spPr>
          <a:xfrm>
            <a:off x="5868144" y="6237312"/>
            <a:ext cx="4104456" cy="360040"/>
          </a:xfrm>
        </p:spPr>
        <p:txBody>
          <a:bodyPr/>
          <a:lstStyle/>
          <a:p>
            <a:r>
              <a:rPr lang="pl-PL" sz="1200" b="1" dirty="0" smtClean="0">
                <a:solidFill>
                  <a:schemeClr val="tx1"/>
                </a:solidFill>
              </a:rPr>
              <a:t>Stan na 30.11.2012 r.</a:t>
            </a:r>
            <a:endParaRPr lang="pl-PL" sz="1200" b="1" dirty="0">
              <a:solidFill>
                <a:schemeClr val="tx1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4" descr="po_ryby_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0839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124744"/>
            <a:ext cx="5976664" cy="936104"/>
          </a:xfrm>
        </p:spPr>
        <p:txBody>
          <a:bodyPr/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LGR Partnerstwo dla Doliny Baryczy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- nabory wniosków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08104" y="6237312"/>
            <a:ext cx="4568552" cy="432048"/>
          </a:xfrm>
        </p:spPr>
        <p:txBody>
          <a:bodyPr anchor="ctr"/>
          <a:lstStyle/>
          <a:p>
            <a:r>
              <a:rPr lang="pl-PL" sz="1400" b="1" dirty="0" smtClean="0">
                <a:solidFill>
                  <a:schemeClr val="tx1"/>
                </a:solidFill>
              </a:rPr>
              <a:t>Stan na 30.11.2012 r.</a:t>
            </a:r>
            <a:endParaRPr lang="pl-PL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016743"/>
              </p:ext>
            </p:extLst>
          </p:nvPr>
        </p:nvGraphicFramePr>
        <p:xfrm>
          <a:off x="395534" y="2060849"/>
          <a:ext cx="8280921" cy="419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0"/>
                <a:gridCol w="1080120"/>
                <a:gridCol w="825320"/>
                <a:gridCol w="955491"/>
                <a:gridCol w="955491"/>
                <a:gridCol w="955491"/>
                <a:gridCol w="1204751"/>
                <a:gridCol w="1152127"/>
              </a:tblGrid>
              <a:tr h="820891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Limit  przeznaczony               na konkurs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Ilość złożonych Wniosków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niewybrane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wybrane</a:t>
                      </a:r>
                    </a:p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(poza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limitem)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wybrane</a:t>
                      </a:r>
                    </a:p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(w limicie)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Kwota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dofinansowania wybranych wniosków 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% wykorzystania limitu na konkurs do wybranych Wniosków</a:t>
                      </a:r>
                    </a:p>
                  </a:txBody>
                  <a:tcPr anchor="ctr"/>
                </a:tc>
              </a:tr>
              <a:tr h="907300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(stare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8 470 000,00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4 857 048,99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57,34 %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7 218 090,59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3 352 450,97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46,44 %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5 667 664,82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1 500 000,00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26,47 %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IV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8 000 000,00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6 286 661,34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78,58 %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62852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124744"/>
            <a:ext cx="5976664" cy="936104"/>
          </a:xfrm>
        </p:spPr>
        <p:txBody>
          <a:bodyPr/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LGR Partnerstwo dla Doliny Baryczy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- ocena wniosków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508104" y="6237312"/>
            <a:ext cx="4568552" cy="432048"/>
          </a:xfrm>
        </p:spPr>
        <p:txBody>
          <a:bodyPr anchor="ctr"/>
          <a:lstStyle/>
          <a:p>
            <a:r>
              <a:rPr lang="pl-PL" sz="1400" b="1" dirty="0" smtClean="0">
                <a:solidFill>
                  <a:schemeClr val="tx1"/>
                </a:solidFill>
              </a:rPr>
              <a:t>Stan na 30.11.2012 r.</a:t>
            </a:r>
            <a:endParaRPr lang="pl-PL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6513"/>
              </p:ext>
            </p:extLst>
          </p:nvPr>
        </p:nvGraphicFramePr>
        <p:xfrm>
          <a:off x="395537" y="2060848"/>
          <a:ext cx="8424934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1224136"/>
                <a:gridCol w="1080120"/>
                <a:gridCol w="1080120"/>
                <a:gridCol w="1368152"/>
                <a:gridCol w="1316717"/>
                <a:gridCol w="1203562"/>
              </a:tblGrid>
              <a:tr h="835293"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wybrane podlegające ocenie przez SW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Umowy o dofinansowanie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Kwota z umów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% wykorzystania kwoty z konkursu do podpisanych umów</a:t>
                      </a:r>
                    </a:p>
                    <a:p>
                      <a:pPr algn="ctr"/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Odmowa przyznania pomocy / Rezygnacje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Beneficjenta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Kwota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(stare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3 457 048,</a:t>
                      </a:r>
                      <a:r>
                        <a:rPr lang="pl-PL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99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40,82 %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1 400 000,00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2 355 538,41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32,63 %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1 500 000,00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26,47 %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IV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Weryfikacja Wniosków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811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2087216" y="980728"/>
            <a:ext cx="7056784" cy="1224136"/>
          </a:xfrm>
        </p:spPr>
        <p:txBody>
          <a:bodyPr/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Funkcjonowanie Lokalnych Grup Rybackich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894001"/>
              </p:ext>
            </p:extLst>
          </p:nvPr>
        </p:nvGraphicFramePr>
        <p:xfrm>
          <a:off x="755576" y="2348880"/>
          <a:ext cx="7632850" cy="2995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748883">
                <a:tc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Limity finansowe </a:t>
                      </a:r>
                    </a:p>
                    <a:p>
                      <a:pPr algn="ctr"/>
                      <a:r>
                        <a:rPr lang="pl-PL" sz="1200" dirty="0" smtClean="0"/>
                        <a:t>2012-2015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Podpisane umowy</a:t>
                      </a:r>
                    </a:p>
                    <a:p>
                      <a:pPr algn="ctr"/>
                      <a:r>
                        <a:rPr lang="pl-PL" sz="1200" dirty="0" smtClean="0"/>
                        <a:t>2012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Złożone wnioski</a:t>
                      </a:r>
                    </a:p>
                    <a:p>
                      <a:pPr algn="ctr"/>
                      <a:r>
                        <a:rPr lang="pl-PL" sz="1200" dirty="0" smtClean="0"/>
                        <a:t>2013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 wykorzystanie limitu</a:t>
                      </a:r>
                      <a:endParaRPr lang="pl-PL" sz="1200" dirty="0"/>
                    </a:p>
                  </a:txBody>
                  <a:tcPr anchor="ctr"/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Dolnośląska Kraina Karpia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1 419 729,84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415 036,79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410 812,15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29,23 %</a:t>
                      </a:r>
                      <a:endParaRPr lang="pl-PL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Partnerstwo dla Doliny Baryczy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3 238 665,65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1 281 107,96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1 023 892,08</a:t>
                      </a:r>
                      <a:endParaRPr lang="pl-PL" sz="120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/>
                        <a:t>39,55 %</a:t>
                      </a:r>
                      <a:endParaRPr lang="pl-PL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Razem</a:t>
                      </a:r>
                      <a:r>
                        <a:rPr lang="pl-PL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4 658 395,49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1 696 144,75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1 434 704,23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30,80%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3443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ctrTitle"/>
          </p:nvPr>
        </p:nvSpPr>
        <p:spPr>
          <a:xfrm>
            <a:off x="1547664" y="980728"/>
            <a:ext cx="7772400" cy="1470025"/>
          </a:xfrm>
        </p:spPr>
        <p:txBody>
          <a:bodyPr/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Współpraca międzyregionalna i międzynarodowa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Lokalnych Grup Rybackich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92393"/>
              </p:ext>
            </p:extLst>
          </p:nvPr>
        </p:nvGraphicFramePr>
        <p:xfrm>
          <a:off x="683568" y="2276872"/>
          <a:ext cx="7848870" cy="293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73448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Limity finansowe </a:t>
                      </a:r>
                    </a:p>
                    <a:p>
                      <a:pPr algn="ctr"/>
                      <a:r>
                        <a:rPr lang="pl-PL" sz="1200" dirty="0" smtClean="0"/>
                        <a:t>2012-2015</a:t>
                      </a:r>
                      <a:endParaRPr lang="pl-P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Podpisane umowy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Złożone wnioski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/>
                        <a:t>% wykorzystanie limitu</a:t>
                      </a:r>
                      <a:endParaRPr lang="pl-PL" sz="1200" dirty="0"/>
                    </a:p>
                  </a:txBody>
                  <a:tcPr anchor="ctr"/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Dolnośląska Kraina Karpia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983 602,15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200 125,22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20,34 %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Partnerstwo dla Doliny Baryczy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2 428 999,17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/>
                        <a:t>32 684,89</a:t>
                      </a:r>
                      <a:endParaRPr lang="pl-PL" sz="1200" b="0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3448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Razem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3 412 601,32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200 125,22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32 684,89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/>
                          </a:solidFill>
                        </a:rPr>
                        <a:t>5,86%</a:t>
                      </a:r>
                      <a:endParaRPr lang="pl-PL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45792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848872" cy="415401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 ramach weryfikacji złożonych przez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Lokalne Grupy Rybackie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Wniosków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o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dofinansowanie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Samorząd Województwa Dolnośląskiego: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podpisał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33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umowy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 dofinansowanie na kwotę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11 457 525,99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zł</a:t>
            </a:r>
            <a:endParaRPr lang="pl-PL" sz="16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(4 umowy z Beneficjentami realizującymi operacje poza woj. </a:t>
            </a:r>
            <a:r>
              <a:rPr lang="pl-PL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olnośląskim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),</a:t>
            </a:r>
            <a:endParaRPr lang="pl-PL" sz="16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wypłacono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Beneficjentom kwotę 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11 181 736,83 zł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z czego kwota wypłaconych zaliczek wynosi 10 100 617,36 zł,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łożono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Wniosków o płatność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na kwotę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2 256 807,67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zł, z czego wnioski w ramach funkcjonowania LGR to kwota 926 841,15 zł,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przeprowadzono </a:t>
            </a:r>
            <a:r>
              <a:rPr lang="pl-PL" sz="1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 kontrole </a:t>
            </a:r>
            <a:r>
              <a:rPr lang="pl-PL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 Beneficjentów na etapie Wniosku o płatność końcową. </a:t>
            </a:r>
            <a:endParaRPr lang="pl-PL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z rogami ściętymi po przekątnej 5"/>
          <p:cNvSpPr/>
          <p:nvPr/>
        </p:nvSpPr>
        <p:spPr>
          <a:xfrm>
            <a:off x="4720165" y="188913"/>
            <a:ext cx="4029075" cy="50482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Arial" charset="0"/>
              </a:rPr>
              <a:t>Podsumowanie</a:t>
            </a:r>
            <a:endParaRPr lang="pl-PL" sz="24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434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728191"/>
          </a:xfrm>
        </p:spPr>
        <p:txBody>
          <a:bodyPr/>
          <a:lstStyle/>
          <a:p>
            <a:r>
              <a:rPr lang="pl-PL" sz="4800" dirty="0" smtClean="0"/>
              <a:t>Dziękuję za uwagę</a:t>
            </a:r>
            <a:endParaRPr lang="pl-PL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5184576" cy="3786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39318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539750" y="6453188"/>
            <a:ext cx="8358188" cy="288925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/>
          <a:p>
            <a:pPr algn="ctr"/>
            <a:r>
              <a:rPr lang="pl-PL" sz="1400" b="1" dirty="0">
                <a:latin typeface="Calibri" pitchFamily="34" charset="0"/>
              </a:rPr>
              <a:t>Urząd Marszałkowski Województwa </a:t>
            </a:r>
            <a:r>
              <a:rPr lang="pl-PL" sz="1400" b="1" dirty="0" smtClean="0">
                <a:latin typeface="Calibri" pitchFamily="34" charset="0"/>
              </a:rPr>
              <a:t>Dolnośląskiego</a:t>
            </a:r>
            <a:endParaRPr lang="pl-PL" sz="1400" b="1" dirty="0">
              <a:latin typeface="Calibri" pitchFamily="34" charset="0"/>
            </a:endParaRPr>
          </a:p>
        </p:txBody>
      </p:sp>
      <p:sp>
        <p:nvSpPr>
          <p:cNvPr id="2" name="pole tekstowe 11"/>
          <p:cNvSpPr txBox="1"/>
          <p:nvPr/>
        </p:nvSpPr>
        <p:spPr>
          <a:xfrm>
            <a:off x="900113" y="4652963"/>
            <a:ext cx="7429500" cy="100806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endParaRPr lang="pl-PL" b="1">
              <a:latin typeface="Calibri" pitchFamily="34" charset="0"/>
            </a:endParaRPr>
          </a:p>
        </p:txBody>
      </p:sp>
      <p:sp>
        <p:nvSpPr>
          <p:cNvPr id="3" name="pole tekstowe 11"/>
          <p:cNvSpPr txBox="1"/>
          <p:nvPr/>
        </p:nvSpPr>
        <p:spPr>
          <a:xfrm>
            <a:off x="3635375" y="4797425"/>
            <a:ext cx="5040313" cy="1008063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endParaRPr lang="pl-PL" sz="1600" b="1" i="1" dirty="0" smtClean="0">
              <a:latin typeface="Calibri" pitchFamily="34" charset="0"/>
            </a:endParaRPr>
          </a:p>
          <a:p>
            <a:pPr algn="ctr"/>
            <a:r>
              <a:rPr lang="pl-PL" sz="1600" b="1" i="1" dirty="0" smtClean="0">
                <a:latin typeface="Calibri" pitchFamily="34" charset="0"/>
              </a:rPr>
              <a:t>Wydział  </a:t>
            </a:r>
            <a:r>
              <a:rPr lang="pl-PL" sz="1600" b="1" i="1" dirty="0">
                <a:latin typeface="Calibri" pitchFamily="34" charset="0"/>
              </a:rPr>
              <a:t>Obszarów </a:t>
            </a:r>
            <a:r>
              <a:rPr lang="pl-PL" sz="1600" b="1" i="1" dirty="0" smtClean="0">
                <a:latin typeface="Calibri" pitchFamily="34" charset="0"/>
              </a:rPr>
              <a:t>Wiejskich </a:t>
            </a:r>
            <a:endParaRPr lang="pl-PL" sz="1600" b="1" i="1" dirty="0">
              <a:latin typeface="Calibri" pitchFamily="34" charset="0"/>
            </a:endParaRPr>
          </a:p>
          <a:p>
            <a:pPr algn="ctr"/>
            <a:r>
              <a:rPr lang="pl-PL" sz="1600" b="1" i="1" dirty="0">
                <a:latin typeface="Calibri" pitchFamily="34" charset="0"/>
              </a:rPr>
              <a:t>Departament </a:t>
            </a:r>
            <a:r>
              <a:rPr lang="pl-PL" sz="1600" b="1" i="1" dirty="0" smtClean="0">
                <a:latin typeface="Calibri" pitchFamily="34" charset="0"/>
              </a:rPr>
              <a:t>Obszarów Wiejskich i Zasobów Naturalnych</a:t>
            </a:r>
            <a:endParaRPr lang="pl-PL" sz="1600" b="1" i="1" dirty="0">
              <a:latin typeface="Calibri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83568" y="1628800"/>
            <a:ext cx="79930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000000"/>
                </a:solidFill>
                <a:latin typeface="Calibri" pitchFamily="34" charset="0"/>
              </a:rPr>
              <a:t>Program Operacyjny „Zrównoważony rozwój sektora rybołówstwa i nadbrzeżnych obszarów rybackich 2007-2013”</a:t>
            </a:r>
          </a:p>
          <a:p>
            <a:pPr algn="ctr">
              <a:lnSpc>
                <a:spcPct val="150000"/>
              </a:lnSpc>
            </a:pPr>
            <a:endParaRPr lang="pl-PL" sz="2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000000"/>
                </a:solidFill>
                <a:latin typeface="Calibri" pitchFamily="34" charset="0"/>
              </a:rPr>
              <a:t>Instytucja Pośrednicząca </a:t>
            </a:r>
          </a:p>
          <a:p>
            <a:pPr algn="ctr">
              <a:lnSpc>
                <a:spcPct val="150000"/>
              </a:lnSpc>
            </a:pPr>
            <a:r>
              <a:rPr lang="pl-PL" sz="2400" b="1" dirty="0" smtClean="0">
                <a:solidFill>
                  <a:srgbClr val="000000"/>
                </a:solidFill>
                <a:latin typeface="Calibri" pitchFamily="34" charset="0"/>
              </a:rPr>
              <a:t> Urząd Marszałkowski Województwa Dolnośląskiego</a:t>
            </a:r>
            <a:endParaRPr lang="pl-PL" sz="2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 descr="po_ryby_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2928938" y="214313"/>
            <a:ext cx="5929312" cy="642937"/>
          </a:xfrm>
          <a:prstGeom prst="rect">
            <a:avLst/>
          </a:prstGeom>
          <a:noFill/>
        </p:spPr>
        <p:txBody>
          <a:bodyPr/>
          <a:lstStyle/>
          <a:p>
            <a:pPr algn="ctr"/>
            <a:endParaRPr lang="pl-PL" sz="2400" b="1">
              <a:latin typeface="Calibri" pitchFamily="34" charset="0"/>
            </a:endParaRPr>
          </a:p>
        </p:txBody>
      </p:sp>
      <p:sp>
        <p:nvSpPr>
          <p:cNvPr id="16" name="Prostokąt z rogami ściętymi po przekątnej 15"/>
          <p:cNvSpPr/>
          <p:nvPr/>
        </p:nvSpPr>
        <p:spPr>
          <a:xfrm>
            <a:off x="4548266" y="168275"/>
            <a:ext cx="4416222" cy="50482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sz="2800" b="1" dirty="0" smtClean="0">
                <a:solidFill>
                  <a:srgbClr val="000000"/>
                </a:solidFill>
                <a:latin typeface="Arial" charset="0"/>
              </a:rPr>
              <a:t>Stan wdrażania</a:t>
            </a:r>
            <a:endParaRPr lang="pl-PL" sz="28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344816" cy="46985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9" descr="po_ryby_log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4211960" y="214313"/>
            <a:ext cx="4646290" cy="642937"/>
          </a:xfrm>
          <a:prstGeom prst="rect">
            <a:avLst/>
          </a:prstGeom>
          <a:noFill/>
        </p:spPr>
        <p:txBody>
          <a:bodyPr/>
          <a:lstStyle/>
          <a:p>
            <a:pPr algn="ctr"/>
            <a:endParaRPr lang="pl-PL" sz="2400" b="1">
              <a:latin typeface="Calibri" pitchFamily="34" charset="0"/>
            </a:endParaRPr>
          </a:p>
        </p:txBody>
      </p:sp>
      <p:sp>
        <p:nvSpPr>
          <p:cNvPr id="7" name="Prostokąt z rogami ściętymi po przekątnej 6"/>
          <p:cNvSpPr/>
          <p:nvPr/>
        </p:nvSpPr>
        <p:spPr>
          <a:xfrm>
            <a:off x="4716016" y="176490"/>
            <a:ext cx="4248472" cy="50482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Arial" charset="0"/>
              </a:rPr>
              <a:t>LGR w Polsce</a:t>
            </a:r>
            <a:endParaRPr lang="pl-PL" sz="24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58393"/>
              </p:ext>
            </p:extLst>
          </p:nvPr>
        </p:nvGraphicFramePr>
        <p:xfrm>
          <a:off x="1043608" y="1700808"/>
          <a:ext cx="7272808" cy="4536508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435768"/>
                <a:gridCol w="2084512"/>
                <a:gridCol w="1792316"/>
                <a:gridCol w="2960212"/>
              </a:tblGrid>
              <a:tr h="545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L.p.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Województwo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Liczba zawiązanych LGR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Wybrane LGR do realizacji LSROR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1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/>
                        <a:t>dolnośląskie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/>
                        <a:t>2</a:t>
                      </a:r>
                      <a:endParaRPr lang="pl-PL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2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warmińsko-mazurskie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6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3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kujawsko-pomorskie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/>
                        <a:t>5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4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zachodniopomorskie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10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7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5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podkarpackie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3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6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małopolskie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2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7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łódzkie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8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świętokrzyskie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3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3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9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mazowieckie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3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10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pomorskie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8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8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11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lubelskie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2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12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lubuskie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5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13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wielkopolskie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5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14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/>
                        <a:t>śląskie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2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15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/>
                        <a:t>podlaskie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1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16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/>
                        <a:t>o</a:t>
                      </a:r>
                      <a:r>
                        <a:rPr lang="pl-PL" sz="1000" b="1" dirty="0" smtClean="0"/>
                        <a:t>polskie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/>
                        <a:t>1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pl-PL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  <a:tr h="234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 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Razem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/>
                        <a:t>58</a:t>
                      </a:r>
                      <a:endParaRPr lang="pl-PL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 smtClean="0"/>
                        <a:t>48</a:t>
                      </a:r>
                      <a:endParaRPr lang="pl-PL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083" marR="44083" marT="0" marB="0" anchor="b"/>
                </a:tc>
              </a:tr>
            </a:tbl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az 4" descr="po_ryby_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05417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848872" cy="4392488"/>
          </a:xfrm>
        </p:spPr>
        <p:txBody>
          <a:bodyPr/>
          <a:lstStyle/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chemeClr val="tx1"/>
                </a:solidFill>
              </a:rPr>
              <a:t>	</a:t>
            </a:r>
            <a:r>
              <a:rPr lang="pl-PL" sz="1600" dirty="0" smtClean="0">
                <a:solidFill>
                  <a:schemeClr val="tx1"/>
                </a:solidFill>
              </a:rPr>
              <a:t>W </a:t>
            </a:r>
            <a:r>
              <a:rPr lang="pl-PL" sz="1600" dirty="0">
                <a:solidFill>
                  <a:schemeClr val="tx1"/>
                </a:solidFill>
              </a:rPr>
              <a:t>ramach dwóch konkursów zrealizowanych przez </a:t>
            </a:r>
            <a:r>
              <a:rPr lang="pl-PL" sz="1600" dirty="0" smtClean="0">
                <a:solidFill>
                  <a:schemeClr val="tx1"/>
                </a:solidFill>
              </a:rPr>
              <a:t>Ministerstwo Rolnictwa i Rozwoju Wsi </a:t>
            </a:r>
            <a:r>
              <a:rPr lang="pl-PL" sz="1600" dirty="0">
                <a:solidFill>
                  <a:schemeClr val="tx1"/>
                </a:solidFill>
              </a:rPr>
              <a:t>wybranych zostało </a:t>
            </a:r>
            <a:r>
              <a:rPr lang="pl-PL" sz="1600" b="1" dirty="0">
                <a:solidFill>
                  <a:schemeClr val="tx1"/>
                </a:solidFill>
              </a:rPr>
              <a:t>48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smtClean="0">
                <a:solidFill>
                  <a:schemeClr val="tx1"/>
                </a:solidFill>
              </a:rPr>
              <a:t>Lokalnych Grup Rybackich, </a:t>
            </a:r>
            <a:r>
              <a:rPr lang="pl-PL" sz="1600" dirty="0">
                <a:solidFill>
                  <a:schemeClr val="tx1"/>
                </a:solidFill>
              </a:rPr>
              <a:t>wśród których rozdysponowano kwotę </a:t>
            </a:r>
            <a:r>
              <a:rPr lang="pl-PL" sz="1600" b="1" dirty="0">
                <a:solidFill>
                  <a:schemeClr val="tx1"/>
                </a:solidFill>
              </a:rPr>
              <a:t>1,2 mld zł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solidFill>
                  <a:schemeClr val="tx1"/>
                </a:solidFill>
              </a:rPr>
              <a:t>	Ogólna </a:t>
            </a:r>
            <a:r>
              <a:rPr lang="pl-PL" sz="1600" dirty="0">
                <a:solidFill>
                  <a:schemeClr val="tx1"/>
                </a:solidFill>
              </a:rPr>
              <a:t>powierzchnia obszaru LSROR wybranych grup wynosi </a:t>
            </a:r>
            <a:r>
              <a:rPr lang="pl-PL" sz="1600" b="1" dirty="0">
                <a:solidFill>
                  <a:schemeClr val="tx1"/>
                </a:solidFill>
              </a:rPr>
              <a:t>70,5 tys. km2</a:t>
            </a:r>
            <a:r>
              <a:rPr lang="pl-PL" sz="1600" dirty="0">
                <a:solidFill>
                  <a:schemeClr val="tx1"/>
                </a:solidFill>
              </a:rPr>
              <a:t> (22,56% obszaru kraju), a łączna liczba ludności objętej LSROR wynosi </a:t>
            </a:r>
            <a:r>
              <a:rPr lang="pl-PL" sz="1600" b="1" dirty="0">
                <a:solidFill>
                  <a:schemeClr val="tx1"/>
                </a:solidFill>
              </a:rPr>
              <a:t>3,5 mln osób</a:t>
            </a:r>
            <a:r>
              <a:rPr lang="pl-PL" sz="1600" dirty="0">
                <a:solidFill>
                  <a:schemeClr val="tx1"/>
                </a:solidFill>
              </a:rPr>
              <a:t> (9,37% ludności kraju).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1600" dirty="0">
                <a:solidFill>
                  <a:schemeClr val="tx1"/>
                </a:solidFill>
              </a:rPr>
              <a:t>	</a:t>
            </a:r>
            <a:r>
              <a:rPr lang="pl-PL" sz="1600" dirty="0" smtClean="0">
                <a:solidFill>
                  <a:schemeClr val="tx1"/>
                </a:solidFill>
              </a:rPr>
              <a:t>Średnio </a:t>
            </a:r>
            <a:r>
              <a:rPr lang="pl-PL" sz="1600" dirty="0">
                <a:solidFill>
                  <a:schemeClr val="tx1"/>
                </a:solidFill>
              </a:rPr>
              <a:t>LGR obejmuje swoim obszarem 8 gmin i 75 tys. mieszkańców </a:t>
            </a:r>
            <a:r>
              <a:rPr lang="pl-PL" sz="1600" dirty="0" smtClean="0">
                <a:solidFill>
                  <a:schemeClr val="tx1"/>
                </a:solidFill>
              </a:rPr>
              <a:t>               z </a:t>
            </a:r>
            <a:r>
              <a:rPr lang="pl-PL" sz="1600" dirty="0">
                <a:solidFill>
                  <a:schemeClr val="tx1"/>
                </a:solidFill>
              </a:rPr>
              <a:t>budżetem w kwocie 27 mln zł. </a:t>
            </a:r>
          </a:p>
        </p:txBody>
      </p:sp>
      <p:sp>
        <p:nvSpPr>
          <p:cNvPr id="4" name="Prostokąt z rogami ściętymi po przekątnej 3"/>
          <p:cNvSpPr/>
          <p:nvPr/>
        </p:nvSpPr>
        <p:spPr>
          <a:xfrm>
            <a:off x="4720165" y="188913"/>
            <a:ext cx="4029075" cy="50482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Arial" charset="0"/>
              </a:rPr>
              <a:t>LGR w Polsce</a:t>
            </a:r>
            <a:endParaRPr lang="pl-PL" sz="24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51108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le tekstowe 10"/>
          <p:cNvSpPr txBox="1"/>
          <p:nvPr/>
        </p:nvSpPr>
        <p:spPr>
          <a:xfrm>
            <a:off x="2928938" y="214313"/>
            <a:ext cx="5929312" cy="642937"/>
          </a:xfrm>
          <a:prstGeom prst="rect">
            <a:avLst/>
          </a:prstGeom>
          <a:noFill/>
        </p:spPr>
        <p:txBody>
          <a:bodyPr/>
          <a:lstStyle/>
          <a:p>
            <a:pPr algn="ctr"/>
            <a:endParaRPr lang="pl-PL" sz="2400" b="1">
              <a:latin typeface="Calibri" pitchFamily="34" charset="0"/>
            </a:endParaRPr>
          </a:p>
        </p:txBody>
      </p:sp>
      <p:sp>
        <p:nvSpPr>
          <p:cNvPr id="16" name="Prostokąt z rogami ściętymi po przekątnej 15"/>
          <p:cNvSpPr/>
          <p:nvPr/>
        </p:nvSpPr>
        <p:spPr>
          <a:xfrm>
            <a:off x="4644008" y="214313"/>
            <a:ext cx="4320480" cy="504825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sz="2800" b="1" dirty="0" smtClean="0">
                <a:solidFill>
                  <a:srgbClr val="000000"/>
                </a:solidFill>
                <a:latin typeface="Arial" charset="0"/>
              </a:rPr>
              <a:t>LGR na Dolnym Śląsku</a:t>
            </a:r>
            <a:endParaRPr lang="pl-PL" sz="2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632848" cy="4752528"/>
          </a:xfrm>
        </p:spPr>
        <p:txBody>
          <a:bodyPr/>
          <a:lstStyle/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</a:t>
            </a:r>
            <a:r>
              <a:rPr lang="pl-PL" sz="1800" dirty="0" smtClean="0">
                <a:solidFill>
                  <a:schemeClr val="tx1"/>
                </a:solidFill>
              </a:rPr>
              <a:t>Z terenu województwa dolnośląskiego zostały wybrane przez MRIRW w konkursie na wybór LGR do realizacji LSROR :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pl-PL" sz="1600" b="1" dirty="0" smtClean="0">
                <a:solidFill>
                  <a:schemeClr val="tx1"/>
                </a:solidFill>
              </a:rPr>
              <a:t>LGR</a:t>
            </a:r>
            <a:r>
              <a:rPr lang="pl-PL" sz="1600" dirty="0" smtClean="0">
                <a:solidFill>
                  <a:schemeClr val="tx1"/>
                </a:solidFill>
              </a:rPr>
              <a:t> „</a:t>
            </a:r>
            <a:r>
              <a:rPr lang="pl-PL" sz="1600" b="1" dirty="0" smtClean="0">
                <a:solidFill>
                  <a:schemeClr val="tx1"/>
                </a:solidFill>
              </a:rPr>
              <a:t>Partnerstwo dla Doliny Baryczy</a:t>
            </a:r>
            <a:r>
              <a:rPr lang="pl-PL" sz="1600" dirty="0" smtClean="0">
                <a:solidFill>
                  <a:schemeClr val="tx1"/>
                </a:solidFill>
              </a:rPr>
              <a:t>” – limit finansowy 48 579 983,35   (umowa ramowa podpisana w dniu 15 grudnia 2010 r.)</a:t>
            </a:r>
          </a:p>
          <a:p>
            <a:pPr marL="342900" indent="-342900" algn="just">
              <a:buAutoNum type="arabicPeriod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pl-PL" sz="1600" b="1" dirty="0" smtClean="0">
                <a:solidFill>
                  <a:schemeClr val="tx1"/>
                </a:solidFill>
              </a:rPr>
              <a:t>LGR</a:t>
            </a:r>
            <a:r>
              <a:rPr lang="pl-PL" sz="1600" dirty="0" smtClean="0">
                <a:solidFill>
                  <a:schemeClr val="tx1"/>
                </a:solidFill>
              </a:rPr>
              <a:t> „</a:t>
            </a:r>
            <a:r>
              <a:rPr lang="pl-PL" sz="1600" b="1" dirty="0" smtClean="0">
                <a:solidFill>
                  <a:schemeClr val="tx1"/>
                </a:solidFill>
              </a:rPr>
              <a:t>Dolnośląska Kraina Karpia” </a:t>
            </a:r>
            <a:r>
              <a:rPr lang="pl-PL" sz="1600" dirty="0" smtClean="0">
                <a:solidFill>
                  <a:schemeClr val="tx1"/>
                </a:solidFill>
              </a:rPr>
              <a:t>– limit finansowy 19 718 290,16         (umowa ramowa podpisana w dniu 4 sierpnia 2011 r.)  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Obszar objęty ich działaniem zajmuje powierzchnię 3 537, 03 km ². Obie grupy dysponują budżetem o łącznej kwocie </a:t>
            </a:r>
            <a:r>
              <a:rPr lang="pl-PL" sz="1600" b="1" dirty="0" smtClean="0">
                <a:solidFill>
                  <a:schemeClr val="tx1"/>
                </a:solidFill>
              </a:rPr>
              <a:t>68 298 273, 51 zł</a:t>
            </a:r>
            <a:r>
              <a:rPr lang="pl-PL" sz="1600" dirty="0" smtClean="0">
                <a:solidFill>
                  <a:schemeClr val="tx1"/>
                </a:solidFill>
              </a:rPr>
              <a:t>, która przeznaczona jest na realizację LSROR.</a:t>
            </a:r>
          </a:p>
          <a:p>
            <a:pPr algn="just"/>
            <a:r>
              <a:rPr lang="pl-PL" sz="1600" dirty="0" smtClean="0"/>
              <a:t>	</a:t>
            </a:r>
            <a:endParaRPr lang="pl-PL" sz="16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az 4" descr="po_ryby_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980728"/>
            <a:ext cx="6550025" cy="720725"/>
          </a:xfrm>
        </p:spPr>
        <p:txBody>
          <a:bodyPr/>
          <a:lstStyle/>
          <a:p>
            <a:pPr>
              <a:defRPr/>
            </a:pPr>
            <a:r>
              <a:rPr lang="pl-PL" sz="2400" b="1" dirty="0" smtClean="0">
                <a:latin typeface="Calibri" pitchFamily="34" charset="0"/>
              </a:rPr>
              <a:t>Limity finansowe na lata 2012-2015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088" y="2133600"/>
            <a:ext cx="7489825" cy="4103688"/>
          </a:xfrm>
        </p:spPr>
        <p:txBody>
          <a:bodyPr/>
          <a:lstStyle/>
          <a:p>
            <a:pPr>
              <a:defRPr/>
            </a:pPr>
            <a:endParaRPr lang="pl-PL" sz="1800" b="1" dirty="0" smtClean="0">
              <a:solidFill>
                <a:schemeClr val="tx1"/>
              </a:solidFill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651816"/>
              </p:ext>
            </p:extLst>
          </p:nvPr>
        </p:nvGraphicFramePr>
        <p:xfrm>
          <a:off x="251520" y="1628800"/>
          <a:ext cx="8640960" cy="461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936104"/>
                <a:gridCol w="792088"/>
                <a:gridCol w="792088"/>
                <a:gridCol w="936104"/>
                <a:gridCol w="792088"/>
                <a:gridCol w="792088"/>
                <a:gridCol w="792088"/>
                <a:gridCol w="864096"/>
                <a:gridCol w="792088"/>
              </a:tblGrid>
              <a:tr h="342192">
                <a:tc gridSpan="10"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  <a:cs typeface="Calibri" pitchFamily="34" charset="0"/>
                        </a:rPr>
                        <a:t>Środek</a:t>
                      </a:r>
                      <a:r>
                        <a:rPr lang="pl-PL" sz="1400" baseline="0" dirty="0" smtClean="0">
                          <a:latin typeface="Calibri" pitchFamily="34" charset="0"/>
                          <a:cs typeface="Calibri" pitchFamily="34" charset="0"/>
                        </a:rPr>
                        <a:t> 4.1 Rozwój obszarów zależnych od rybactwa</a:t>
                      </a:r>
                      <a:endParaRPr lang="pl-PL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</a:tr>
              <a:tr h="1414013"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 smtClean="0">
                          <a:latin typeface="Calibri" pitchFamily="34" charset="0"/>
                          <a:cs typeface="Calibri" pitchFamily="34" charset="0"/>
                        </a:rPr>
                        <a:t>Rodzaj operacji</a:t>
                      </a:r>
                      <a:endParaRPr lang="pl-PL" sz="10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Wzmocnienie konkurencyjności i utrzymanie atrakcyjności obszarów</a:t>
                      </a:r>
                      <a:r>
                        <a:rPr lang="pl-PL" sz="800" baseline="0" dirty="0" smtClean="0">
                          <a:latin typeface="Calibri" pitchFamily="34" charset="0"/>
                          <a:cs typeface="Calibri" pitchFamily="34" charset="0"/>
                        </a:rPr>
                        <a:t> zależnych od rybactwa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Restrukturyzacja</a:t>
                      </a:r>
                      <a:r>
                        <a:rPr lang="pl-PL" sz="800" baseline="0" dirty="0" smtClean="0">
                          <a:latin typeface="Calibri" pitchFamily="34" charset="0"/>
                          <a:cs typeface="Calibri" pitchFamily="34" charset="0"/>
                        </a:rPr>
                        <a:t> lub reorientacja działalności gospodarczej lub dywersyfikacja zatrudnienia osób mających pracę związaną z sektorem rybactwa, w drodze tworzenia dodatkowych miejsc pracy poza tym sektorem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Podnoszenie wartości produktów rybactwa,</a:t>
                      </a:r>
                      <a:r>
                        <a:rPr lang="pl-PL" sz="800" baseline="0" dirty="0" smtClean="0">
                          <a:latin typeface="Calibri" pitchFamily="34" charset="0"/>
                          <a:cs typeface="Calibri" pitchFamily="34" charset="0"/>
                        </a:rPr>
                        <a:t> rozwój usług na rzecz społeczności zamieszkującej obszary zależne od rybactwa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Ochrona środowiska lub dziedzictwa przyrodniczego</a:t>
                      </a:r>
                      <a:r>
                        <a:rPr lang="pl-PL" sz="800" baseline="0" dirty="0" smtClean="0">
                          <a:latin typeface="Calibri" pitchFamily="34" charset="0"/>
                          <a:cs typeface="Calibri" pitchFamily="34" charset="0"/>
                        </a:rPr>
                        <a:t> na obszarach zależnych od rybactwa  w celu utrzymania jego atrakcyjności lub przywrócenia potencjału produkcyjnego sektora rybactwa,   w przypadku jego zniszczenia  w wyniku klęski żywiołowej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Funkcjonowanie lokalnej grupy rybackiej oraz nabywanie  </a:t>
                      </a:r>
                      <a:r>
                        <a:rPr lang="pl-PL" sz="800" smtClean="0">
                          <a:latin typeface="Calibri" pitchFamily="34" charset="0"/>
                          <a:cs typeface="Calibri" pitchFamily="34" charset="0"/>
                        </a:rPr>
                        <a:t>umiejętności              i </a:t>
                      </a:r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aktywizacji </a:t>
                      </a:r>
                      <a:r>
                        <a:rPr lang="pl-PL" sz="800" smtClean="0">
                          <a:latin typeface="Calibri" pitchFamily="34" charset="0"/>
                          <a:cs typeface="Calibri" pitchFamily="34" charset="0"/>
                        </a:rPr>
                        <a:t>lokalnych społeczności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836083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>
                          <a:latin typeface="Calibri" pitchFamily="34" charset="0"/>
                          <a:cs typeface="Calibri" pitchFamily="34" charset="0"/>
                        </a:rPr>
                        <a:t>Sektor publiczny </a:t>
                      </a:r>
                      <a:endParaRPr lang="pl-PL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Sektor gospodarczy                  i sektor społeczny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>
                          <a:latin typeface="Calibri" pitchFamily="34" charset="0"/>
                          <a:cs typeface="Calibri" pitchFamily="34" charset="0"/>
                        </a:rPr>
                        <a:t>Sektor publiczny </a:t>
                      </a:r>
                      <a:endParaRPr lang="pl-PL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Sektor gospodarczy                    i sektor społeczny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>
                          <a:latin typeface="Calibri" pitchFamily="34" charset="0"/>
                          <a:cs typeface="Calibri" pitchFamily="34" charset="0"/>
                        </a:rPr>
                        <a:t>Sektor publiczny </a:t>
                      </a:r>
                      <a:endParaRPr lang="pl-PL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Sektor gospodarczy i sektor społeczny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dirty="0" smtClean="0">
                          <a:latin typeface="Calibri" pitchFamily="34" charset="0"/>
                          <a:cs typeface="Calibri" pitchFamily="34" charset="0"/>
                        </a:rPr>
                        <a:t>Sektor publiczny </a:t>
                      </a:r>
                      <a:endParaRPr lang="pl-PL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Sektor gospodarczy                i sektor społeczny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algn="ctr"/>
                      <a:r>
                        <a:rPr lang="pl-PL" sz="900" b="1" dirty="0" smtClean="0">
                          <a:latin typeface="Calibri" pitchFamily="34" charset="0"/>
                          <a:cs typeface="Calibri" pitchFamily="34" charset="0"/>
                        </a:rPr>
                        <a:t>Dolnośląska</a:t>
                      </a:r>
                    </a:p>
                    <a:p>
                      <a:pPr algn="ctr"/>
                      <a:r>
                        <a:rPr lang="pl-PL" sz="900" b="1" dirty="0" smtClean="0">
                          <a:latin typeface="Calibri" pitchFamily="34" charset="0"/>
                          <a:cs typeface="Calibri" pitchFamily="34" charset="0"/>
                        </a:rPr>
                        <a:t> Kraina Karpia</a:t>
                      </a:r>
                      <a:endParaRPr lang="pl-PL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5 184 673,83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2 922 973,20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1 573 765,88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1 813 063,20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1 577 477,60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825 855,92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algn="ctr"/>
                      <a:r>
                        <a:rPr lang="pl-PL" sz="900" b="1" dirty="0" smtClean="0">
                          <a:latin typeface="Calibri" pitchFamily="34" charset="0"/>
                          <a:cs typeface="Calibri" pitchFamily="34" charset="0"/>
                        </a:rPr>
                        <a:t>Partnerstwo dla Doliny Baryczy</a:t>
                      </a:r>
                      <a:endParaRPr lang="pl-PL" sz="9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7 934 730,78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7 472 305,64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2 797 297,20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2 797 297,20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r>
                        <a:rPr lang="pl-PL" sz="8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400 598,70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2 815 616,74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latin typeface="Calibri" pitchFamily="34" charset="0"/>
                          <a:cs typeface="Calibri" pitchFamily="34" charset="0"/>
                        </a:rPr>
                        <a:t>1 619 332,96</a:t>
                      </a:r>
                      <a:endParaRPr lang="pl-PL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75775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Razem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13 119 404,61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700" b="1" dirty="0" smtClean="0">
                          <a:latin typeface="Calibri" pitchFamily="34" charset="0"/>
                          <a:cs typeface="Calibri" pitchFamily="34" charset="0"/>
                        </a:rPr>
                        <a:t>10 395 278,84</a:t>
                      </a:r>
                      <a:endParaRPr lang="pl-PL" sz="7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4 371 063,08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4 610 360,40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3 400 598,70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4 393 094,34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 smtClean="0">
                          <a:latin typeface="Calibri" pitchFamily="34" charset="0"/>
                          <a:cs typeface="Calibri" pitchFamily="34" charset="0"/>
                        </a:rPr>
                        <a:t>2 445 188,88</a:t>
                      </a:r>
                      <a:endParaRPr lang="pl-PL" sz="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59942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55776" y="1196752"/>
            <a:ext cx="5616624" cy="648072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Limity finansowe na lata 2012 - 2015</a:t>
            </a:r>
            <a:endParaRPr lang="pl-PL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46583"/>
              </p:ext>
            </p:extLst>
          </p:nvPr>
        </p:nvGraphicFramePr>
        <p:xfrm>
          <a:off x="1259632" y="2132856"/>
          <a:ext cx="6840760" cy="2736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2952328"/>
              </a:tblGrid>
              <a:tr h="677024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Środek</a:t>
                      </a:r>
                      <a:r>
                        <a:rPr lang="pl-PL" baseline="0" dirty="0" smtClean="0">
                          <a:latin typeface="Calibri" pitchFamily="34" charset="0"/>
                          <a:cs typeface="Calibri" pitchFamily="34" charset="0"/>
                        </a:rPr>
                        <a:t> 4.2 – Wsparcie na rzecz współpracy międzyregionalnej                           i międzynarodowej 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8642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Dolnośląska Kraina Karpia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983 602,15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8642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Partnerstwo dla Doliny Baryczy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2 428 999,17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8642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Razem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latin typeface="Calibri" pitchFamily="34" charset="0"/>
                          <a:cs typeface="Calibri" pitchFamily="34" charset="0"/>
                        </a:rPr>
                        <a:t>3 412 601,32</a:t>
                      </a:r>
                      <a:endParaRPr lang="pl-PL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4" descr="po_ryby_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6863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99792" y="980728"/>
            <a:ext cx="5976664" cy="864096"/>
          </a:xfrm>
        </p:spPr>
        <p:txBody>
          <a:bodyPr/>
          <a:lstStyle/>
          <a:p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LGR Dolnośląska Kraina Karpia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- nabory wniosków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66683"/>
              </p:ext>
            </p:extLst>
          </p:nvPr>
        </p:nvGraphicFramePr>
        <p:xfrm>
          <a:off x="323528" y="1916833"/>
          <a:ext cx="8352928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512"/>
                <a:gridCol w="1089512"/>
                <a:gridCol w="871608"/>
                <a:gridCol w="871608"/>
                <a:gridCol w="1046312"/>
                <a:gridCol w="1008112"/>
                <a:gridCol w="1161348"/>
                <a:gridCol w="1214916"/>
              </a:tblGrid>
              <a:tr h="910387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Limit  przeznaczony               na konkurs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Ilość złożonych Wniosków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niewybrane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wybrane</a:t>
                      </a:r>
                    </a:p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(poza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limitem)</a:t>
                      </a:r>
                      <a:endParaRPr lang="pl-PL" sz="10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Wnioski wybrane</a:t>
                      </a:r>
                    </a:p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(w limicie)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Kwota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dofinansowania wybranych wniosków 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 smtClean="0">
                          <a:latin typeface="Calibri" pitchFamily="34" charset="0"/>
                          <a:cs typeface="Calibri" pitchFamily="34" charset="0"/>
                        </a:rPr>
                        <a:t>% wykorzystania limitu na konkurs</a:t>
                      </a:r>
                      <a:r>
                        <a:rPr lang="pl-PL" sz="1000" baseline="0" dirty="0" smtClean="0">
                          <a:latin typeface="Calibri" pitchFamily="34" charset="0"/>
                          <a:cs typeface="Calibri" pitchFamily="34" charset="0"/>
                        </a:rPr>
                        <a:t> do wybranych Wniosków</a:t>
                      </a:r>
                      <a:endParaRPr lang="pl-PL" sz="1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83452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 konkurs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(stare zasady)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3 882 898,94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3 214 663,63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82,79 %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452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 konkurs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  <a:endParaRPr lang="pl-PL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4 058 536,55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pl-PL" sz="12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3 940 969,75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97,10 %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4521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III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6 099 191,71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  <a:cs typeface="Calibri" pitchFamily="34" charset="0"/>
                        </a:rPr>
                        <a:t>Złożono wnioski w LGR</a:t>
                      </a:r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184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IV konkurs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Calibri" pitchFamily="34" charset="0"/>
                          <a:cs typeface="Calibri" pitchFamily="34" charset="0"/>
                        </a:rPr>
                        <a:t>(nowe zasady)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Calibri" pitchFamily="34" charset="0"/>
                          <a:cs typeface="Calibri" pitchFamily="34" charset="0"/>
                        </a:rPr>
                        <a:t>2 914 224,38</a:t>
                      </a:r>
                      <a:endParaRPr lang="pl-PL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Calibri" pitchFamily="34" charset="0"/>
                          <a:cs typeface="Calibri" pitchFamily="34" charset="0"/>
                        </a:rPr>
                        <a:t>Złożono</a:t>
                      </a:r>
                      <a:r>
                        <a:rPr lang="pl-PL" sz="1200" baseline="0" dirty="0" smtClean="0">
                          <a:latin typeface="Calibri" pitchFamily="34" charset="0"/>
                          <a:cs typeface="Calibri" pitchFamily="34" charset="0"/>
                        </a:rPr>
                        <a:t> do Samorządu Województwa wniosek o wszczęcie naboru</a:t>
                      </a:r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odtytuł 2"/>
          <p:cNvSpPr>
            <a:spLocks noGrp="1"/>
          </p:cNvSpPr>
          <p:nvPr>
            <p:ph type="subTitle" idx="1"/>
          </p:nvPr>
        </p:nvSpPr>
        <p:spPr>
          <a:xfrm>
            <a:off x="5868144" y="6237312"/>
            <a:ext cx="4104456" cy="360040"/>
          </a:xfrm>
        </p:spPr>
        <p:txBody>
          <a:bodyPr/>
          <a:lstStyle/>
          <a:p>
            <a:r>
              <a:rPr lang="pl-PL" sz="1200" b="1" dirty="0" smtClean="0">
                <a:solidFill>
                  <a:schemeClr val="tx1"/>
                </a:solidFill>
              </a:rPr>
              <a:t>Stan na 30.11.2012 r.</a:t>
            </a:r>
            <a:endParaRPr lang="pl-PL" sz="1200" b="1" dirty="0">
              <a:solidFill>
                <a:schemeClr val="tx1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7725" y="168275"/>
            <a:ext cx="10001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4" descr="po_ryby_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188913"/>
            <a:ext cx="10287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732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pli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871</Words>
  <Application>Microsoft Office PowerPoint</Application>
  <PresentationFormat>Pokaz na ekranie (4:3)</PresentationFormat>
  <Paragraphs>364</Paragraphs>
  <Slides>17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2_plik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Limity finansowe na lata 2012-2015</vt:lpstr>
      <vt:lpstr>Prezentacja programu PowerPoint</vt:lpstr>
      <vt:lpstr>LGR Dolnośląska Kraina Karpia  - nabory wniosków</vt:lpstr>
      <vt:lpstr>LGR Dolnośląska Kraina Karpia  - ocena wniosków</vt:lpstr>
      <vt:lpstr>LGR Partnerstwo dla Doliny Baryczy - nabory wniosków</vt:lpstr>
      <vt:lpstr>LGR Partnerstwo dla Doliny Baryczy - ocena wniosków</vt:lpstr>
      <vt:lpstr>Funkcjonowanie Lokalnych Grup Rybackich</vt:lpstr>
      <vt:lpstr>Współpraca międzyregionalna i międzynarodowa  Lokalnych Grup Rybackich</vt:lpstr>
      <vt:lpstr>Prezentacja programu PowerPoint</vt:lpstr>
      <vt:lpstr>Dziękuję za uwagę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abrasun</dc:creator>
  <cp:lastModifiedBy>Rafał RS. Sudnik</cp:lastModifiedBy>
  <cp:revision>466</cp:revision>
  <dcterms:created xsi:type="dcterms:W3CDTF">2010-02-26T10:59:03Z</dcterms:created>
  <dcterms:modified xsi:type="dcterms:W3CDTF">2012-12-04T11:11:30Z</dcterms:modified>
</cp:coreProperties>
</file>