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1" r:id="rId1"/>
  </p:sldMasterIdLst>
  <p:notesMasterIdLst>
    <p:notesMasterId r:id="rId18"/>
  </p:notesMasterIdLst>
  <p:handoutMasterIdLst>
    <p:handoutMasterId r:id="rId19"/>
  </p:handoutMasterIdLst>
  <p:sldIdLst>
    <p:sldId id="256" r:id="rId2"/>
    <p:sldId id="436" r:id="rId3"/>
    <p:sldId id="435" r:id="rId4"/>
    <p:sldId id="451" r:id="rId5"/>
    <p:sldId id="452" r:id="rId6"/>
    <p:sldId id="462" r:id="rId7"/>
    <p:sldId id="464" r:id="rId8"/>
    <p:sldId id="465" r:id="rId9"/>
    <p:sldId id="471" r:id="rId10"/>
    <p:sldId id="467" r:id="rId11"/>
    <p:sldId id="468" r:id="rId12"/>
    <p:sldId id="470" r:id="rId13"/>
    <p:sldId id="472" r:id="rId14"/>
    <p:sldId id="450" r:id="rId15"/>
    <p:sldId id="446" r:id="rId16"/>
    <p:sldId id="453" r:id="rId17"/>
  </p:sldIdLst>
  <p:sldSz cx="9144000" cy="6858000" type="screen4x3"/>
  <p:notesSz cx="6794500" cy="99187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A50021"/>
    <a:srgbClr val="000066"/>
    <a:srgbClr val="660066"/>
    <a:srgbClr val="E7C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48" autoAdjust="0"/>
    <p:restoredTop sz="96229" autoAdjust="0"/>
  </p:normalViewPr>
  <p:slideViewPr>
    <p:cSldViewPr>
      <p:cViewPr>
        <p:scale>
          <a:sx n="90" d="100"/>
          <a:sy n="90" d="100"/>
        </p:scale>
        <p:origin x="-2160" y="-51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D7335D-70BD-497D-B88B-5DAE71795F65}" type="datetimeFigureOut">
              <a:rPr lang="pl-PL"/>
              <a:pPr>
                <a:defRPr/>
              </a:pPr>
              <a:t>2012-12-04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26B0EA-E2BA-4A5C-B334-54E3A36958D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9920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B0C0E1-28F3-47D8-95B4-D3ABA25A954A}" type="datetimeFigureOut">
              <a:rPr lang="pl-PL"/>
              <a:pPr>
                <a:defRPr/>
              </a:pPr>
              <a:t>2012-12-04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1700"/>
            <a:ext cx="5435600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5DF426-447C-4DDB-8B4F-E322CCC0F3A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2505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B49193-8C99-4DAC-A29D-2B3B0558407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5DF426-447C-4DDB-8B4F-E322CCC0F3AD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0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66AF-C65D-422C-99A1-DE20BFAFEA46}" type="datetime1">
              <a:rPr lang="pl-PL"/>
              <a:pPr>
                <a:defRPr/>
              </a:pPr>
              <a:t>2012-12-04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DD78-FB15-4896-9DE0-6E30303876E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99C349-4AFE-479F-B690-DB49A5E4FDA5}" type="datetime1">
              <a:rPr lang="pl-PL"/>
              <a:pPr>
                <a:defRPr/>
              </a:pPr>
              <a:t>2012-12-04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AE1091-C057-4A31-B0A5-17CDE2CBCF4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aleksandra.czekaj@umwd.p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51720" y="908720"/>
            <a:ext cx="6768752" cy="792088"/>
          </a:xfrm>
        </p:spPr>
        <p:txBody>
          <a:bodyPr/>
          <a:lstStyle/>
          <a:p>
            <a:r>
              <a:rPr lang="pl-PL" sz="2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Brak </a:t>
            </a:r>
            <a:r>
              <a:rPr lang="pl-PL" sz="26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lub nieprawidłowy opis na odwrocie dokumentu księgowego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8125" y="2348880"/>
            <a:ext cx="8068330" cy="144016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Wymagane </a:t>
            </a:r>
            <a:r>
              <a:rPr lang="pl-PL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adnotacje: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l-PL" sz="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46088" lvl="0" indent="-446088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9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Sprawdzono </a:t>
            </a:r>
            <a:r>
              <a:rPr lang="pl-PL" sz="19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pod względem merytorycznym;</a:t>
            </a:r>
          </a:p>
          <a:p>
            <a:pPr marL="446088" lvl="0" indent="-446088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9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Sprawdzono pod względem formalno-rachunkowym;</a:t>
            </a:r>
          </a:p>
          <a:p>
            <a:pPr marL="446088" lvl="0" indent="-446088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9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Zatwierdzono do wypłaty;</a:t>
            </a:r>
          </a:p>
          <a:p>
            <a:pPr marL="446088" lvl="0" indent="-446088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9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Dekretacja księgowa (</a:t>
            </a:r>
            <a:r>
              <a:rPr lang="pl-PL" sz="1900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Beneficjenci prowadzących pełną księgowość</a:t>
            </a:r>
            <a:r>
              <a:rPr lang="pl-PL" sz="19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 albo adnotacja wskazująca numer pozycji z „Zestawienia wszystkich dokumentów księgowych dotyczących operacji” (</a:t>
            </a:r>
            <a:r>
              <a:rPr lang="pl-PL" sz="1900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pozostali Beneficjenci</a:t>
            </a:r>
            <a:r>
              <a:rPr lang="pl-PL" sz="19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);</a:t>
            </a:r>
          </a:p>
          <a:p>
            <a:pPr marL="446088" lvl="0" indent="-446088"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9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Data i podpis osoby odpowiedzialnej za te wskazania.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64904"/>
            <a:ext cx="212012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10001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10302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532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725" y="168275"/>
            <a:ext cx="10001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o_ryby_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188913"/>
            <a:ext cx="10287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2267744" y="980728"/>
            <a:ext cx="5760640" cy="7265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6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Opis dokumentu księgowego – c.d.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11560" y="2348880"/>
            <a:ext cx="7992888" cy="410445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446088" indent="-4460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Nazwa </a:t>
            </a:r>
            <a:r>
              <a:rPr lang="pl-PL" sz="19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programu </a:t>
            </a:r>
            <a:r>
              <a:rPr lang="pl-PL" sz="1900" b="1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„Zrównoważony rozwój sektora rybołówstwa </a:t>
            </a:r>
            <a:r>
              <a:rPr lang="pl-PL" sz="1900" b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1900" b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</a:br>
            <a:r>
              <a:rPr lang="pl-PL" sz="1900" b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pl-PL" sz="1900" b="1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nadbrzeżnych obszarów rybackich 2007-2013</a:t>
            </a:r>
            <a:r>
              <a:rPr lang="pl-PL" sz="1900" b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”;</a:t>
            </a:r>
          </a:p>
          <a:p>
            <a:pPr marL="446088" indent="-4460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Nazwa </a:t>
            </a:r>
            <a:r>
              <a:rPr lang="pl-PL" sz="19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środka, np. „4.1 a </a:t>
            </a: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Wzmocnienie konkurencyjności…”</a:t>
            </a:r>
          </a:p>
          <a:p>
            <a:pPr marL="446088" indent="-4460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Umowa </a:t>
            </a:r>
            <a:r>
              <a:rPr lang="pl-PL" sz="19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o dofinansowanie nr </a:t>
            </a: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...................... </a:t>
            </a:r>
            <a:r>
              <a:rPr lang="pl-PL" sz="19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z </a:t>
            </a: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dnia ...........;</a:t>
            </a:r>
          </a:p>
          <a:p>
            <a:pPr marL="446088" indent="-4460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Umowa </a:t>
            </a:r>
            <a:r>
              <a:rPr lang="pl-PL" sz="19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z </a:t>
            </a: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wykonawcą/zlecenie  </a:t>
            </a:r>
            <a:r>
              <a:rPr lang="pl-PL" sz="19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z dostawcą  nr</a:t>
            </a: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......... </a:t>
            </a:r>
            <a:r>
              <a:rPr lang="pl-PL" sz="19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z dnia </a:t>
            </a: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........ (</a:t>
            </a:r>
            <a:r>
              <a:rPr lang="pl-PL" sz="19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jeżeli </a:t>
            </a: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dotyczy);</a:t>
            </a:r>
          </a:p>
          <a:p>
            <a:pPr marL="446088" indent="-4460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Kwota </a:t>
            </a:r>
            <a:r>
              <a:rPr lang="pl-PL" sz="19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wydatków kwalifikowalnych (</a:t>
            </a: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dla </a:t>
            </a:r>
            <a:r>
              <a:rPr lang="pl-PL" sz="19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danego </a:t>
            </a: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dokumentu);</a:t>
            </a:r>
            <a:r>
              <a:rPr lang="pl-PL" sz="1900" b="1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pl-PL" sz="1900" b="1" dirty="0" smtClean="0">
              <a:solidFill>
                <a:srgbClr val="4F81BD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446088" indent="-4460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Informacja </a:t>
            </a:r>
            <a:r>
              <a:rPr lang="pl-PL" sz="19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o sfinansowaniu wydatku z </a:t>
            </a: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zaliczki (jeżeli </a:t>
            </a:r>
            <a:r>
              <a:rPr lang="pl-PL" sz="19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dotyczy</a:t>
            </a: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);</a:t>
            </a:r>
          </a:p>
          <a:p>
            <a:pPr marL="446088" indent="-4460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Opis </a:t>
            </a:r>
            <a:r>
              <a:rPr lang="pl-PL" sz="19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związku wydatku z </a:t>
            </a: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projektem – odniesienie do pozycji z zestawienia rzeczowo-finansowego;</a:t>
            </a:r>
          </a:p>
          <a:p>
            <a:pPr marL="446088" indent="-4460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Data i podpis osoby sporządzającej opis dokumentu.</a:t>
            </a:r>
          </a:p>
          <a:p>
            <a:pPr marL="446088" indent="-4460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endParaRPr lang="pl-PL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94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772400" cy="648072"/>
          </a:xfrm>
        </p:spPr>
        <p:txBody>
          <a:bodyPr/>
          <a:lstStyle/>
          <a:p>
            <a:r>
              <a:rPr lang="pl-PL" sz="24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Błędy w załącznikach do wniosku o płatność</a:t>
            </a: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416824" cy="4176464"/>
          </a:xfrm>
        </p:spPr>
        <p:txBody>
          <a:bodyPr/>
          <a:lstStyle/>
          <a:p>
            <a:r>
              <a:rPr lang="pl-PL" sz="18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Poprawianie błędów</a:t>
            </a:r>
          </a:p>
          <a:p>
            <a:endParaRPr lang="pl-PL" sz="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Błędy </a:t>
            </a:r>
            <a:r>
              <a:rPr lang="pl-PL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 opisach 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dowodów księgowych 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należy poprawiać poprzez skreślenie niepoprawnej treści lub kwoty, w taki sposób, aby pierwotny zapis pozostał czytelny; obok korekty należy wpisać treść poprawną oraz datę poprawki wraz z podpisem osoby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upoważnionej 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 dokonania tej czynności. </a:t>
            </a:r>
            <a:endParaRPr lang="pl-PL" sz="1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l-PL" sz="1800" u="sng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Nie 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należy poprawiać pojedynczych liter ani cyfr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pl-PL" sz="1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l-PL" sz="1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Nanoszenie poprawek </a:t>
            </a:r>
            <a:r>
              <a:rPr lang="pl-PL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 umowach/aneksach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wymaga parafowania przez obie strony.</a:t>
            </a:r>
          </a:p>
          <a:p>
            <a:pPr algn="just"/>
            <a:endParaRPr lang="pl-PL" sz="18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l-PL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Faktury VAT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poprawia się notą lub fakturą korygującą.</a:t>
            </a:r>
            <a:endParaRPr lang="pl-PL" sz="18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259228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10001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88640"/>
            <a:ext cx="10302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43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725" y="168275"/>
            <a:ext cx="10001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o_ryby_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188913"/>
            <a:ext cx="10287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2267744" y="980728"/>
            <a:ext cx="5760640" cy="7265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600" b="1" i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  <a:t>Problemy z osiągnięciem celu operacji</a:t>
            </a:r>
            <a:endParaRPr lang="pl-PL" sz="2600" b="1" i="1" dirty="0">
              <a:solidFill>
                <a:srgbClr val="4F81BD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27176" y="1988840"/>
            <a:ext cx="7992888" cy="4608512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pPr algn="just">
              <a:spcAft>
                <a:spcPts val="600"/>
              </a:spcAft>
            </a:pPr>
            <a:r>
              <a:rPr lang="pl-PL" sz="31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§ 3. Umowy o dofinansowanie </a:t>
            </a:r>
            <a:r>
              <a:rPr lang="pl-PL" sz="31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Realizacja operacji </a:t>
            </a:r>
            <a:r>
              <a:rPr lang="pl-PL" sz="31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obejmuje</a:t>
            </a:r>
            <a:r>
              <a:rPr lang="pl-PL" sz="31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446088" indent="-4460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pl-PL" sz="31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wykonanie </a:t>
            </a:r>
            <a:r>
              <a:rPr lang="pl-PL" sz="31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zakresu </a:t>
            </a:r>
            <a:r>
              <a:rPr lang="pl-PL" sz="31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rzeczowego;</a:t>
            </a:r>
          </a:p>
          <a:p>
            <a:pPr marL="446088" indent="-4460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pl-PL" sz="31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poniesienie </a:t>
            </a:r>
            <a:r>
              <a:rPr lang="pl-PL" sz="31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przez Beneficjenta kosztów kwalifikowalnych operacji, nie później niż do dnia złożenia wniosku o </a:t>
            </a:r>
            <a:r>
              <a:rPr lang="pl-PL" sz="31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płatność;</a:t>
            </a:r>
            <a:endParaRPr lang="pl-PL" sz="31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46088" lvl="0" indent="-446088"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pl-PL" sz="31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udokumentowanie wykonania robót, dostaw lub </a:t>
            </a:r>
            <a:r>
              <a:rPr lang="pl-PL" sz="31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usług;</a:t>
            </a:r>
            <a:endParaRPr lang="pl-PL" sz="31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46088" lvl="0" indent="-446088" algn="just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pl-PL" sz="31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osiągnięcie zakładanego celu operacji nie później niż do dnia złożenia wniosku o płatność </a:t>
            </a:r>
            <a:r>
              <a:rPr lang="pl-PL" sz="31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końcową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sz="31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zgodnie </a:t>
            </a:r>
            <a:r>
              <a:rPr lang="pl-PL" sz="31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warunkami określonymi w rozporządzeniu nr 1198/2006, rozporządzeniu nr 498/2007, ustawie, rozporządzeniu i w umowie oraz określonymi w innych przepisach dotyczących inwestycji objętych operacją</a:t>
            </a:r>
            <a:r>
              <a:rPr lang="pl-PL" sz="31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pl-PL" sz="31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31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§ 5. Umowy o </a:t>
            </a:r>
            <a:r>
              <a:rPr lang="pl-PL" sz="31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dofinansowanie </a:t>
            </a:r>
            <a:r>
              <a:rPr lang="pl-PL" sz="31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pl-PL" sz="31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31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Beneficjent zobowiązuje się do spełniania wymagań sanitarnych, ochrony środowiska, weterynaryjnych, a także dotyczących bezpieczeństwa żywności i żywienia oraz warunków ochrony zwierząt, jeżeli są wymagane przepisami prawa krajowego </a:t>
            </a:r>
            <a:r>
              <a:rPr lang="pl-PL" sz="31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pl-PL" sz="31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odniesieniu do realizowanej operacji, nie później niż do dnia złożenia wniosku o płatność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pl-PL" sz="21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pl-PL" sz="21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pl-PL" sz="21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46088" indent="-4460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endParaRPr lang="pl-PL" sz="1900" dirty="0" smtClean="0">
              <a:solidFill>
                <a:srgbClr val="4F81BD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446088" indent="-4460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endParaRPr lang="pl-PL" sz="1900" dirty="0" smtClean="0">
              <a:solidFill>
                <a:srgbClr val="4F81BD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446088" indent="-4460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endParaRPr lang="pl-PL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44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91680" y="908721"/>
            <a:ext cx="6980312" cy="864096"/>
          </a:xfrm>
        </p:spPr>
        <p:txBody>
          <a:bodyPr/>
          <a:lstStyle/>
          <a:p>
            <a:r>
              <a:rPr lang="pl-PL" sz="2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Pozostałe uwagi</a:t>
            </a:r>
            <a:endParaRPr lang="pl-PL" sz="2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7776864" cy="328992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Faktury VAT 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 dokumenty o równoważnej wartości dowodowej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przedłożone we wniosku o płatność powinny 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być 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opłacone w </a:t>
            </a:r>
            <a:r>
              <a:rPr lang="pl-PL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całości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 przypadku 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częściowego finansowania wydatków w ramach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PROW lub 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ze środków własnych należy dostarczyć dowody zapłaty dokumentujące </a:t>
            </a:r>
            <a:r>
              <a:rPr lang="pl-PL" sz="1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całościowe opłacenie dokumentów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pl-PL" sz="1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just">
              <a:buBlip>
                <a:blip r:embed="rId2"/>
              </a:buBlip>
            </a:pPr>
            <a:endParaRPr lang="pl-PL" sz="18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50" y="4221088"/>
            <a:ext cx="2345961" cy="191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10001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76" y="207690"/>
            <a:ext cx="10302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283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91680" y="908721"/>
            <a:ext cx="6980312" cy="864096"/>
          </a:xfrm>
        </p:spPr>
        <p:txBody>
          <a:bodyPr/>
          <a:lstStyle/>
          <a:p>
            <a:r>
              <a:rPr lang="pl-PL" sz="24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Układanie dokumentów w segregatorze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11960" y="2348880"/>
            <a:ext cx="4176464" cy="3289920"/>
          </a:xfrm>
        </p:spPr>
        <p:txBody>
          <a:bodyPr/>
          <a:lstStyle/>
          <a:p>
            <a:pPr marL="361950" indent="-361950" algn="just">
              <a:spcAft>
                <a:spcPts val="600"/>
              </a:spcAft>
              <a:buBlip>
                <a:blip r:embed="rId2"/>
              </a:buBlip>
            </a:pP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faktura lub inny dowód księgowy;</a:t>
            </a:r>
          </a:p>
          <a:p>
            <a:pPr marL="361950" indent="-361950" algn="just">
              <a:spcAft>
                <a:spcPts val="600"/>
              </a:spcAft>
              <a:buBlip>
                <a:blip r:embed="rId2"/>
              </a:buBlip>
            </a:pP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umowa z wykonawcą;</a:t>
            </a:r>
          </a:p>
          <a:p>
            <a:pPr marL="361950" indent="-361950" algn="just">
              <a:spcAft>
                <a:spcPts val="600"/>
              </a:spcAft>
              <a:buBlip>
                <a:blip r:embed="rId2"/>
              </a:buBlip>
            </a:pP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dokumenty potwierdzające odbiór prac;</a:t>
            </a:r>
          </a:p>
          <a:p>
            <a:pPr marL="361950" indent="-361950" algn="just">
              <a:spcAft>
                <a:spcPts val="600"/>
              </a:spcAft>
              <a:buBlip>
                <a:blip r:embed="rId2"/>
              </a:buBlip>
            </a:pP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dowód zapłaty;</a:t>
            </a:r>
          </a:p>
          <a:p>
            <a:pPr marL="361950" indent="-361950" algn="just">
              <a:spcAft>
                <a:spcPts val="600"/>
              </a:spcAft>
              <a:buBlip>
                <a:blip r:embed="rId2"/>
              </a:buBlip>
            </a:pP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oferty;</a:t>
            </a:r>
          </a:p>
          <a:p>
            <a:pPr marL="361950" indent="-361950" algn="just">
              <a:spcAft>
                <a:spcPts val="600"/>
              </a:spcAft>
              <a:buBlip>
                <a:blip r:embed="rId2"/>
              </a:buBlip>
            </a:pP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inne załączniki (np. zaproszenia, listy obecności, dokumentacja zdjęciowa itp.)</a:t>
            </a:r>
          </a:p>
          <a:p>
            <a:pPr marL="361950" indent="-361950" algn="just">
              <a:spcAft>
                <a:spcPts val="600"/>
              </a:spcAft>
              <a:buBlip>
                <a:blip r:embed="rId2"/>
              </a:buBlip>
            </a:pPr>
            <a:endParaRPr lang="pl-PL" sz="1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just">
              <a:buBlip>
                <a:blip r:embed="rId2"/>
              </a:buBlip>
            </a:pPr>
            <a:endParaRPr lang="pl-PL" sz="1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just">
              <a:buBlip>
                <a:blip r:embed="rId2"/>
              </a:buBlip>
            </a:pPr>
            <a:endParaRPr lang="pl-PL" sz="18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33329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83568" y="6021288"/>
            <a:ext cx="7704856" cy="4320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Dokumenty należy układać w kolejności wskazanej we wniosku o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płatność. 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164"/>
            <a:ext cx="10001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7690"/>
            <a:ext cx="10302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853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107554"/>
          </a:xfrm>
        </p:spPr>
        <p:txBody>
          <a:bodyPr/>
          <a:lstStyle/>
          <a:p>
            <a:r>
              <a:rPr lang="pl-PL" sz="3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pl-PL" sz="3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pl-PL" sz="3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Dziękuję za uwagę</a:t>
            </a:r>
            <a:endParaRPr lang="pl-PL" sz="36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940152" y="4437112"/>
            <a:ext cx="2626969" cy="197358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Andrzej Brasuń</a:t>
            </a:r>
          </a:p>
          <a:p>
            <a:r>
              <a:rPr lang="pl-PL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Wydział </a:t>
            </a:r>
            <a:r>
              <a:rPr lang="pl-PL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Obszarów Wiejskich</a:t>
            </a:r>
          </a:p>
          <a:p>
            <a:r>
              <a:rPr lang="pl-PL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Dział ds. os 4 PO RYBY</a:t>
            </a:r>
          </a:p>
          <a:p>
            <a:r>
              <a:rPr lang="pl-PL" dirty="0">
                <a:solidFill>
                  <a:prstClr val="black"/>
                </a:solidFill>
                <a:latin typeface="Calibri" pitchFamily="34" charset="0"/>
                <a:cs typeface="Calibri" pitchFamily="34" charset="0"/>
                <a:hlinkClick r:id="rId2"/>
              </a:rPr>
              <a:t>aleksandra.czekaj@umwd.pl</a:t>
            </a:r>
            <a:endParaRPr lang="pl-PL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Tel: 71 </a:t>
            </a:r>
            <a:r>
              <a:rPr lang="pl-PL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776-91-33</a:t>
            </a:r>
            <a:endParaRPr lang="pl-PL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endParaRPr lang="pl-PL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Aleksandra Czekaj</a:t>
            </a:r>
          </a:p>
          <a:p>
            <a:r>
              <a:rPr lang="pl-PL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Wydział Obszarów Wiejskich</a:t>
            </a:r>
          </a:p>
          <a:p>
            <a:r>
              <a:rPr lang="pl-PL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Dział ds. os 4 PO RYBY</a:t>
            </a:r>
          </a:p>
          <a:p>
            <a:r>
              <a:rPr lang="pl-PL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  <a:hlinkClick r:id="rId2"/>
              </a:rPr>
              <a:t>aleksandra.czekaj@umwd.pl</a:t>
            </a:r>
            <a:endParaRPr lang="pl-PL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Tel: 71 776-96-94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10001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10302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723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3" descr="po_ryby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0" y="0"/>
            <a:ext cx="927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tytuł 2"/>
          <p:cNvSpPr>
            <a:spLocks noGrp="1"/>
          </p:cNvSpPr>
          <p:nvPr>
            <p:ph type="subTitle" idx="1"/>
          </p:nvPr>
        </p:nvSpPr>
        <p:spPr>
          <a:xfrm>
            <a:off x="684213" y="1196975"/>
            <a:ext cx="8064500" cy="5327650"/>
          </a:xfrm>
        </p:spPr>
        <p:txBody>
          <a:bodyPr>
            <a:scene3d>
              <a:camera prst="orthographicFront"/>
              <a:lightRig rig="threePt" dir="t"/>
            </a:scene3d>
            <a:sp3d>
              <a:bevelT w="12700"/>
              <a:bevelB w="82550" h="38100" prst="coolSlant"/>
            </a:sp3d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endParaRPr lang="pl-PL" sz="2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pl-PL" sz="4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Wniosek o płatność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Najczęściej popełniane błędy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endParaRPr lang="pl-PL" sz="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</a:t>
            </a:r>
            <a:endParaRPr lang="pl-PL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Milicz, </a:t>
            </a: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5 grudnia 2012 </a:t>
            </a:r>
            <a:r>
              <a:rPr lang="pl-PL" sz="16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r.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725" y="168275"/>
            <a:ext cx="10001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Obraz 4" descr="po_ryby_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188913"/>
            <a:ext cx="10287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91680" y="692696"/>
            <a:ext cx="6984776" cy="1230585"/>
          </a:xfrm>
        </p:spPr>
        <p:txBody>
          <a:bodyPr/>
          <a:lstStyle/>
          <a:p>
            <a:r>
              <a:rPr lang="pl-PL" sz="2500" b="1" dirty="0" smtClean="0">
                <a:latin typeface="Calibri" pitchFamily="34" charset="0"/>
              </a:rPr>
              <a:t> </a:t>
            </a:r>
            <a:r>
              <a:rPr lang="pl-PL" sz="25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Akty prawne określające zasady składania wniosków o płatność w ramach PO RYBY 2007-2013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840760" cy="3960440"/>
          </a:xfrm>
        </p:spPr>
        <p:txBody>
          <a:bodyPr/>
          <a:lstStyle/>
          <a:p>
            <a:pPr algn="just"/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Rozporządzenie Ministra Rolnictwa i Rozwoju Wsi z dnia 15 października 2009 r. </a:t>
            </a:r>
            <a:r>
              <a:rPr lang="pl-PL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 sprawie szczegółowych warunków i trybu przyznawania, wypłaty i zwracania pomocy finansowej na realizację środków objętych osią priorytetową 4 – Zrównoważony rozwój obszarów zależnych od rybactwa zawartą w programie operacyjnym „Zrównoważony rozwój sektora rybołówstwa i nadbrzeżnych obszarów rybackich 2007-2013” 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nn-NO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Dz</a:t>
            </a:r>
            <a:r>
              <a:rPr lang="nn-NO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U. 2009 </a:t>
            </a:r>
            <a:r>
              <a:rPr lang="nn-NO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nr </a:t>
            </a:r>
            <a:r>
              <a:rPr lang="nn-NO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177 </a:t>
            </a:r>
            <a:r>
              <a:rPr lang="nn-NO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poz.1371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 algn="just"/>
            <a:endParaRPr lang="pl-PL" sz="1400" b="1" i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Rozporządzenie Ministra Rolnictwa i Rozwoju Wsi z dnia 23 listopada 2011 r. </a:t>
            </a:r>
            <a:r>
              <a:rPr lang="pl-PL" sz="14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zmieniające rozporządzenie </a:t>
            </a:r>
            <a:r>
              <a:rPr lang="pl-PL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 sprawie szczegółowych warunków i trybu przyznawania, wypłaty                 i zwracania pomocy finansowej na realizację środków objętych osią priorytetową 4 Zrównoważony rozwój obszarów zależnych od rybactwa, zawartą w programie operacyjnym „Zrównoważony rozwój sektora rybołówstwa i nadbrzeżnych obszarów rybackich 2007-2013” 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nn-NO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Dz.U</a:t>
            </a:r>
            <a:r>
              <a:rPr lang="nn-NO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nn-NO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2011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nn-NO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nr </a:t>
            </a:r>
            <a:r>
              <a:rPr lang="nn-NO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261 poz. </a:t>
            </a:r>
            <a:r>
              <a:rPr lang="nn-NO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1563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 algn="just"/>
            <a:endParaRPr lang="pl-PL" sz="1400" b="1" i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/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Rozporządzenie Ministra Rozwoju Regionalnego z dnia 18 grudnia 2009 r. </a:t>
            </a:r>
            <a:r>
              <a:rPr lang="pl-PL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 sprawie warunków i trybu udzielania zaliczek oraz zakresu i terminów składania wniosków </a:t>
            </a:r>
            <a:br>
              <a:rPr lang="pl-PL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pl-PL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 płatność w ramach programów finansowanych z udziałem środków europejskich </a:t>
            </a:r>
            <a:br>
              <a:rPr lang="pl-PL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nn-NO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Dz.U. 2009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nn-NO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nr 223 poz. 1786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 algn="l"/>
            <a:endParaRPr lang="pl-PL" sz="1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725" y="168275"/>
            <a:ext cx="10001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o_ryby_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188913"/>
            <a:ext cx="10287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9" y="5047015"/>
            <a:ext cx="1057787" cy="158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7" y="3476848"/>
            <a:ext cx="1057786" cy="158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7" y="1890696"/>
            <a:ext cx="1057785" cy="158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919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17850" y="1052736"/>
            <a:ext cx="5196334" cy="864096"/>
          </a:xfrm>
        </p:spPr>
        <p:txBody>
          <a:bodyPr/>
          <a:lstStyle/>
          <a:p>
            <a:r>
              <a:rPr lang="pl-PL" sz="26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Wniosek o płatność należy składać: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48038" y="2276872"/>
            <a:ext cx="5256410" cy="3600400"/>
          </a:xfrm>
        </p:spPr>
        <p:txBody>
          <a:bodyPr/>
          <a:lstStyle/>
          <a:p>
            <a:pPr marL="446088" indent="-446088" algn="just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osobiście;</a:t>
            </a:r>
          </a:p>
          <a:p>
            <a:pPr marL="446088" indent="-446088" algn="just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 wersji papierowej i elektronicznej;</a:t>
            </a:r>
          </a:p>
          <a:p>
            <a:pPr marL="446088" indent="-446088" algn="just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 terminie określonym w umowie </a:t>
            </a:r>
            <a:b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 dofinansowanie (§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8);</a:t>
            </a:r>
          </a:p>
          <a:p>
            <a:pPr marL="446088" indent="-446088" algn="just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 miejscu wskazanym przez SW (Sekretariat Wydziału Obszarów Wiejskich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pok.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341,</a:t>
            </a:r>
            <a:b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ul. Mazowiecka 15).</a:t>
            </a:r>
            <a:endParaRPr lang="pl-PL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l-PL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265113" indent="-265113" algn="l">
              <a:buFont typeface="Arial" pitchFamily="34" charset="0"/>
              <a:buChar char="•"/>
            </a:pPr>
            <a:endParaRPr lang="pl-PL" sz="2000" dirty="0">
              <a:solidFill>
                <a:schemeClr val="tx1"/>
              </a:solidFill>
              <a:latin typeface="Calibri" pitchFamily="34" charset="0"/>
            </a:endParaRPr>
          </a:p>
          <a:p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7725" y="168275"/>
            <a:ext cx="10001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o_ryby_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188913"/>
            <a:ext cx="10287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3" y="2060848"/>
            <a:ext cx="2816225" cy="31683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780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51720" y="836712"/>
            <a:ext cx="6768752" cy="864096"/>
          </a:xfrm>
        </p:spPr>
        <p:txBody>
          <a:bodyPr/>
          <a:lstStyle/>
          <a:p>
            <a:r>
              <a:rPr lang="pl-PL" sz="2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Najczęściej popełniane błędy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136904" cy="4464496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endParaRPr lang="pl-PL" sz="1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46088" indent="-446088" algn="just">
              <a:lnSpc>
                <a:spcPct val="200000"/>
              </a:lnSpc>
              <a:buBlip>
                <a:blip r:embed="rId2"/>
              </a:buBlip>
            </a:pPr>
            <a:r>
              <a:rPr lang="pl-PL" sz="21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niespójność daty sprzedaży i protokołu odbioru;</a:t>
            </a:r>
          </a:p>
          <a:p>
            <a:pPr marL="446088" indent="-446088" algn="just">
              <a:lnSpc>
                <a:spcPct val="200000"/>
              </a:lnSpc>
              <a:buBlip>
                <a:blip r:embed="rId2"/>
              </a:buBlip>
            </a:pPr>
            <a:r>
              <a:rPr lang="pl-PL" sz="21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brak należytego udokumentowania płatności gotówkowej;</a:t>
            </a:r>
          </a:p>
          <a:p>
            <a:pPr marL="446088" indent="-446088" algn="just">
              <a:lnSpc>
                <a:spcPct val="200000"/>
              </a:lnSpc>
              <a:buBlip>
                <a:blip r:embed="rId2"/>
              </a:buBlip>
            </a:pPr>
            <a:r>
              <a:rPr lang="pl-PL" sz="21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naruszenie art. 22 ustawy o swobodzie działalności gospodarczej!!!;</a:t>
            </a:r>
          </a:p>
          <a:p>
            <a:pPr marL="446088" indent="-446088" algn="just">
              <a:lnSpc>
                <a:spcPct val="200000"/>
              </a:lnSpc>
              <a:buBlip>
                <a:blip r:embed="rId2"/>
              </a:buBlip>
            </a:pPr>
            <a:r>
              <a:rPr lang="pl-PL" sz="21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nieprawidłowo dokonywane wydatki z konta do obsługi zaliczki;</a:t>
            </a:r>
          </a:p>
          <a:p>
            <a:pPr marL="446088" indent="-446088" algn="just">
              <a:lnSpc>
                <a:spcPct val="200000"/>
              </a:lnSpc>
              <a:buBlip>
                <a:blip r:embed="rId2"/>
              </a:buBlip>
            </a:pPr>
            <a:r>
              <a:rPr lang="pl-PL" sz="21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brak lub nieprawidłowy opis na odwrocie dokumentu księgowego;</a:t>
            </a:r>
          </a:p>
          <a:p>
            <a:pPr marL="446088" indent="-446088" algn="just">
              <a:lnSpc>
                <a:spcPct val="200000"/>
              </a:lnSpc>
              <a:buBlip>
                <a:blip r:embed="rId2"/>
              </a:buBlip>
            </a:pPr>
            <a:r>
              <a:rPr lang="pl-PL" sz="21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problemy z osiągnięciem celu operacji.</a:t>
            </a:r>
          </a:p>
          <a:p>
            <a:pPr algn="just">
              <a:lnSpc>
                <a:spcPct val="150000"/>
              </a:lnSpc>
            </a:pPr>
            <a:endParaRPr lang="pl-PL" sz="2100" b="1" u="sng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l-PL" sz="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l-PL" sz="1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" y="1340768"/>
            <a:ext cx="809618" cy="809618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6000"/>
              </a:schemeClr>
            </a:glow>
            <a:outerShdw dist="35921" dir="2700000" algn="ctr" rotWithShape="0">
              <a:schemeClr val="bg2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02" y="169590"/>
            <a:ext cx="10001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01" y="149905"/>
            <a:ext cx="10302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68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51720" y="908720"/>
            <a:ext cx="6768752" cy="792088"/>
          </a:xfrm>
        </p:spPr>
        <p:txBody>
          <a:bodyPr/>
          <a:lstStyle/>
          <a:p>
            <a:r>
              <a:rPr lang="pl-PL" sz="2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Brak </a:t>
            </a:r>
            <a:r>
              <a:rPr lang="pl-PL" sz="26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należytego udokumentowania płatności gotówkowej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136904" cy="1512168"/>
          </a:xfrm>
        </p:spPr>
        <p:txBody>
          <a:bodyPr/>
          <a:lstStyle/>
          <a:p>
            <a:pPr algn="just"/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Dowód płatności powinien jasno określać, za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jaką fakturę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dokonano płatności oraz identyfikować strony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transakcji.</a:t>
            </a:r>
          </a:p>
          <a:p>
            <a:pPr algn="just"/>
            <a:endParaRPr lang="pl-PL" sz="1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 przypadku płatności gotówkowej 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dowodem zapłaty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jest:</a:t>
            </a:r>
          </a:p>
          <a:p>
            <a:pPr algn="just"/>
            <a:endParaRPr lang="pl-PL" sz="1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pl-PL" sz="21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pl-PL" sz="2100" b="1" u="sng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l-PL" sz="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l-PL" sz="1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1048"/>
            <a:ext cx="219932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10551" y="3573016"/>
            <a:ext cx="5616624" cy="2808312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marL="361950" indent="-361950" algn="just">
              <a:spcBef>
                <a:spcPts val="600"/>
              </a:spcBef>
              <a:spcAft>
                <a:spcPts val="1000"/>
              </a:spcAft>
              <a:buBlip>
                <a:blip r:embed="rId3"/>
              </a:buBlip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faktura VAT lub inny dokument księgowy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równoważnej wartości dowodowej z adnotacją „zapłacono gotówką” opatrzony podpisem upoważnionej osoby (wystawcy/sprzedawcy);</a:t>
            </a:r>
          </a:p>
          <a:p>
            <a:pPr marL="361950" indent="-361950" algn="just">
              <a:spcBef>
                <a:spcPts val="600"/>
              </a:spcBef>
              <a:spcAft>
                <a:spcPts val="1000"/>
              </a:spcAft>
              <a:buBlip>
                <a:blip r:embed="rId3"/>
              </a:buBlip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dokument księgowy KP (kasa przyjęła);</a:t>
            </a:r>
          </a:p>
          <a:p>
            <a:pPr marL="361950" indent="-361950" algn="just">
              <a:spcBef>
                <a:spcPts val="600"/>
              </a:spcBef>
              <a:spcAft>
                <a:spcPts val="1000"/>
              </a:spcAft>
              <a:buBlip>
                <a:blip r:embed="rId3"/>
              </a:buBlip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oświadczenie wystawcy dokumentu, że „w dniu ….. przyjęto w formie gotówkowej zapłatę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wysokości …. od …. za należność wynikającą </a:t>
            </a:r>
            <a:b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dokumentu nr ….. z dnia ….”</a:t>
            </a:r>
          </a:p>
          <a:p>
            <a:endParaRPr lang="pl-PL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10001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10302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6343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51720" y="908720"/>
            <a:ext cx="6768752" cy="792088"/>
          </a:xfrm>
        </p:spPr>
        <p:txBody>
          <a:bodyPr/>
          <a:lstStyle/>
          <a:p>
            <a:r>
              <a:rPr lang="pl-PL" sz="2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Naruszenie </a:t>
            </a:r>
            <a:r>
              <a:rPr lang="pl-PL" sz="26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art. 22 ustawy o swobodzie działalności gospodarczej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8125" y="2420888"/>
            <a:ext cx="8068330" cy="1368152"/>
          </a:xfrm>
        </p:spPr>
        <p:txBody>
          <a:bodyPr/>
          <a:lstStyle/>
          <a:p>
            <a:pPr algn="just"/>
            <a:endParaRPr lang="pl-PL" sz="1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Dokonywanie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lub przyjmowanie płatności związanych z wykonywaną działalnością gospodarczą następuje za pośrednictwem rachunku bankowego przedsiębiorcy 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 każdym przypadku, gdy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endParaRPr lang="pl-PL" sz="8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l-PL" sz="1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178383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555776" y="3861048"/>
            <a:ext cx="5832648" cy="273630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marL="446088" lvl="0" indent="-446088" algn="just" eaLnBrk="0" hangingPunct="0">
              <a:spcBef>
                <a:spcPts val="600"/>
              </a:spcBef>
              <a:spcAft>
                <a:spcPts val="1000"/>
              </a:spcAft>
              <a:buBlip>
                <a:blip r:embed="rId3"/>
              </a:buBlip>
            </a:pPr>
            <a:r>
              <a:rPr lang="pl-PL" sz="20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stroną transakcji, z której wynika płatność, jest inny </a:t>
            </a:r>
            <a: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przedsiębiorca </a:t>
            </a:r>
            <a:r>
              <a:rPr lang="pl-PL" sz="20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oraz</a:t>
            </a:r>
          </a:p>
          <a:p>
            <a:pPr marL="446088" lvl="0" indent="-446088" algn="just" eaLnBrk="0" hangingPunct="0">
              <a:spcBef>
                <a:spcPts val="600"/>
              </a:spcBef>
              <a:spcAft>
                <a:spcPts val="1000"/>
              </a:spcAft>
              <a:buBlip>
                <a:blip r:embed="rId3"/>
              </a:buBlip>
            </a:pPr>
            <a:r>
              <a:rPr lang="pl-PL" sz="20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jednorazowa wartość transakcji, bez względu na </a:t>
            </a:r>
            <a: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liczbę </a:t>
            </a:r>
            <a:r>
              <a:rPr lang="pl-PL" sz="20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wynikających </a:t>
            </a:r>
            <a: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z </a:t>
            </a:r>
            <a:r>
              <a:rPr lang="pl-PL" sz="20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niej płatności, przekracza </a:t>
            </a:r>
            <a: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równowartość </a:t>
            </a:r>
            <a:r>
              <a:rPr lang="pl-PL" sz="2000" b="1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15 000 euro </a:t>
            </a:r>
            <a:r>
              <a:rPr lang="pl-PL" sz="20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przeliczonych na złote </a:t>
            </a:r>
            <a: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według </a:t>
            </a:r>
            <a:r>
              <a:rPr lang="pl-PL" sz="20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średniego kursu walut obcych ogłaszanego </a:t>
            </a:r>
            <a: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przez </a:t>
            </a:r>
            <a:r>
              <a:rPr lang="pl-PL" sz="20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NBP ostatniego dnia miesiąca poprzedzającego </a:t>
            </a:r>
            <a: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miesiąc</a:t>
            </a:r>
            <a:r>
              <a:rPr lang="pl-PL" sz="20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, w którym dokonano transakcji.</a:t>
            </a:r>
            <a:endParaRPr lang="pl-PL" sz="2100" b="1" u="sng" dirty="0">
              <a:solidFill>
                <a:srgbClr val="4F81BD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10001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10302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071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725" y="168275"/>
            <a:ext cx="10001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o_ryby_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188913"/>
            <a:ext cx="10287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2411760" y="965509"/>
            <a:ext cx="5760640" cy="7265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2600" b="1" i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  <a:t>Nieprawidłowo </a:t>
            </a:r>
            <a:r>
              <a:rPr lang="pl-PL" sz="2600" b="1" i="1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  <a:t>dokonywane wydatki </a:t>
            </a:r>
            <a:r>
              <a:rPr lang="pl-PL" sz="2600" b="1" i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  <a:t/>
            </a:r>
            <a:br>
              <a:rPr lang="pl-PL" sz="2600" b="1" i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</a:br>
            <a:r>
              <a:rPr lang="pl-PL" sz="2600" b="1" i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  <a:t>z </a:t>
            </a:r>
            <a:r>
              <a:rPr lang="pl-PL" sz="2600" b="1" i="1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  <a:t>konta do obsługi zaliczki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67544" y="2348880"/>
            <a:ext cx="8136904" cy="41044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46088" indent="-4460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z konta do obsługi zaliczki ponoszone są </a:t>
            </a:r>
            <a:r>
              <a:rPr lang="pl-PL" sz="1900" b="1" u="sng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wyłącznie wydatki kwalifikowalne</a:t>
            </a:r>
            <a:r>
              <a:rPr lang="pl-PL" sz="1900" b="1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pl-PL" sz="1700" dirty="0" smtClean="0">
              <a:solidFill>
                <a:srgbClr val="4F81BD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l-PL" sz="17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W sytuacji </a:t>
            </a:r>
            <a:r>
              <a:rPr lang="pl-PL" sz="17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gdy podatek VAT nie stanowi kosztu kwalifikowanego dla beneficjenta, faktury opłacane są z dwóch rachunków: </a:t>
            </a:r>
          </a:p>
          <a:p>
            <a:pPr algn="just"/>
            <a:endParaRPr lang="pl-PL" sz="1700" dirty="0">
              <a:solidFill>
                <a:srgbClr val="4F81BD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l-PL" sz="17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kwota netto z rachunku wyodrębnionego do obsługi zaliczki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l-PL" sz="17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kwota podatku VAT z rachunku własnego </a:t>
            </a:r>
            <a:r>
              <a:rPr lang="pl-PL" sz="17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beneficjenta</a:t>
            </a:r>
          </a:p>
          <a:p>
            <a:pPr algn="just"/>
            <a:endParaRPr lang="pl-PL" sz="1900" b="1" u="sng" dirty="0" smtClean="0">
              <a:solidFill>
                <a:srgbClr val="4F81BD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  <a:p>
            <a:pPr marL="446088" indent="-4460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pl-PL" sz="19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Płatności w ramach rachunku zaliczkowego dokonywane są do wyczerpania środków na tym rachunku tj. do kwoty przyznanej </a:t>
            </a: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pl-PL" sz="19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umowie </a:t>
            </a: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</a:br>
            <a:r>
              <a:rPr lang="pl-PL" sz="1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pl-PL" sz="1900" dirty="0">
                <a:solidFill>
                  <a:srgbClr val="4F81B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dofinansowanie w zakresie zaliczki, a następnie ze środków własnych beneficjenta.</a:t>
            </a:r>
          </a:p>
          <a:p>
            <a:pPr marL="446088" indent="-446088" algn="just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endParaRPr lang="pl-PL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54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li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pli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4867</TotalTime>
  <Words>782</Words>
  <Application>Microsoft Office PowerPoint</Application>
  <PresentationFormat>Pokaz na ekranie (4:3)</PresentationFormat>
  <Paragraphs>117</Paragraphs>
  <Slides>16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2_plik</vt:lpstr>
      <vt:lpstr>Prezentacja programu PowerPoint</vt:lpstr>
      <vt:lpstr>Prezentacja programu PowerPoint</vt:lpstr>
      <vt:lpstr>Prezentacja programu PowerPoint</vt:lpstr>
      <vt:lpstr> Akty prawne określające zasady składania wniosków o płatność w ramach PO RYBY 2007-2013</vt:lpstr>
      <vt:lpstr>Wniosek o płatność należy składać:</vt:lpstr>
      <vt:lpstr>Najczęściej popełniane błędy</vt:lpstr>
      <vt:lpstr>Brak należytego udokumentowania płatności gotówkowej</vt:lpstr>
      <vt:lpstr>Naruszenie art. 22 ustawy o swobodzie działalności gospodarczej</vt:lpstr>
      <vt:lpstr>Prezentacja programu PowerPoint</vt:lpstr>
      <vt:lpstr>Brak lub nieprawidłowy opis na odwrocie dokumentu księgowego</vt:lpstr>
      <vt:lpstr>Prezentacja programu PowerPoint</vt:lpstr>
      <vt:lpstr>Błędy w załącznikach do wniosku o płatność</vt:lpstr>
      <vt:lpstr>Prezentacja programu PowerPoint</vt:lpstr>
      <vt:lpstr>Pozostałe uwagi</vt:lpstr>
      <vt:lpstr>Układanie dokumentów w segregatorze</vt:lpstr>
      <vt:lpstr> Dziękuję za uwagę</vt:lpstr>
    </vt:vector>
  </TitlesOfParts>
  <Company>SONIK &amp; SONIK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abrasun</dc:creator>
  <cp:lastModifiedBy>Aleksandra ACz. Czekaj</cp:lastModifiedBy>
  <cp:revision>491</cp:revision>
  <dcterms:created xsi:type="dcterms:W3CDTF">2010-02-26T10:59:03Z</dcterms:created>
  <dcterms:modified xsi:type="dcterms:W3CDTF">2012-12-04T12:09:24Z</dcterms:modified>
</cp:coreProperties>
</file>