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17"/>
  </p:notesMasterIdLst>
  <p:handoutMasterIdLst>
    <p:handoutMasterId r:id="rId18"/>
  </p:handoutMasterIdLst>
  <p:sldIdLst>
    <p:sldId id="257" r:id="rId2"/>
    <p:sldId id="265" r:id="rId3"/>
    <p:sldId id="272" r:id="rId4"/>
    <p:sldId id="259" r:id="rId5"/>
    <p:sldId id="266" r:id="rId6"/>
    <p:sldId id="267" r:id="rId7"/>
    <p:sldId id="271" r:id="rId8"/>
    <p:sldId id="268" r:id="rId9"/>
    <p:sldId id="260" r:id="rId10"/>
    <p:sldId id="261" r:id="rId11"/>
    <p:sldId id="262" r:id="rId12"/>
    <p:sldId id="274" r:id="rId13"/>
    <p:sldId id="273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5" d="100"/>
          <a:sy n="55" d="100"/>
        </p:scale>
        <p:origin x="-1080" y="-12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0CFD1-5A7F-4686-B4DE-620BFA4E9334}" type="datetimeFigureOut">
              <a:rPr lang="pl-PL" smtClean="0"/>
              <a:pPr/>
              <a:t>2017-03-17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1D400-0519-46D0-AE85-B9499AF3833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9168452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4472E-3EF4-48B8-9BDC-292EBAFA966C}" type="datetimeFigureOut">
              <a:rPr lang="pl-PL" smtClean="0"/>
              <a:pPr/>
              <a:t>2017-03-17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86CC0-A70B-48C8-9925-BC3538EAD2B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4241273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Zadanie dofinansowano ze środków budżetu Samorządu Województwa Dolnośląskiego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61B5-C92C-46BD-AC67-54DEB77C494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6526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Zadanie dofinansowano ze środków budżetu Samorządu Województwa Dolnośląskiego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61B5-C92C-46BD-AC67-54DEB77C494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80207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Zadanie dofinansowano ze środków budżetu Samorządu Województwa Dolnośląskiego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61B5-C92C-46BD-AC67-54DEB77C494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748224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Zadanie dofinansowano ze środków budżetu Samorządu Województwa Dolnośląskiego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61B5-C92C-46BD-AC67-54DEB77C494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254540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Zadanie dofinansowano ze środków budżetu Samorządu Województwa Dolnośląskiego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61B5-C92C-46BD-AC67-54DEB77C494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4490071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Zadanie dofinansowano ze środków budżetu Samorządu Województwa Dolnośląskiego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61B5-C92C-46BD-AC67-54DEB77C494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71587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Zadanie dofinansowano ze środków budżetu Samorządu Województwa Dolnośląskiego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61B5-C92C-46BD-AC67-54DEB77C494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815710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Zadanie dofinansowano ze środków budżetu Samorządu Województwa Dolnośląskiego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61B5-C92C-46BD-AC67-54DEB77C494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488087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20633" y="5732463"/>
            <a:ext cx="3219451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Zadanie dofinansowano ze środków budżetu Samorządu Województwa Dolnośląskiego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B03F16D-4E16-4EC1-BCB5-9BC5805E3E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531210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Zadanie dofinansowano ze środków budżetu Samorządu Województwa Dolnośląskiego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61B5-C92C-46BD-AC67-54DEB77C494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15205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Zadanie dofinansowano ze środków budżetu Samorządu Województwa Dolnośląskiego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61B5-C92C-46BD-AC67-54DEB77C494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48592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Zadanie dofinansowano ze środków budżetu Samorządu Województwa Dolnośląskiego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61B5-C92C-46BD-AC67-54DEB77C494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22152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Zadanie dofinansowano ze środków budżetu Samorządu Województwa Dolnośląskiego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61B5-C92C-46BD-AC67-54DEB77C494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57053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Zadanie dofinansowano ze środków budżetu Samorządu Województwa Dolnośląskiego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61B5-C92C-46BD-AC67-54DEB77C494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93262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Zadanie dofinansowano ze środków budżetu Samorządu Województwa Dolnośląskiego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61B5-C92C-46BD-AC67-54DEB77C494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54849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Zadanie dofinansowano ze środków budżetu Samorządu Województwa Dolnośląskiego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61B5-C92C-46BD-AC67-54DEB77C494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22722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Zadanie dofinansowano ze środków budżetu Samorządu Województwa Dolnośląskiego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61B5-C92C-46BD-AC67-54DEB77C494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63610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Zadanie dofinansowano ze środków budżetu Samorządu Województwa Dolnośląskiego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7AB61B5-C92C-46BD-AC67-54DEB77C494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0909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dpkd.gora@%20nazwa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e tekstowe 3"/>
          <p:cNvSpPr txBox="1">
            <a:spLocks noChangeArrowheads="1"/>
          </p:cNvSpPr>
          <p:nvPr/>
        </p:nvSpPr>
        <p:spPr bwMode="auto">
          <a:xfrm>
            <a:off x="929757" y="2191942"/>
            <a:ext cx="91440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800" dirty="0">
                <a:latin typeface="Calibri" panose="020F0502020204030204" pitchFamily="34" charset="0"/>
              </a:rPr>
              <a:t>Spotkanie rozpoczynające pracę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800" dirty="0">
                <a:latin typeface="Calibri" panose="020F0502020204030204" pitchFamily="34" charset="0"/>
              </a:rPr>
              <a:t>Dolnośląskiej Sieci Doradztwa Pozarządowego w 2017r.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dirty="0"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dirty="0">
                <a:latin typeface="Calibri" panose="020F0502020204030204" pitchFamily="34" charset="0"/>
              </a:rPr>
              <a:t>Pracownia Projektów Międzykulturowych ZAJEZDNIA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dirty="0">
                <a:latin typeface="Calibri" panose="020F0502020204030204" pitchFamily="34" charset="0"/>
              </a:rPr>
              <a:t>16 marca 2017 r.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dirty="0"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dirty="0"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dirty="0"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dirty="0">
                <a:latin typeface="Calibri" panose="020F0502020204030204" pitchFamily="34" charset="0"/>
              </a:rPr>
              <a:t>Agata Bulicz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31789" y="1610520"/>
            <a:ext cx="1219200" cy="9699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Obraz 3" descr="logo DPK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36439" y="3497264"/>
            <a:ext cx="2114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Obraz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73757" y="234951"/>
            <a:ext cx="1839913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z="1100" b="1" dirty="0"/>
              <a:t>Zadanie dofinansowano ze środków budżetu Samorządu Województwa Dolnośląskiego</a:t>
            </a:r>
          </a:p>
        </p:txBody>
      </p:sp>
      <p:pic>
        <p:nvPicPr>
          <p:cNvPr id="1029" name="Picture 5" descr="Logo%20DFO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26270" y="5647662"/>
            <a:ext cx="787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ole tekstowe 3"/>
          <p:cNvSpPr txBox="1">
            <a:spLocks noChangeArrowheads="1"/>
          </p:cNvSpPr>
          <p:nvPr/>
        </p:nvSpPr>
        <p:spPr bwMode="auto">
          <a:xfrm>
            <a:off x="10283825" y="5063462"/>
            <a:ext cx="19081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300" dirty="0">
                <a:latin typeface="Cambria" panose="02040503050406030204" pitchFamily="18" charset="0"/>
              </a:rPr>
              <a:t>Realizator projektu:</a:t>
            </a:r>
          </a:p>
        </p:txBody>
      </p:sp>
    </p:spTree>
    <p:extLst>
      <p:ext uri="{BB962C8B-B14F-4D97-AF65-F5344CB8AC3E}">
        <p14:creationId xmlns:p14="http://schemas.microsoft.com/office/powerpoint/2010/main" xmlns="" val="2214996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chemat blokowy: przygotowanie 5"/>
          <p:cNvSpPr/>
          <p:nvPr/>
        </p:nvSpPr>
        <p:spPr>
          <a:xfrm>
            <a:off x="2855913" y="314326"/>
            <a:ext cx="5040312" cy="784225"/>
          </a:xfrm>
          <a:prstGeom prst="flowChartPreparation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9460" name="pole tekstowe 6"/>
          <p:cNvSpPr txBox="1">
            <a:spLocks noChangeArrowheads="1"/>
          </p:cNvSpPr>
          <p:nvPr/>
        </p:nvSpPr>
        <p:spPr bwMode="auto">
          <a:xfrm>
            <a:off x="3648075" y="460376"/>
            <a:ext cx="34417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800" dirty="0">
                <a:latin typeface="Calibri" panose="020F0502020204030204" pitchFamily="34" charset="0"/>
              </a:rPr>
              <a:t>Promocja!</a:t>
            </a:r>
          </a:p>
        </p:txBody>
      </p:sp>
      <p:sp>
        <p:nvSpPr>
          <p:cNvPr id="28" name="Schemat blokowy: przygotowanie 27"/>
          <p:cNvSpPr/>
          <p:nvPr/>
        </p:nvSpPr>
        <p:spPr>
          <a:xfrm>
            <a:off x="1703389" y="1412876"/>
            <a:ext cx="2879725" cy="792163"/>
          </a:xfrm>
          <a:prstGeom prst="flowChartPreparation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9462" name="pole tekstowe 22"/>
          <p:cNvSpPr txBox="1">
            <a:spLocks noChangeArrowheads="1"/>
          </p:cNvSpPr>
          <p:nvPr/>
        </p:nvSpPr>
        <p:spPr bwMode="auto">
          <a:xfrm>
            <a:off x="2208214" y="1547814"/>
            <a:ext cx="18002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>
                <a:latin typeface="Calibri" panose="020F0502020204030204" pitchFamily="34" charset="0"/>
              </a:rPr>
              <a:t>Rozsyłka Biuletynu i Konkursów</a:t>
            </a:r>
          </a:p>
        </p:txBody>
      </p:sp>
      <p:sp>
        <p:nvSpPr>
          <p:cNvPr id="32" name="Schemat blokowy: przygotowanie 31"/>
          <p:cNvSpPr/>
          <p:nvPr/>
        </p:nvSpPr>
        <p:spPr>
          <a:xfrm>
            <a:off x="2279651" y="2420938"/>
            <a:ext cx="2879725" cy="792162"/>
          </a:xfrm>
          <a:prstGeom prst="flowChartPreparation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9464" name="pole tekstowe 22"/>
          <p:cNvSpPr txBox="1">
            <a:spLocks noChangeArrowheads="1"/>
          </p:cNvSpPr>
          <p:nvPr/>
        </p:nvSpPr>
        <p:spPr bwMode="auto">
          <a:xfrm>
            <a:off x="2640014" y="2492375"/>
            <a:ext cx="216058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>
                <a:latin typeface="Calibri" panose="020F0502020204030204" pitchFamily="34" charset="0"/>
              </a:rPr>
              <a:t>Informacja na stronę www oraz facebook</a:t>
            </a:r>
          </a:p>
        </p:txBody>
      </p:sp>
      <p:sp>
        <p:nvSpPr>
          <p:cNvPr id="36" name="Schemat blokowy: przygotowanie 35"/>
          <p:cNvSpPr/>
          <p:nvPr/>
        </p:nvSpPr>
        <p:spPr>
          <a:xfrm>
            <a:off x="1631951" y="3429001"/>
            <a:ext cx="2879725" cy="1008063"/>
          </a:xfrm>
          <a:prstGeom prst="flowChartPreparation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9466" name="pole tekstowe 22"/>
          <p:cNvSpPr txBox="1">
            <a:spLocks noChangeArrowheads="1"/>
          </p:cNvSpPr>
          <p:nvPr/>
        </p:nvSpPr>
        <p:spPr bwMode="auto">
          <a:xfrm>
            <a:off x="1992313" y="3462338"/>
            <a:ext cx="2159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dirty="0">
                <a:latin typeface="Calibri" panose="020F0502020204030204" pitchFamily="34" charset="0"/>
              </a:rPr>
              <a:t>Ogłoszenia prasowe (działania punktu, promocja SWD)</a:t>
            </a:r>
          </a:p>
        </p:txBody>
      </p:sp>
      <p:sp>
        <p:nvSpPr>
          <p:cNvPr id="38" name="Schemat blokowy: przygotowanie 37"/>
          <p:cNvSpPr/>
          <p:nvPr/>
        </p:nvSpPr>
        <p:spPr>
          <a:xfrm>
            <a:off x="5341939" y="1452563"/>
            <a:ext cx="2879725" cy="792162"/>
          </a:xfrm>
          <a:prstGeom prst="flowChartPreparation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9" name="Schemat blokowy: przygotowanie 38"/>
          <p:cNvSpPr/>
          <p:nvPr/>
        </p:nvSpPr>
        <p:spPr>
          <a:xfrm>
            <a:off x="5375276" y="2420938"/>
            <a:ext cx="2881313" cy="1174750"/>
          </a:xfrm>
          <a:prstGeom prst="flowChartPreparation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9469" name="pole tekstowe 22"/>
          <p:cNvSpPr txBox="1">
            <a:spLocks noChangeArrowheads="1"/>
          </p:cNvSpPr>
          <p:nvPr/>
        </p:nvSpPr>
        <p:spPr bwMode="auto">
          <a:xfrm>
            <a:off x="5775325" y="1557338"/>
            <a:ext cx="20145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>
                <a:latin typeface="Calibri" panose="020F0502020204030204" pitchFamily="34" charset="0"/>
              </a:rPr>
              <a:t>Udział DPK-D w imprezach lokalnych</a:t>
            </a:r>
          </a:p>
        </p:txBody>
      </p:sp>
      <p:sp>
        <p:nvSpPr>
          <p:cNvPr id="19470" name="pole tekstowe 22"/>
          <p:cNvSpPr txBox="1">
            <a:spLocks noChangeArrowheads="1"/>
          </p:cNvSpPr>
          <p:nvPr/>
        </p:nvSpPr>
        <p:spPr bwMode="auto">
          <a:xfrm>
            <a:off x="5881689" y="2420938"/>
            <a:ext cx="2014537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>
                <a:latin typeface="Calibri" panose="020F0502020204030204" pitchFamily="34" charset="0"/>
              </a:rPr>
              <a:t>Udział DPK-D w Dolnośląskich Targach Organizacji Pozarządowych</a:t>
            </a:r>
          </a:p>
        </p:txBody>
      </p:sp>
      <p:sp>
        <p:nvSpPr>
          <p:cNvPr id="42" name="Schemat blokowy: przygotowanie 41"/>
          <p:cNvSpPr/>
          <p:nvPr/>
        </p:nvSpPr>
        <p:spPr>
          <a:xfrm>
            <a:off x="4800600" y="3716339"/>
            <a:ext cx="2374900" cy="720725"/>
          </a:xfrm>
          <a:prstGeom prst="flowChartPreparation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9472" name="pole tekstowe 22"/>
          <p:cNvSpPr txBox="1">
            <a:spLocks noChangeArrowheads="1"/>
          </p:cNvSpPr>
          <p:nvPr/>
        </p:nvSpPr>
        <p:spPr bwMode="auto">
          <a:xfrm>
            <a:off x="5033963" y="3779839"/>
            <a:ext cx="20129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dirty="0">
                <a:latin typeface="Calibri" panose="020F0502020204030204" pitchFamily="34" charset="0"/>
              </a:rPr>
              <a:t>Budżet na działania promocyjne!</a:t>
            </a:r>
          </a:p>
        </p:txBody>
      </p:sp>
      <p:sp>
        <p:nvSpPr>
          <p:cNvPr id="54" name="Schemat blokowy: przygotowanie 53"/>
          <p:cNvSpPr/>
          <p:nvPr/>
        </p:nvSpPr>
        <p:spPr>
          <a:xfrm>
            <a:off x="2293939" y="4738688"/>
            <a:ext cx="2198687" cy="982662"/>
          </a:xfrm>
          <a:prstGeom prst="flowChartPreparation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9474" name="pole tekstowe 22"/>
          <p:cNvSpPr txBox="1">
            <a:spLocks noChangeArrowheads="1"/>
          </p:cNvSpPr>
          <p:nvPr/>
        </p:nvSpPr>
        <p:spPr bwMode="auto">
          <a:xfrm>
            <a:off x="2459039" y="4814888"/>
            <a:ext cx="18684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dirty="0">
                <a:solidFill>
                  <a:srgbClr val="00B050"/>
                </a:solidFill>
                <a:latin typeface="Calibri" panose="020F0502020204030204" pitchFamily="34" charset="0"/>
              </a:rPr>
              <a:t>1 Spot Radiowy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dirty="0">
                <a:solidFill>
                  <a:srgbClr val="00B050"/>
                </a:solidFill>
                <a:latin typeface="Calibri" panose="020F0502020204030204" pitchFamily="34" charset="0"/>
              </a:rPr>
              <a:t>(Grupa Radiowa Agory)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Zadanie dofinansowano ze środków budżetu Samorządu Województwa Dolnośląskiego</a:t>
            </a:r>
          </a:p>
        </p:txBody>
      </p:sp>
      <p:pic>
        <p:nvPicPr>
          <p:cNvPr id="22" name="Obraz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73757" y="234951"/>
            <a:ext cx="1839913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31789" y="1610520"/>
            <a:ext cx="1219200" cy="9699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Obraz 3" descr="logo DPK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36439" y="3497264"/>
            <a:ext cx="2114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5" descr="Logo%20DFO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26270" y="5647662"/>
            <a:ext cx="787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pole tekstowe 3"/>
          <p:cNvSpPr txBox="1">
            <a:spLocks noChangeArrowheads="1"/>
          </p:cNvSpPr>
          <p:nvPr/>
        </p:nvSpPr>
        <p:spPr bwMode="auto">
          <a:xfrm>
            <a:off x="10142814" y="5022058"/>
            <a:ext cx="19081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300" dirty="0">
                <a:latin typeface="Cambria" panose="02040503050406030204" pitchFamily="18" charset="0"/>
              </a:rPr>
              <a:t>Realizator projektu:</a:t>
            </a:r>
          </a:p>
        </p:txBody>
      </p:sp>
    </p:spTree>
    <p:extLst>
      <p:ext uri="{BB962C8B-B14F-4D97-AF65-F5344CB8AC3E}">
        <p14:creationId xmlns:p14="http://schemas.microsoft.com/office/powerpoint/2010/main" xmlns="" val="4129234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chemat blokowy: przygotowanie 5"/>
          <p:cNvSpPr/>
          <p:nvPr/>
        </p:nvSpPr>
        <p:spPr>
          <a:xfrm>
            <a:off x="1028700" y="314326"/>
            <a:ext cx="8373999" cy="879474"/>
          </a:xfrm>
          <a:prstGeom prst="flowChartPreparation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0484" name="pole tekstowe 6"/>
          <p:cNvSpPr txBox="1">
            <a:spLocks noChangeArrowheads="1"/>
          </p:cNvSpPr>
          <p:nvPr/>
        </p:nvSpPr>
        <p:spPr bwMode="auto">
          <a:xfrm>
            <a:off x="1320800" y="447675"/>
            <a:ext cx="77089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3200" dirty="0">
                <a:latin typeface="Calibri" panose="020F0502020204030204" pitchFamily="34" charset="0"/>
              </a:rPr>
              <a:t>Badanie potrzeb szkoleniowo-doradczych</a:t>
            </a:r>
          </a:p>
        </p:txBody>
      </p:sp>
      <p:sp>
        <p:nvSpPr>
          <p:cNvPr id="20486" name="pole tekstowe 22"/>
          <p:cNvSpPr txBox="1">
            <a:spLocks noChangeArrowheads="1"/>
          </p:cNvSpPr>
          <p:nvPr/>
        </p:nvSpPr>
        <p:spPr bwMode="auto">
          <a:xfrm>
            <a:off x="2549525" y="2109788"/>
            <a:ext cx="5638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4000" dirty="0">
              <a:latin typeface="Calibri" panose="020F0502020204030204" pitchFamily="34" charset="0"/>
            </a:endParaRP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Zadanie dofinansowano ze środków budżetu Samorządu Województwa Dolnośląskiego</a:t>
            </a:r>
          </a:p>
        </p:txBody>
      </p:sp>
      <p:pic>
        <p:nvPicPr>
          <p:cNvPr id="14" name="Obraz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73757" y="234951"/>
            <a:ext cx="1839913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31789" y="1610520"/>
            <a:ext cx="1219200" cy="9699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Obraz 3" descr="logo DPK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36439" y="3497264"/>
            <a:ext cx="2114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" descr="Logo%20DFO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26270" y="5647662"/>
            <a:ext cx="787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rostokąt 6"/>
          <p:cNvSpPr/>
          <p:nvPr/>
        </p:nvSpPr>
        <p:spPr>
          <a:xfrm>
            <a:off x="9402699" y="4998246"/>
            <a:ext cx="25109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pl-PL" altLang="pl-PL" dirty="0">
                <a:latin typeface="Cambria" panose="02040503050406030204" pitchFamily="18" charset="0"/>
              </a:rPr>
              <a:t>Realizator projektu:</a:t>
            </a:r>
          </a:p>
        </p:txBody>
      </p:sp>
      <p:sp>
        <p:nvSpPr>
          <p:cNvPr id="8" name="Prostokąt 7"/>
          <p:cNvSpPr/>
          <p:nvPr/>
        </p:nvSpPr>
        <p:spPr>
          <a:xfrm>
            <a:off x="1190171" y="1610520"/>
            <a:ext cx="754742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LcParenR"/>
            </a:pP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Wśród NGO, którym doradzamy,</a:t>
            </a:r>
          </a:p>
          <a:p>
            <a:pPr marL="457200" indent="-457200">
              <a:buAutoNum type="alphaLcParenR"/>
            </a:pP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Wśród pozostałych NGO.</a:t>
            </a:r>
          </a:p>
          <a:p>
            <a:endParaRPr lang="pl-PL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Propozycje pytań:</a:t>
            </a:r>
          </a:p>
          <a:p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1. Proszę wskazać tematy szkoleń, które byłyby Panu/Pani najbardziej potrzebne?</a:t>
            </a:r>
          </a:p>
          <a:p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a) Podstawy prawne funkcjonowania NGO….</a:t>
            </a:r>
          </a:p>
          <a:p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b) Promocja i marketing w NGO</a:t>
            </a:r>
          </a:p>
          <a:p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c) Tworzenie projektów społecznych</a:t>
            </a:r>
          </a:p>
          <a:p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d) Nowy wzór oferty i nowy wzór sprawozdania</a:t>
            </a:r>
          </a:p>
          <a:p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e) Inne (jakie?)……………………………………..</a:t>
            </a:r>
          </a:p>
        </p:txBody>
      </p:sp>
    </p:spTree>
    <p:extLst>
      <p:ext uri="{BB962C8B-B14F-4D97-AF65-F5344CB8AC3E}">
        <p14:creationId xmlns:p14="http://schemas.microsoft.com/office/powerpoint/2010/main" xmlns="" val="1219196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chemat blokowy: przygotowanie 5"/>
          <p:cNvSpPr/>
          <p:nvPr/>
        </p:nvSpPr>
        <p:spPr>
          <a:xfrm>
            <a:off x="1028700" y="314326"/>
            <a:ext cx="8373999" cy="879474"/>
          </a:xfrm>
          <a:prstGeom prst="flowChartPreparation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0484" name="pole tekstowe 6"/>
          <p:cNvSpPr txBox="1">
            <a:spLocks noChangeArrowheads="1"/>
          </p:cNvSpPr>
          <p:nvPr/>
        </p:nvSpPr>
        <p:spPr bwMode="auto">
          <a:xfrm>
            <a:off x="1320800" y="447675"/>
            <a:ext cx="77089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3200" dirty="0">
                <a:latin typeface="Calibri" panose="020F0502020204030204" pitchFamily="34" charset="0"/>
              </a:rPr>
              <a:t>Badanie potrzeb szkoleniowo-doradczych</a:t>
            </a:r>
          </a:p>
        </p:txBody>
      </p:sp>
      <p:sp>
        <p:nvSpPr>
          <p:cNvPr id="20486" name="pole tekstowe 22"/>
          <p:cNvSpPr txBox="1">
            <a:spLocks noChangeArrowheads="1"/>
          </p:cNvSpPr>
          <p:nvPr/>
        </p:nvSpPr>
        <p:spPr bwMode="auto">
          <a:xfrm>
            <a:off x="2549525" y="2109788"/>
            <a:ext cx="5638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4000" dirty="0">
              <a:latin typeface="Calibri" panose="020F0502020204030204" pitchFamily="34" charset="0"/>
            </a:endParaRP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Zadanie dofinansowano ze środków budżetu Samorządu Województwa Dolnośląskiego</a:t>
            </a:r>
          </a:p>
        </p:txBody>
      </p:sp>
      <p:pic>
        <p:nvPicPr>
          <p:cNvPr id="14" name="Obraz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73757" y="234951"/>
            <a:ext cx="1839913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31789" y="1610520"/>
            <a:ext cx="1219200" cy="9699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Obraz 3" descr="logo DPK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36439" y="3497264"/>
            <a:ext cx="2114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" descr="Logo%20DFO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26270" y="5647662"/>
            <a:ext cx="787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rostokąt 6"/>
          <p:cNvSpPr/>
          <p:nvPr/>
        </p:nvSpPr>
        <p:spPr>
          <a:xfrm>
            <a:off x="9402699" y="4998246"/>
            <a:ext cx="25109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pl-PL" altLang="pl-PL" dirty="0">
                <a:latin typeface="Cambria" panose="02040503050406030204" pitchFamily="18" charset="0"/>
              </a:rPr>
              <a:t>Realizator projektu:</a:t>
            </a:r>
          </a:p>
        </p:txBody>
      </p:sp>
      <p:sp>
        <p:nvSpPr>
          <p:cNvPr id="8" name="Prostokąt 7"/>
          <p:cNvSpPr/>
          <p:nvPr/>
        </p:nvSpPr>
        <p:spPr>
          <a:xfrm>
            <a:off x="1190171" y="1610520"/>
            <a:ext cx="754742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LcParenR"/>
            </a:pP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Wśród NGO, którym doradzamy,</a:t>
            </a:r>
          </a:p>
          <a:p>
            <a:pPr marL="457200" indent="-457200">
              <a:buAutoNum type="alphaLcParenR"/>
            </a:pP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Wśród pozostałych NGO.</a:t>
            </a:r>
          </a:p>
          <a:p>
            <a:endParaRPr lang="pl-PL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Propozycje pytań:</a:t>
            </a:r>
          </a:p>
          <a:p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1. Proszę wskazać obszary doradztwa, które byłyby Panu/Pani najbardziej potrzebne:</a:t>
            </a:r>
          </a:p>
          <a:p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a) Pozyskiwanie funduszy na działania</a:t>
            </a:r>
          </a:p>
          <a:p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b) Pisanie i rozliczanie projektów</a:t>
            </a:r>
          </a:p>
          <a:p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c) Sprawozdawczość</a:t>
            </a:r>
          </a:p>
          <a:p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d) Księgowość dla NGO</a:t>
            </a:r>
          </a:p>
          <a:p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e) Inne (jakie?)……………………………………..</a:t>
            </a:r>
          </a:p>
        </p:txBody>
      </p:sp>
    </p:spTree>
    <p:extLst>
      <p:ext uri="{BB962C8B-B14F-4D97-AF65-F5344CB8AC3E}">
        <p14:creationId xmlns:p14="http://schemas.microsoft.com/office/powerpoint/2010/main" xmlns="" val="5321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chemat blokowy: przygotowanie 5"/>
          <p:cNvSpPr/>
          <p:nvPr/>
        </p:nvSpPr>
        <p:spPr>
          <a:xfrm>
            <a:off x="2855913" y="314326"/>
            <a:ext cx="5040312" cy="784225"/>
          </a:xfrm>
          <a:prstGeom prst="flowChartPreparation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0484" name="pole tekstowe 6"/>
          <p:cNvSpPr txBox="1">
            <a:spLocks noChangeArrowheads="1"/>
          </p:cNvSpPr>
          <p:nvPr/>
        </p:nvSpPr>
        <p:spPr bwMode="auto">
          <a:xfrm>
            <a:off x="3749675" y="447675"/>
            <a:ext cx="34417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3200" dirty="0">
                <a:latin typeface="Calibri" panose="020F0502020204030204" pitchFamily="34" charset="0"/>
              </a:rPr>
              <a:t>Budżet</a:t>
            </a:r>
          </a:p>
        </p:txBody>
      </p:sp>
      <p:sp>
        <p:nvSpPr>
          <p:cNvPr id="20486" name="pole tekstowe 22"/>
          <p:cNvSpPr txBox="1">
            <a:spLocks noChangeArrowheads="1"/>
          </p:cNvSpPr>
          <p:nvPr/>
        </p:nvSpPr>
        <p:spPr bwMode="auto">
          <a:xfrm>
            <a:off x="2549525" y="2109788"/>
            <a:ext cx="5638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4000" dirty="0">
              <a:latin typeface="Calibri" panose="020F0502020204030204" pitchFamily="34" charset="0"/>
            </a:endParaRP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Zadanie dofinansowano ze środków budżetu Samorządu Województwa Dolnośląskiego</a:t>
            </a:r>
          </a:p>
        </p:txBody>
      </p:sp>
      <p:pic>
        <p:nvPicPr>
          <p:cNvPr id="14" name="Obraz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73757" y="234951"/>
            <a:ext cx="1839913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31789" y="1610520"/>
            <a:ext cx="1219200" cy="9699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Obraz 3" descr="logo DPK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36439" y="3497264"/>
            <a:ext cx="2114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" descr="Logo%20DFO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26270" y="5647662"/>
            <a:ext cx="787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rostokąt 6"/>
          <p:cNvSpPr/>
          <p:nvPr/>
        </p:nvSpPr>
        <p:spPr>
          <a:xfrm>
            <a:off x="9402699" y="4998246"/>
            <a:ext cx="25109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pl-PL" altLang="pl-PL" dirty="0">
                <a:latin typeface="Cambria" panose="02040503050406030204" pitchFamily="18" charset="0"/>
              </a:rPr>
              <a:t>Realizator projektu:</a:t>
            </a:r>
          </a:p>
        </p:txBody>
      </p:sp>
      <p:sp>
        <p:nvSpPr>
          <p:cNvPr id="8" name="Prostokąt 7"/>
          <p:cNvSpPr/>
          <p:nvPr/>
        </p:nvSpPr>
        <p:spPr>
          <a:xfrm>
            <a:off x="1190171" y="1610520"/>
            <a:ext cx="754742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Doradztwo: 40,00/ h</a:t>
            </a:r>
          </a:p>
          <a:p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2) Koszt zorganizowania szkolenia/ warsztatu: 500,00</a:t>
            </a:r>
          </a:p>
          <a:p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3) Zwrot kosztów dojazdu na doradztwo mobilne</a:t>
            </a:r>
          </a:p>
          <a:p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4) Zwrot kosztów dojazdu na spotkanie sieciujące</a:t>
            </a:r>
          </a:p>
          <a:p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5) Oznakowanie biur DPKD (np. tabliczki, plakaty): 340,00</a:t>
            </a:r>
          </a:p>
          <a:p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6) Promocja SWD (np. artykuły prasowe): 160,00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327506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chemat blokowy: przygotowanie 5"/>
          <p:cNvSpPr/>
          <p:nvPr/>
        </p:nvSpPr>
        <p:spPr>
          <a:xfrm>
            <a:off x="2855913" y="314326"/>
            <a:ext cx="5040312" cy="784225"/>
          </a:xfrm>
          <a:prstGeom prst="flowChartPreparation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0484" name="pole tekstowe 6"/>
          <p:cNvSpPr txBox="1">
            <a:spLocks noChangeArrowheads="1"/>
          </p:cNvSpPr>
          <p:nvPr/>
        </p:nvSpPr>
        <p:spPr bwMode="auto">
          <a:xfrm>
            <a:off x="3263900" y="447675"/>
            <a:ext cx="43561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800" dirty="0">
                <a:latin typeface="Calibri" panose="020F0502020204030204" pitchFamily="34" charset="0"/>
              </a:rPr>
              <a:t>Nasze plany, inne działania</a:t>
            </a:r>
          </a:p>
        </p:txBody>
      </p:sp>
      <p:sp>
        <p:nvSpPr>
          <p:cNvPr id="20486" name="pole tekstowe 22"/>
          <p:cNvSpPr txBox="1">
            <a:spLocks noChangeArrowheads="1"/>
          </p:cNvSpPr>
          <p:nvPr/>
        </p:nvSpPr>
        <p:spPr bwMode="auto">
          <a:xfrm>
            <a:off x="2549525" y="2109788"/>
            <a:ext cx="5638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4000" dirty="0">
                <a:latin typeface="Calibri" panose="020F0502020204030204" pitchFamily="34" charset="0"/>
              </a:rPr>
              <a:t>Porozmawiajmy o tym po przerwie….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Zadanie dofinansowano ze środków budżetu Samorządu Województwa Dolnośląskiego</a:t>
            </a:r>
          </a:p>
        </p:txBody>
      </p:sp>
      <p:pic>
        <p:nvPicPr>
          <p:cNvPr id="14" name="Obraz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73757" y="234951"/>
            <a:ext cx="1839913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31789" y="1610520"/>
            <a:ext cx="1219200" cy="9699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Obraz 3" descr="logo DPK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36439" y="3497264"/>
            <a:ext cx="2114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" descr="Logo%20DFO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26270" y="5647662"/>
            <a:ext cx="787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rostokąt 6"/>
          <p:cNvSpPr/>
          <p:nvPr/>
        </p:nvSpPr>
        <p:spPr>
          <a:xfrm>
            <a:off x="9402699" y="4998246"/>
            <a:ext cx="25109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pl-PL" altLang="pl-PL" dirty="0">
                <a:latin typeface="Cambria" panose="02040503050406030204" pitchFamily="18" charset="0"/>
              </a:rPr>
              <a:t>Realizator projektu:</a:t>
            </a:r>
          </a:p>
        </p:txBody>
      </p:sp>
    </p:spTree>
    <p:extLst>
      <p:ext uri="{BB962C8B-B14F-4D97-AF65-F5344CB8AC3E}">
        <p14:creationId xmlns:p14="http://schemas.microsoft.com/office/powerpoint/2010/main" xmlns="" val="2518331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chemat blokowy: przygotowanie 5"/>
          <p:cNvSpPr/>
          <p:nvPr/>
        </p:nvSpPr>
        <p:spPr>
          <a:xfrm>
            <a:off x="2950369" y="2580483"/>
            <a:ext cx="5040312" cy="916782"/>
          </a:xfrm>
          <a:prstGeom prst="flowChartPreparation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0484" name="pole tekstowe 6"/>
          <p:cNvSpPr txBox="1">
            <a:spLocks noChangeArrowheads="1"/>
          </p:cNvSpPr>
          <p:nvPr/>
        </p:nvSpPr>
        <p:spPr bwMode="auto">
          <a:xfrm>
            <a:off x="3749675" y="2684931"/>
            <a:ext cx="34417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4000" dirty="0">
                <a:latin typeface="Calibri" panose="020F0502020204030204" pitchFamily="34" charset="0"/>
              </a:rPr>
              <a:t>Pytania?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Zadanie dofinansowano ze środków budżetu Samorządu Województwa Dolnośląskiego</a:t>
            </a:r>
          </a:p>
        </p:txBody>
      </p:sp>
      <p:pic>
        <p:nvPicPr>
          <p:cNvPr id="14" name="Obraz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73757" y="234951"/>
            <a:ext cx="1839913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31789" y="1610520"/>
            <a:ext cx="1219200" cy="9699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Obraz 3" descr="logo DPK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36439" y="3497264"/>
            <a:ext cx="2114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" descr="Logo%20DFO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26270" y="5647662"/>
            <a:ext cx="787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rostokąt 6"/>
          <p:cNvSpPr/>
          <p:nvPr/>
        </p:nvSpPr>
        <p:spPr>
          <a:xfrm>
            <a:off x="9402699" y="4998246"/>
            <a:ext cx="25109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pl-PL" altLang="pl-PL" dirty="0">
                <a:latin typeface="Cambria" panose="02040503050406030204" pitchFamily="18" charset="0"/>
              </a:rPr>
              <a:t>Realizator projektu:</a:t>
            </a:r>
          </a:p>
        </p:txBody>
      </p:sp>
    </p:spTree>
    <p:extLst>
      <p:ext uri="{BB962C8B-B14F-4D97-AF65-F5344CB8AC3E}">
        <p14:creationId xmlns:p14="http://schemas.microsoft.com/office/powerpoint/2010/main" xmlns="" val="3992671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31789" y="1610520"/>
            <a:ext cx="1219200" cy="9699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Obraz 3" descr="logo DPK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36439" y="3497264"/>
            <a:ext cx="2114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Obraz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73757" y="234951"/>
            <a:ext cx="1839913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z="1100" b="1" dirty="0"/>
              <a:t>Zadanie dofinansowano ze środków budżetu Samorządu Województwa Dolnośląskiego</a:t>
            </a:r>
          </a:p>
        </p:txBody>
      </p:sp>
      <p:pic>
        <p:nvPicPr>
          <p:cNvPr id="1029" name="Picture 5" descr="Logo%20DFO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26270" y="5647662"/>
            <a:ext cx="787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ole tekstowe 3"/>
          <p:cNvSpPr txBox="1">
            <a:spLocks noChangeArrowheads="1"/>
          </p:cNvSpPr>
          <p:nvPr/>
        </p:nvSpPr>
        <p:spPr bwMode="auto">
          <a:xfrm>
            <a:off x="10283825" y="5063462"/>
            <a:ext cx="19081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300" dirty="0">
                <a:latin typeface="Cambria" panose="02040503050406030204" pitchFamily="18" charset="0"/>
              </a:rPr>
              <a:t>Realizator projektu:</a:t>
            </a:r>
          </a:p>
        </p:txBody>
      </p:sp>
      <p:sp>
        <p:nvSpPr>
          <p:cNvPr id="11" name="Prostokąt zaokrąglony 2"/>
          <p:cNvSpPr/>
          <p:nvPr/>
        </p:nvSpPr>
        <p:spPr>
          <a:xfrm>
            <a:off x="957943" y="1196974"/>
            <a:ext cx="4586514" cy="471349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I część (10:00 – 11:30)</a:t>
            </a:r>
          </a:p>
          <a:p>
            <a:pPr>
              <a:defRPr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</a:rPr>
              <a:t>Co słychać?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</a:rPr>
              <a:t>Zabranie głosu przez Dyrektor Wydziału Współpracy z Organizacjami Pozarządowymi UMWD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</a:rPr>
              <a:t>Założenia projektowe 2017 (zadania, organizacja pracy DPKD, promocja, wskaźniki)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</a:rPr>
              <a:t>Pytania i dyskusja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11.30 – 11.45 przerwa kawowa</a:t>
            </a:r>
          </a:p>
          <a:p>
            <a:pPr algn="ctr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3" name="Prostokąt zaokrąglony 18"/>
          <p:cNvSpPr/>
          <p:nvPr/>
        </p:nvSpPr>
        <p:spPr>
          <a:xfrm>
            <a:off x="5808663" y="1196974"/>
            <a:ext cx="3465966" cy="471349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II część (11:45 – 14.00)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</a:rPr>
              <a:t>Nasze priorytety działania na 2017 rok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</a:rPr>
              <a:t>Pomysły na spotkanie sieciujące</a:t>
            </a:r>
          </a:p>
          <a:p>
            <a:pPr>
              <a:defRPr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14.00 – 14.30 obiad</a:t>
            </a:r>
          </a:p>
          <a:p>
            <a:pPr>
              <a:defRPr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</a:rPr>
              <a:t>14.30 – 15.00 sprawy organizacyjne z DFOP, Targi NGO – rekomendowana lokalizacja</a:t>
            </a:r>
          </a:p>
          <a:p>
            <a:pPr>
              <a:defRPr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15:00 Koniec</a:t>
            </a:r>
          </a:p>
          <a:p>
            <a:pPr algn="ctr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262069" y="416535"/>
            <a:ext cx="30903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pl-PL" altLang="pl-PL" sz="2800" b="1" dirty="0">
                <a:latin typeface="Calibri" panose="020F0502020204030204" pitchFamily="34" charset="0"/>
              </a:rPr>
              <a:t>Program spotkania:</a:t>
            </a:r>
          </a:p>
        </p:txBody>
      </p:sp>
    </p:spTree>
    <p:extLst>
      <p:ext uri="{BB962C8B-B14F-4D97-AF65-F5344CB8AC3E}">
        <p14:creationId xmlns:p14="http://schemas.microsoft.com/office/powerpoint/2010/main" xmlns="" val="22255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31789" y="1610520"/>
            <a:ext cx="1219200" cy="9699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Obraz 3" descr="logo DPK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36439" y="3497264"/>
            <a:ext cx="2114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Obraz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73757" y="234951"/>
            <a:ext cx="1839913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z="1100" b="1" dirty="0"/>
              <a:t>Zadanie dofinansowano ze środków budżetu Samorządu Województwa Dolnośląskiego</a:t>
            </a:r>
          </a:p>
        </p:txBody>
      </p:sp>
      <p:pic>
        <p:nvPicPr>
          <p:cNvPr id="1029" name="Picture 5" descr="Logo%20DFO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26270" y="5647662"/>
            <a:ext cx="787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ole tekstowe 3"/>
          <p:cNvSpPr txBox="1">
            <a:spLocks noChangeArrowheads="1"/>
          </p:cNvSpPr>
          <p:nvPr/>
        </p:nvSpPr>
        <p:spPr bwMode="auto">
          <a:xfrm>
            <a:off x="10283825" y="5063462"/>
            <a:ext cx="19081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300" dirty="0">
                <a:latin typeface="Cambria" panose="02040503050406030204" pitchFamily="18" charset="0"/>
              </a:rPr>
              <a:t>Realizator projektu:</a:t>
            </a:r>
          </a:p>
        </p:txBody>
      </p:sp>
      <p:sp>
        <p:nvSpPr>
          <p:cNvPr id="3" name="Prostokąt 2"/>
          <p:cNvSpPr/>
          <p:nvPr/>
        </p:nvSpPr>
        <p:spPr>
          <a:xfrm>
            <a:off x="2706113" y="416535"/>
            <a:ext cx="420224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pl-PL" altLang="pl-PL" sz="6600" b="1" dirty="0">
                <a:latin typeface="Calibri" panose="020F0502020204030204" pitchFamily="34" charset="0"/>
              </a:rPr>
              <a:t>Co słychać?</a:t>
            </a:r>
          </a:p>
        </p:txBody>
      </p:sp>
      <p:sp>
        <p:nvSpPr>
          <p:cNvPr id="4" name="Sześcian 3"/>
          <p:cNvSpPr/>
          <p:nvPr/>
        </p:nvSpPr>
        <p:spPr>
          <a:xfrm>
            <a:off x="5675085" y="2505984"/>
            <a:ext cx="2728685" cy="2193583"/>
          </a:xfrm>
          <a:prstGeom prst="cub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dirty="0"/>
              <a:t>Kanciaste </a:t>
            </a:r>
            <a:r>
              <a:rPr lang="pl-PL" sz="3600" dirty="0">
                <a:sym typeface="Wingdings" panose="05000000000000000000" pitchFamily="2" charset="2"/>
              </a:rPr>
              <a:t></a:t>
            </a:r>
          </a:p>
        </p:txBody>
      </p:sp>
      <p:sp>
        <p:nvSpPr>
          <p:cNvPr id="5" name="Walec 4"/>
          <p:cNvSpPr/>
          <p:nvPr/>
        </p:nvSpPr>
        <p:spPr>
          <a:xfrm>
            <a:off x="1509486" y="2505984"/>
            <a:ext cx="2227142" cy="2193583"/>
          </a:xfrm>
          <a:prstGeom prst="ca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dirty="0"/>
              <a:t>Okrągłe </a:t>
            </a:r>
            <a:r>
              <a:rPr lang="pl-PL" sz="3600" dirty="0">
                <a:sym typeface="Wingdings" panose="05000000000000000000" pitchFamily="2" charset="2"/>
              </a:rPr>
              <a:t>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xmlns="" val="1502207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ole tekstowe 3"/>
          <p:cNvSpPr txBox="1">
            <a:spLocks noChangeArrowheads="1"/>
          </p:cNvSpPr>
          <p:nvPr/>
        </p:nvSpPr>
        <p:spPr bwMode="auto">
          <a:xfrm>
            <a:off x="10142814" y="5022058"/>
            <a:ext cx="19081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300" dirty="0">
                <a:latin typeface="Cambria" panose="02040503050406030204" pitchFamily="18" charset="0"/>
              </a:rPr>
              <a:t>Realizator projektu:</a:t>
            </a:r>
          </a:p>
        </p:txBody>
      </p:sp>
      <p:sp>
        <p:nvSpPr>
          <p:cNvPr id="17411" name="pole tekstowe 2"/>
          <p:cNvSpPr txBox="1">
            <a:spLocks noChangeArrowheads="1"/>
          </p:cNvSpPr>
          <p:nvPr/>
        </p:nvSpPr>
        <p:spPr bwMode="auto">
          <a:xfrm>
            <a:off x="2279650" y="908050"/>
            <a:ext cx="61928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pl-PL" altLang="pl-PL" sz="1800" b="0">
              <a:latin typeface="Cambria" panose="020405030504060302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l-PL" altLang="pl-PL" sz="1800" b="0">
                <a:latin typeface="Cambria" panose="02040503050406030204" pitchFamily="18" charset="0"/>
              </a:rPr>
              <a:t> </a:t>
            </a:r>
          </a:p>
        </p:txBody>
      </p:sp>
      <p:sp>
        <p:nvSpPr>
          <p:cNvPr id="6" name="Schemat blokowy: przygotowanie 5"/>
          <p:cNvSpPr/>
          <p:nvPr/>
        </p:nvSpPr>
        <p:spPr>
          <a:xfrm>
            <a:off x="2755901" y="508001"/>
            <a:ext cx="5040313" cy="677863"/>
          </a:xfrm>
          <a:prstGeom prst="flowChartPreparation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7413" name="pole tekstowe 6"/>
          <p:cNvSpPr txBox="1">
            <a:spLocks noChangeArrowheads="1"/>
          </p:cNvSpPr>
          <p:nvPr/>
        </p:nvSpPr>
        <p:spPr bwMode="auto">
          <a:xfrm>
            <a:off x="3516313" y="581026"/>
            <a:ext cx="36052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400" dirty="0">
                <a:latin typeface="Calibri" panose="020F0502020204030204" pitchFamily="34" charset="0"/>
              </a:rPr>
              <a:t>Organizacja pracy DPKD</a:t>
            </a:r>
          </a:p>
        </p:txBody>
      </p:sp>
      <p:sp>
        <p:nvSpPr>
          <p:cNvPr id="37" name="Schemat blokowy: przygotowanie 36"/>
          <p:cNvSpPr/>
          <p:nvPr/>
        </p:nvSpPr>
        <p:spPr>
          <a:xfrm>
            <a:off x="1113183" y="1488456"/>
            <a:ext cx="2034831" cy="1676461"/>
          </a:xfrm>
          <a:prstGeom prst="flowChartPreparation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7415" name="pole tekstowe 22"/>
          <p:cNvSpPr txBox="1">
            <a:spLocks noChangeArrowheads="1"/>
          </p:cNvSpPr>
          <p:nvPr/>
        </p:nvSpPr>
        <p:spPr bwMode="auto">
          <a:xfrm>
            <a:off x="1272211" y="1456831"/>
            <a:ext cx="1753567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000" dirty="0">
                <a:latin typeface="Calibri" panose="020F0502020204030204" pitchFamily="34" charset="0"/>
              </a:rPr>
              <a:t>60h doradztwa/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000" dirty="0">
                <a:latin typeface="Calibri" panose="020F0502020204030204" pitchFamily="34" charset="0"/>
              </a:rPr>
              <a:t>min. 15 porad w miesiącu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400" dirty="0">
              <a:latin typeface="Cambria" panose="02040503050406030204" pitchFamily="18" charset="0"/>
            </a:endParaRPr>
          </a:p>
        </p:txBody>
      </p:sp>
      <p:sp>
        <p:nvSpPr>
          <p:cNvPr id="39" name="Schemat blokowy: przygotowanie 38"/>
          <p:cNvSpPr/>
          <p:nvPr/>
        </p:nvSpPr>
        <p:spPr>
          <a:xfrm>
            <a:off x="3148015" y="1339849"/>
            <a:ext cx="2254250" cy="2014539"/>
          </a:xfrm>
          <a:prstGeom prst="flowChartPreparation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7417" name="pole tekstowe 22"/>
          <p:cNvSpPr txBox="1">
            <a:spLocks noChangeArrowheads="1"/>
          </p:cNvSpPr>
          <p:nvPr/>
        </p:nvSpPr>
        <p:spPr bwMode="auto">
          <a:xfrm>
            <a:off x="3377889" y="1400175"/>
            <a:ext cx="1583359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000" dirty="0">
                <a:latin typeface="Calibri" panose="020F0502020204030204" pitchFamily="34" charset="0"/>
              </a:rPr>
              <a:t>Godziny otwarcia: min. 2 dni w tygodniu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000" dirty="0">
                <a:latin typeface="Calibri" panose="020F0502020204030204" pitchFamily="34" charset="0"/>
              </a:rPr>
              <a:t>1x od 9:00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000" dirty="0">
                <a:latin typeface="Calibri" panose="020F0502020204030204" pitchFamily="34" charset="0"/>
              </a:rPr>
              <a:t>1x do 19:00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400" dirty="0">
              <a:latin typeface="Cambria" panose="02040503050406030204" pitchFamily="18" charset="0"/>
            </a:endParaRPr>
          </a:p>
        </p:txBody>
      </p:sp>
      <p:sp>
        <p:nvSpPr>
          <p:cNvPr id="42" name="Schemat blokowy: przygotowanie 41"/>
          <p:cNvSpPr/>
          <p:nvPr/>
        </p:nvSpPr>
        <p:spPr>
          <a:xfrm>
            <a:off x="5494530" y="1672636"/>
            <a:ext cx="1719262" cy="1308100"/>
          </a:xfrm>
          <a:prstGeom prst="flowChartPreparation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7419" name="pole tekstowe 22"/>
          <p:cNvSpPr txBox="1">
            <a:spLocks noChangeArrowheads="1"/>
          </p:cNvSpPr>
          <p:nvPr/>
        </p:nvSpPr>
        <p:spPr bwMode="auto">
          <a:xfrm>
            <a:off x="5572510" y="1919087"/>
            <a:ext cx="15970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000" dirty="0">
                <a:latin typeface="Calibri" panose="020F0502020204030204" pitchFamily="34" charset="0"/>
              </a:rPr>
              <a:t>Prawidłowe oznakowanie</a:t>
            </a:r>
            <a:endParaRPr lang="pl-PL" altLang="pl-PL" sz="1400" dirty="0">
              <a:latin typeface="Cambria" panose="02040503050406030204" pitchFamily="18" charset="0"/>
            </a:endParaRPr>
          </a:p>
        </p:txBody>
      </p:sp>
      <p:sp>
        <p:nvSpPr>
          <p:cNvPr id="45" name="Schemat blokowy: przygotowanie 44"/>
          <p:cNvSpPr/>
          <p:nvPr/>
        </p:nvSpPr>
        <p:spPr>
          <a:xfrm>
            <a:off x="1956126" y="3354717"/>
            <a:ext cx="2422525" cy="1969295"/>
          </a:xfrm>
          <a:prstGeom prst="flowChartPreparation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46" name="pole tekstowe 22"/>
          <p:cNvSpPr txBox="1">
            <a:spLocks noChangeArrowheads="1"/>
          </p:cNvSpPr>
          <p:nvPr/>
        </p:nvSpPr>
        <p:spPr bwMode="auto">
          <a:xfrm>
            <a:off x="2403476" y="3354389"/>
            <a:ext cx="1597025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2000" dirty="0">
                <a:latin typeface="Calibri" panose="020F0502020204030204" pitchFamily="34" charset="0"/>
              </a:rPr>
              <a:t>Doradztwo:</a:t>
            </a:r>
          </a:p>
          <a:p>
            <a:pPr marL="285750" indent="-285750" algn="ctr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pl-PL" altLang="pl-PL" b="0" dirty="0">
                <a:latin typeface="Calibri" panose="020F0502020204030204" pitchFamily="34" charset="0"/>
              </a:rPr>
              <a:t>stacjonarne</a:t>
            </a:r>
          </a:p>
          <a:p>
            <a:pPr marL="285750" indent="-285750" algn="ctr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pl-PL" altLang="pl-PL" b="0" dirty="0">
                <a:latin typeface="Calibri" panose="020F0502020204030204" pitchFamily="34" charset="0"/>
              </a:rPr>
              <a:t>telefoniczne</a:t>
            </a:r>
          </a:p>
          <a:p>
            <a:pPr marL="285750" indent="-285750" algn="ctr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pl-PL" altLang="pl-PL" b="0" dirty="0">
                <a:latin typeface="Calibri" panose="020F0502020204030204" pitchFamily="34" charset="0"/>
              </a:rPr>
              <a:t>internetowe</a:t>
            </a:r>
          </a:p>
          <a:p>
            <a:pPr marL="285750" indent="-285750" algn="ctr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pl-PL" altLang="pl-PL" dirty="0">
                <a:solidFill>
                  <a:srgbClr val="FF0000"/>
                </a:solidFill>
                <a:latin typeface="Calibri" panose="020F0502020204030204" pitchFamily="34" charset="0"/>
              </a:rPr>
              <a:t>Mobilne (max. 20h)</a:t>
            </a:r>
            <a:endParaRPr lang="pl-PL" altLang="pl-PL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48" name="Schemat blokowy: przygotowanie 47"/>
          <p:cNvSpPr/>
          <p:nvPr/>
        </p:nvSpPr>
        <p:spPr>
          <a:xfrm>
            <a:off x="6865041" y="3221066"/>
            <a:ext cx="2422525" cy="1657350"/>
          </a:xfrm>
          <a:prstGeom prst="flowChartPreparation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7423" name="pole tekstowe 22"/>
          <p:cNvSpPr txBox="1">
            <a:spLocks noChangeArrowheads="1"/>
          </p:cNvSpPr>
          <p:nvPr/>
        </p:nvSpPr>
        <p:spPr bwMode="auto">
          <a:xfrm>
            <a:off x="7218847" y="3566319"/>
            <a:ext cx="1595437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5400" dirty="0">
                <a:latin typeface="Calibri" panose="020F0502020204030204" pitchFamily="34" charset="0"/>
              </a:rPr>
              <a:t>?</a:t>
            </a:r>
            <a:endParaRPr lang="pl-PL" altLang="pl-PL" sz="5400" dirty="0">
              <a:latin typeface="Cambria" panose="02040503050406030204" pitchFamily="18" charset="0"/>
            </a:endParaRP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Zadanie dofinansowano ze środków budżetu Samorządu Województwa Dolnośląskiego</a:t>
            </a:r>
          </a:p>
        </p:txBody>
      </p:sp>
      <p:pic>
        <p:nvPicPr>
          <p:cNvPr id="17" name="Obraz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73757" y="234951"/>
            <a:ext cx="1839913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31789" y="1610520"/>
            <a:ext cx="1219200" cy="9699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Obraz 3" descr="logo DPK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36439" y="3497264"/>
            <a:ext cx="2114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" descr="Logo%20DFO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26270" y="5647662"/>
            <a:ext cx="787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Schemat blokowy: przygotowanie 20"/>
          <p:cNvSpPr/>
          <p:nvPr/>
        </p:nvSpPr>
        <p:spPr>
          <a:xfrm>
            <a:off x="4403415" y="3207496"/>
            <a:ext cx="2620638" cy="2278858"/>
          </a:xfrm>
          <a:prstGeom prst="flowChartPreparation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pl-PL" alt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Forum NGO </a:t>
            </a:r>
            <a:r>
              <a:rPr lang="pl-PL" alt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l-PL" altLang="pl-PL" b="1" dirty="0">
                <a:latin typeface="Calibri" panose="020F0502020204030204" pitchFamily="34" charset="0"/>
                <a:cs typeface="Calibri" panose="020F0502020204030204" pitchFamily="34" charset="0"/>
              </a:rPr>
              <a:t>min. 15 NGO)</a:t>
            </a:r>
            <a:r>
              <a:rPr lang="pl-PL" alt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/ szkolenie (warsztat) </a:t>
            </a:r>
            <a:r>
              <a:rPr lang="pl-PL" altLang="pl-PL" b="1" dirty="0">
                <a:latin typeface="Calibri" panose="020F0502020204030204" pitchFamily="34" charset="0"/>
                <a:cs typeface="Calibri" panose="020F0502020204030204" pitchFamily="34" charset="0"/>
              </a:rPr>
              <a:t>(min. 8 NGO)</a:t>
            </a:r>
          </a:p>
        </p:txBody>
      </p:sp>
    </p:spTree>
    <p:extLst>
      <p:ext uri="{BB962C8B-B14F-4D97-AF65-F5344CB8AC3E}">
        <p14:creationId xmlns:p14="http://schemas.microsoft.com/office/powerpoint/2010/main" xmlns="" val="3555543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ole tekstowe 3"/>
          <p:cNvSpPr txBox="1">
            <a:spLocks noChangeArrowheads="1"/>
          </p:cNvSpPr>
          <p:nvPr/>
        </p:nvSpPr>
        <p:spPr bwMode="auto">
          <a:xfrm>
            <a:off x="10142814" y="5022058"/>
            <a:ext cx="19081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300" dirty="0">
                <a:latin typeface="Cambria" panose="02040503050406030204" pitchFamily="18" charset="0"/>
              </a:rPr>
              <a:t>Realizator projektu:</a:t>
            </a:r>
          </a:p>
        </p:txBody>
      </p:sp>
      <p:sp>
        <p:nvSpPr>
          <p:cNvPr id="17411" name="pole tekstowe 2"/>
          <p:cNvSpPr txBox="1">
            <a:spLocks noChangeArrowheads="1"/>
          </p:cNvSpPr>
          <p:nvPr/>
        </p:nvSpPr>
        <p:spPr bwMode="auto">
          <a:xfrm>
            <a:off x="2279650" y="908050"/>
            <a:ext cx="61928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pl-PL" altLang="pl-PL" sz="1800" b="0">
              <a:latin typeface="Cambria" panose="020405030504060302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l-PL" altLang="pl-PL" sz="1800" b="0">
                <a:latin typeface="Cambria" panose="02040503050406030204" pitchFamily="18" charset="0"/>
              </a:rPr>
              <a:t> </a:t>
            </a:r>
          </a:p>
        </p:txBody>
      </p:sp>
      <p:sp>
        <p:nvSpPr>
          <p:cNvPr id="6" name="Schemat blokowy: przygotowanie 5"/>
          <p:cNvSpPr/>
          <p:nvPr/>
        </p:nvSpPr>
        <p:spPr>
          <a:xfrm>
            <a:off x="2702892" y="97449"/>
            <a:ext cx="5040313" cy="513251"/>
          </a:xfrm>
          <a:prstGeom prst="flowChartPreparation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7413" name="pole tekstowe 6"/>
          <p:cNvSpPr txBox="1">
            <a:spLocks noChangeArrowheads="1"/>
          </p:cNvSpPr>
          <p:nvPr/>
        </p:nvSpPr>
        <p:spPr bwMode="auto">
          <a:xfrm>
            <a:off x="4245251" y="148737"/>
            <a:ext cx="226163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400" dirty="0">
                <a:latin typeface="Calibri" panose="020F0502020204030204" pitchFamily="34" charset="0"/>
              </a:rPr>
              <a:t>Zadania DPKD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Zadanie dofinansowano ze środków budżetu Samorządu Województwa Dolnośląskiego</a:t>
            </a:r>
          </a:p>
        </p:txBody>
      </p:sp>
      <p:pic>
        <p:nvPicPr>
          <p:cNvPr id="17" name="Obraz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73757" y="234951"/>
            <a:ext cx="1839913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31789" y="1610520"/>
            <a:ext cx="1219200" cy="9699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Obraz 3" descr="logo DPK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36439" y="3497264"/>
            <a:ext cx="2114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" descr="Logo%20DFO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26270" y="5647662"/>
            <a:ext cx="787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rostokąt 2"/>
          <p:cNvSpPr/>
          <p:nvPr/>
        </p:nvSpPr>
        <p:spPr>
          <a:xfrm>
            <a:off x="463827" y="908050"/>
            <a:ext cx="898497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spcAft>
                <a:spcPts val="0"/>
              </a:spcAft>
            </a:pPr>
            <a:r>
              <a:rPr lang="pl-PL" sz="2200" b="1" dirty="0">
                <a:latin typeface="Calibri" panose="020F0502020204030204" pitchFamily="34" charset="0"/>
                <a:ea typeface="Calibri" panose="020F0502020204030204" pitchFamily="34" charset="0"/>
              </a:rPr>
              <a:t>a) stała i aktywna współpraca z Operatorem/Koordynatorem Sieci</a:t>
            </a:r>
            <a:endParaRPr lang="pl-PL" sz="22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>
              <a:spcAft>
                <a:spcPts val="0"/>
              </a:spcAft>
              <a:tabLst>
                <a:tab pos="720725" algn="l"/>
              </a:tabLst>
            </a:pPr>
            <a:r>
              <a:rPr lang="pl-PL" sz="2200" b="1" dirty="0">
                <a:latin typeface="Calibri" panose="020F0502020204030204" pitchFamily="34" charset="0"/>
                <a:ea typeface="Calibri" panose="020F0502020204030204" pitchFamily="34" charset="0"/>
              </a:rPr>
              <a:t>b) utrzymywanie stałej współpracy z pełnomocnikami ds. organizacji pozarządowych w JST na terenie objętym wsparciem DPK-D,</a:t>
            </a:r>
            <a:endParaRPr lang="pl-PL" sz="22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>
              <a:spcAft>
                <a:spcPts val="0"/>
              </a:spcAft>
              <a:tabLst>
                <a:tab pos="720725" algn="l"/>
              </a:tabLst>
            </a:pPr>
            <a:r>
              <a:rPr lang="pl-PL" sz="2200" b="1" dirty="0">
                <a:latin typeface="Calibri" panose="020F0502020204030204" pitchFamily="34" charset="0"/>
                <a:ea typeface="Calibri" panose="020F0502020204030204" pitchFamily="34" charset="0"/>
              </a:rPr>
              <a:t>c)	utrzymywanie stałego kontaktu z organizacjami pozarządowymi działającymi na terenie objętym wsparciem DPK-D, </a:t>
            </a:r>
            <a:endParaRPr lang="pl-PL" sz="22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>
              <a:spcAft>
                <a:spcPts val="0"/>
              </a:spcAft>
              <a:tabLst>
                <a:tab pos="720725" algn="l"/>
              </a:tabLst>
            </a:pPr>
            <a:r>
              <a:rPr lang="pl-PL" sz="2200" b="1" dirty="0">
                <a:latin typeface="Calibri" panose="020F0502020204030204" pitchFamily="34" charset="0"/>
                <a:ea typeface="Calibri" panose="020F0502020204030204" pitchFamily="34" charset="0"/>
              </a:rPr>
              <a:t>d)	zbieranie informacji o działaniach prowadzonych przez organizacje pozarządowe i grupy nieformalne oraz przesyłanie ich do </a:t>
            </a:r>
            <a:r>
              <a:rPr lang="pl-PL" sz="2200" b="1" dirty="0" err="1">
                <a:latin typeface="Calibri" panose="020F0502020204030204" pitchFamily="34" charset="0"/>
                <a:ea typeface="Calibri" panose="020F0502020204030204" pitchFamily="34" charset="0"/>
              </a:rPr>
              <a:t>WWzOP</a:t>
            </a:r>
            <a:r>
              <a:rPr lang="pl-PL" sz="2200" b="1" dirty="0">
                <a:latin typeface="Calibri" panose="020F0502020204030204" pitchFamily="34" charset="0"/>
                <a:ea typeface="Calibri" panose="020F0502020204030204" pitchFamily="34" charset="0"/>
              </a:rPr>
              <a:t> (kalendarium),</a:t>
            </a:r>
            <a:endParaRPr lang="pl-PL" sz="22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>
              <a:spcAft>
                <a:spcPts val="0"/>
              </a:spcAft>
              <a:tabLst>
                <a:tab pos="720725" algn="l"/>
              </a:tabLst>
            </a:pPr>
            <a:r>
              <a:rPr lang="pl-PL" sz="2200" b="1" dirty="0">
                <a:latin typeface="Calibri" panose="020F0502020204030204" pitchFamily="34" charset="0"/>
                <a:ea typeface="Calibri" panose="020F0502020204030204" pitchFamily="34" charset="0"/>
              </a:rPr>
              <a:t>e)	prowadzenie działań o charakterze informacyjno-promocyjnym na temat Samorządu Województwa Dolnośląskiego oraz DPK-D i ich działalności, </a:t>
            </a:r>
            <a:endParaRPr lang="pl-PL" sz="22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>
              <a:spcAft>
                <a:spcPts val="0"/>
              </a:spcAft>
              <a:tabLst>
                <a:tab pos="720725" algn="l"/>
              </a:tabLst>
            </a:pPr>
            <a:r>
              <a:rPr lang="pl-PL" sz="2200" b="1" dirty="0">
                <a:latin typeface="Calibri" panose="020F0502020204030204" pitchFamily="34" charset="0"/>
                <a:ea typeface="Calibri" panose="020F0502020204030204" pitchFamily="34" charset="0"/>
              </a:rPr>
              <a:t>f)	prowadzenie naboru uczestników i zorganizowanie szkolenia/warsztatu lub Forum Organizacji Pozarządowych, </a:t>
            </a:r>
            <a:endParaRPr lang="pl-PL" sz="22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7226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ole tekstowe 3"/>
          <p:cNvSpPr txBox="1">
            <a:spLocks noChangeArrowheads="1"/>
          </p:cNvSpPr>
          <p:nvPr/>
        </p:nvSpPr>
        <p:spPr bwMode="auto">
          <a:xfrm>
            <a:off x="10142814" y="5022058"/>
            <a:ext cx="19081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300" dirty="0">
                <a:latin typeface="Cambria" panose="02040503050406030204" pitchFamily="18" charset="0"/>
              </a:rPr>
              <a:t>Realizator projektu:</a:t>
            </a:r>
          </a:p>
        </p:txBody>
      </p:sp>
      <p:sp>
        <p:nvSpPr>
          <p:cNvPr id="17411" name="pole tekstowe 2"/>
          <p:cNvSpPr txBox="1">
            <a:spLocks noChangeArrowheads="1"/>
          </p:cNvSpPr>
          <p:nvPr/>
        </p:nvSpPr>
        <p:spPr bwMode="auto">
          <a:xfrm>
            <a:off x="2279650" y="908050"/>
            <a:ext cx="61928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pl-PL" altLang="pl-PL" sz="1800" b="0">
              <a:latin typeface="Cambria" panose="020405030504060302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l-PL" altLang="pl-PL" sz="1800" b="0">
                <a:latin typeface="Cambria" panose="02040503050406030204" pitchFamily="18" charset="0"/>
              </a:rPr>
              <a:t> </a:t>
            </a:r>
          </a:p>
        </p:txBody>
      </p:sp>
      <p:sp>
        <p:nvSpPr>
          <p:cNvPr id="6" name="Schemat blokowy: przygotowanie 5"/>
          <p:cNvSpPr/>
          <p:nvPr/>
        </p:nvSpPr>
        <p:spPr>
          <a:xfrm>
            <a:off x="2702892" y="97449"/>
            <a:ext cx="5040313" cy="513251"/>
          </a:xfrm>
          <a:prstGeom prst="flowChartPreparation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7413" name="pole tekstowe 6"/>
          <p:cNvSpPr txBox="1">
            <a:spLocks noChangeArrowheads="1"/>
          </p:cNvSpPr>
          <p:nvPr/>
        </p:nvSpPr>
        <p:spPr bwMode="auto">
          <a:xfrm>
            <a:off x="4245251" y="148737"/>
            <a:ext cx="226163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400" dirty="0">
                <a:latin typeface="Calibri" panose="020F0502020204030204" pitchFamily="34" charset="0"/>
              </a:rPr>
              <a:t>Zadania DPKD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Zadanie dofinansowano ze środków budżetu Samorządu Województwa Dolnośląskiego</a:t>
            </a:r>
          </a:p>
        </p:txBody>
      </p:sp>
      <p:pic>
        <p:nvPicPr>
          <p:cNvPr id="17" name="Obraz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73757" y="234951"/>
            <a:ext cx="1839913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31789" y="1610520"/>
            <a:ext cx="1219200" cy="9699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Obraz 3" descr="logo DPK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36439" y="3497264"/>
            <a:ext cx="2114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" descr="Logo%20DFO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26270" y="5647662"/>
            <a:ext cx="787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rostokąt 2"/>
          <p:cNvSpPr/>
          <p:nvPr/>
        </p:nvSpPr>
        <p:spPr>
          <a:xfrm>
            <a:off x="463827" y="908050"/>
            <a:ext cx="8984974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spcAft>
                <a:spcPts val="0"/>
              </a:spcAft>
              <a:tabLst>
                <a:tab pos="720725" algn="l"/>
              </a:tabLst>
            </a:pPr>
            <a:r>
              <a:rPr lang="pl-PL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g)	stała aktualizacja bazy organizacji pozarządowych oraz innych podmiotów, które korzystają z doradztwa DPK-D, uczestniczą w szkoleniach oraz Forach i przesyłanie jej razem z miesięcznym sprawozdaniem do Koordynatora Sieci,</a:t>
            </a:r>
          </a:p>
          <a:p>
            <a:pPr marL="457200" algn="just">
              <a:spcAft>
                <a:spcPts val="0"/>
              </a:spcAft>
              <a:tabLst>
                <a:tab pos="720725" algn="l"/>
              </a:tabLst>
            </a:pPr>
            <a:r>
              <a:rPr lang="pl-PL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h)	przekazanie każdej organizacji korzystającej z doradztwa oraz organizacjom znajdującym się w bazie ankiety potrzeb szkoleniowo-doradczych z prośbą o wypełnienie, a następnie przekazanie wypełnionych ankiet do Koordynatora Sieci,</a:t>
            </a:r>
          </a:p>
          <a:p>
            <a:pPr marL="971550" indent="-514350" algn="just">
              <a:spcAft>
                <a:spcPts val="0"/>
              </a:spcAft>
              <a:buAutoNum type="romanLcParenR"/>
              <a:tabLst>
                <a:tab pos="720725" algn="l"/>
              </a:tabLst>
            </a:pPr>
            <a:r>
              <a:rPr lang="pl-PL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zamieszczenie na stronie/podstronie internetowej DPK-D lub/i Facebooku informacji dotyczących bieżącej działalności,</a:t>
            </a:r>
          </a:p>
          <a:p>
            <a:pPr marL="457200" algn="just">
              <a:spcAft>
                <a:spcPts val="0"/>
              </a:spcAft>
              <a:tabLst>
                <a:tab pos="720725" algn="l"/>
              </a:tabLst>
            </a:pPr>
            <a:r>
              <a:rPr lang="pl-PL" sz="2200" b="1" dirty="0">
                <a:latin typeface="Calibri" panose="020F0502020204030204" pitchFamily="34" charset="0"/>
                <a:cs typeface="Calibri" panose="020F0502020204030204" pitchFamily="34" charset="0"/>
              </a:rPr>
              <a:t>j)	przekazywanie do organizacji pozarządowych znajdujących się na terenie objętym wsparciem DPK-D informacji otrzymywanych z </a:t>
            </a:r>
            <a:r>
              <a:rPr lang="pl-PL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WWzOP</a:t>
            </a:r>
            <a:r>
              <a:rPr lang="pl-PL" sz="2200" b="1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Punkty do kontaktu będą stosowały adresy e-mailowych  zawierające słowa: </a:t>
            </a:r>
            <a:r>
              <a:rPr lang="pl-PL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dpkd</a:t>
            </a:r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 oraz nazwę miejscowości punktu wg przykładowego wzoru: </a:t>
            </a:r>
            <a:r>
              <a:rPr lang="pl-PL" sz="2200" b="1" u="sng" dirty="0" err="1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dpkd.gora</a:t>
            </a:r>
            <a:r>
              <a:rPr lang="pl-PL" sz="2200" b="1" u="sng" dirty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@ nazwa</a:t>
            </a:r>
            <a:r>
              <a:rPr lang="pl-PL" sz="2200" b="1" dirty="0">
                <a:latin typeface="Calibri" panose="020F0502020204030204" pitchFamily="34" charset="0"/>
                <a:cs typeface="Calibri" panose="020F0502020204030204" pitchFamily="34" charset="0"/>
              </a:rPr>
              <a:t> domeny</a:t>
            </a:r>
          </a:p>
          <a:p>
            <a:pPr marL="457200" algn="just">
              <a:spcAft>
                <a:spcPts val="0"/>
              </a:spcAft>
              <a:tabLst>
                <a:tab pos="720725" algn="l"/>
              </a:tabLst>
            </a:pPr>
            <a:endParaRPr lang="pl-PL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8498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ole tekstowe 3"/>
          <p:cNvSpPr txBox="1">
            <a:spLocks noChangeArrowheads="1"/>
          </p:cNvSpPr>
          <p:nvPr/>
        </p:nvSpPr>
        <p:spPr bwMode="auto">
          <a:xfrm>
            <a:off x="10142814" y="5022058"/>
            <a:ext cx="19081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300" dirty="0">
                <a:latin typeface="Cambria" panose="02040503050406030204" pitchFamily="18" charset="0"/>
              </a:rPr>
              <a:t>Realizator projektu:</a:t>
            </a:r>
          </a:p>
        </p:txBody>
      </p:sp>
      <p:sp>
        <p:nvSpPr>
          <p:cNvPr id="17411" name="pole tekstowe 2"/>
          <p:cNvSpPr txBox="1">
            <a:spLocks noChangeArrowheads="1"/>
          </p:cNvSpPr>
          <p:nvPr/>
        </p:nvSpPr>
        <p:spPr bwMode="auto">
          <a:xfrm>
            <a:off x="2279650" y="908050"/>
            <a:ext cx="61928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pl-PL" altLang="pl-PL" sz="1800" b="0">
              <a:latin typeface="Cambria" panose="020405030504060302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l-PL" altLang="pl-PL" sz="1800" b="0">
                <a:latin typeface="Cambria" panose="02040503050406030204" pitchFamily="18" charset="0"/>
              </a:rPr>
              <a:t> </a:t>
            </a:r>
          </a:p>
        </p:txBody>
      </p:sp>
      <p:sp>
        <p:nvSpPr>
          <p:cNvPr id="6" name="Schemat blokowy: przygotowanie 5"/>
          <p:cNvSpPr/>
          <p:nvPr/>
        </p:nvSpPr>
        <p:spPr>
          <a:xfrm>
            <a:off x="2702892" y="97449"/>
            <a:ext cx="5040313" cy="513251"/>
          </a:xfrm>
          <a:prstGeom prst="flowChartPreparation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7413" name="pole tekstowe 6"/>
          <p:cNvSpPr txBox="1">
            <a:spLocks noChangeArrowheads="1"/>
          </p:cNvSpPr>
          <p:nvPr/>
        </p:nvSpPr>
        <p:spPr bwMode="auto">
          <a:xfrm>
            <a:off x="4245251" y="148737"/>
            <a:ext cx="226163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400" dirty="0">
                <a:latin typeface="Calibri" panose="020F0502020204030204" pitchFamily="34" charset="0"/>
              </a:rPr>
              <a:t>Zadania DPKD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Zadanie dofinansowano ze środków budżetu Samorządu Województwa Dolnośląskiego</a:t>
            </a:r>
          </a:p>
        </p:txBody>
      </p:sp>
      <p:pic>
        <p:nvPicPr>
          <p:cNvPr id="17" name="Obraz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73757" y="234951"/>
            <a:ext cx="1839913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31789" y="1610520"/>
            <a:ext cx="1219200" cy="9699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Obraz 3" descr="logo DPK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36439" y="3497264"/>
            <a:ext cx="2114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" descr="Logo%20DFO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26270" y="5647662"/>
            <a:ext cx="787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rostokąt 2"/>
          <p:cNvSpPr/>
          <p:nvPr/>
        </p:nvSpPr>
        <p:spPr>
          <a:xfrm>
            <a:off x="463827" y="908050"/>
            <a:ext cx="898497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spcAft>
                <a:spcPts val="0"/>
              </a:spcAft>
              <a:tabLst>
                <a:tab pos="720725" algn="l"/>
              </a:tabLst>
            </a:pPr>
            <a:r>
              <a:rPr lang="pl-PL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k) wypełnianie kart doradztwa oraz sporządzanie comiesięcznych raportów,</a:t>
            </a:r>
          </a:p>
          <a:p>
            <a:pPr marL="457200" algn="just">
              <a:spcAft>
                <a:spcPts val="0"/>
              </a:spcAft>
              <a:tabLst>
                <a:tab pos="720725" algn="l"/>
              </a:tabLst>
            </a:pPr>
            <a:r>
              <a:rPr lang="pl-PL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l) pomiar potrzeb szkoleniowo-doradczych,</a:t>
            </a:r>
          </a:p>
          <a:p>
            <a:pPr marL="457200" algn="just">
              <a:spcAft>
                <a:spcPts val="0"/>
              </a:spcAft>
              <a:tabLst>
                <a:tab pos="720725" algn="l"/>
              </a:tabLst>
            </a:pPr>
            <a:r>
              <a:rPr lang="pl-PL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ł) konsultowanie z koordynatorem materiałów projektowych (SIW SWD),</a:t>
            </a:r>
          </a:p>
          <a:p>
            <a:pPr marL="457200" algn="just">
              <a:spcAft>
                <a:spcPts val="0"/>
              </a:spcAft>
              <a:tabLst>
                <a:tab pos="720725" algn="l"/>
              </a:tabLst>
            </a:pPr>
            <a:r>
              <a:rPr lang="pl-PL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m) informowanie o:</a:t>
            </a:r>
          </a:p>
          <a:p>
            <a:pPr marL="457200" algn="just">
              <a:spcAft>
                <a:spcPts val="0"/>
              </a:spcAft>
              <a:tabLst>
                <a:tab pos="720725" algn="l"/>
              </a:tabLst>
            </a:pPr>
            <a:r>
              <a:rPr lang="pl-PL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wydarzeniach z dwutygodniowym wyprzedzeniem,</a:t>
            </a:r>
          </a:p>
          <a:p>
            <a:pPr marL="457200" algn="just">
              <a:spcAft>
                <a:spcPts val="0"/>
              </a:spcAft>
              <a:tabLst>
                <a:tab pos="720725" algn="l"/>
              </a:tabLst>
            </a:pPr>
            <a:r>
              <a:rPr lang="pl-PL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doradztwach mobilnych z wyprzedzeniem kilkudniowym, jeżeli to możliwe. 	</a:t>
            </a:r>
            <a:endParaRPr lang="pl-PL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1924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ole tekstowe 3"/>
          <p:cNvSpPr txBox="1">
            <a:spLocks noChangeArrowheads="1"/>
          </p:cNvSpPr>
          <p:nvPr/>
        </p:nvSpPr>
        <p:spPr bwMode="auto">
          <a:xfrm>
            <a:off x="10142814" y="5022058"/>
            <a:ext cx="19081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300" dirty="0">
                <a:latin typeface="Cambria" panose="02040503050406030204" pitchFamily="18" charset="0"/>
              </a:rPr>
              <a:t>Realizator projektu:</a:t>
            </a:r>
          </a:p>
        </p:txBody>
      </p:sp>
      <p:sp>
        <p:nvSpPr>
          <p:cNvPr id="17411" name="pole tekstowe 2"/>
          <p:cNvSpPr txBox="1">
            <a:spLocks noChangeArrowheads="1"/>
          </p:cNvSpPr>
          <p:nvPr/>
        </p:nvSpPr>
        <p:spPr bwMode="auto">
          <a:xfrm>
            <a:off x="2279650" y="908050"/>
            <a:ext cx="61928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pl-PL" altLang="pl-PL" sz="1800" b="0">
              <a:latin typeface="Cambria" panose="020405030504060302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l-PL" altLang="pl-PL" sz="1800" b="0">
                <a:latin typeface="Cambria" panose="02040503050406030204" pitchFamily="18" charset="0"/>
              </a:rPr>
              <a:t> </a:t>
            </a:r>
          </a:p>
        </p:txBody>
      </p:sp>
      <p:sp>
        <p:nvSpPr>
          <p:cNvPr id="6" name="Schemat blokowy: przygotowanie 5"/>
          <p:cNvSpPr/>
          <p:nvPr/>
        </p:nvSpPr>
        <p:spPr>
          <a:xfrm>
            <a:off x="2702892" y="97449"/>
            <a:ext cx="5040313" cy="513251"/>
          </a:xfrm>
          <a:prstGeom prst="flowChartPreparation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7413" name="pole tekstowe 6"/>
          <p:cNvSpPr txBox="1">
            <a:spLocks noChangeArrowheads="1"/>
          </p:cNvSpPr>
          <p:nvPr/>
        </p:nvSpPr>
        <p:spPr bwMode="auto">
          <a:xfrm>
            <a:off x="4081671" y="148737"/>
            <a:ext cx="24252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400" dirty="0">
                <a:latin typeface="Calibri" panose="020F0502020204030204" pitchFamily="34" charset="0"/>
              </a:rPr>
              <a:t>Zakres doradztwa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Zadanie dofinansowano ze środków budżetu Samorządu Województwa Dolnośląskiego</a:t>
            </a:r>
          </a:p>
        </p:txBody>
      </p:sp>
      <p:pic>
        <p:nvPicPr>
          <p:cNvPr id="17" name="Obraz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73757" y="234951"/>
            <a:ext cx="1839913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31789" y="1610520"/>
            <a:ext cx="1219200" cy="9699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Obraz 3" descr="logo DPK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36439" y="3497264"/>
            <a:ext cx="2114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" descr="Logo%20DFO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26270" y="5647662"/>
            <a:ext cx="787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rostokąt 2"/>
          <p:cNvSpPr/>
          <p:nvPr/>
        </p:nvSpPr>
        <p:spPr>
          <a:xfrm>
            <a:off x="834887" y="908050"/>
            <a:ext cx="861391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200" b="1" dirty="0">
                <a:latin typeface="Calibri" panose="020F0502020204030204" pitchFamily="34" charset="0"/>
                <a:cs typeface="Calibri" panose="020F0502020204030204" pitchFamily="34" charset="0"/>
              </a:rPr>
              <a:t>Doradztwo będzie świadczone z zakresu różnych aspektów funkcjonowania organizacji w tym m.in.:</a:t>
            </a:r>
          </a:p>
          <a:p>
            <a:r>
              <a:rPr lang="pl-PL" sz="2200" b="1" dirty="0">
                <a:latin typeface="Calibri" panose="020F0502020204030204" pitchFamily="34" charset="0"/>
                <a:cs typeface="Calibri" panose="020F0502020204030204" pitchFamily="34" charset="0"/>
              </a:rPr>
              <a:t>a)	pozyskiwania funduszy na działania (źródła krajowe i zagraniczne),</a:t>
            </a:r>
          </a:p>
          <a:p>
            <a:r>
              <a:rPr lang="pl-PL" sz="2200" b="1" dirty="0">
                <a:latin typeface="Calibri" panose="020F0502020204030204" pitchFamily="34" charset="0"/>
                <a:cs typeface="Calibri" panose="020F0502020204030204" pitchFamily="34" charset="0"/>
              </a:rPr>
              <a:t>b)	pisania i rozliczania projektów,</a:t>
            </a:r>
          </a:p>
          <a:p>
            <a:r>
              <a:rPr lang="pl-PL" sz="2200" b="1" dirty="0">
                <a:latin typeface="Calibri" panose="020F0502020204030204" pitchFamily="34" charset="0"/>
                <a:cs typeface="Calibri" panose="020F0502020204030204" pitchFamily="34" charset="0"/>
              </a:rPr>
              <a:t>c)	sprawozdawczości, </a:t>
            </a:r>
          </a:p>
          <a:p>
            <a:r>
              <a:rPr lang="pl-PL" sz="2200" b="1" dirty="0">
                <a:latin typeface="Calibri" panose="020F0502020204030204" pitchFamily="34" charset="0"/>
                <a:cs typeface="Calibri" panose="020F0502020204030204" pitchFamily="34" charset="0"/>
              </a:rPr>
              <a:t>d)	księgowości dla organizacji pozarządowych,</a:t>
            </a:r>
          </a:p>
          <a:p>
            <a:r>
              <a:rPr lang="pl-PL" sz="2200" b="1" dirty="0">
                <a:latin typeface="Calibri" panose="020F0502020204030204" pitchFamily="34" charset="0"/>
                <a:cs typeface="Calibri" panose="020F0502020204030204" pitchFamily="34" charset="0"/>
              </a:rPr>
              <a:t>e)	aktywizacji i integracji organizacji pozarządowych oraz środowisk lokalnych,</a:t>
            </a:r>
          </a:p>
          <a:p>
            <a:r>
              <a:rPr lang="pl-PL" sz="2200" b="1" dirty="0">
                <a:latin typeface="Calibri" panose="020F0502020204030204" pitchFamily="34" charset="0"/>
                <a:cs typeface="Calibri" panose="020F0502020204030204" pitchFamily="34" charset="0"/>
              </a:rPr>
              <a:t>f)	z zakresu poradnictwa obywatelskiego, w tym: zakładania i likwidowania organizacji pozarządowych, prowadzenia bieżącej działalności organizacji oraz wspierania współpracy między organizacjami pozarządowymi a instytucjami publicznymi.</a:t>
            </a:r>
          </a:p>
          <a:p>
            <a:r>
              <a:rPr lang="pl-PL" sz="22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pl-PL" sz="2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Każdy Punkt zobligowany będzie do udzielenia minimum 15 porad/konsultacji w miesiącu (porady stacjonarne i mobilne łącznie).</a:t>
            </a:r>
          </a:p>
          <a:p>
            <a:pPr marL="457200" algn="just">
              <a:spcAft>
                <a:spcPts val="0"/>
              </a:spcAft>
              <a:tabLst>
                <a:tab pos="720725" algn="l"/>
              </a:tabLst>
            </a:pPr>
            <a:endParaRPr lang="pl-PL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5466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pole tekstowe 2"/>
          <p:cNvSpPr txBox="1">
            <a:spLocks noChangeArrowheads="1"/>
          </p:cNvSpPr>
          <p:nvPr/>
        </p:nvSpPr>
        <p:spPr bwMode="auto">
          <a:xfrm>
            <a:off x="2279650" y="908050"/>
            <a:ext cx="61928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pl-PL" altLang="pl-PL" sz="1800" b="0">
              <a:latin typeface="Cambria" panose="020405030504060302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l-PL" altLang="pl-PL" sz="1800" b="0">
                <a:latin typeface="Cambria" panose="02040503050406030204" pitchFamily="18" charset="0"/>
              </a:rPr>
              <a:t> </a:t>
            </a:r>
          </a:p>
        </p:txBody>
      </p:sp>
      <p:sp>
        <p:nvSpPr>
          <p:cNvPr id="6" name="Schemat blokowy: przygotowanie 5"/>
          <p:cNvSpPr/>
          <p:nvPr/>
        </p:nvSpPr>
        <p:spPr>
          <a:xfrm>
            <a:off x="2755901" y="314326"/>
            <a:ext cx="5040313" cy="784225"/>
          </a:xfrm>
          <a:prstGeom prst="flowChartPreparation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8437" name="pole tekstowe 6"/>
          <p:cNvSpPr txBox="1">
            <a:spLocks noChangeArrowheads="1"/>
          </p:cNvSpPr>
          <p:nvPr/>
        </p:nvSpPr>
        <p:spPr bwMode="auto">
          <a:xfrm>
            <a:off x="3648075" y="460376"/>
            <a:ext cx="34417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400">
                <a:latin typeface="Calibri" panose="020F0502020204030204" pitchFamily="34" charset="0"/>
              </a:rPr>
              <a:t>Wskaźniki projektowe</a:t>
            </a:r>
          </a:p>
        </p:txBody>
      </p:sp>
      <p:sp>
        <p:nvSpPr>
          <p:cNvPr id="12" name="Schemat blokowy: przygotowanie 11"/>
          <p:cNvSpPr/>
          <p:nvPr/>
        </p:nvSpPr>
        <p:spPr>
          <a:xfrm>
            <a:off x="2343151" y="1614489"/>
            <a:ext cx="1744663" cy="452437"/>
          </a:xfrm>
          <a:prstGeom prst="flowChartPreparation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4" name="Schemat blokowy: przygotowanie 13"/>
          <p:cNvSpPr/>
          <p:nvPr/>
        </p:nvSpPr>
        <p:spPr>
          <a:xfrm>
            <a:off x="6091239" y="1695450"/>
            <a:ext cx="2020887" cy="515938"/>
          </a:xfrm>
          <a:prstGeom prst="flowChartPreparation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cxnSp>
        <p:nvCxnSpPr>
          <p:cNvPr id="27" name="Łącznik prosty ze strzałką 26"/>
          <p:cNvCxnSpPr>
            <a:stCxn id="6" idx="2"/>
          </p:cNvCxnSpPr>
          <p:nvPr/>
        </p:nvCxnSpPr>
        <p:spPr>
          <a:xfrm>
            <a:off x="5276850" y="1098550"/>
            <a:ext cx="1035050" cy="539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ze strzałką 32"/>
          <p:cNvCxnSpPr>
            <a:stCxn id="6" idx="2"/>
          </p:cNvCxnSpPr>
          <p:nvPr/>
        </p:nvCxnSpPr>
        <p:spPr>
          <a:xfrm flipH="1">
            <a:off x="4087814" y="1098550"/>
            <a:ext cx="1189037" cy="573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2" name="pole tekstowe 22"/>
          <p:cNvSpPr txBox="1">
            <a:spLocks noChangeArrowheads="1"/>
          </p:cNvSpPr>
          <p:nvPr/>
        </p:nvSpPr>
        <p:spPr bwMode="auto">
          <a:xfrm>
            <a:off x="2628901" y="1663701"/>
            <a:ext cx="1368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>
                <a:latin typeface="Calibri" panose="020F0502020204030204" pitchFamily="34" charset="0"/>
              </a:rPr>
              <a:t>Doradztwo</a:t>
            </a:r>
          </a:p>
        </p:txBody>
      </p:sp>
      <p:sp>
        <p:nvSpPr>
          <p:cNvPr id="18443" name="pole tekstowe 23"/>
          <p:cNvSpPr txBox="1">
            <a:spLocks noChangeArrowheads="1"/>
          </p:cNvSpPr>
          <p:nvPr/>
        </p:nvSpPr>
        <p:spPr bwMode="auto">
          <a:xfrm>
            <a:off x="6240464" y="1712913"/>
            <a:ext cx="18716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dirty="0">
                <a:latin typeface="Calibri" panose="020F0502020204030204" pitchFamily="34" charset="0"/>
              </a:rPr>
              <a:t>Szkolenia/ warsztat dla NGO</a:t>
            </a:r>
          </a:p>
        </p:txBody>
      </p:sp>
      <p:sp>
        <p:nvSpPr>
          <p:cNvPr id="30" name="Schemat blokowy: przygotowanie 29"/>
          <p:cNvSpPr/>
          <p:nvPr/>
        </p:nvSpPr>
        <p:spPr>
          <a:xfrm>
            <a:off x="4243388" y="3078164"/>
            <a:ext cx="1922462" cy="1677987"/>
          </a:xfrm>
          <a:prstGeom prst="flowChartPreparation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4" name="Schemat blokowy: przygotowanie 33"/>
          <p:cNvSpPr/>
          <p:nvPr/>
        </p:nvSpPr>
        <p:spPr>
          <a:xfrm>
            <a:off x="6329364" y="2349500"/>
            <a:ext cx="2211387" cy="973138"/>
          </a:xfrm>
          <a:prstGeom prst="flowChartPreparation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43" name="Schemat blokowy: przygotowanie 42"/>
          <p:cNvSpPr/>
          <p:nvPr/>
        </p:nvSpPr>
        <p:spPr>
          <a:xfrm>
            <a:off x="4422776" y="2093619"/>
            <a:ext cx="1889125" cy="929906"/>
          </a:xfrm>
          <a:prstGeom prst="flowChartPreparation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46" name="Schemat blokowy: przygotowanie 45"/>
          <p:cNvSpPr/>
          <p:nvPr/>
        </p:nvSpPr>
        <p:spPr>
          <a:xfrm>
            <a:off x="1470992" y="2309814"/>
            <a:ext cx="2346946" cy="981075"/>
          </a:xfrm>
          <a:prstGeom prst="flowChartPreparation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8448" name="pole tekstowe 22"/>
          <p:cNvSpPr txBox="1">
            <a:spLocks noChangeArrowheads="1"/>
          </p:cNvSpPr>
          <p:nvPr/>
        </p:nvSpPr>
        <p:spPr bwMode="auto">
          <a:xfrm>
            <a:off x="1581634" y="2588213"/>
            <a:ext cx="234853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dirty="0">
                <a:solidFill>
                  <a:srgbClr val="FF0000"/>
                </a:solidFill>
                <a:latin typeface="Calibri" panose="020F0502020204030204" pitchFamily="34" charset="0"/>
              </a:rPr>
              <a:t>min. 15 porad /miesiąc</a:t>
            </a:r>
          </a:p>
        </p:txBody>
      </p:sp>
      <p:sp>
        <p:nvSpPr>
          <p:cNvPr id="50" name="Schemat blokowy: przygotowanie 49"/>
          <p:cNvSpPr/>
          <p:nvPr/>
        </p:nvSpPr>
        <p:spPr>
          <a:xfrm>
            <a:off x="1470992" y="3425825"/>
            <a:ext cx="2499346" cy="1238250"/>
          </a:xfrm>
          <a:prstGeom prst="flowChartPreparation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51" name="Schemat blokowy: przygotowanie 50"/>
          <p:cNvSpPr/>
          <p:nvPr/>
        </p:nvSpPr>
        <p:spPr>
          <a:xfrm>
            <a:off x="2470150" y="4733926"/>
            <a:ext cx="1892300" cy="981075"/>
          </a:xfrm>
          <a:prstGeom prst="flowChartPreparation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8451" name="pole tekstowe 22"/>
          <p:cNvSpPr txBox="1">
            <a:spLocks noChangeArrowheads="1"/>
          </p:cNvSpPr>
          <p:nvPr/>
        </p:nvSpPr>
        <p:spPr bwMode="auto">
          <a:xfrm>
            <a:off x="1581635" y="3732214"/>
            <a:ext cx="23485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400" dirty="0">
                <a:latin typeface="Calibri" panose="020F0502020204030204" pitchFamily="34" charset="0"/>
              </a:rPr>
              <a:t>Karta porad stacjonarnych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400" dirty="0">
                <a:latin typeface="Calibri" panose="020F0502020204030204" pitchFamily="34" charset="0"/>
              </a:rPr>
              <a:t>Karta porad mobilnych</a:t>
            </a:r>
          </a:p>
        </p:txBody>
      </p:sp>
      <p:sp>
        <p:nvSpPr>
          <p:cNvPr id="18452" name="pole tekstowe 22"/>
          <p:cNvSpPr txBox="1">
            <a:spLocks noChangeArrowheads="1"/>
          </p:cNvSpPr>
          <p:nvPr/>
        </p:nvSpPr>
        <p:spPr bwMode="auto">
          <a:xfrm>
            <a:off x="2783026" y="4814081"/>
            <a:ext cx="12573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400" dirty="0">
                <a:latin typeface="Calibri" panose="020F0502020204030204" pitchFamily="34" charset="0"/>
              </a:rPr>
              <a:t>Analiza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400" dirty="0">
                <a:latin typeface="Calibri" panose="020F0502020204030204" pitchFamily="34" charset="0"/>
              </a:rPr>
              <a:t>miesięczna pracy doradcy</a:t>
            </a:r>
          </a:p>
        </p:txBody>
      </p:sp>
      <p:sp>
        <p:nvSpPr>
          <p:cNvPr id="18453" name="pole tekstowe 22"/>
          <p:cNvSpPr txBox="1">
            <a:spLocks noChangeArrowheads="1"/>
          </p:cNvSpPr>
          <p:nvPr/>
        </p:nvSpPr>
        <p:spPr bwMode="auto">
          <a:xfrm>
            <a:off x="4561373" y="2176169"/>
            <a:ext cx="16557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dirty="0">
                <a:solidFill>
                  <a:srgbClr val="FF0000"/>
                </a:solidFill>
                <a:latin typeface="Calibri" panose="020F0502020204030204" pitchFamily="34" charset="0"/>
              </a:rPr>
              <a:t>1 Forum NGO lub szkolenie/ warsztat</a:t>
            </a:r>
          </a:p>
        </p:txBody>
      </p:sp>
      <p:sp>
        <p:nvSpPr>
          <p:cNvPr id="18454" name="pole tekstowe 22"/>
          <p:cNvSpPr txBox="1">
            <a:spLocks noChangeArrowheads="1"/>
          </p:cNvSpPr>
          <p:nvPr/>
        </p:nvSpPr>
        <p:spPr bwMode="auto">
          <a:xfrm>
            <a:off x="6617493" y="2379840"/>
            <a:ext cx="165576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dirty="0">
                <a:latin typeface="Calibri" panose="020F0502020204030204" pitchFamily="34" charset="0"/>
              </a:rPr>
              <a:t>Czas trwania – min. 4h (zegarowe)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dirty="0">
              <a:latin typeface="Calibri" panose="020F0502020204030204" pitchFamily="34" charset="0"/>
            </a:endParaRPr>
          </a:p>
        </p:txBody>
      </p:sp>
      <p:sp>
        <p:nvSpPr>
          <p:cNvPr id="18455" name="pole tekstowe 22"/>
          <p:cNvSpPr txBox="1">
            <a:spLocks noChangeArrowheads="1"/>
          </p:cNvSpPr>
          <p:nvPr/>
        </p:nvSpPr>
        <p:spPr bwMode="auto">
          <a:xfrm>
            <a:off x="4376738" y="3460750"/>
            <a:ext cx="165576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dirty="0">
                <a:latin typeface="Calibri" panose="020F0502020204030204" pitchFamily="34" charset="0"/>
              </a:rPr>
              <a:t>Grupa – min. 15 NGO na Forum, min. 8 NGO na szkoleniu</a:t>
            </a:r>
          </a:p>
        </p:txBody>
      </p:sp>
      <p:sp>
        <p:nvSpPr>
          <p:cNvPr id="57" name="Schemat blokowy: przygotowanie 56"/>
          <p:cNvSpPr/>
          <p:nvPr/>
        </p:nvSpPr>
        <p:spPr>
          <a:xfrm>
            <a:off x="6134100" y="3514725"/>
            <a:ext cx="2590800" cy="1714500"/>
          </a:xfrm>
          <a:prstGeom prst="flowChartPreparation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8457" name="pole tekstowe 22"/>
          <p:cNvSpPr txBox="1">
            <a:spLocks noChangeArrowheads="1"/>
          </p:cNvSpPr>
          <p:nvPr/>
        </p:nvSpPr>
        <p:spPr bwMode="auto">
          <a:xfrm>
            <a:off x="6407150" y="3689351"/>
            <a:ext cx="206533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pl-PL" altLang="pl-PL" dirty="0">
                <a:latin typeface="Calibri" panose="020F0502020204030204" pitchFamily="34" charset="0"/>
              </a:rPr>
              <a:t>Rekrutacja</a:t>
            </a:r>
          </a:p>
          <a:p>
            <a:pPr algn="ctr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pl-PL" altLang="pl-PL" dirty="0">
                <a:latin typeface="Calibri" panose="020F0502020204030204" pitchFamily="34" charset="0"/>
              </a:rPr>
              <a:t>Promocja</a:t>
            </a:r>
          </a:p>
          <a:p>
            <a:pPr algn="ctr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pl-PL" altLang="pl-PL" dirty="0">
                <a:latin typeface="Calibri" panose="020F0502020204030204" pitchFamily="34" charset="0"/>
              </a:rPr>
              <a:t>Mat.  Szkoleniowe</a:t>
            </a:r>
          </a:p>
          <a:p>
            <a:pPr algn="ctr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pl-PL" altLang="pl-PL" dirty="0">
                <a:latin typeface="Calibri" panose="020F0502020204030204" pitchFamily="34" charset="0"/>
              </a:rPr>
              <a:t>Zaświadczenia</a:t>
            </a:r>
          </a:p>
          <a:p>
            <a:pPr algn="ctr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pl-PL" altLang="pl-PL" dirty="0">
                <a:latin typeface="Calibri" panose="020F0502020204030204" pitchFamily="34" charset="0"/>
              </a:rPr>
              <a:t>Ankiety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Zadanie dofinansowano ze środków budżetu Samorządu Województwa Dolnośląskiego</a:t>
            </a:r>
          </a:p>
        </p:txBody>
      </p:sp>
      <p:pic>
        <p:nvPicPr>
          <p:cNvPr id="28" name="Obraz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73757" y="234951"/>
            <a:ext cx="1839913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31789" y="1610520"/>
            <a:ext cx="1219200" cy="9699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Obraz 3" descr="logo DPK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36439" y="3497264"/>
            <a:ext cx="2114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5" descr="Logo%20DFO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26270" y="5647662"/>
            <a:ext cx="787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pole tekstowe 3"/>
          <p:cNvSpPr txBox="1">
            <a:spLocks noChangeArrowheads="1"/>
          </p:cNvSpPr>
          <p:nvPr/>
        </p:nvSpPr>
        <p:spPr bwMode="auto">
          <a:xfrm>
            <a:off x="10142814" y="5022058"/>
            <a:ext cx="19081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300" dirty="0">
                <a:latin typeface="Cambria" panose="02040503050406030204" pitchFamily="18" charset="0"/>
              </a:rPr>
              <a:t>Realizator projektu:</a:t>
            </a:r>
          </a:p>
        </p:txBody>
      </p:sp>
      <p:sp>
        <p:nvSpPr>
          <p:cNvPr id="37" name="Schemat blokowy: przygotowanie 36"/>
          <p:cNvSpPr/>
          <p:nvPr/>
        </p:nvSpPr>
        <p:spPr>
          <a:xfrm>
            <a:off x="4297558" y="5152363"/>
            <a:ext cx="2222512" cy="981075"/>
          </a:xfrm>
          <a:prstGeom prst="flowChartPreparation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pl-PL" altLang="pl-PL" sz="1400" b="1" dirty="0">
                <a:latin typeface="Calibri" panose="020F0502020204030204" pitchFamily="34" charset="0"/>
              </a:rPr>
              <a:t>Analiza </a:t>
            </a:r>
          </a:p>
          <a:p>
            <a:pPr algn="ctr">
              <a:spcBef>
                <a:spcPct val="0"/>
              </a:spcBef>
            </a:pPr>
            <a:r>
              <a:rPr lang="pl-PL" altLang="pl-PL" sz="1400" b="1" dirty="0">
                <a:latin typeface="Calibri" panose="020F0502020204030204" pitchFamily="34" charset="0"/>
              </a:rPr>
              <a:t>potrzeb szkoleniowo-doradczych</a:t>
            </a:r>
          </a:p>
        </p:txBody>
      </p:sp>
    </p:spTree>
    <p:extLst>
      <p:ext uri="{BB962C8B-B14F-4D97-AF65-F5344CB8AC3E}">
        <p14:creationId xmlns:p14="http://schemas.microsoft.com/office/powerpoint/2010/main" xmlns="" val="1119214011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163</TotalTime>
  <Words>740</Words>
  <Application>Microsoft Office PowerPoint</Application>
  <PresentationFormat>Niestandardowy</PresentationFormat>
  <Paragraphs>175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Faseta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Agata Bulicz</dc:creator>
  <cp:lastModifiedBy>ilyp</cp:lastModifiedBy>
  <cp:revision>23</cp:revision>
  <dcterms:created xsi:type="dcterms:W3CDTF">2017-03-15T19:58:29Z</dcterms:created>
  <dcterms:modified xsi:type="dcterms:W3CDTF">2017-03-17T07:58:16Z</dcterms:modified>
</cp:coreProperties>
</file>