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56" r:id="rId2"/>
    <p:sldId id="280" r:id="rId3"/>
    <p:sldId id="262" r:id="rId4"/>
    <p:sldId id="263" r:id="rId5"/>
    <p:sldId id="273" r:id="rId6"/>
    <p:sldId id="274" r:id="rId7"/>
    <p:sldId id="278" r:id="rId8"/>
    <p:sldId id="264" r:id="rId9"/>
    <p:sldId id="261" r:id="rId10"/>
    <p:sldId id="275" r:id="rId11"/>
    <p:sldId id="276" r:id="rId12"/>
    <p:sldId id="281" r:id="rId13"/>
    <p:sldId id="279" r:id="rId14"/>
    <p:sldId id="277" r:id="rId15"/>
    <p:sldId id="268" r:id="rId16"/>
    <p:sldId id="269" r:id="rId17"/>
    <p:sldId id="282" r:id="rId18"/>
    <p:sldId id="26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57" autoAdjust="0"/>
  </p:normalViewPr>
  <p:slideViewPr>
    <p:cSldViewPr>
      <p:cViewPr varScale="1">
        <p:scale>
          <a:sx n="76" d="100"/>
          <a:sy n="76" d="100"/>
        </p:scale>
        <p:origin x="-149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A03DE-E361-4670-9BE1-7EB80819F366}" type="datetimeFigureOut">
              <a:rPr lang="pl-PL" smtClean="0"/>
              <a:t>25.11.2021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E12FE-6705-4121-B38A-9C9400C4F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7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12FE-6705-4121-B38A-9C9400C4FC1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29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24D37D-E0BC-4E30-9302-A88D7E1290AE}" type="datetime1">
              <a:rPr lang="pl-PL" smtClean="0"/>
              <a:t>25.11.2021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F59D-DA8F-4B3F-99F9-2C37602E2DD6}" type="datetime1">
              <a:rPr lang="pl-PL" smtClean="0"/>
              <a:t>25.11.2021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DF936E-CB59-4FAC-8B2C-40CFFB0E99D2}" type="datetime1">
              <a:rPr lang="pl-PL" smtClean="0"/>
              <a:t>25.11.2021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BC11-46CE-4514-AF44-4F50E2CDD2F2}" type="datetime1">
              <a:rPr lang="pl-PL" smtClean="0"/>
              <a:t>25.11.2021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A78-E609-477B-BB3B-93EF05D5874B}" type="datetime1">
              <a:rPr lang="pl-PL" smtClean="0"/>
              <a:t>25.11.2021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5F7716-C1D0-458B-801B-347AD0EE4AB1}" type="datetime1">
              <a:rPr lang="pl-PL" smtClean="0"/>
              <a:t>25.11.2021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EC603A-5AFE-45F4-B454-49D5773592EB}" type="datetime1">
              <a:rPr lang="pl-PL" smtClean="0"/>
              <a:t>25.11.2021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D169-804A-4073-AA2E-7FA232D4981E}" type="datetime1">
              <a:rPr lang="pl-PL" smtClean="0"/>
              <a:t>25.11.2021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F01F-A8A6-4A28-AB17-650FA1099668}" type="datetime1">
              <a:rPr lang="pl-PL" smtClean="0"/>
              <a:t>25.11.2021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FEE-41E0-4945-A6E2-9143CF998BB1}" type="datetime1">
              <a:rPr lang="pl-PL" smtClean="0"/>
              <a:t>25.11.2021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F47D766-5773-42D4-A72C-121AB9BB88AE}" type="datetime1">
              <a:rPr lang="pl-PL" smtClean="0"/>
              <a:t>25.11.2021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4C1A40-C739-407D-9BC0-C81E0A49B5A5}" type="datetime1">
              <a:rPr lang="pl-PL" smtClean="0"/>
              <a:t>25.11.2021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CC747B-A689-4C8A-A2AF-F17E7EE2EA8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799" y="2564904"/>
            <a:ext cx="77724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3300"/>
                </a:solidFill>
              </a:rPr>
              <a:t/>
            </a:r>
            <a:br>
              <a:rPr lang="pl-PL" b="1" dirty="0" smtClean="0">
                <a:solidFill>
                  <a:srgbClr val="FF3300"/>
                </a:solidFill>
              </a:rPr>
            </a:br>
            <a:r>
              <a:rPr lang="pl-PL" b="1" dirty="0">
                <a:solidFill>
                  <a:srgbClr val="FF3300"/>
                </a:solidFill>
              </a:rPr>
              <a:t/>
            </a:r>
            <a:br>
              <a:rPr lang="pl-PL" b="1" dirty="0">
                <a:solidFill>
                  <a:srgbClr val="FF3300"/>
                </a:solidFill>
              </a:rPr>
            </a:br>
            <a:r>
              <a:rPr lang="pl-PL" b="1" dirty="0" smtClean="0">
                <a:solidFill>
                  <a:srgbClr val="FF3300"/>
                </a:solidFill>
              </a:rPr>
              <a:t/>
            </a:r>
            <a:br>
              <a:rPr lang="pl-PL" b="1" dirty="0" smtClean="0">
                <a:solidFill>
                  <a:srgbClr val="FF3300"/>
                </a:solidFill>
              </a:rPr>
            </a:br>
            <a:r>
              <a:rPr lang="pl-PL" b="1" dirty="0">
                <a:solidFill>
                  <a:srgbClr val="FF3300"/>
                </a:solidFill>
              </a:rPr>
              <a:t/>
            </a:r>
            <a:br>
              <a:rPr lang="pl-PL" b="1" dirty="0">
                <a:solidFill>
                  <a:srgbClr val="FF3300"/>
                </a:solidFill>
              </a:rPr>
            </a:br>
            <a:r>
              <a:rPr lang="pl-PL" b="1" dirty="0" smtClean="0">
                <a:solidFill>
                  <a:srgbClr val="FF3300"/>
                </a:solidFill>
              </a:rPr>
              <a:t/>
            </a:r>
            <a:br>
              <a:rPr lang="pl-PL" b="1" dirty="0" smtClean="0">
                <a:solidFill>
                  <a:srgbClr val="FF330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UTW NA NOWE CZASY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>
                <a:solidFill>
                  <a:srgbClr val="002060"/>
                </a:solidFill>
              </a:rPr>
              <a:t/>
            </a:r>
            <a:br>
              <a:rPr lang="pl-PL" b="1" dirty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FF3300"/>
                </a:solidFill>
              </a:rPr>
              <a:t/>
            </a:r>
            <a:br>
              <a:rPr lang="pl-PL" b="1" dirty="0" smtClean="0">
                <a:solidFill>
                  <a:srgbClr val="FF3300"/>
                </a:solidFill>
              </a:rPr>
            </a:br>
            <a:endParaRPr lang="pl-PL" sz="5300" b="1" dirty="0">
              <a:solidFill>
                <a:srgbClr val="00B05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9089" y="5130139"/>
            <a:ext cx="8062912" cy="1752600"/>
          </a:xfrm>
        </p:spPr>
        <p:txBody>
          <a:bodyPr/>
          <a:lstStyle/>
          <a:p>
            <a:r>
              <a:rPr lang="pl-PL" dirty="0"/>
              <a:t> 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61929"/>
              </p:ext>
            </p:extLst>
          </p:nvPr>
        </p:nvGraphicFramePr>
        <p:xfrm>
          <a:off x="3851920" y="3789040"/>
          <a:ext cx="1730138" cy="16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r:id="rId3" imgW="7803360" imgH="7392960" progId="CorelDraw.Graphic.17">
                  <p:embed/>
                </p:oleObj>
              </mc:Choice>
              <mc:Fallback>
                <p:oleObj r:id="rId3" imgW="7803360" imgH="7392960" progId="CorelDraw.Graphic.1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789040"/>
                        <a:ext cx="1730138" cy="1641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21288"/>
            <a:ext cx="214267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539552" y="33265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FF3300"/>
                </a:solidFill>
                <a:latin typeface="Arial Black" panose="020B0A04020102020204" pitchFamily="34" charset="0"/>
              </a:rPr>
              <a:t>Uniwersytety trzeciego wieku liderem działań na rzecz dolnośląskich seniorów </a:t>
            </a:r>
          </a:p>
        </p:txBody>
      </p:sp>
    </p:spTree>
    <p:extLst>
      <p:ext uri="{BB962C8B-B14F-4D97-AF65-F5344CB8AC3E}">
        <p14:creationId xmlns:p14="http://schemas.microsoft.com/office/powerpoint/2010/main" val="2685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Basen</a:t>
            </a:r>
            <a:r>
              <a:rPr lang="pl-PL" dirty="0"/>
              <a:t>,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/>
              <a:t>walking</a:t>
            </a:r>
            <a:r>
              <a:rPr lang="pl-PL" dirty="0"/>
              <a:t>, wycieczki turystyczne, zajęcia ruchowe( joga, gimnastyka, kinezjologia),</a:t>
            </a:r>
          </a:p>
          <a:p>
            <a:r>
              <a:rPr lang="pl-PL" dirty="0"/>
              <a:t>Grupy teatralne </a:t>
            </a:r>
            <a:r>
              <a:rPr lang="pl-PL" dirty="0" err="1"/>
              <a:t>UTWorki</a:t>
            </a:r>
            <a:r>
              <a:rPr lang="pl-PL" dirty="0"/>
              <a:t>, język czeski, brydż, rekreacyjne</a:t>
            </a:r>
          </a:p>
          <a:p>
            <a:r>
              <a:rPr lang="pl-PL" dirty="0"/>
              <a:t>Spacery z kijkami - Sekcja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, Wycieczki rowerowe - Sekcja Rowerowa, Edukacja filmowa ( w okresie poluzowania obostrzeń), Spotkania Sekcji Piosenki Biesiadnej</a:t>
            </a:r>
          </a:p>
          <a:p>
            <a:r>
              <a:rPr lang="pl-PL" dirty="0" smtClean="0"/>
              <a:t>cykl </a:t>
            </a:r>
            <a:r>
              <a:rPr lang="pl-PL" dirty="0"/>
              <a:t>wykładów w ramach projektu "Akademia Seniora". Uczestnicy – słuchacze PUTW i seniorzy z Gminy Paczków wzięli udział w 6 wykładach i warsztatach w ramach Instytutu Zdrowia, Historii Regionalnej i Nauki, na których poznali m.in. elementy rehabilitacji ruchowej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48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02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/>
              <a:t>Jakie inne aktywności dla seniorów w czasie pandemii proponował </a:t>
            </a:r>
            <a:r>
              <a:rPr lang="pl-PL" sz="3200" dirty="0" err="1" smtClean="0"/>
              <a:t>utw</a:t>
            </a:r>
            <a:r>
              <a:rPr lang="pl-PL" sz="3200" dirty="0" smtClean="0"/>
              <a:t>?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sz="6200" dirty="0" smtClean="0"/>
              <a:t>Bez </a:t>
            </a:r>
            <a:r>
              <a:rPr lang="pl-PL" sz="6200" dirty="0"/>
              <a:t>przerwy działała sekcja turystyczna, wycieczki z </a:t>
            </a:r>
            <a:r>
              <a:rPr lang="pl-PL" sz="6200" dirty="0" smtClean="0"/>
              <a:t>kijkami, </a:t>
            </a:r>
            <a:endParaRPr lang="pl-PL" sz="6200" dirty="0"/>
          </a:p>
          <a:p>
            <a:r>
              <a:rPr lang="pl-PL" sz="6200" dirty="0"/>
              <a:t>spotkania - ćwiczenia na siłowniach na powietrzu, spacery mało uczęszczanymi ścieżkami i trasami KPN- Karkonoskiego Parku Narodowego.</a:t>
            </a:r>
          </a:p>
          <a:p>
            <a:r>
              <a:rPr lang="pl-PL" sz="6200" dirty="0"/>
              <a:t>Marsze </a:t>
            </a:r>
            <a:r>
              <a:rPr lang="pl-PL" sz="6200" dirty="0" smtClean="0"/>
              <a:t>NW, </a:t>
            </a:r>
            <a:r>
              <a:rPr lang="pl-PL" sz="6200" dirty="0"/>
              <a:t>nagrywanie bajek dla dzieci, dyżury telefoniczne, koleżeńska pomoc w zakupach itp.</a:t>
            </a:r>
          </a:p>
          <a:p>
            <a:r>
              <a:rPr lang="pl-PL" sz="6200" dirty="0"/>
              <a:t>Udział w imprezach organizowanych przez Strzeliński Ośrodek Kultury oraz Bibliotekę </a:t>
            </a:r>
            <a:r>
              <a:rPr lang="pl-PL" sz="6200" dirty="0" smtClean="0"/>
              <a:t>Miejską: </a:t>
            </a:r>
          </a:p>
          <a:p>
            <a:r>
              <a:rPr lang="pl-PL" sz="6200" dirty="0" smtClean="0"/>
              <a:t>Piknik </a:t>
            </a:r>
            <a:r>
              <a:rPr lang="pl-PL" sz="6200" dirty="0"/>
              <a:t>Historyczny " Niezłomni </a:t>
            </a:r>
            <a:r>
              <a:rPr lang="pl-PL" sz="6200" dirty="0" smtClean="0"/>
              <a:t>1920„,  </a:t>
            </a:r>
            <a:r>
              <a:rPr lang="pl-PL" sz="6200" dirty="0"/>
              <a:t>Wykład "Kultura Afryki" połączony z wystawą " Sztuka Afryki" Koncerty z okazji Dnia Kobiet oraz Walentynki</a:t>
            </a:r>
          </a:p>
          <a:p>
            <a:r>
              <a:rPr lang="pl-PL" sz="6200" dirty="0" smtClean="0"/>
              <a:t>Prace </a:t>
            </a:r>
            <a:r>
              <a:rPr lang="pl-PL" sz="6200" dirty="0"/>
              <a:t>w ogródku ekologicznym, spotkania z psychologiem, indywidualne szkolenia z posługiwania się: laptopem, smartfonem, tabletem</a:t>
            </a:r>
            <a:r>
              <a:rPr lang="pl-PL" sz="6200" dirty="0" smtClean="0"/>
              <a:t>.</a:t>
            </a:r>
            <a:endParaRPr lang="pl-PL" sz="6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20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3200" dirty="0"/>
              <a:t>Udało się przeprowadzić konkurs „Kreatywność w czasie pandemii”. Dofinansowany z Urzędu Marszałkowskiego Województwa Dolnośląskiego w ramach dotacji celowej przyznanej Uniwersytetowi Ekonomicznemu we Wrocławiu. Przesłano 56 prac które zamieszczono w wirtualnej galerii na stronie internetowej UTW. Słuchacze UTW a szczególnie Sekcja Chóralna i haiku, podtrzymywali ciągły kontakt. Chór UTW „</a:t>
            </a:r>
            <a:r>
              <a:rPr lang="pl-PL" sz="3200" dirty="0" err="1"/>
              <a:t>Apasjonata</a:t>
            </a:r>
            <a:r>
              <a:rPr lang="pl-PL" sz="3200" dirty="0"/>
              <a:t>” już w czerwcu ub. roku opublikował koncert online na podstawie utworów Marka Grechuty, a w marcu 2021 r. - trzy koncerty, oparte na twórczości Agnieszki Osieckiej które zostały zamieszczone na YouTube.</a:t>
            </a:r>
          </a:p>
          <a:p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417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sz="3200" dirty="0" smtClean="0"/>
          </a:p>
          <a:p>
            <a:r>
              <a:rPr lang="pl-PL" sz="3200" dirty="0"/>
              <a:t>zajęcia rekreacyjno-sportowe (m.in. </a:t>
            </a:r>
            <a:r>
              <a:rPr lang="pl-PL" sz="3200" dirty="0" err="1"/>
              <a:t>nordic</a:t>
            </a:r>
            <a:r>
              <a:rPr lang="pl-PL" sz="3200" dirty="0"/>
              <a:t> </a:t>
            </a:r>
            <a:r>
              <a:rPr lang="pl-PL" sz="3200" dirty="0" err="1"/>
              <a:t>walking</a:t>
            </a:r>
            <a:r>
              <a:rPr lang="pl-PL" sz="3200" dirty="0"/>
              <a:t> z gimnastyką usprawniającą), wolontariat na rzecz dzieci projektu "Lato na podwórkach"</a:t>
            </a:r>
          </a:p>
          <a:p>
            <a:r>
              <a:rPr lang="pl-PL" sz="3200" dirty="0" smtClean="0"/>
              <a:t>Wczasy </a:t>
            </a:r>
            <a:r>
              <a:rPr lang="pl-PL" sz="3200" dirty="0"/>
              <a:t>rehabilitacyjne w Niechorzu i Dźwirzynie</a:t>
            </a:r>
          </a:p>
          <a:p>
            <a:r>
              <a:rPr lang="pl-PL" sz="3200" dirty="0"/>
              <a:t>Prowadzimy bloga, zapraszaliśmy do lektury i na zamkniętą grupę na FB, gdzie były zamieszczane ciekawe, ogólnie dostępne wykłady online i ciekawostki.</a:t>
            </a:r>
          </a:p>
          <a:p>
            <a:r>
              <a:rPr lang="pl-PL" sz="3200" dirty="0"/>
              <a:t>Marsze, e-olimpiada, krótkie wycieczki po najbliższej okolicy z zachowaniem wszystkich obostrzeń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49280"/>
            <a:ext cx="11652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10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wsparcie telefoniczne, szycie maseczek, udziały w projektach SENIOR +, Erasmus, natura na Pokolenia, marsze -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 smtClean="0"/>
              <a:t>Walking</a:t>
            </a:r>
            <a:endParaRPr lang="pl-PL" dirty="0" smtClean="0"/>
          </a:p>
          <a:p>
            <a:r>
              <a:rPr lang="pl-PL" dirty="0"/>
              <a:t>wsparcie finansowe ze zgromadzonych i niewykorzystanych środków własnych, </a:t>
            </a:r>
            <a:r>
              <a:rPr lang="pl-PL" dirty="0" smtClean="0"/>
              <a:t>wskazówki </a:t>
            </a:r>
            <a:r>
              <a:rPr lang="pl-PL" dirty="0"/>
              <a:t>i informacje dot. </a:t>
            </a:r>
            <a:r>
              <a:rPr lang="pl-PL" dirty="0" err="1"/>
              <a:t>CoviD</a:t>
            </a:r>
            <a:r>
              <a:rPr lang="pl-PL" dirty="0"/>
              <a:t> - 19, przesyłano propozycje, broszurki i wiadomości z poszczególnych jednostek samorządowych itd.</a:t>
            </a:r>
          </a:p>
          <a:p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559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Czy w czasie pandemii w </a:t>
            </a:r>
            <a:r>
              <a:rPr lang="pl-PL" b="1" dirty="0" err="1" smtClean="0"/>
              <a:t>utw</a:t>
            </a:r>
            <a:r>
              <a:rPr lang="pl-PL" b="1" dirty="0" smtClean="0"/>
              <a:t> działał wolontariat?</a:t>
            </a:r>
          </a:p>
          <a:p>
            <a:endParaRPr lang="pl-PL" b="1" dirty="0" smtClean="0">
              <a:solidFill>
                <a:srgbClr val="7030A0"/>
              </a:solidFill>
            </a:endParaRPr>
          </a:p>
          <a:p>
            <a:r>
              <a:rPr lang="pl-PL" b="1" dirty="0" smtClean="0">
                <a:solidFill>
                  <a:srgbClr val="7030A0"/>
                </a:solidFill>
              </a:rPr>
              <a:t>PONAD 80% UTW ODPOWIEDZIAŁO TWIERDZĄCO </a:t>
            </a:r>
            <a:endParaRPr lang="pl-PL" b="1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69663" cy="82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894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wolontariatu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Pomoc w zakupach, pomoc w przewiezieniu osób na zakupy </a:t>
            </a:r>
            <a:r>
              <a:rPr lang="pl-PL" dirty="0" smtClean="0"/>
              <a:t>i do </a:t>
            </a:r>
            <a:r>
              <a:rPr lang="pl-PL" dirty="0"/>
              <a:t>lekarza, telefoniczne kontakty z zainteresowaniem o </a:t>
            </a:r>
            <a:r>
              <a:rPr lang="pl-PL" dirty="0" smtClean="0"/>
              <a:t>samopoczucie - </a:t>
            </a:r>
            <a:r>
              <a:rPr lang="pl-PL" dirty="0"/>
              <a:t>rozmowy wspierające. </a:t>
            </a:r>
            <a:endParaRPr lang="pl-PL" dirty="0" smtClean="0"/>
          </a:p>
          <a:p>
            <a:r>
              <a:rPr lang="pl-PL" dirty="0" smtClean="0"/>
              <a:t>organizacja wycieczek, kontakt </a:t>
            </a:r>
            <a:r>
              <a:rPr lang="pl-PL" dirty="0"/>
              <a:t>ze słuchaczami telefoniczny i </a:t>
            </a:r>
            <a:r>
              <a:rPr lang="pl-PL" dirty="0" smtClean="0"/>
              <a:t>mailowy, </a:t>
            </a:r>
            <a:r>
              <a:rPr lang="pl-PL" dirty="0"/>
              <a:t>zwoływanie wszystkich spotkań</a:t>
            </a:r>
          </a:p>
          <a:p>
            <a:r>
              <a:rPr lang="pl-PL" dirty="0" smtClean="0"/>
              <a:t>organizacja wyjazdów,  </a:t>
            </a:r>
            <a:r>
              <a:rPr lang="pl-PL" dirty="0"/>
              <a:t>kontakty telefoniczne i mailowe ze słuchaczami przekazywanie wszystkich wiadomości i ustaleń</a:t>
            </a:r>
          </a:p>
          <a:p>
            <a:r>
              <a:rPr lang="pl-PL" dirty="0"/>
              <a:t>Działała sekcja </a:t>
            </a:r>
            <a:r>
              <a:rPr lang="pl-PL" dirty="0" err="1" smtClean="0"/>
              <a:t>organizacyjno</a:t>
            </a:r>
            <a:r>
              <a:rPr lang="pl-PL" dirty="0" smtClean="0"/>
              <a:t>—integracyjna, </a:t>
            </a:r>
            <a:r>
              <a:rPr lang="pl-PL" dirty="0"/>
              <a:t>z której pomocą przygotowane zostały kartki świąteczne z życzeniami dla słuchaczy oraz paczki z drobnymi upominkami przed Świętami Bożego Narodzenia oraz przed Wielkanocą. Pomocni okazali się studenci z grupy </a:t>
            </a:r>
            <a:r>
              <a:rPr lang="pl-PL" dirty="0" err="1"/>
              <a:t>UWr</a:t>
            </a:r>
            <a:r>
              <a:rPr lang="pl-PL" dirty="0"/>
              <a:t> </a:t>
            </a:r>
            <a:r>
              <a:rPr lang="pl-PL" dirty="0" smtClean="0"/>
              <a:t>Help+.</a:t>
            </a:r>
            <a:endParaRPr lang="pl-PL" dirty="0"/>
          </a:p>
          <a:p>
            <a:endParaRPr lang="pl-PL" b="1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772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teatr międzypokoleniowy i organizacja zajęć teatralnych, w ramach Lokalnego Centrum Wsparcia Seniora (dystrybucja maseczek dla seniorów, telefon koleżeńskiego wsparcia),  wolontariat na rzecz dzieci i koordynacja, współpraca z fundacją "Ładne Historie" na rzecz dzieci w czasie wakacji</a:t>
            </a:r>
          </a:p>
          <a:p>
            <a:r>
              <a:rPr lang="pl-PL" dirty="0"/>
              <a:t>Sekcja Wzajemnej Pomocy Koleżeńskiej, marsze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,  wycieczki rowerowe</a:t>
            </a:r>
          </a:p>
          <a:p>
            <a:r>
              <a:rPr lang="pl-PL" dirty="0"/>
              <a:t>koordynacja 3projektów, dystrybucja pakietów sanitarnych i maseczek, koordynacja projektu, organizacja i dystrybucja pakietów świątecznych</a:t>
            </a:r>
          </a:p>
          <a:p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851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forma </a:t>
            </a:r>
            <a:r>
              <a:rPr lang="pl-PL" dirty="0"/>
              <a:t>zakupów, wsparcie psychologiczne- spotkania cykliczne, wspólne wyjścia na </a:t>
            </a:r>
            <a:r>
              <a:rPr lang="pl-PL" dirty="0" smtClean="0"/>
              <a:t>ścieżki </a:t>
            </a:r>
            <a:r>
              <a:rPr lang="pl-PL" dirty="0"/>
              <a:t>zdrowia.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72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Czas objęty badaniem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13 marca 2020 r. – 30 czerwca 2021 r. </a:t>
            </a:r>
          </a:p>
          <a:p>
            <a:r>
              <a:rPr lang="pl-PL" dirty="0" smtClean="0"/>
              <a:t>W badaniu wzięło udział 20 </a:t>
            </a:r>
            <a:r>
              <a:rPr lang="pl-PL" dirty="0" err="1" smtClean="0"/>
              <a:t>utw</a:t>
            </a:r>
            <a:endParaRPr lang="pl-PL" dirty="0" smtClean="0"/>
          </a:p>
          <a:p>
            <a:r>
              <a:rPr lang="pl-PL" dirty="0" smtClean="0"/>
              <a:t>Bielawski UTW, Dzierżoniowski UTW, UTW w UE, UTW w </a:t>
            </a:r>
            <a:r>
              <a:rPr lang="pl-PL" dirty="0" err="1" smtClean="0"/>
              <a:t>Uwr</a:t>
            </a:r>
            <a:r>
              <a:rPr lang="pl-PL" dirty="0" smtClean="0"/>
              <a:t>, UTW w AWF, Noworudzki UTW, UTW Atena, UTW Tęcza, UTW Jeszcze Młodzi, Legnicki UTW, Głuszycki UTW, UTW w Gromadce, UTW w Grębocicach, UTW w Strzelinie, Karkonoski UTW, UTW </a:t>
            </a:r>
            <a:r>
              <a:rPr lang="pl-PL" dirty="0" err="1" smtClean="0"/>
              <a:t>Sursum</a:t>
            </a:r>
            <a:r>
              <a:rPr lang="pl-PL" dirty="0" smtClean="0"/>
              <a:t> </a:t>
            </a:r>
            <a:r>
              <a:rPr lang="pl-PL" dirty="0" err="1" smtClean="0"/>
              <a:t>Corda</a:t>
            </a:r>
            <a:r>
              <a:rPr lang="pl-PL" dirty="0" smtClean="0"/>
              <a:t>, Paczkowski UTW, Sudecki UTW, Świdnicki UTW, Ząbkowicki UTW.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7030A0"/>
                </a:solidFill>
              </a:rPr>
              <a:t>WYNIKI KRÓTKIEJ ANKIETY INTERNETOWEJ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42032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pl-PL" b="1" i="1" dirty="0" smtClean="0"/>
              <a:t> </a:t>
            </a:r>
            <a:r>
              <a:rPr lang="pl-PL" dirty="0"/>
              <a:t>Czy uniwersytet prowadził w okresie pandemii jakiekolwiek zajęcia zdalne? </a:t>
            </a:r>
            <a:endParaRPr lang="pl-PL" dirty="0" smtClean="0"/>
          </a:p>
          <a:p>
            <a:pPr>
              <a:buClr>
                <a:srgbClr val="FFFF00"/>
              </a:buClr>
            </a:pPr>
            <a:endParaRPr lang="pl-PL" b="1" i="1" dirty="0"/>
          </a:p>
          <a:p>
            <a:pPr>
              <a:buClr>
                <a:srgbClr val="FFFF00"/>
              </a:buClr>
            </a:pPr>
            <a:r>
              <a:rPr lang="pl-PL" b="1" i="1" dirty="0" smtClean="0"/>
              <a:t>OK. 60% UTW ODPOWIEDZIAŁO TWIERDZĄCO – BYŁ TO ZARÓWNO UDZIAŁ W ZAJĘCIACH PROWADZONYCH PRZEZ INNE UTW JAK I ORGANIZOWANIE WŁASNYCH ZAJĘĆ DLA SWOICH SŁUCHACZY</a:t>
            </a:r>
            <a:endParaRPr lang="pl-PL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37547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94" y="260648"/>
            <a:ext cx="1099443" cy="103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8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67432"/>
            <a:ext cx="8229600" cy="1399032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7030A0"/>
                </a:solidFill>
              </a:rPr>
              <a:t>ZAJĘCIA ZDALNE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147248" cy="5258056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Archipelag Pokoleń Towarzystwa ę </a:t>
            </a:r>
            <a:endParaRPr lang="pl-PL" dirty="0" smtClean="0"/>
          </a:p>
          <a:p>
            <a:r>
              <a:rPr lang="pl-PL" dirty="0" smtClean="0"/>
              <a:t>„</a:t>
            </a:r>
            <a:r>
              <a:rPr lang="pl-PL" dirty="0"/>
              <a:t>Trzecia Misja Wydziału Nauk Ekonomicznych Uniwersytetu Warszawskiego”, zad. 7 „Kursy dla seniorów”</a:t>
            </a:r>
          </a:p>
          <a:p>
            <a:r>
              <a:rPr lang="pl-PL" dirty="0"/>
              <a:t>Całość oferty kierowanej do słuchaczy prowadzona była zdalnie: wykłady, warsztaty, joga kręgosłupa, lektoraty</a:t>
            </a:r>
            <a:r>
              <a:rPr lang="pl-PL" dirty="0" smtClean="0"/>
              <a:t>.(UTW w </a:t>
            </a:r>
            <a:r>
              <a:rPr lang="pl-PL" dirty="0" err="1" smtClean="0"/>
              <a:t>Uwr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/>
              <a:t>Zajęcia ruchowe: joga, kinezjologia, </a:t>
            </a:r>
            <a:r>
              <a:rPr lang="pl-PL" dirty="0" err="1"/>
              <a:t>pilates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/>
              <a:t>Zajęcia z </a:t>
            </a:r>
            <a:r>
              <a:rPr lang="pl-PL" dirty="0" smtClean="0"/>
              <a:t>języka :</a:t>
            </a:r>
            <a:r>
              <a:rPr lang="pl-PL" dirty="0"/>
              <a:t>angielskiego, niemieckiego, z psychologiem. Wykłady z różnych dziedzin wiedzy. </a:t>
            </a:r>
            <a:endParaRPr lang="pl-PL" dirty="0" smtClean="0"/>
          </a:p>
          <a:p>
            <a:r>
              <a:rPr lang="pl-PL" dirty="0" smtClean="0"/>
              <a:t>Zajęcia </a:t>
            </a:r>
            <a:r>
              <a:rPr lang="pl-PL" dirty="0"/>
              <a:t>z posługiwania się różnymi platformami komunikacji zdalnej ( </a:t>
            </a:r>
            <a:r>
              <a:rPr lang="pl-PL" dirty="0" err="1"/>
              <a:t>Meet</a:t>
            </a:r>
            <a:r>
              <a:rPr lang="pl-PL" dirty="0"/>
              <a:t>, Zoom</a:t>
            </a:r>
            <a:r>
              <a:rPr lang="pl-PL" dirty="0" smtClean="0"/>
              <a:t>).(Sudecki UTW)</a:t>
            </a:r>
            <a:endParaRPr lang="pl-PL" dirty="0"/>
          </a:p>
          <a:p>
            <a:pPr>
              <a:buClr>
                <a:srgbClr val="FFFF00"/>
              </a:buClr>
            </a:pPr>
            <a:endParaRPr lang="pl-PL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09836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09" y="116632"/>
            <a:ext cx="1123238" cy="106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3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korzystaliśmy zdalnie z zajęć prowadzonych przez UTW z Uniwersytetu Wrocławskiego i Federacji UTW, innych organizacji jak Towarzystwo Inicjatyw Twórczych "ę",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ramach ŚUTW zajęcia grupy teatralnej </a:t>
            </a:r>
            <a:r>
              <a:rPr lang="pl-PL" dirty="0" err="1"/>
              <a:t>UTWorki</a:t>
            </a:r>
            <a:r>
              <a:rPr lang="pl-PL" dirty="0"/>
              <a:t> (konkursy, prezentacje bajek)</a:t>
            </a:r>
          </a:p>
          <a:p>
            <a:r>
              <a:rPr lang="pl-PL" dirty="0"/>
              <a:t>Spotkania cotygodniowe na utworzonej specjalnie grupie na </a:t>
            </a:r>
            <a:r>
              <a:rPr lang="pl-PL" dirty="0" smtClean="0"/>
              <a:t>Messenger</a:t>
            </a:r>
            <a:r>
              <a:rPr lang="pl-PL" dirty="0"/>
              <a:t>, mi</a:t>
            </a:r>
            <a:r>
              <a:rPr lang="pl-PL" dirty="0" smtClean="0"/>
              <a:t>. in. w </a:t>
            </a:r>
            <a:r>
              <a:rPr lang="pl-PL" dirty="0"/>
              <a:t>ramach projektu „Akademia Umysłu”, odbyły się spotkania pod hasłem: „Wokół bożonarodzeniowych tradycji” i „Legendy znane i lubiane”. Zabawy pobudzające procesy myślowe, będące motywem przewodnim naszych zmagań, w atrakcyjny sposób umiliły nam zimowe popołudnia. Ciekawie było, poprzez gimnastykę, na skrzydłach wyobraźni poszybować do lat, gdy wybiegaliśmy z domu, aby tworzyć „śnieżne anioły</a:t>
            </a:r>
            <a:r>
              <a:rPr lang="pl-PL" dirty="0" smtClean="0"/>
              <a:t>”...(</a:t>
            </a:r>
            <a:r>
              <a:rPr lang="pl-PL" dirty="0"/>
              <a:t>P</a:t>
            </a:r>
            <a:r>
              <a:rPr lang="pl-PL" dirty="0" smtClean="0"/>
              <a:t>aczkowski UTW)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45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r>
              <a:rPr lang="pl-PL" dirty="0"/>
              <a:t>Wykłady </a:t>
            </a:r>
            <a:r>
              <a:rPr lang="pl-PL" dirty="0" smtClean="0"/>
              <a:t>o </a:t>
            </a:r>
            <a:r>
              <a:rPr lang="pl-PL" dirty="0"/>
              <a:t>budowaniu i podtrzymywaniu skutecznego komunikowania się. </a:t>
            </a:r>
            <a:endParaRPr lang="pl-PL" dirty="0" smtClean="0"/>
          </a:p>
          <a:p>
            <a:r>
              <a:rPr lang="pl-PL" dirty="0" smtClean="0"/>
              <a:t>Warsztaty </a:t>
            </a:r>
            <a:r>
              <a:rPr lang="pl-PL" dirty="0"/>
              <a:t>treningu pamięci i języka angielskiego dla zaawansowanych. </a:t>
            </a:r>
            <a:endParaRPr lang="pl-PL" dirty="0" smtClean="0"/>
          </a:p>
          <a:p>
            <a:r>
              <a:rPr lang="pl-PL" dirty="0" smtClean="0"/>
              <a:t>Bloki </a:t>
            </a:r>
            <a:r>
              <a:rPr lang="pl-PL" dirty="0"/>
              <a:t>tematyczne dot. analizy jakości życia, skuteczne zarządzanie czasem, ryzykiem i sobą oraz zdrowego odżywiania. </a:t>
            </a:r>
            <a:r>
              <a:rPr lang="pl-PL" dirty="0" smtClean="0"/>
              <a:t>(UTW w UE)</a:t>
            </a:r>
            <a:endParaRPr lang="pl-PL" dirty="0"/>
          </a:p>
          <a:p>
            <a:r>
              <a:rPr lang="pl-PL" dirty="0" smtClean="0"/>
              <a:t>Wykłady</a:t>
            </a:r>
            <a:r>
              <a:rPr lang="pl-PL" dirty="0"/>
              <a:t> </a:t>
            </a:r>
            <a:r>
              <a:rPr lang="pl-PL" dirty="0" smtClean="0"/>
              <a:t>organizowane przez Federację UTW, </a:t>
            </a:r>
            <a:r>
              <a:rPr lang="pl-PL" dirty="0"/>
              <a:t>udział w e-olimpiadzie, </a:t>
            </a:r>
            <a:r>
              <a:rPr lang="pl-PL" dirty="0" smtClean="0"/>
              <a:t>udział </a:t>
            </a:r>
            <a:r>
              <a:rPr lang="pl-PL" dirty="0"/>
              <a:t>w zajęciach języka angielskiego UW, </a:t>
            </a:r>
            <a:endParaRPr lang="pl-PL" dirty="0" smtClean="0"/>
          </a:p>
          <a:p>
            <a:r>
              <a:rPr lang="pl-PL" dirty="0" smtClean="0"/>
              <a:t>Wykłady </a:t>
            </a:r>
            <a:r>
              <a:rPr lang="pl-PL" dirty="0"/>
              <a:t>transmitowane przez </a:t>
            </a:r>
            <a:r>
              <a:rPr lang="pl-PL" dirty="0" smtClean="0"/>
              <a:t>tv kablową(Kamienna Góra)</a:t>
            </a:r>
            <a:endParaRPr lang="pl-PL" dirty="0"/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82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Obsługa urządzeń mobilnych, zajęcia komputerowe, gimnastyka umysłu, psychologia i komunikacja społeczna, język angielski, malarstwo, język migowy, język rosyjski(Legnicki UTW)</a:t>
            </a:r>
          </a:p>
          <a:p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9" y="188640"/>
            <a:ext cx="11223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27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endParaRPr lang="pl-PL" b="1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14040"/>
          </a:xfrm>
        </p:spPr>
        <p:txBody>
          <a:bodyPr>
            <a:normAutofit/>
          </a:bodyPr>
          <a:lstStyle/>
          <a:p>
            <a:r>
              <a:rPr lang="pl-PL" dirty="0" smtClean="0"/>
              <a:t>2. </a:t>
            </a:r>
            <a:r>
              <a:rPr lang="pl-PL" b="1" dirty="0"/>
              <a:t>Czy uniwersytet prowadził w okresie pandemii jakiekolwiek zajęcia stacjonarne? </a:t>
            </a:r>
          </a:p>
          <a:p>
            <a:endParaRPr lang="pl-PL" dirty="0" smtClean="0"/>
          </a:p>
          <a:p>
            <a:r>
              <a:rPr lang="pl-PL" dirty="0" smtClean="0"/>
              <a:t>PONAD 60 % </a:t>
            </a:r>
            <a:r>
              <a:rPr lang="pl-PL" dirty="0" err="1" smtClean="0"/>
              <a:t>utw</a:t>
            </a:r>
            <a:r>
              <a:rPr lang="pl-PL" dirty="0" smtClean="0"/>
              <a:t> udzieliło odpowiedzi twierdzącej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98472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42" y="332656"/>
            <a:ext cx="1047132" cy="98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2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/>
              <a:t>Walking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Zajęcia </a:t>
            </a:r>
            <a:r>
              <a:rPr lang="pl-PL" dirty="0"/>
              <a:t>Literackie </a:t>
            </a:r>
            <a:endParaRPr lang="pl-PL" dirty="0" smtClean="0"/>
          </a:p>
          <a:p>
            <a:r>
              <a:rPr lang="pl-PL" dirty="0" smtClean="0"/>
              <a:t>Zajęcia </a:t>
            </a:r>
            <a:r>
              <a:rPr lang="pl-PL" dirty="0"/>
              <a:t>gry w brydża</a:t>
            </a:r>
          </a:p>
          <a:p>
            <a:r>
              <a:rPr lang="pl-PL" dirty="0"/>
              <a:t>Wykłady, próby teatralne, zajęcia sportowe.</a:t>
            </a:r>
          </a:p>
          <a:p>
            <a:r>
              <a:rPr lang="pl-PL" dirty="0"/>
              <a:t>Spotkania na wolnym powietrzu w Parku Miejskim </a:t>
            </a:r>
            <a:endParaRPr lang="pl-PL" dirty="0" smtClean="0"/>
          </a:p>
          <a:p>
            <a:r>
              <a:rPr lang="pl-PL" dirty="0" smtClean="0"/>
              <a:t>Wycieczki edukacyjne: </a:t>
            </a:r>
            <a:r>
              <a:rPr lang="pl-PL" dirty="0"/>
              <a:t>Kamieniec Ząbkowicki i Euroland w </a:t>
            </a:r>
            <a:r>
              <a:rPr lang="pl-PL" dirty="0" smtClean="0"/>
              <a:t>Kłodzku, Bukowiec, Kowary, Karpniki Rydzyna, </a:t>
            </a:r>
            <a:r>
              <a:rPr lang="pl-PL" dirty="0"/>
              <a:t>Kórnik, </a:t>
            </a:r>
            <a:r>
              <a:rPr lang="pl-PL" dirty="0" smtClean="0"/>
              <a:t>Puszczykowo, Wojsławice, </a:t>
            </a:r>
            <a:r>
              <a:rPr lang="pl-PL" dirty="0"/>
              <a:t>ogród </a:t>
            </a:r>
            <a:r>
              <a:rPr lang="pl-PL" dirty="0" smtClean="0"/>
              <a:t>dendrologiczny</a:t>
            </a:r>
          </a:p>
          <a:p>
            <a:r>
              <a:rPr lang="pl-PL" dirty="0" smtClean="0"/>
              <a:t>Spotkania </a:t>
            </a:r>
            <a:r>
              <a:rPr lang="pl-PL" dirty="0"/>
              <a:t>przygotowawcze do programu </a:t>
            </a:r>
            <a:r>
              <a:rPr lang="pl-PL" dirty="0" smtClean="0"/>
              <a:t>Dolnośląski e- </a:t>
            </a:r>
            <a:r>
              <a:rPr lang="pl-PL" dirty="0"/>
              <a:t>senior W czerwcu 10-dniowy pobyt nad morzem połączony ze </a:t>
            </a:r>
            <a:r>
              <a:rPr lang="pl-PL" dirty="0" smtClean="0"/>
              <a:t>zwiedzaniem </a:t>
            </a:r>
            <a:r>
              <a:rPr lang="pl-PL" dirty="0"/>
              <a:t>Koszalina, Kołobrzegu Ogrodów " </a:t>
            </a:r>
            <a:r>
              <a:rPr lang="pl-PL" dirty="0" err="1"/>
              <a:t>Hortulus</a:t>
            </a:r>
            <a:r>
              <a:rPr lang="pl-PL" dirty="0"/>
              <a:t> " w Dobrzycy</a:t>
            </a:r>
          </a:p>
          <a:p>
            <a:r>
              <a:rPr lang="pl-PL" dirty="0"/>
              <a:t>zajęcia ruchowe i nauka języków obcych</a:t>
            </a:r>
          </a:p>
          <a:p>
            <a:endParaRPr lang="pl-PL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162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42" y="332656"/>
            <a:ext cx="1047132" cy="98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7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776</TotalTime>
  <Words>1151</Words>
  <Application>Microsoft Office PowerPoint</Application>
  <PresentationFormat>Pokaz na ekranie (4:3)</PresentationFormat>
  <Paragraphs>71</Paragraphs>
  <Slides>18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0" baseType="lpstr">
      <vt:lpstr>Średni</vt:lpstr>
      <vt:lpstr>CorelDraw.Graphic.17</vt:lpstr>
      <vt:lpstr>     UTW NA NOWE CZASY   </vt:lpstr>
      <vt:lpstr>Czas objęty badaniem i uczestnicy</vt:lpstr>
      <vt:lpstr>WYNIKI KRÓTKIEJ ANKIETY INTERNETOWEJ</vt:lpstr>
      <vt:lpstr>ZAJĘCIA ZDALNE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Jakie inne aktywności dla seniorów w czasie pandemii proponował utw? </vt:lpstr>
      <vt:lpstr>Prezentacja programu PowerPoint</vt:lpstr>
      <vt:lpstr>Prezentacja programu PowerPoint</vt:lpstr>
      <vt:lpstr>Prezentacja programu PowerPoint</vt:lpstr>
      <vt:lpstr>Prezentacja programu PowerPoint</vt:lpstr>
      <vt:lpstr>Rodzaje wolontariatu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&amp; MIND</dc:title>
  <dc:creator>Użytkownik systemu Windows</dc:creator>
  <cp:lastModifiedBy>HZ</cp:lastModifiedBy>
  <cp:revision>53</cp:revision>
  <dcterms:created xsi:type="dcterms:W3CDTF">2018-10-18T17:19:43Z</dcterms:created>
  <dcterms:modified xsi:type="dcterms:W3CDTF">2021-11-25T19:23:39Z</dcterms:modified>
</cp:coreProperties>
</file>