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00" r:id="rId4"/>
    <p:sldId id="301" r:id="rId5"/>
    <p:sldId id="283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0C688-5CEF-459F-B715-3F26847B8736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90BB5-A197-40DF-A5A8-D665C77AB9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74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893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4CC69-32ED-4DA9-A9A0-800BD6EE5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1169E85-980F-43B8-9F25-150630EC0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90EE02-9D88-41CD-AE1D-9A719C5A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D371BE-10EF-4891-99DA-F08BDCDF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F2F3A7-F12E-426F-A38C-CDAF9647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41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592E4-CC2F-4EB4-8AEB-16D969CF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A0D2E14-7189-40F9-991E-D9407EC09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4419D2-C468-4F38-BB15-9EDFD558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3978-C02C-4DB3-BA94-D1F47D42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3C1E9D-4E3D-44FC-B42D-9FEA1B5C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7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AECAF9-77E4-4FD9-A8D6-6C788E42E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6DABDA-22D4-444A-B507-84F5726B3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70D897-A32B-4D91-BF94-68C9F1A2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60E6FB-A59C-414B-BC70-A37AADBD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57D71-8637-4716-BFE4-DFD2B1EB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507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>
            <a:spLocks noGrp="1"/>
          </p:cNvSpPr>
          <p:nvPr>
            <p:ph type="title"/>
          </p:nvPr>
        </p:nvSpPr>
        <p:spPr>
          <a:xfrm>
            <a:off x="2193727" y="312539"/>
            <a:ext cx="7804547" cy="1518047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410766">
              <a:lnSpc>
                <a:spcPct val="100000"/>
              </a:lnSpc>
              <a:defRPr sz="56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Tekst tytułowy</a:t>
            </a:r>
          </a:p>
        </p:txBody>
      </p:sp>
      <p:sp>
        <p:nvSpPr>
          <p:cNvPr id="49" name="Numer slajdu"/>
          <p:cNvSpPr>
            <a:spLocks noGrp="1"/>
          </p:cNvSpPr>
          <p:nvPr>
            <p:ph type="sldNum" sz="quarter" idx="2"/>
          </p:nvPr>
        </p:nvSpPr>
        <p:spPr>
          <a:xfrm>
            <a:off x="5967907" y="6505277"/>
            <a:ext cx="247257" cy="255588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410766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5444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3EAF0-0A57-45AC-A2B9-D8BF017C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09798C-530D-432E-9BEC-CF7D9AB1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AC2921-CEE9-44F1-A71D-88A27F19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165C1F-0AB0-4EED-9526-64119559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58D45C-C579-48A4-A719-C60D0B22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66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877288-D902-413F-A4A6-66D61D3F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63835C-F4F1-4F40-AD8B-078D656C9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78A493-144E-4003-AEF7-E9BC3C31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9867A2-D050-4375-8EC9-F39783E3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C12427-291E-4D5E-865F-6F95AAF4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38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B6B4D-02F3-4915-8067-E29787F7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03597D-B8B4-4660-8DA4-A0EB429F5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16A764-DAD5-4D48-AB47-F80D4D27D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17B132-F932-4EE6-ACF8-BEAD9E22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DD91F52-37C9-43E6-A8EB-110B6E3E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EA02AB-FE06-4955-AED2-F70C86FC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96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30686-44CA-4866-8E7D-C75A81BA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9CC3114-CD42-40D1-944D-C7D9B3B8D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EA8DB1-CB97-4274-8F62-52D2598C6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640976-FDD9-44C2-9976-6E233F666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F4B49E-DCDC-48CB-8873-2C386913C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C3017DD-D3DB-49AB-9273-B8E44532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BEA4624-1261-4F1D-A076-A12384C2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2792C2-C0B0-4294-BC3A-DF5A0893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30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A62DE-D6F2-4E80-9C51-3E6E911D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7532FE1-057D-40D3-8163-BF4A8512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DACB2B-A809-4C56-BA0A-D46E50F1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B7030D4-9017-4946-B05F-38F3E45A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2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52E43A6-B019-4CAB-88F3-CAF43A2B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1B4D418-90E0-4E82-94BD-1C936DC46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5C5A8B-FC7C-4571-9778-7B83FAC8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74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03BE76-5070-4E8A-9D28-476346A0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F80D82-2DDB-45D6-8296-B5DECC39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48AD85-5B33-4961-AF6C-4878848CE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D41A5B-2EE4-4630-996A-BC1FB9A6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D2FA58-550E-444C-866C-FE4D5BAF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61F677-7A27-48AA-9C21-B09CB7B2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48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1963D-332D-4ADF-9B77-195264730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705DE0E-AC62-4BAE-8CCE-13CA05738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87CBDC-CD63-4C0F-8384-9EEB26791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E98889-D8D5-4A74-B196-0E42FFD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9242FC-3DAB-478F-833A-C4020C94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67A671-372F-47FC-B6CD-80375055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11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520CEA7-5F3A-4681-8EAB-57322873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4E1036-6AED-469F-BA32-4FE056534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6E9E1C-0C29-4DB4-AB5B-9EFB984D2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2368-6381-41F4-A4B2-01976DEE9114}" type="datetimeFigureOut">
              <a:rPr lang="pl-PL" smtClean="0"/>
              <a:t>21.01.2022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93C05F-B287-4FE0-A3BF-7AAC611E5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07997F-107B-4C1D-9EB2-E2EA13613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E617-DB91-49E0-9D46-CE79E26834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98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mailto:Sekretariat-wroclawdbp@edu.dolnyslask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1044CD5E-0B01-477C-8625-FC42EAE0AB79}"/>
              </a:ext>
            </a:extLst>
          </p:cNvPr>
          <p:cNvGrpSpPr/>
          <p:nvPr/>
        </p:nvGrpSpPr>
        <p:grpSpPr>
          <a:xfrm>
            <a:off x="361924" y="488272"/>
            <a:ext cx="5219623" cy="2556768"/>
            <a:chOff x="336417" y="322851"/>
            <a:chExt cx="5463000" cy="4492158"/>
          </a:xfrm>
        </p:grpSpPr>
        <p:sp>
          <p:nvSpPr>
            <p:cNvPr id="137" name="TextBox 313"/>
            <p:cNvSpPr/>
            <p:nvPr/>
          </p:nvSpPr>
          <p:spPr>
            <a:xfrm>
              <a:off x="726414" y="1035856"/>
              <a:ext cx="4899087" cy="36230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>
              <a:lvl1pPr algn="l" defTabSz="914400">
                <a:defRPr sz="120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000" dirty="0"/>
                <a:t>Dolny Śląsk 20</a:t>
              </a:r>
              <a:r>
                <a:rPr lang="pl-PL" sz="4000" dirty="0"/>
                <a:t>22</a:t>
              </a:r>
            </a:p>
            <a:p>
              <a:endParaRPr lang="pl-PL" sz="4000" dirty="0"/>
            </a:p>
            <a:p>
              <a:r>
                <a:rPr lang="pl-PL" sz="2400" dirty="0"/>
                <a:t>Urząd Marszałkowski </a:t>
              </a:r>
            </a:p>
            <a:p>
              <a:r>
                <a:rPr lang="pl-PL" sz="2400" dirty="0"/>
                <a:t>Województwa Dolnośląskiego </a:t>
              </a:r>
            </a:p>
          </p:txBody>
        </p:sp>
        <p:sp>
          <p:nvSpPr>
            <p:cNvPr id="138" name="Straight Connector 315"/>
            <p:cNvSpPr/>
            <p:nvPr/>
          </p:nvSpPr>
          <p:spPr>
            <a:xfrm>
              <a:off x="336417" y="4815009"/>
              <a:ext cx="5463000" cy="0"/>
            </a:xfrm>
            <a:prstGeom prst="line">
              <a:avLst/>
            </a:prstGeom>
            <a:ln w="57150">
              <a:solidFill>
                <a:srgbClr val="FCD020"/>
              </a:solidFill>
              <a:miter/>
            </a:ln>
          </p:spPr>
          <p:txBody>
            <a:bodyPr lIns="22860" rIns="22860"/>
            <a:lstStyle/>
            <a:p>
              <a:pPr defTabSz="4572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900"/>
            </a:p>
          </p:txBody>
        </p:sp>
        <p:grpSp>
          <p:nvGrpSpPr>
            <p:cNvPr id="13" name="Group 162">
              <a:extLst>
                <a:ext uri="{FF2B5EF4-FFF2-40B4-BE49-F238E27FC236}">
                  <a16:creationId xmlns:a16="http://schemas.microsoft.com/office/drawing/2014/main" id="{FD9C2474-4279-40EA-A584-5568AA29D8D6}"/>
                </a:ext>
              </a:extLst>
            </p:cNvPr>
            <p:cNvGrpSpPr/>
            <p:nvPr/>
          </p:nvGrpSpPr>
          <p:grpSpPr>
            <a:xfrm>
              <a:off x="604587" y="322851"/>
              <a:ext cx="885485" cy="571782"/>
              <a:chOff x="12631738" y="3760788"/>
              <a:chExt cx="476250" cy="509588"/>
            </a:xfrm>
            <a:solidFill>
              <a:srgbClr val="FCD020"/>
            </a:solidFill>
          </p:grpSpPr>
          <p:sp>
            <p:nvSpPr>
              <p:cNvPr id="14" name="Freeform 5">
                <a:extLst>
                  <a:ext uri="{FF2B5EF4-FFF2-40B4-BE49-F238E27FC236}">
                    <a16:creationId xmlns:a16="http://schemas.microsoft.com/office/drawing/2014/main" id="{B5F95E97-4303-48ED-892D-89CCD3338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1738" y="3806825"/>
                <a:ext cx="271463" cy="84138"/>
              </a:xfrm>
              <a:custGeom>
                <a:avLst/>
                <a:gdLst>
                  <a:gd name="T0" fmla="*/ 34 w 36"/>
                  <a:gd name="T1" fmla="*/ 0 h 11"/>
                  <a:gd name="T2" fmla="*/ 6 w 36"/>
                  <a:gd name="T3" fmla="*/ 0 h 11"/>
                  <a:gd name="T4" fmla="*/ 6 w 36"/>
                  <a:gd name="T5" fmla="*/ 0 h 11"/>
                  <a:gd name="T6" fmla="*/ 4 w 36"/>
                  <a:gd name="T7" fmla="*/ 0 h 11"/>
                  <a:gd name="T8" fmla="*/ 1 w 36"/>
                  <a:gd name="T9" fmla="*/ 4 h 11"/>
                  <a:gd name="T10" fmla="*/ 0 w 36"/>
                  <a:gd name="T11" fmla="*/ 7 h 11"/>
                  <a:gd name="T12" fmla="*/ 4 w 36"/>
                  <a:gd name="T13" fmla="*/ 10 h 11"/>
                  <a:gd name="T14" fmla="*/ 6 w 36"/>
                  <a:gd name="T15" fmla="*/ 11 h 11"/>
                  <a:gd name="T16" fmla="*/ 6 w 36"/>
                  <a:gd name="T17" fmla="*/ 11 h 11"/>
                  <a:gd name="T18" fmla="*/ 34 w 36"/>
                  <a:gd name="T19" fmla="*/ 11 h 11"/>
                  <a:gd name="T20" fmla="*/ 36 w 36"/>
                  <a:gd name="T21" fmla="*/ 9 h 11"/>
                  <a:gd name="T22" fmla="*/ 36 w 36"/>
                  <a:gd name="T23" fmla="*/ 2 h 11"/>
                  <a:gd name="T24" fmla="*/ 34 w 36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11">
                    <a:moveTo>
                      <a:pt x="34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1"/>
                      <a:pt x="5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5" y="11"/>
                      <a:pt x="36" y="10"/>
                      <a:pt x="36" y="9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9E9EE03C-066F-44C4-A52E-77B0A7096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4938" y="3898900"/>
                <a:ext cx="273050" cy="82550"/>
              </a:xfrm>
              <a:custGeom>
                <a:avLst/>
                <a:gdLst>
                  <a:gd name="T0" fmla="*/ 2 w 36"/>
                  <a:gd name="T1" fmla="*/ 0 h 11"/>
                  <a:gd name="T2" fmla="*/ 30 w 36"/>
                  <a:gd name="T3" fmla="*/ 0 h 11"/>
                  <a:gd name="T4" fmla="*/ 31 w 36"/>
                  <a:gd name="T5" fmla="*/ 0 h 11"/>
                  <a:gd name="T6" fmla="*/ 32 w 36"/>
                  <a:gd name="T7" fmla="*/ 1 h 11"/>
                  <a:gd name="T8" fmla="*/ 36 w 36"/>
                  <a:gd name="T9" fmla="*/ 4 h 11"/>
                  <a:gd name="T10" fmla="*/ 36 w 36"/>
                  <a:gd name="T11" fmla="*/ 7 h 11"/>
                  <a:gd name="T12" fmla="*/ 32 w 36"/>
                  <a:gd name="T13" fmla="*/ 11 h 11"/>
                  <a:gd name="T14" fmla="*/ 31 w 36"/>
                  <a:gd name="T15" fmla="*/ 11 h 11"/>
                  <a:gd name="T16" fmla="*/ 30 w 36"/>
                  <a:gd name="T17" fmla="*/ 11 h 11"/>
                  <a:gd name="T18" fmla="*/ 2 w 36"/>
                  <a:gd name="T19" fmla="*/ 11 h 11"/>
                  <a:gd name="T20" fmla="*/ 0 w 36"/>
                  <a:gd name="T21" fmla="*/ 9 h 11"/>
                  <a:gd name="T22" fmla="*/ 1 w 36"/>
                  <a:gd name="T23" fmla="*/ 1 h 11"/>
                  <a:gd name="T24" fmla="*/ 2 w 36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11">
                    <a:moveTo>
                      <a:pt x="2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2" y="0"/>
                      <a:pt x="32" y="1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5"/>
                      <a:pt x="36" y="6"/>
                      <a:pt x="36" y="7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0" y="10"/>
                      <a:pt x="0" y="9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Freeform 7">
                <a:extLst>
                  <a:ext uri="{FF2B5EF4-FFF2-40B4-BE49-F238E27FC236}">
                    <a16:creationId xmlns:a16="http://schemas.microsoft.com/office/drawing/2014/main" id="{9662C6F1-7620-4C8A-BFBD-77648C1BE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2875" y="3989388"/>
                <a:ext cx="46038" cy="280988"/>
              </a:xfrm>
              <a:custGeom>
                <a:avLst/>
                <a:gdLst>
                  <a:gd name="T0" fmla="*/ 6 w 6"/>
                  <a:gd name="T1" fmla="*/ 0 h 37"/>
                  <a:gd name="T2" fmla="*/ 6 w 6"/>
                  <a:gd name="T3" fmla="*/ 35 h 37"/>
                  <a:gd name="T4" fmla="*/ 4 w 6"/>
                  <a:gd name="T5" fmla="*/ 37 h 37"/>
                  <a:gd name="T6" fmla="*/ 2 w 6"/>
                  <a:gd name="T7" fmla="*/ 37 h 37"/>
                  <a:gd name="T8" fmla="*/ 0 w 6"/>
                  <a:gd name="T9" fmla="*/ 35 h 37"/>
                  <a:gd name="T10" fmla="*/ 1 w 6"/>
                  <a:gd name="T11" fmla="*/ 0 h 37"/>
                  <a:gd name="T12" fmla="*/ 6 w 6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7">
                    <a:moveTo>
                      <a:pt x="6" y="0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6"/>
                      <a:pt x="5" y="37"/>
                      <a:pt x="4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1" y="37"/>
                      <a:pt x="0" y="36"/>
                      <a:pt x="0" y="35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FADD9638-0030-42ED-BE41-10B336972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0813" y="3760788"/>
                <a:ext cx="38100" cy="38100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2 h 5"/>
                  <a:gd name="T4" fmla="*/ 2 w 5"/>
                  <a:gd name="T5" fmla="*/ 0 h 5"/>
                  <a:gd name="T6" fmla="*/ 4 w 5"/>
                  <a:gd name="T7" fmla="*/ 0 h 5"/>
                  <a:gd name="T8" fmla="*/ 5 w 5"/>
                  <a:gd name="T9" fmla="*/ 2 h 5"/>
                  <a:gd name="T10" fmla="*/ 5 w 5"/>
                  <a:gd name="T11" fmla="*/ 5 h 5"/>
                  <a:gd name="T12" fmla="*/ 0 w 5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5" y="5"/>
                    </a:cubicBez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6E0A2C4-C576-4067-AB65-1F8BE7EC8EA1}"/>
              </a:ext>
            </a:extLst>
          </p:cNvPr>
          <p:cNvSpPr txBox="1"/>
          <p:nvPr/>
        </p:nvSpPr>
        <p:spPr>
          <a:xfrm>
            <a:off x="852256" y="3950563"/>
            <a:ext cx="103424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Realizacja działań </a:t>
            </a:r>
          </a:p>
          <a:p>
            <a:pPr algn="ctr"/>
            <a:r>
              <a:rPr lang="pl-PL" sz="3600" dirty="0"/>
              <a:t>Dolnośląskiej Biblioteki Pedagogicznej we Wrocławiu</a:t>
            </a:r>
          </a:p>
          <a:p>
            <a:pPr algn="ctr"/>
            <a:r>
              <a:rPr lang="pl-PL" sz="3600" dirty="0"/>
              <a:t> w ramach projektu NESTOR</a:t>
            </a:r>
          </a:p>
          <a:p>
            <a:pPr algn="ctr"/>
            <a:endParaRPr lang="pl-PL" sz="3600" dirty="0"/>
          </a:p>
          <a:p>
            <a:r>
              <a:rPr lang="pl-PL" dirty="0"/>
              <a:t>Czas trwania: wrzesień-grudzień 2021</a:t>
            </a:r>
          </a:p>
          <a:p>
            <a:pPr algn="ctr"/>
            <a:endParaRPr lang="pl-PL" sz="3600" dirty="0"/>
          </a:p>
          <a:p>
            <a:pPr algn="ctr"/>
            <a:endParaRPr lang="pl-P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51"/>
          <p:cNvSpPr/>
          <p:nvPr/>
        </p:nvSpPr>
        <p:spPr>
          <a:xfrm>
            <a:off x="1223225" y="1863512"/>
            <a:ext cx="10398463" cy="580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45720" bIns="45720">
            <a:spAutoFit/>
          </a:bodyPr>
          <a:lstStyle/>
          <a:p>
            <a:pPr algn="l">
              <a:lnSpc>
                <a:spcPct val="110000"/>
              </a:lnSpc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 lang="pl-PL" sz="1500" dirty="0"/>
          </a:p>
          <a:p>
            <a:pPr algn="l">
              <a:lnSpc>
                <a:spcPct val="110000"/>
              </a:lnSpc>
              <a:defRPr sz="3000" b="1">
                <a:latin typeface="Arial"/>
                <a:ea typeface="Arial"/>
                <a:cs typeface="Arial"/>
                <a:sym typeface="Arial"/>
              </a:defRPr>
            </a:pPr>
            <a:endParaRPr lang="pl-PL" sz="1500" dirty="0"/>
          </a:p>
        </p:txBody>
      </p:sp>
      <p:sp>
        <p:nvSpPr>
          <p:cNvPr id="2" name="Prostokąt 1"/>
          <p:cNvSpPr/>
          <p:nvPr/>
        </p:nvSpPr>
        <p:spPr>
          <a:xfrm>
            <a:off x="320040" y="1448921"/>
            <a:ext cx="1170432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pl-PL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hangingPunct="1">
              <a:defRPr/>
            </a:pPr>
            <a:endParaRPr lang="pl-PL" altLang="pl-PL" sz="900" b="1" dirty="0">
              <a:latin typeface="+mj-lt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B3E5E2E-6A38-46C9-95FA-B16AF0C44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" y="324111"/>
            <a:ext cx="11176543" cy="224961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362EECA-65F7-4631-BE1A-8920F7688FDE}"/>
              </a:ext>
            </a:extLst>
          </p:cNvPr>
          <p:cNvSpPr txBox="1"/>
          <p:nvPr/>
        </p:nvSpPr>
        <p:spPr>
          <a:xfrm>
            <a:off x="3151573" y="790113"/>
            <a:ext cx="7572652" cy="16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2C7F1E0-5B9B-4B63-9F14-BBEF3369EADD}"/>
              </a:ext>
            </a:extLst>
          </p:cNvPr>
          <p:cNvSpPr txBox="1"/>
          <p:nvPr/>
        </p:nvSpPr>
        <p:spPr>
          <a:xfrm>
            <a:off x="2245641" y="1745114"/>
            <a:ext cx="93845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JELENIA GÓRA </a:t>
            </a:r>
          </a:p>
          <a:p>
            <a:endParaRPr lang="pl-PL" b="1" dirty="0"/>
          </a:p>
          <a:p>
            <a:r>
              <a:rPr lang="pl-PL" dirty="0"/>
              <a:t>Partnerzy: Dzienny Dom „Senior+” oraz Miejski Ośrodek Pomocy Społecznej w Jeleniej Górze</a:t>
            </a:r>
          </a:p>
          <a:p>
            <a:endParaRPr lang="pl-PL" dirty="0"/>
          </a:p>
          <a:p>
            <a:r>
              <a:rPr lang="pl-PL" dirty="0"/>
              <a:t>Przeprowadzono 7 spotkań w ramach modułów:</a:t>
            </a:r>
          </a:p>
          <a:p>
            <a:r>
              <a:rPr lang="pl-PL" i="1" dirty="0"/>
              <a:t>Książka na receptę </a:t>
            </a:r>
            <a:r>
              <a:rPr lang="pl-PL" dirty="0"/>
              <a:t>– 2 spotkania</a:t>
            </a:r>
          </a:p>
          <a:p>
            <a:r>
              <a:rPr lang="pl-PL" i="1" dirty="0"/>
              <a:t>Spotkanie z książką </a:t>
            </a:r>
            <a:r>
              <a:rPr lang="pl-PL" dirty="0"/>
              <a:t>– 3 spotkania</a:t>
            </a:r>
          </a:p>
          <a:p>
            <a:r>
              <a:rPr lang="pl-PL" i="1" dirty="0"/>
              <a:t>Moje miejsce – Dolny Śląsk </a:t>
            </a:r>
            <a:r>
              <a:rPr lang="pl-PL" dirty="0"/>
              <a:t>– 2 spotkania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LEGNICA</a:t>
            </a:r>
          </a:p>
          <a:p>
            <a:endParaRPr lang="pl-PL" dirty="0"/>
          </a:p>
          <a:p>
            <a:r>
              <a:rPr lang="pl-PL" dirty="0"/>
              <a:t>Partner: Gminny Ośrodek Pomocy Społecznej w Męcince i grupa seniorów zrekrutowana przez Filię</a:t>
            </a:r>
          </a:p>
          <a:p>
            <a:endParaRPr lang="pl-PL" dirty="0"/>
          </a:p>
          <a:p>
            <a:r>
              <a:rPr lang="pl-PL" dirty="0"/>
              <a:t>Przeprowadzono 6 spotkań w ramach modułów:</a:t>
            </a:r>
          </a:p>
          <a:p>
            <a:r>
              <a:rPr lang="pl-PL" i="1" dirty="0"/>
              <a:t>Książka na receptę </a:t>
            </a:r>
            <a:r>
              <a:rPr lang="pl-PL" dirty="0"/>
              <a:t>– 1 spotkanie</a:t>
            </a:r>
          </a:p>
          <a:p>
            <a:r>
              <a:rPr lang="pl-PL" i="1" dirty="0"/>
              <a:t>Spotkanie z książką </a:t>
            </a:r>
            <a:r>
              <a:rPr lang="pl-PL" dirty="0"/>
              <a:t>– 1 spotkanie</a:t>
            </a:r>
          </a:p>
          <a:p>
            <a:r>
              <a:rPr lang="pl-PL" i="1" dirty="0"/>
              <a:t>Senior + smartfon </a:t>
            </a:r>
            <a:r>
              <a:rPr lang="pl-PL" dirty="0"/>
              <a:t>– 4 spotkania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97DF59D-168A-4D4E-894C-15177238A691}"/>
              </a:ext>
            </a:extLst>
          </p:cNvPr>
          <p:cNvSpPr txBox="1"/>
          <p:nvPr/>
        </p:nvSpPr>
        <p:spPr>
          <a:xfrm>
            <a:off x="2002419" y="1677880"/>
            <a:ext cx="94458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WAŁBRZYCH</a:t>
            </a:r>
          </a:p>
          <a:p>
            <a:endParaRPr lang="pl-PL" b="1" dirty="0"/>
          </a:p>
          <a:p>
            <a:r>
              <a:rPr lang="pl-PL" dirty="0"/>
              <a:t>Partnerzy: Dzienny Dom Pomocy Podgórze i Dom Seniora Rusinowa</a:t>
            </a:r>
          </a:p>
          <a:p>
            <a:endParaRPr lang="pl-PL" dirty="0"/>
          </a:p>
          <a:p>
            <a:r>
              <a:rPr lang="pl-PL" dirty="0"/>
              <a:t>Przeprowadzono 9 spotkań w ramach modułów:</a:t>
            </a:r>
          </a:p>
          <a:p>
            <a:r>
              <a:rPr lang="pl-PL" i="1" dirty="0"/>
              <a:t>Książka na receptę </a:t>
            </a:r>
            <a:r>
              <a:rPr lang="pl-PL" dirty="0"/>
              <a:t>– 7 spotkań</a:t>
            </a:r>
          </a:p>
          <a:p>
            <a:r>
              <a:rPr lang="pl-PL" i="1" dirty="0"/>
              <a:t>Moje miejsce – Dolny Śląsk </a:t>
            </a:r>
            <a:r>
              <a:rPr lang="pl-PL" dirty="0"/>
              <a:t>– 2 spotkania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STRZELIN</a:t>
            </a:r>
          </a:p>
          <a:p>
            <a:endParaRPr lang="pl-PL" dirty="0"/>
          </a:p>
          <a:p>
            <a:r>
              <a:rPr lang="pl-PL" dirty="0"/>
              <a:t>Partner: Uniwersytet Trzeciego Wieku </a:t>
            </a:r>
          </a:p>
          <a:p>
            <a:endParaRPr lang="pl-PL" dirty="0"/>
          </a:p>
          <a:p>
            <a:r>
              <a:rPr lang="pl-PL" dirty="0"/>
              <a:t>Przeprowadzono 1 spotkanie warsztatowe w ramach modułu </a:t>
            </a:r>
            <a:r>
              <a:rPr lang="pl-PL" i="1" dirty="0"/>
              <a:t>Spotkanie z książką</a:t>
            </a:r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D22EBDB-D8C9-4BE7-BBD2-98613A9E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09" y="182427"/>
            <a:ext cx="11181033" cy="22496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B19D2E-31C7-43FF-8F81-62B0ACEA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274" y="2467992"/>
            <a:ext cx="9196526" cy="3708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SPOTKANIA OKAZJONALNE (2022 r. I półrocze)</a:t>
            </a:r>
          </a:p>
          <a:p>
            <a:pPr marL="0" indent="0">
              <a:buNone/>
            </a:pPr>
            <a:endParaRPr lang="pl-PL" sz="1800" b="1" dirty="0"/>
          </a:p>
          <a:p>
            <a:pPr marL="0" indent="0">
              <a:buNone/>
            </a:pPr>
            <a:r>
              <a:rPr lang="pl-PL" sz="1800" dirty="0"/>
              <a:t>Marzec –     </a:t>
            </a:r>
            <a:r>
              <a:rPr lang="pl-PL" sz="1800" i="1" dirty="0"/>
              <a:t>Międzynarodowy Tydzień Książki Elektronicznej</a:t>
            </a:r>
          </a:p>
          <a:p>
            <a:pPr marL="0" indent="0">
              <a:buNone/>
            </a:pPr>
            <a:r>
              <a:rPr lang="pl-PL" sz="1800" i="1" dirty="0"/>
              <a:t>                     Międzynarodowy Dzień Teatru</a:t>
            </a:r>
          </a:p>
          <a:p>
            <a:pPr marL="0" indent="0">
              <a:buNone/>
            </a:pPr>
            <a:r>
              <a:rPr lang="pl-PL" sz="1800" dirty="0"/>
              <a:t>Kwiecień –  </a:t>
            </a:r>
            <a:r>
              <a:rPr lang="pl-PL" sz="1800" i="1" dirty="0"/>
              <a:t>Światowy Dzień Książki</a:t>
            </a:r>
          </a:p>
          <a:p>
            <a:pPr marL="0" indent="0">
              <a:buNone/>
            </a:pPr>
            <a:r>
              <a:rPr lang="pl-PL" sz="1800" dirty="0"/>
              <a:t>Czerwiec –  </a:t>
            </a:r>
            <a:r>
              <a:rPr lang="pl-PL" sz="1800" i="1" dirty="0"/>
              <a:t>Światowy Dzień Bookcrossingu</a:t>
            </a:r>
          </a:p>
          <a:p>
            <a:pPr marL="0" indent="0">
              <a:buNone/>
            </a:pPr>
            <a:endParaRPr lang="pl-PL" sz="18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9656678-2634-476C-9295-D255C8487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84" y="390618"/>
            <a:ext cx="11181033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0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51"/>
          <p:cNvSpPr/>
          <p:nvPr/>
        </p:nvSpPr>
        <p:spPr>
          <a:xfrm>
            <a:off x="1253606" y="2240501"/>
            <a:ext cx="9684788" cy="2540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45720" bIns="45720">
            <a:spAutoFit/>
          </a:bodyPr>
          <a:lstStyle/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dirty="0">
              <a:latin typeface="Arial" charset="0"/>
              <a:ea typeface="Arial" charset="0"/>
              <a:cs typeface="Arial" charset="0"/>
            </a:endParaRPr>
          </a:p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dirty="0">
              <a:latin typeface="Arial" charset="0"/>
              <a:ea typeface="Arial" charset="0"/>
              <a:cs typeface="Arial" charset="0"/>
            </a:endParaRPr>
          </a:p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latin typeface="Arial" charset="0"/>
                <a:ea typeface="Arial" charset="0"/>
                <a:cs typeface="Arial" charset="0"/>
              </a:rPr>
              <a:t>Kontakt:</a:t>
            </a:r>
          </a:p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latin typeface="Arial" charset="0"/>
                <a:ea typeface="Arial" charset="0"/>
                <a:cs typeface="Arial" charset="0"/>
              </a:rPr>
              <a:t>Dolnośląska Biblioteka Pedagogiczna we Wrocławiu</a:t>
            </a:r>
          </a:p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/>
              <a:t>tel. 71 377 28 08</a:t>
            </a:r>
            <a:endParaRPr lang="pl-PL" dirty="0">
              <a:latin typeface="Arial" charset="0"/>
              <a:ea typeface="Arial" charset="0"/>
              <a:cs typeface="Arial" charset="0"/>
            </a:endParaRPr>
          </a:p>
          <a:p>
            <a:pPr defTabSz="2286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>
                <a:hlinkClick r:id="rId2"/>
              </a:rPr>
              <a:t>Sekretariat-wroclawdbp@edu.dolnyslask.pl</a:t>
            </a:r>
            <a:endParaRPr lang="pl-PL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92E016-EF27-4A81-A43C-FC3CE7FF53A0}"/>
              </a:ext>
            </a:extLst>
          </p:cNvPr>
          <p:cNvSpPr/>
          <p:nvPr/>
        </p:nvSpPr>
        <p:spPr>
          <a:xfrm>
            <a:off x="1253606" y="1515251"/>
            <a:ext cx="6378835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pl-PL" sz="2000" b="1"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ct val="150000"/>
              </a:lnSpc>
            </a:pPr>
            <a:endParaRPr lang="pl-PL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0E5CA817-E7E1-4146-92DC-87112FF5E091}"/>
              </a:ext>
            </a:extLst>
          </p:cNvPr>
          <p:cNvSpPr>
            <a:spLocks noEditPoints="1"/>
          </p:cNvSpPr>
          <p:nvPr/>
        </p:nvSpPr>
        <p:spPr bwMode="auto">
          <a:xfrm>
            <a:off x="4407350" y="914109"/>
            <a:ext cx="575194" cy="591520"/>
          </a:xfrm>
          <a:custGeom>
            <a:avLst/>
            <a:gdLst>
              <a:gd name="T0" fmla="*/ 48 w 56"/>
              <a:gd name="T1" fmla="*/ 60 h 64"/>
              <a:gd name="T2" fmla="*/ 45 w 56"/>
              <a:gd name="T3" fmla="*/ 60 h 64"/>
              <a:gd name="T4" fmla="*/ 56 w 56"/>
              <a:gd name="T5" fmla="*/ 40 h 64"/>
              <a:gd name="T6" fmla="*/ 38 w 56"/>
              <a:gd name="T7" fmla="*/ 17 h 64"/>
              <a:gd name="T8" fmla="*/ 42 w 56"/>
              <a:gd name="T9" fmla="*/ 8 h 64"/>
              <a:gd name="T10" fmla="*/ 42 w 56"/>
              <a:gd name="T11" fmla="*/ 5 h 64"/>
              <a:gd name="T12" fmla="*/ 31 w 56"/>
              <a:gd name="T13" fmla="*/ 0 h 64"/>
              <a:gd name="T14" fmla="*/ 29 w 56"/>
              <a:gd name="T15" fmla="*/ 0 h 64"/>
              <a:gd name="T16" fmla="*/ 28 w 56"/>
              <a:gd name="T17" fmla="*/ 1 h 64"/>
              <a:gd name="T18" fmla="*/ 15 w 56"/>
              <a:gd name="T19" fmla="*/ 25 h 64"/>
              <a:gd name="T20" fmla="*/ 17 w 56"/>
              <a:gd name="T21" fmla="*/ 31 h 64"/>
              <a:gd name="T22" fmla="*/ 15 w 56"/>
              <a:gd name="T23" fmla="*/ 35 h 64"/>
              <a:gd name="T24" fmla="*/ 22 w 56"/>
              <a:gd name="T25" fmla="*/ 38 h 64"/>
              <a:gd name="T26" fmla="*/ 24 w 56"/>
              <a:gd name="T27" fmla="*/ 35 h 64"/>
              <a:gd name="T28" fmla="*/ 24 w 56"/>
              <a:gd name="T29" fmla="*/ 35 h 64"/>
              <a:gd name="T30" fmla="*/ 30 w 56"/>
              <a:gd name="T31" fmla="*/ 32 h 64"/>
              <a:gd name="T32" fmla="*/ 34 w 56"/>
              <a:gd name="T33" fmla="*/ 24 h 64"/>
              <a:gd name="T34" fmla="*/ 48 w 56"/>
              <a:gd name="T35" fmla="*/ 40 h 64"/>
              <a:gd name="T36" fmla="*/ 32 w 56"/>
              <a:gd name="T37" fmla="*/ 56 h 64"/>
              <a:gd name="T38" fmla="*/ 20 w 56"/>
              <a:gd name="T39" fmla="*/ 52 h 64"/>
              <a:gd name="T40" fmla="*/ 20 w 56"/>
              <a:gd name="T41" fmla="*/ 50 h 64"/>
              <a:gd name="T42" fmla="*/ 22 w 56"/>
              <a:gd name="T43" fmla="*/ 48 h 64"/>
              <a:gd name="T44" fmla="*/ 32 w 56"/>
              <a:gd name="T45" fmla="*/ 48 h 64"/>
              <a:gd name="T46" fmla="*/ 32 w 56"/>
              <a:gd name="T47" fmla="*/ 44 h 64"/>
              <a:gd name="T48" fmla="*/ 17 w 56"/>
              <a:gd name="T49" fmla="*/ 44 h 64"/>
              <a:gd name="T50" fmla="*/ 8 w 56"/>
              <a:gd name="T51" fmla="*/ 44 h 64"/>
              <a:gd name="T52" fmla="*/ 0 w 56"/>
              <a:gd name="T53" fmla="*/ 44 h 64"/>
              <a:gd name="T54" fmla="*/ 0 w 56"/>
              <a:gd name="T55" fmla="*/ 48 h 64"/>
              <a:gd name="T56" fmla="*/ 9 w 56"/>
              <a:gd name="T57" fmla="*/ 48 h 64"/>
              <a:gd name="T58" fmla="*/ 10 w 56"/>
              <a:gd name="T59" fmla="*/ 48 h 64"/>
              <a:gd name="T60" fmla="*/ 12 w 56"/>
              <a:gd name="T61" fmla="*/ 50 h 64"/>
              <a:gd name="T62" fmla="*/ 12 w 56"/>
              <a:gd name="T63" fmla="*/ 52 h 64"/>
              <a:gd name="T64" fmla="*/ 12 w 56"/>
              <a:gd name="T65" fmla="*/ 60 h 64"/>
              <a:gd name="T66" fmla="*/ 4 w 56"/>
              <a:gd name="T67" fmla="*/ 64 h 64"/>
              <a:gd name="T68" fmla="*/ 56 w 56"/>
              <a:gd name="T69" fmla="*/ 64 h 64"/>
              <a:gd name="T70" fmla="*/ 48 w 56"/>
              <a:gd name="T71" fmla="*/ 60 h 64"/>
              <a:gd name="T72" fmla="*/ 34 w 56"/>
              <a:gd name="T73" fmla="*/ 5 h 64"/>
              <a:gd name="T74" fmla="*/ 33 w 56"/>
              <a:gd name="T75" fmla="*/ 7 h 64"/>
              <a:gd name="T76" fmla="*/ 24 w 56"/>
              <a:gd name="T77" fmla="*/ 24 h 64"/>
              <a:gd name="T78" fmla="*/ 20 w 56"/>
              <a:gd name="T79" fmla="*/ 22 h 64"/>
              <a:gd name="T80" fmla="*/ 20 w 56"/>
              <a:gd name="T81" fmla="*/ 22 h 64"/>
              <a:gd name="T82" fmla="*/ 29 w 56"/>
              <a:gd name="T83" fmla="*/ 5 h 64"/>
              <a:gd name="T84" fmla="*/ 30 w 56"/>
              <a:gd name="T85" fmla="*/ 4 h 64"/>
              <a:gd name="T86" fmla="*/ 32 w 56"/>
              <a:gd name="T87" fmla="*/ 4 h 64"/>
              <a:gd name="T88" fmla="*/ 34 w 56"/>
              <a:gd name="T89" fmla="*/ 5 h 64"/>
              <a:gd name="T90" fmla="*/ 34 w 56"/>
              <a:gd name="T91" fmla="*/ 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" h="64">
                <a:moveTo>
                  <a:pt x="48" y="60"/>
                </a:moveTo>
                <a:cubicBezTo>
                  <a:pt x="45" y="60"/>
                  <a:pt x="45" y="60"/>
                  <a:pt x="45" y="60"/>
                </a:cubicBezTo>
                <a:cubicBezTo>
                  <a:pt x="52" y="56"/>
                  <a:pt x="56" y="48"/>
                  <a:pt x="56" y="40"/>
                </a:cubicBezTo>
                <a:cubicBezTo>
                  <a:pt x="56" y="29"/>
                  <a:pt x="48" y="19"/>
                  <a:pt x="38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7"/>
                  <a:pt x="43" y="6"/>
                  <a:pt x="42" y="5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8"/>
                  <a:pt x="15" y="30"/>
                  <a:pt x="17" y="31"/>
                </a:cubicBezTo>
                <a:cubicBezTo>
                  <a:pt x="15" y="35"/>
                  <a:pt x="15" y="35"/>
                  <a:pt x="15" y="35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6" y="35"/>
                  <a:pt x="29" y="35"/>
                  <a:pt x="30" y="32"/>
                </a:cubicBezTo>
                <a:cubicBezTo>
                  <a:pt x="34" y="24"/>
                  <a:pt x="34" y="24"/>
                  <a:pt x="34" y="24"/>
                </a:cubicBezTo>
                <a:cubicBezTo>
                  <a:pt x="42" y="25"/>
                  <a:pt x="48" y="32"/>
                  <a:pt x="48" y="40"/>
                </a:cubicBezTo>
                <a:cubicBezTo>
                  <a:pt x="48" y="49"/>
                  <a:pt x="41" y="56"/>
                  <a:pt x="32" y="56"/>
                </a:cubicBezTo>
                <a:cubicBezTo>
                  <a:pt x="28" y="56"/>
                  <a:pt x="23" y="54"/>
                  <a:pt x="20" y="52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49"/>
                  <a:pt x="21" y="48"/>
                  <a:pt x="22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4"/>
                  <a:pt x="32" y="44"/>
                  <a:pt x="32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10" y="48"/>
                  <a:pt x="10" y="48"/>
                  <a:pt x="10" y="48"/>
                </a:cubicBezTo>
                <a:cubicBezTo>
                  <a:pt x="11" y="48"/>
                  <a:pt x="12" y="49"/>
                  <a:pt x="12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60"/>
                  <a:pt x="12" y="60"/>
                  <a:pt x="12" y="60"/>
                </a:cubicBezTo>
                <a:cubicBezTo>
                  <a:pt x="8" y="60"/>
                  <a:pt x="4" y="60"/>
                  <a:pt x="4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60"/>
                  <a:pt x="48" y="60"/>
                </a:cubicBezTo>
                <a:close/>
                <a:moveTo>
                  <a:pt x="34" y="5"/>
                </a:moveTo>
                <a:cubicBezTo>
                  <a:pt x="33" y="6"/>
                  <a:pt x="33" y="6"/>
                  <a:pt x="33" y="7"/>
                </a:cubicBezTo>
                <a:cubicBezTo>
                  <a:pt x="24" y="24"/>
                  <a:pt x="24" y="24"/>
                  <a:pt x="24" y="24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30" y="4"/>
                  <a:pt x="30" y="4"/>
                </a:cubicBezTo>
                <a:cubicBezTo>
                  <a:pt x="31" y="4"/>
                  <a:pt x="31" y="4"/>
                  <a:pt x="32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lose/>
              </a:path>
            </a:pathLst>
          </a:custGeom>
          <a:solidFill>
            <a:srgbClr val="FCD020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B7E9D0F-E6AF-499C-84D4-52683BF9E0C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4225" y="905278"/>
            <a:ext cx="575194" cy="57519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C89C6E60-849A-4B9C-A3A1-EB4EE9D08EB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5462" y="923731"/>
            <a:ext cx="521946" cy="55674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E0354740-9A96-434C-90C1-238B4F213C8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3180" y="914109"/>
            <a:ext cx="860006" cy="564905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46A3619-1C20-4F3D-B8A3-4E9F2795390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0395" y="914109"/>
            <a:ext cx="563447" cy="56344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5D07C0D-5BEB-4203-9566-3263FED0AB9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26062" y="786053"/>
            <a:ext cx="563447" cy="691503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12370B4-E627-4253-A7B4-70EF8A59556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29683" y="786053"/>
            <a:ext cx="735831" cy="691503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F994F0F-877A-44A3-A4FF-D40340A3BCE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663430" y="786053"/>
            <a:ext cx="702454" cy="692962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63ECFAEC-24A0-47B7-A9FE-60894E087871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863735" y="923731"/>
            <a:ext cx="470920" cy="5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61860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 advAuto="0"/>
      <p:bldP spid="8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206</Words>
  <Application>Microsoft Office PowerPoint</Application>
  <PresentationFormat>Panoramiczny</PresentationFormat>
  <Paragraphs>53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Błażej Szymczak</dc:creator>
  <cp:lastModifiedBy>Kamila Wojsa</cp:lastModifiedBy>
  <cp:revision>35</cp:revision>
  <dcterms:created xsi:type="dcterms:W3CDTF">2020-03-10T10:14:39Z</dcterms:created>
  <dcterms:modified xsi:type="dcterms:W3CDTF">2022-01-21T10:52:29Z</dcterms:modified>
</cp:coreProperties>
</file>