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2" r:id="rId3"/>
    <p:sldId id="261" r:id="rId4"/>
    <p:sldId id="298" r:id="rId5"/>
    <p:sldId id="300" r:id="rId6"/>
    <p:sldId id="279" r:id="rId7"/>
    <p:sldId id="296" r:id="rId8"/>
    <p:sldId id="280" r:id="rId9"/>
    <p:sldId id="275" r:id="rId10"/>
    <p:sldId id="304" r:id="rId11"/>
    <p:sldId id="281" r:id="rId12"/>
    <p:sldId id="305" r:id="rId13"/>
    <p:sldId id="283" r:id="rId14"/>
    <p:sldId id="297" r:id="rId15"/>
    <p:sldId id="289" r:id="rId16"/>
    <p:sldId id="301" r:id="rId17"/>
    <p:sldId id="285" r:id="rId18"/>
    <p:sldId id="259" r:id="rId19"/>
    <p:sldId id="288" r:id="rId20"/>
    <p:sldId id="290" r:id="rId21"/>
    <p:sldId id="260" r:id="rId22"/>
    <p:sldId id="294" r:id="rId23"/>
    <p:sldId id="292" r:id="rId24"/>
    <p:sldId id="267" r:id="rId25"/>
    <p:sldId id="287" r:id="rId26"/>
    <p:sldId id="269" r:id="rId27"/>
    <p:sldId id="303" r:id="rId28"/>
    <p:sldId id="270" r:id="rId29"/>
    <p:sldId id="277" r:id="rId30"/>
    <p:sldId id="272" r:id="rId31"/>
    <p:sldId id="291" r:id="rId32"/>
    <p:sldId id="273" r:id="rId33"/>
    <p:sldId id="258" r:id="rId34"/>
  </p:sldIdLst>
  <p:sldSz cx="12192000" cy="6858000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otre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7B2"/>
    <a:srgbClr val="FFAFAF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4660"/>
  </p:normalViewPr>
  <p:slideViewPr>
    <p:cSldViewPr snapToGrid="0">
      <p:cViewPr>
        <p:scale>
          <a:sx n="100" d="100"/>
          <a:sy n="100" d="100"/>
        </p:scale>
        <p:origin x="89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53B817-CBC2-46EC-8B9B-8D9FAA2847D5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8570BF-5734-44FB-A7F1-DC26970D63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AAC6F9-961F-4837-81F8-A36BEA04CF2A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Edytuj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A81E90-8A05-491F-BEF0-FDE17FA127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81E90-8A05-491F-BEF0-FDE17FA127FB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46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81E90-8A05-491F-BEF0-FDE17FA127FB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6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81E90-8A05-491F-BEF0-FDE17FA127FB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5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81E90-8A05-491F-BEF0-FDE17FA127FB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80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81E90-8A05-491F-BEF0-FDE17FA127FB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42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81E90-8A05-491F-BEF0-FDE17FA127FB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20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81E90-8A05-491F-BEF0-FDE17FA127FB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86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81E90-8A05-491F-BEF0-FDE17FA127FB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418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81E90-8A05-491F-BEF0-FDE17FA127FB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83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2B83-8BAD-404A-90BF-72B2D4421018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63E9-A155-476C-B35F-924719B5DF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9A2E-7B17-4118-BA63-E92D2AF5A73F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4ED2E-4630-414D-8A1B-1AD9A4A67F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70D6-DA01-44A8-8B9C-FBA02C5BAC2C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6140-3AC4-4C0E-98E6-396C5D02A7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9664-23B8-4B4A-BE20-8A8E5EDA5E93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F72D-7873-42B2-AC3C-EB8D5AAC4D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B99-25E0-4346-9B5D-450C47B8A308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B0D4-D9BD-48D3-8709-91E303068D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88C4-7F5D-4915-B646-D1B9769835C3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C736-FBA0-4ED7-BF25-BA23A52EF1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801C-7E10-4DB8-998A-AC593088F442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A98C-E275-43F0-92A7-D9C4A35572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21C8-4EA9-46D9-B3F6-73BF679DDAE3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68DED-6A25-4C4F-B4A3-52D18735A2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ADB8-5FE9-40D4-B23E-564891FA3E89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BABD-5312-404E-8AFA-DB7D42DF8C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5306-6447-4201-ACD8-0EEC4F5B9BED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BC87-C798-4282-A8BF-B615925403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1397-4594-4FDB-8E4E-12B9AAC935BE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8E46-CA35-4587-8DC8-91401DD057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BBF40F-D482-4AA8-B377-58571D0FFD30}" type="datetimeFigureOut">
              <a:rPr lang="pl-PL"/>
              <a:pPr>
                <a:defRPr/>
              </a:pPr>
              <a:t>2018-06-07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7E9E6-B2C6-4D9F-B693-A92035B15F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facebook.com/narodowyinstytutwolnosci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jpeg"/><Relationship Id="rId15" Type="http://schemas.openxmlformats.org/officeDocument/2006/relationships/hyperlink" Target="http://www.rodo.niw.gov.pl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hyperlink" Target="http://www.twitter.com/niwcrs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840163" y="0"/>
            <a:ext cx="835183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5362" name="Obraz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3413"/>
            <a:ext cx="22288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502025" y="0"/>
            <a:ext cx="14763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5364" name="Obraz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pole tekstowe 12"/>
          <p:cNvSpPr txBox="1">
            <a:spLocks noChangeArrowheads="1"/>
          </p:cNvSpPr>
          <p:nvPr/>
        </p:nvSpPr>
        <p:spPr bwMode="auto">
          <a:xfrm>
            <a:off x="4131329" y="1678969"/>
            <a:ext cx="75850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w Cen MT" pitchFamily="34" charset="-18"/>
              </a:rPr>
              <a:t>NOWA JAKOŚĆ WSPÓŁPRACY SEKTORA PUBLICZNEGO Z NGO</a:t>
            </a:r>
            <a:endParaRPr lang="pl-PL" dirty="0">
              <a:latin typeface="Tw Cen MT" pitchFamily="34" charset="-18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131329" y="4280693"/>
            <a:ext cx="35702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pl-PL" sz="2400" dirty="0" err="1" smtClean="0">
                <a:solidFill>
                  <a:srgbClr val="C00000"/>
                </a:solidFill>
                <a:latin typeface="+mj-lt"/>
                <a:cs typeface="+mn-cs"/>
              </a:rPr>
              <a:t>Wrocław</a:t>
            </a:r>
            <a:r>
              <a:rPr lang="pl-PL" altLang="pl-PL" sz="2400" dirty="0" smtClean="0">
                <a:solidFill>
                  <a:srgbClr val="C00000"/>
                </a:solidFill>
                <a:latin typeface="+mj-lt"/>
                <a:cs typeface="+mn-cs"/>
              </a:rPr>
              <a:t>,</a:t>
            </a:r>
            <a:r>
              <a:rPr lang="pl-PL" altLang="pl-PL" sz="2400" dirty="0" smtClean="0">
                <a:latin typeface="+mj-lt"/>
                <a:cs typeface="+mn-cs"/>
              </a:rPr>
              <a:t> </a:t>
            </a:r>
            <a:r>
              <a:rPr lang="en-US" altLang="pl-PL" sz="2400" dirty="0" smtClean="0">
                <a:latin typeface="+mj-lt"/>
                <a:cs typeface="+mn-cs"/>
              </a:rPr>
              <a:t>6 </a:t>
            </a:r>
            <a:r>
              <a:rPr lang="en-US" altLang="pl-PL" sz="2400" dirty="0" err="1" smtClean="0">
                <a:latin typeface="+mj-lt"/>
                <a:cs typeface="+mn-cs"/>
              </a:rPr>
              <a:t>czerwca</a:t>
            </a:r>
            <a:r>
              <a:rPr lang="en-US" altLang="pl-PL" sz="2400" dirty="0" smtClean="0">
                <a:latin typeface="+mj-lt"/>
                <a:cs typeface="+mn-cs"/>
              </a:rPr>
              <a:t> </a:t>
            </a:r>
            <a:r>
              <a:rPr lang="pl-PL" altLang="pl-PL" sz="2400" dirty="0" smtClean="0">
                <a:latin typeface="+mj-lt"/>
                <a:cs typeface="+mn-cs"/>
              </a:rPr>
              <a:t>2018 </a:t>
            </a:r>
            <a:r>
              <a:rPr lang="pl-PL" altLang="pl-PL" sz="2400" dirty="0">
                <a:latin typeface="+mj-lt"/>
                <a:cs typeface="+mn-cs"/>
              </a:rPr>
              <a:t>r.</a:t>
            </a:r>
          </a:p>
        </p:txBody>
      </p:sp>
      <p:pic>
        <p:nvPicPr>
          <p:cNvPr id="16" name="Obraz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4878" y="5107237"/>
            <a:ext cx="794903" cy="79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0"/>
          <p:cNvSpPr txBox="1">
            <a:spLocks noChangeArrowheads="1"/>
          </p:cNvSpPr>
          <p:nvPr/>
        </p:nvSpPr>
        <p:spPr bwMode="auto">
          <a:xfrm>
            <a:off x="2364085" y="5781738"/>
            <a:ext cx="9661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Tw Cen MT" pitchFamily="34" charset="-18"/>
              </a:rPr>
              <a:t>/niw.gov.pl</a:t>
            </a:r>
            <a:endParaRPr lang="pl-PL" sz="900" dirty="0">
              <a:latin typeface="Tw Cen MT" pitchFamily="34" charset="-18"/>
            </a:endParaRPr>
          </a:p>
        </p:txBody>
      </p:sp>
      <p:pic>
        <p:nvPicPr>
          <p:cNvPr id="18" name="Obraz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572" y="5099998"/>
            <a:ext cx="794903" cy="79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e tekstowe 11"/>
          <p:cNvSpPr txBox="1">
            <a:spLocks noChangeArrowheads="1"/>
          </p:cNvSpPr>
          <p:nvPr/>
        </p:nvSpPr>
        <p:spPr bwMode="auto">
          <a:xfrm>
            <a:off x="-13502" y="5795412"/>
            <a:ext cx="15339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Tw Cen MT" pitchFamily="34" charset="-18"/>
              </a:rPr>
              <a:t>/</a:t>
            </a:r>
            <a:r>
              <a:rPr lang="en-US" sz="900" dirty="0" err="1">
                <a:latin typeface="Tw Cen MT" pitchFamily="34" charset="-18"/>
              </a:rPr>
              <a:t>narodowyinstytutwolnosci</a:t>
            </a:r>
            <a:endParaRPr lang="pl-PL" sz="900" dirty="0">
              <a:latin typeface="Tw Cen MT" pitchFamily="34" charset="-18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35" y="5316635"/>
            <a:ext cx="308066" cy="252253"/>
          </a:xfrm>
          <a:prstGeom prst="rect">
            <a:avLst/>
          </a:prstGeom>
        </p:spPr>
      </p:pic>
      <p:sp>
        <p:nvSpPr>
          <p:cNvPr id="21" name="pole tekstowe 10"/>
          <p:cNvSpPr txBox="1">
            <a:spLocks noChangeArrowheads="1"/>
          </p:cNvSpPr>
          <p:nvPr/>
        </p:nvSpPr>
        <p:spPr bwMode="auto">
          <a:xfrm>
            <a:off x="1364616" y="5781738"/>
            <a:ext cx="9661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smtClean="0">
                <a:latin typeface="Tw Cen MT" pitchFamily="34" charset="-18"/>
              </a:rPr>
              <a:t>/</a:t>
            </a:r>
            <a:r>
              <a:rPr lang="en-US" sz="900" dirty="0" err="1" smtClean="0">
                <a:latin typeface="Tw Cen MT" pitchFamily="34" charset="-18"/>
              </a:rPr>
              <a:t>niwcrso</a:t>
            </a:r>
            <a:endParaRPr lang="pl-PL" sz="900" dirty="0">
              <a:latin typeface="Tw Cen MT" pitchFamily="34" charset="-18"/>
            </a:endParaRPr>
          </a:p>
        </p:txBody>
      </p:sp>
      <p:sp>
        <p:nvSpPr>
          <p:cNvPr id="22" name="Owal 21"/>
          <p:cNvSpPr/>
          <p:nvPr/>
        </p:nvSpPr>
        <p:spPr>
          <a:xfrm>
            <a:off x="1537549" y="5164235"/>
            <a:ext cx="559720" cy="559720"/>
          </a:xfrm>
          <a:prstGeom prst="ellipse">
            <a:avLst/>
          </a:prstGeom>
          <a:noFill/>
          <a:ln w="3175">
            <a:solidFill>
              <a:srgbClr val="C00000">
                <a:alpha val="59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-9525" y="1074738"/>
            <a:ext cx="12192000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723" name="Obraz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Obraz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pole tekstowe 28"/>
          <p:cNvSpPr txBox="1">
            <a:spLocks noChangeArrowheads="1"/>
          </p:cNvSpPr>
          <p:nvPr/>
        </p:nvSpPr>
        <p:spPr bwMode="auto">
          <a:xfrm>
            <a:off x="5619750" y="192088"/>
            <a:ext cx="624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>
                <a:solidFill>
                  <a:srgbClr val="C00000"/>
                </a:solidFill>
                <a:latin typeface="Tw Cen MT" pitchFamily="34" charset="-18"/>
              </a:rPr>
              <a:t>FIO 2018 – NASZ PIERWSZY SUKCES</a:t>
            </a:r>
            <a:endParaRPr lang="en-US" sz="240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1" y="1318030"/>
            <a:ext cx="4929150" cy="4684308"/>
          </a:xfrm>
          <a:prstGeom prst="rect">
            <a:avLst/>
          </a:prstGeom>
        </p:spPr>
      </p:pic>
      <p:sp>
        <p:nvSpPr>
          <p:cNvPr id="25" name="TextBox 5">
            <a:extLst>
              <a:ext uri="{FF2B5EF4-FFF2-40B4-BE49-F238E27FC236}">
                <a16:creationId xmlns:a16="http://schemas.microsoft.com/office/drawing/2014/main" id="{F48CBB4C-3C95-4D57-AEDC-64021CB9AFE5}"/>
              </a:ext>
            </a:extLst>
          </p:cNvPr>
          <p:cNvSpPr txBox="1"/>
          <p:nvPr/>
        </p:nvSpPr>
        <p:spPr>
          <a:xfrm>
            <a:off x="379981" y="3246704"/>
            <a:ext cx="58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13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8CEC70ED-1675-47C9-AEC0-39328807DB48}"/>
              </a:ext>
            </a:extLst>
          </p:cNvPr>
          <p:cNvSpPr txBox="1"/>
          <p:nvPr/>
        </p:nvSpPr>
        <p:spPr>
          <a:xfrm>
            <a:off x="525138" y="2108875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29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0A37C703-2434-4AAD-AC5F-066DA3616C69}"/>
              </a:ext>
            </a:extLst>
          </p:cNvPr>
          <p:cNvSpPr txBox="1"/>
          <p:nvPr/>
        </p:nvSpPr>
        <p:spPr>
          <a:xfrm>
            <a:off x="1257749" y="3186265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39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2B4D59A0-EEF0-4A20-B5C3-B66F7C62771E}"/>
              </a:ext>
            </a:extLst>
          </p:cNvPr>
          <p:cNvSpPr txBox="1"/>
          <p:nvPr/>
        </p:nvSpPr>
        <p:spPr>
          <a:xfrm>
            <a:off x="827041" y="4078989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36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EBD08740-5F7F-4BAE-B858-482279525DA5}"/>
              </a:ext>
            </a:extLst>
          </p:cNvPr>
          <p:cNvSpPr txBox="1"/>
          <p:nvPr/>
        </p:nvSpPr>
        <p:spPr>
          <a:xfrm>
            <a:off x="1617283" y="1614385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22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70FFCD26-7667-402E-ACF5-096CFD7A8353}"/>
              </a:ext>
            </a:extLst>
          </p:cNvPr>
          <p:cNvSpPr txBox="1"/>
          <p:nvPr/>
        </p:nvSpPr>
        <p:spPr>
          <a:xfrm>
            <a:off x="1913170" y="2535329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26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89185E62-3B81-4A37-B444-F2E812FFD358}"/>
              </a:ext>
            </a:extLst>
          </p:cNvPr>
          <p:cNvSpPr txBox="1"/>
          <p:nvPr/>
        </p:nvSpPr>
        <p:spPr>
          <a:xfrm>
            <a:off x="2460403" y="3735515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25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116FEF5C-CDFB-42DD-8941-4F05D26171A8}"/>
              </a:ext>
            </a:extLst>
          </p:cNvPr>
          <p:cNvSpPr txBox="1"/>
          <p:nvPr/>
        </p:nvSpPr>
        <p:spPr>
          <a:xfrm>
            <a:off x="1617283" y="4473086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7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BA76E269-A4FE-47A0-9062-B0675DB3630A}"/>
              </a:ext>
            </a:extLst>
          </p:cNvPr>
          <p:cNvSpPr txBox="1"/>
          <p:nvPr/>
        </p:nvSpPr>
        <p:spPr>
          <a:xfrm>
            <a:off x="2176721" y="4726608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53</a:t>
            </a: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1C6081AC-E135-44CF-B462-CABCF0F55E70}"/>
              </a:ext>
            </a:extLst>
          </p:cNvPr>
          <p:cNvSpPr txBox="1"/>
          <p:nvPr/>
        </p:nvSpPr>
        <p:spPr>
          <a:xfrm>
            <a:off x="2820111" y="5164796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70</a:t>
            </a:r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id="{C518F220-B19B-4181-819C-23300CF0C669}"/>
              </a:ext>
            </a:extLst>
          </p:cNvPr>
          <p:cNvSpPr txBox="1"/>
          <p:nvPr/>
        </p:nvSpPr>
        <p:spPr>
          <a:xfrm>
            <a:off x="3196482" y="3044159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63</a:t>
            </a: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6AA628BD-E8DB-477D-9677-BFE36E512981}"/>
              </a:ext>
            </a:extLst>
          </p:cNvPr>
          <p:cNvSpPr txBox="1"/>
          <p:nvPr/>
        </p:nvSpPr>
        <p:spPr>
          <a:xfrm>
            <a:off x="2914350" y="1909085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38</a:t>
            </a:r>
          </a:p>
        </p:txBody>
      </p:sp>
      <p:sp>
        <p:nvSpPr>
          <p:cNvPr id="40" name="TextBox 23">
            <a:extLst>
              <a:ext uri="{FF2B5EF4-FFF2-40B4-BE49-F238E27FC236}">
                <a16:creationId xmlns:a16="http://schemas.microsoft.com/office/drawing/2014/main" id="{C02CF668-8ED6-438C-8D3D-810234F2E28F}"/>
              </a:ext>
            </a:extLst>
          </p:cNvPr>
          <p:cNvSpPr txBox="1"/>
          <p:nvPr/>
        </p:nvSpPr>
        <p:spPr>
          <a:xfrm>
            <a:off x="3095693" y="4426871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17</a:t>
            </a:r>
          </a:p>
        </p:txBody>
      </p:sp>
      <p:sp>
        <p:nvSpPr>
          <p:cNvPr id="41" name="TextBox 24">
            <a:extLst>
              <a:ext uri="{FF2B5EF4-FFF2-40B4-BE49-F238E27FC236}">
                <a16:creationId xmlns:a16="http://schemas.microsoft.com/office/drawing/2014/main" id="{0616E7E4-933C-4E9B-A132-10442C151B3B}"/>
              </a:ext>
            </a:extLst>
          </p:cNvPr>
          <p:cNvSpPr txBox="1"/>
          <p:nvPr/>
        </p:nvSpPr>
        <p:spPr>
          <a:xfrm>
            <a:off x="4081858" y="3994567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45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90F687E7-460C-4E94-ADE5-86F647A2BE5A}"/>
              </a:ext>
            </a:extLst>
          </p:cNvPr>
          <p:cNvSpPr txBox="1"/>
          <p:nvPr/>
        </p:nvSpPr>
        <p:spPr>
          <a:xfrm>
            <a:off x="3833322" y="5052028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33</a:t>
            </a: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95762702-790B-46F4-BB15-998CFE334143}"/>
              </a:ext>
            </a:extLst>
          </p:cNvPr>
          <p:cNvSpPr txBox="1"/>
          <p:nvPr/>
        </p:nvSpPr>
        <p:spPr>
          <a:xfrm>
            <a:off x="4030312" y="2373939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-18"/>
              </a:rPr>
              <a:t>23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3196482" y="5717458"/>
            <a:ext cx="0" cy="5087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>
            <a:off x="1844546" y="5236694"/>
            <a:ext cx="0" cy="11075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>
            <a:off x="1844546" y="6344265"/>
            <a:ext cx="35423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3196482" y="6226175"/>
            <a:ext cx="20650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5261517" y="2535329"/>
            <a:ext cx="0" cy="36908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>
          <a:xfrm>
            <a:off x="5261517" y="2525394"/>
            <a:ext cx="108400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>
            <a:off x="5386878" y="5790479"/>
            <a:ext cx="0" cy="5537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>
            <a:off x="5386878" y="5790479"/>
            <a:ext cx="108400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0" name="pole tekstowe 30719"/>
          <p:cNvSpPr txBox="1"/>
          <p:nvPr/>
        </p:nvSpPr>
        <p:spPr>
          <a:xfrm>
            <a:off x="5096422" y="1877254"/>
            <a:ext cx="345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WOJEWÓDZTWO MAŁOPOLSKIE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~13% WSZYSTKICH DOTACJI</a:t>
            </a:r>
            <a:endParaRPr lang="pl-PL" sz="1400" dirty="0">
              <a:solidFill>
                <a:srgbClr val="C00000"/>
              </a:solidFill>
              <a:latin typeface="Tw Cen MT" panose="020B0602020104020603" pitchFamily="34" charset="-18"/>
              <a:cs typeface="Arial" panose="020B0604020202020204" pitchFamily="34" charset="0"/>
            </a:endParaRPr>
          </a:p>
        </p:txBody>
      </p:sp>
      <p:sp>
        <p:nvSpPr>
          <p:cNvPr id="63" name="pole tekstowe 62"/>
          <p:cNvSpPr txBox="1"/>
          <p:nvPr/>
        </p:nvSpPr>
        <p:spPr>
          <a:xfrm>
            <a:off x="5381445" y="5199438"/>
            <a:ext cx="345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WOJEWÓDZTWO OPOLSKIE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Tw Cen MT" panose="020B0602020104020603" pitchFamily="34" charset="-18"/>
                <a:cs typeface="Arial" panose="020B0604020202020204" pitchFamily="34" charset="0"/>
              </a:rPr>
              <a:t>~1,3% WSZYSTKICH DOTACJI</a:t>
            </a:r>
            <a:endParaRPr lang="pl-PL" sz="1400" dirty="0">
              <a:solidFill>
                <a:srgbClr val="C00000"/>
              </a:solidFill>
              <a:latin typeface="Tw Cen MT" panose="020B0602020104020603" pitchFamily="34" charset="-18"/>
              <a:cs typeface="Arial" panose="020B0604020202020204" pitchFamily="34" charset="0"/>
            </a:endParaRPr>
          </a:p>
        </p:txBody>
      </p:sp>
      <p:pic>
        <p:nvPicPr>
          <p:cNvPr id="64" name="Obraz 6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08" y="3374838"/>
            <a:ext cx="973706" cy="878796"/>
          </a:xfrm>
          <a:prstGeom prst="rect">
            <a:avLst/>
          </a:prstGeom>
        </p:spPr>
      </p:pic>
      <p:pic>
        <p:nvPicPr>
          <p:cNvPr id="65" name="Obraz 6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277" y="1607335"/>
            <a:ext cx="568398" cy="1018556"/>
          </a:xfrm>
          <a:prstGeom prst="rect">
            <a:avLst/>
          </a:prstGeom>
        </p:spPr>
      </p:pic>
      <p:pic>
        <p:nvPicPr>
          <p:cNvPr id="66" name="Obraz 6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08" y="5025785"/>
            <a:ext cx="1062014" cy="986508"/>
          </a:xfrm>
          <a:prstGeom prst="rect">
            <a:avLst/>
          </a:prstGeom>
        </p:spPr>
      </p:pic>
      <p:sp>
        <p:nvSpPr>
          <p:cNvPr id="67" name="Owal 66"/>
          <p:cNvSpPr/>
          <p:nvPr/>
        </p:nvSpPr>
        <p:spPr>
          <a:xfrm>
            <a:off x="8192801" y="1308722"/>
            <a:ext cx="1600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Owal 67"/>
          <p:cNvSpPr/>
          <p:nvPr/>
        </p:nvSpPr>
        <p:spPr>
          <a:xfrm>
            <a:off x="8201220" y="2977582"/>
            <a:ext cx="1600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Owal 68"/>
          <p:cNvSpPr/>
          <p:nvPr/>
        </p:nvSpPr>
        <p:spPr>
          <a:xfrm>
            <a:off x="8227121" y="4671403"/>
            <a:ext cx="1600200" cy="16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TextBox 22">
            <a:extLst>
              <a:ext uri="{FF2B5EF4-FFF2-40B4-BE49-F238E27FC236}">
                <a16:creationId xmlns:a16="http://schemas.microsoft.com/office/drawing/2014/main" id="{EFC5DC46-9E6F-48C1-9E43-1B5F26144EDE}"/>
              </a:ext>
            </a:extLst>
          </p:cNvPr>
          <p:cNvSpPr txBox="1"/>
          <p:nvPr/>
        </p:nvSpPr>
        <p:spPr>
          <a:xfrm>
            <a:off x="10070816" y="1539349"/>
            <a:ext cx="147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  <a:latin typeface="Tw Cen MT" panose="020B0602020104020603" pitchFamily="34" charset="-18"/>
              </a:rPr>
              <a:t>376</a:t>
            </a:r>
          </a:p>
        </p:txBody>
      </p:sp>
      <p:sp>
        <p:nvSpPr>
          <p:cNvPr id="71" name="TextBox 23">
            <a:extLst>
              <a:ext uri="{FF2B5EF4-FFF2-40B4-BE49-F238E27FC236}">
                <a16:creationId xmlns:a16="http://schemas.microsoft.com/office/drawing/2014/main" id="{7572E5A5-A93F-49BA-8FCB-561AF8EDF236}"/>
              </a:ext>
            </a:extLst>
          </p:cNvPr>
          <p:cNvSpPr txBox="1"/>
          <p:nvPr/>
        </p:nvSpPr>
        <p:spPr>
          <a:xfrm>
            <a:off x="9958439" y="1996126"/>
            <a:ext cx="22371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  <a:latin typeface="Tw Cen MT" panose="020B0602020104020603" pitchFamily="34" charset="-18"/>
              </a:rPr>
              <a:t>~70</a:t>
            </a:r>
            <a:r>
              <a:rPr lang="pl-PL" sz="2400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%</a:t>
            </a:r>
            <a:r>
              <a:rPr lang="en-US" sz="2400" dirty="0">
                <a:solidFill>
                  <a:srgbClr val="C0000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Tw Cen MT" panose="020B0602020104020603" pitchFamily="34" charset="-18"/>
              </a:rPr>
            </a:br>
            <a:r>
              <a:rPr lang="en-US" sz="1400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ZŁOŻONYCH </a:t>
            </a:r>
            <a:r>
              <a:rPr lang="en-US" sz="1400" dirty="0">
                <a:solidFill>
                  <a:srgbClr val="C00000"/>
                </a:solidFill>
                <a:latin typeface="Tw Cen MT" panose="020B0602020104020603" pitchFamily="34" charset="-18"/>
              </a:rPr>
              <a:t>OGÓŁEM</a:t>
            </a:r>
            <a:endParaRPr lang="pl-PL" sz="1400" dirty="0">
              <a:solidFill>
                <a:srgbClr val="C00000"/>
              </a:solidFill>
              <a:latin typeface="Tw Cen MT" panose="020B0602020104020603" pitchFamily="34" charset="-18"/>
            </a:endParaRPr>
          </a:p>
        </p:txBody>
      </p:sp>
      <p:sp>
        <p:nvSpPr>
          <p:cNvPr id="72" name="TextBox 31">
            <a:extLst>
              <a:ext uri="{FF2B5EF4-FFF2-40B4-BE49-F238E27FC236}">
                <a16:creationId xmlns:a16="http://schemas.microsoft.com/office/drawing/2014/main" id="{06FEEB26-0358-45DA-B32F-C44C5D1371C0}"/>
              </a:ext>
            </a:extLst>
          </p:cNvPr>
          <p:cNvSpPr txBox="1"/>
          <p:nvPr/>
        </p:nvSpPr>
        <p:spPr>
          <a:xfrm>
            <a:off x="10064192" y="3215749"/>
            <a:ext cx="147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  <a:latin typeface="Tw Cen MT" panose="020B0602020104020603" pitchFamily="34" charset="-18"/>
              </a:rPr>
              <a:t>356</a:t>
            </a:r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BACE5D8E-CC46-424C-A41F-5B65869F09E8}"/>
              </a:ext>
            </a:extLst>
          </p:cNvPr>
          <p:cNvSpPr txBox="1"/>
          <p:nvPr/>
        </p:nvSpPr>
        <p:spPr>
          <a:xfrm>
            <a:off x="9951815" y="3672526"/>
            <a:ext cx="2069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  <a:latin typeface="Tw Cen MT" panose="020B0602020104020603" pitchFamily="34" charset="-18"/>
              </a:rPr>
              <a:t>~66</a:t>
            </a:r>
            <a:r>
              <a:rPr lang="pl-PL" sz="2400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%</a:t>
            </a:r>
            <a:endParaRPr lang="en-US" sz="2400" dirty="0" smtClean="0">
              <a:solidFill>
                <a:srgbClr val="C00000"/>
              </a:solidFill>
              <a:latin typeface="Tw Cen MT" panose="020B0602020104020603" pitchFamily="34" charset="-18"/>
            </a:endParaRPr>
          </a:p>
          <a:p>
            <a:r>
              <a:rPr lang="en-US" sz="1400" dirty="0">
                <a:solidFill>
                  <a:srgbClr val="C00000"/>
                </a:solidFill>
                <a:latin typeface="Tw Cen MT" panose="020B0602020104020603" pitchFamily="34" charset="-18"/>
              </a:rPr>
              <a:t>ZŁOŻONYCH OGÓŁEM</a:t>
            </a:r>
            <a:endParaRPr lang="pl-PL" sz="1400" dirty="0">
              <a:solidFill>
                <a:srgbClr val="C00000"/>
              </a:solidFill>
              <a:latin typeface="Tw Cen MT" panose="020B0602020104020603" pitchFamily="34" charset="-18"/>
            </a:endParaRPr>
          </a:p>
          <a:p>
            <a:endParaRPr lang="pl-PL" sz="2400" dirty="0">
              <a:solidFill>
                <a:srgbClr val="C00000"/>
              </a:solidFill>
              <a:latin typeface="Tw Cen MT" panose="020B0602020104020603" pitchFamily="34" charset="-18"/>
            </a:endParaRPr>
          </a:p>
        </p:txBody>
      </p:sp>
      <p:sp>
        <p:nvSpPr>
          <p:cNvPr id="74" name="TextBox 40">
            <a:extLst>
              <a:ext uri="{FF2B5EF4-FFF2-40B4-BE49-F238E27FC236}">
                <a16:creationId xmlns:a16="http://schemas.microsoft.com/office/drawing/2014/main" id="{4197411B-87B3-415B-8FC2-7217152D74F0}"/>
              </a:ext>
            </a:extLst>
          </p:cNvPr>
          <p:cNvSpPr txBox="1"/>
          <p:nvPr/>
        </p:nvSpPr>
        <p:spPr>
          <a:xfrm>
            <a:off x="10070816" y="4933886"/>
            <a:ext cx="147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  <a:latin typeface="Tw Cen MT" panose="020B0602020104020603" pitchFamily="34" charset="-18"/>
              </a:rPr>
              <a:t>328</a:t>
            </a:r>
          </a:p>
        </p:txBody>
      </p:sp>
      <p:sp>
        <p:nvSpPr>
          <p:cNvPr id="75" name="TextBox 41">
            <a:extLst>
              <a:ext uri="{FF2B5EF4-FFF2-40B4-BE49-F238E27FC236}">
                <a16:creationId xmlns:a16="http://schemas.microsoft.com/office/drawing/2014/main" id="{D416608C-9690-44D4-A082-2FA048103947}"/>
              </a:ext>
            </a:extLst>
          </p:cNvPr>
          <p:cNvSpPr txBox="1"/>
          <p:nvPr/>
        </p:nvSpPr>
        <p:spPr>
          <a:xfrm>
            <a:off x="9958439" y="5390663"/>
            <a:ext cx="22714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  <a:latin typeface="Tw Cen MT" panose="020B0602020104020603" pitchFamily="34" charset="-18"/>
              </a:rPr>
              <a:t>~61</a:t>
            </a:r>
            <a:r>
              <a:rPr lang="pl-PL" sz="2400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%</a:t>
            </a:r>
            <a:endParaRPr lang="en-US" sz="2400" dirty="0" smtClean="0">
              <a:solidFill>
                <a:srgbClr val="C00000"/>
              </a:solidFill>
              <a:latin typeface="Tw Cen MT" panose="020B0602020104020603" pitchFamily="34" charset="-18"/>
            </a:endParaRPr>
          </a:p>
          <a:p>
            <a:r>
              <a:rPr lang="en-US" sz="1400" dirty="0">
                <a:solidFill>
                  <a:srgbClr val="C00000"/>
                </a:solidFill>
                <a:latin typeface="Tw Cen MT" panose="020B0602020104020603" pitchFamily="34" charset="-18"/>
              </a:rPr>
              <a:t>ZŁOŻONYCH OGÓŁEM</a:t>
            </a:r>
            <a:endParaRPr lang="pl-PL" sz="1400" dirty="0">
              <a:solidFill>
                <a:srgbClr val="C00000"/>
              </a:solidFill>
              <a:latin typeface="Tw Cen MT" panose="020B0602020104020603" pitchFamily="34" charset="-18"/>
            </a:endParaRPr>
          </a:p>
          <a:p>
            <a:endParaRPr lang="pl-PL" sz="2400" dirty="0">
              <a:solidFill>
                <a:srgbClr val="C00000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096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1747" name="Obraz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09575" y="1304925"/>
            <a:ext cx="8734425" cy="477837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None/>
            </a:pPr>
            <a:r>
              <a:rPr lang="pl-PL" altLang="pl-PL" dirty="0">
                <a:latin typeface="Calibri Light" pitchFamily="34" charset="0"/>
              </a:rPr>
              <a:t>Nowatorski program dotacyjny służący wsparciu rozwoju instytucjonalnego organizacji społeczeństwa obywatelskiego oraz zwiększenie ich udziału w życiu publicznym i budowaniu demokracji.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altLang="pl-PL" dirty="0" smtClean="0">
                <a:latin typeface="Calibri Light" pitchFamily="34" charset="0"/>
              </a:rPr>
              <a:t>Wsparcie </a:t>
            </a:r>
            <a:r>
              <a:rPr lang="pl-PL" altLang="pl-PL" dirty="0">
                <a:latin typeface="Calibri Light" pitchFamily="34" charset="0"/>
              </a:rPr>
              <a:t>finansowe </a:t>
            </a:r>
            <a:r>
              <a:rPr lang="pl-PL" altLang="pl-PL" dirty="0" smtClean="0">
                <a:latin typeface="Calibri Light" pitchFamily="34" charset="0"/>
              </a:rPr>
              <a:t>na </a:t>
            </a:r>
            <a:r>
              <a:rPr lang="pl-PL" altLang="pl-PL" dirty="0">
                <a:latin typeface="Calibri Light" pitchFamily="34" charset="0"/>
              </a:rPr>
              <a:t>rozwój organizacyjny, w tym m</a:t>
            </a:r>
            <a:r>
              <a:rPr lang="pl-PL" altLang="pl-PL" dirty="0" smtClean="0">
                <a:latin typeface="Calibri Light" pitchFamily="34" charset="0"/>
              </a:rPr>
              <a:t>. in.:</a:t>
            </a:r>
            <a:endParaRPr lang="pl-PL" altLang="pl-PL" dirty="0">
              <a:latin typeface="Calibri Light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en-US" b="1" dirty="0" err="1" smtClean="0">
                <a:latin typeface="Calibri Light" pitchFamily="34" charset="0"/>
                <a:cs typeface="Calibri" pitchFamily="34" charset="0"/>
              </a:rPr>
              <a:t>Wsparcie</a:t>
            </a:r>
            <a:r>
              <a:rPr lang="en-US" b="1" dirty="0" smtClean="0">
                <a:latin typeface="Calibri Light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 Light" pitchFamily="34" charset="0"/>
                <a:cs typeface="Calibri" pitchFamily="34" charset="0"/>
              </a:rPr>
              <a:t>r</a:t>
            </a:r>
            <a:r>
              <a:rPr lang="pl-PL" b="1" dirty="0" err="1" smtClean="0">
                <a:latin typeface="Calibri Light" pitchFamily="34" charset="0"/>
                <a:cs typeface="Calibri" pitchFamily="34" charset="0"/>
              </a:rPr>
              <a:t>ozwoju</a:t>
            </a:r>
            <a:r>
              <a:rPr lang="pl-PL" b="1" dirty="0" smtClean="0">
                <a:latin typeface="Calibri Light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 Light" pitchFamily="34" charset="0"/>
                <a:cs typeface="Calibri" pitchFamily="34" charset="0"/>
              </a:rPr>
              <a:t>o</a:t>
            </a:r>
            <a:r>
              <a:rPr lang="en-US" b="1" dirty="0" err="1" smtClean="0">
                <a:latin typeface="Calibri Light" pitchFamily="34" charset="0"/>
                <a:cs typeface="Calibri" pitchFamily="34" charset="0"/>
              </a:rPr>
              <a:t>rganizacji</a:t>
            </a:r>
            <a:r>
              <a:rPr lang="en-US" b="1" dirty="0" smtClean="0">
                <a:latin typeface="Calibri Light" pitchFamily="34" charset="0"/>
                <a:cs typeface="Calibri" pitchFamily="34" charset="0"/>
              </a:rPr>
              <a:t> </a:t>
            </a:r>
            <a:r>
              <a:rPr lang="pl-PL" dirty="0" smtClean="0">
                <a:latin typeface="Calibri Light" pitchFamily="34" charset="0"/>
              </a:rPr>
              <a:t>- </a:t>
            </a:r>
            <a:r>
              <a:rPr lang="pl-PL" dirty="0">
                <a:latin typeface="Calibri Light" pitchFamily="34" charset="0"/>
                <a:cs typeface="Calibri" pitchFamily="34" charset="0"/>
              </a:rPr>
              <a:t>wsparcie rozwoju instytucjonalnego organizacji</a:t>
            </a:r>
            <a:r>
              <a:rPr lang="pl-PL" dirty="0">
                <a:latin typeface="Calibri Light" pitchFamily="34" charset="0"/>
              </a:rPr>
              <a:t> </a:t>
            </a:r>
            <a:r>
              <a:rPr lang="pl-PL" dirty="0">
                <a:latin typeface="Calibri Light" pitchFamily="34" charset="0"/>
                <a:cs typeface="Calibri" pitchFamily="34" charset="0"/>
              </a:rPr>
              <a:t>społeczeństwa obywatelskiego, m</a:t>
            </a:r>
            <a:r>
              <a:rPr lang="pl-PL" dirty="0" smtClean="0">
                <a:latin typeface="Calibri Light" pitchFamily="34" charset="0"/>
                <a:cs typeface="Calibri" pitchFamily="34" charset="0"/>
              </a:rPr>
              <a:t>. in</a:t>
            </a:r>
            <a:r>
              <a:rPr lang="pl-PL" dirty="0">
                <a:latin typeface="Calibri Light" pitchFamily="34" charset="0"/>
                <a:cs typeface="Calibri" pitchFamily="34" charset="0"/>
              </a:rPr>
              <a:t>.: rozwój struktury organizacji, stabilizacja finansowa, zróżnicowanie przychodów organizacji, rozwój działalności ekonomicznej i </a:t>
            </a:r>
            <a:r>
              <a:rPr lang="pl-PL" dirty="0" err="1">
                <a:latin typeface="Calibri Light" pitchFamily="34" charset="0"/>
                <a:cs typeface="Calibri" pitchFamily="34" charset="0"/>
              </a:rPr>
              <a:t>fundraisingowej</a:t>
            </a:r>
            <a:r>
              <a:rPr lang="pl-PL" dirty="0">
                <a:latin typeface="Calibri Light" pitchFamily="34" charset="0"/>
                <a:cs typeface="Calibri" pitchFamily="34" charset="0"/>
              </a:rPr>
              <a:t>, </a:t>
            </a:r>
            <a:r>
              <a:rPr lang="pl-PL" dirty="0">
                <a:latin typeface="Calibri Light" pitchFamily="34" charset="0"/>
              </a:rPr>
              <a:t>szkoleń </a:t>
            </a:r>
            <a:r>
              <a:rPr lang="pl-PL" dirty="0">
                <a:latin typeface="Calibri Light" pitchFamily="34" charset="0"/>
                <a:cs typeface="Calibri" pitchFamily="34" charset="0"/>
              </a:rPr>
              <a:t>pracowników, rozwoju bazy lokalowej i </a:t>
            </a:r>
            <a:r>
              <a:rPr lang="pl-PL" dirty="0" smtClean="0">
                <a:latin typeface="Calibri Light" pitchFamily="34" charset="0"/>
                <a:cs typeface="Calibri" pitchFamily="34" charset="0"/>
              </a:rPr>
              <a:t>sprzętowej</a:t>
            </a:r>
            <a:r>
              <a:rPr lang="pl-PL" b="1" dirty="0">
                <a:solidFill>
                  <a:srgbClr val="000000"/>
                </a:solidFill>
                <a:latin typeface="Calibri Light" pitchFamily="34" charset="0"/>
                <a:cs typeface="Times New Roman" pitchFamily="18" charset="0"/>
              </a:rPr>
              <a:t>,</a:t>
            </a:r>
            <a:endParaRPr lang="pl-PL" altLang="pl-PL" dirty="0">
              <a:latin typeface="Calibri Light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pl-PL" b="1" dirty="0" smtClean="0">
                <a:latin typeface="Calibri Light" pitchFamily="34" charset="0"/>
              </a:rPr>
              <a:t>Wsparci</a:t>
            </a:r>
            <a:r>
              <a:rPr lang="en-US" b="1" dirty="0" smtClean="0">
                <a:latin typeface="Calibri Light" pitchFamily="34" charset="0"/>
              </a:rPr>
              <a:t>e</a:t>
            </a:r>
            <a:r>
              <a:rPr lang="pl-PL" b="1" dirty="0" smtClean="0">
                <a:latin typeface="Calibri Light" pitchFamily="34" charset="0"/>
              </a:rPr>
              <a:t> </a:t>
            </a:r>
            <a:r>
              <a:rPr lang="en-US" b="1" dirty="0">
                <a:latin typeface="Calibri Light" pitchFamily="34" charset="0"/>
              </a:rPr>
              <a:t>b</a:t>
            </a:r>
            <a:r>
              <a:rPr lang="pl-PL" b="1" dirty="0" smtClean="0">
                <a:latin typeface="Calibri Light" pitchFamily="34" charset="0"/>
              </a:rPr>
              <a:t>udowy </a:t>
            </a:r>
            <a:r>
              <a:rPr lang="en-US" b="1" dirty="0">
                <a:latin typeface="Calibri Light" pitchFamily="34" charset="0"/>
              </a:rPr>
              <a:t>k</a:t>
            </a:r>
            <a:r>
              <a:rPr lang="pl-PL" b="1" dirty="0" err="1" smtClean="0">
                <a:latin typeface="Calibri Light" pitchFamily="34" charset="0"/>
              </a:rPr>
              <a:t>apitałów</a:t>
            </a:r>
            <a:r>
              <a:rPr lang="pl-PL" b="1" dirty="0" smtClean="0">
                <a:latin typeface="Calibri Light" pitchFamily="34" charset="0"/>
              </a:rPr>
              <a:t> </a:t>
            </a:r>
            <a:r>
              <a:rPr lang="en-US" b="1" dirty="0">
                <a:latin typeface="Calibri Light" pitchFamily="34" charset="0"/>
              </a:rPr>
              <a:t>ż</a:t>
            </a:r>
            <a:r>
              <a:rPr lang="pl-PL" b="1" dirty="0" err="1" smtClean="0">
                <a:latin typeface="Calibri Light" pitchFamily="34" charset="0"/>
              </a:rPr>
              <a:t>elaznych</a:t>
            </a:r>
            <a:r>
              <a:rPr lang="pl-PL" dirty="0" smtClean="0">
                <a:latin typeface="Calibri Light" pitchFamily="34" charset="0"/>
              </a:rPr>
              <a:t> </a:t>
            </a:r>
            <a:r>
              <a:rPr lang="pl-PL" dirty="0">
                <a:latin typeface="Calibri Light" pitchFamily="34" charset="0"/>
              </a:rPr>
              <a:t>- </a:t>
            </a:r>
            <a:r>
              <a:rPr lang="pl-PL" dirty="0">
                <a:latin typeface="Calibri Light" pitchFamily="34" charset="0"/>
                <a:cs typeface="Calibri" pitchFamily="34" charset="0"/>
              </a:rPr>
              <a:t>wsparcie przygotowania planu budowy kapitału żelaznego założycielskiego, realizację działań </a:t>
            </a:r>
            <a:r>
              <a:rPr lang="pl-PL" dirty="0" err="1" smtClean="0">
                <a:latin typeface="Calibri Light" pitchFamily="34" charset="0"/>
                <a:cs typeface="Calibri" pitchFamily="34" charset="0"/>
              </a:rPr>
              <a:t>fundraisingowych</a:t>
            </a:r>
            <a:r>
              <a:rPr lang="pl-PL" dirty="0" smtClean="0">
                <a:latin typeface="Calibri Light" pitchFamily="34" charset="0"/>
                <a:cs typeface="Calibri" pitchFamily="34" charset="0"/>
              </a:rPr>
              <a:t>,</a:t>
            </a:r>
            <a:endParaRPr lang="pl-PL" dirty="0">
              <a:latin typeface="Calibri Light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pl-PL" b="1" dirty="0" smtClean="0">
                <a:latin typeface="Calibri Light" pitchFamily="34" charset="0"/>
              </a:rPr>
              <a:t>Wsparci</a:t>
            </a:r>
            <a:r>
              <a:rPr lang="en-US" b="1" dirty="0" smtClean="0">
                <a:latin typeface="Calibri Light" pitchFamily="34" charset="0"/>
              </a:rPr>
              <a:t>e</a:t>
            </a:r>
            <a:r>
              <a:rPr lang="pl-PL" b="1" dirty="0" smtClean="0">
                <a:latin typeface="Calibri Light" pitchFamily="34" charset="0"/>
              </a:rPr>
              <a:t> </a:t>
            </a:r>
            <a:r>
              <a:rPr lang="en-US" b="1" dirty="0">
                <a:latin typeface="Calibri Light" pitchFamily="34" charset="0"/>
              </a:rPr>
              <a:t>d</a:t>
            </a:r>
            <a:r>
              <a:rPr lang="pl-PL" b="1" dirty="0" err="1" smtClean="0">
                <a:latin typeface="Calibri Light" pitchFamily="34" charset="0"/>
              </a:rPr>
              <a:t>oraźne</a:t>
            </a:r>
            <a:r>
              <a:rPr lang="pl-PL" dirty="0" smtClean="0">
                <a:latin typeface="Calibri Light" pitchFamily="34" charset="0"/>
              </a:rPr>
              <a:t> </a:t>
            </a:r>
            <a:r>
              <a:rPr lang="pl-PL" dirty="0">
                <a:latin typeface="Calibri Light" pitchFamily="34" charset="0"/>
              </a:rPr>
              <a:t>- doraźne wsparcie działań organizacji obywatelskich, w tym ułatwienie dostępu do dialogu obywatelskiego, uczestnictwa w działalności </a:t>
            </a:r>
            <a:r>
              <a:rPr lang="pl-PL" dirty="0" err="1">
                <a:latin typeface="Calibri Light" pitchFamily="34" charset="0"/>
              </a:rPr>
              <a:t>rzeczniczej</a:t>
            </a:r>
            <a:r>
              <a:rPr lang="pl-PL" dirty="0">
                <a:latin typeface="Calibri Light" pitchFamily="34" charset="0"/>
              </a:rPr>
              <a:t>, konferencjach, seminariach, spotkaniach, pomoc w pokrywaniu jednorazowych kosztów doradztwa, szkoleń, audytu, wkładu własnego, itp</a:t>
            </a:r>
            <a:r>
              <a:rPr lang="pl-PL" dirty="0" smtClean="0">
                <a:latin typeface="Calibri Light" pitchFamily="34" charset="0"/>
              </a:rPr>
              <a:t>.</a:t>
            </a:r>
            <a:endParaRPr lang="pl-PL" altLang="pl-PL" dirty="0">
              <a:latin typeface="Calibri Light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pl-PL" altLang="pl-PL" b="1" dirty="0">
                <a:latin typeface="Calibri Light" pitchFamily="34" charset="0"/>
              </a:rPr>
              <a:t>Rozwój organizacji strażniczych, mediów </a:t>
            </a:r>
            <a:r>
              <a:rPr lang="pl-PL" altLang="pl-PL" b="1" dirty="0" smtClean="0">
                <a:latin typeface="Calibri Light" pitchFamily="34" charset="0"/>
              </a:rPr>
              <a:t>obywatelskich</a:t>
            </a:r>
            <a:r>
              <a:rPr lang="en-US" altLang="pl-PL" b="1" dirty="0" smtClean="0">
                <a:latin typeface="Calibri Light" pitchFamily="34" charset="0"/>
              </a:rPr>
              <a:t>,</a:t>
            </a:r>
            <a:endParaRPr lang="pl-PL" altLang="pl-PL" b="1" dirty="0">
              <a:latin typeface="Calibri Light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pl-PL" altLang="pl-PL" b="1" dirty="0">
                <a:latin typeface="Calibri Light" pitchFamily="34" charset="0"/>
              </a:rPr>
              <a:t>Rozwój </a:t>
            </a:r>
            <a:r>
              <a:rPr lang="pl-PL" altLang="pl-PL" b="1" dirty="0" err="1" smtClean="0">
                <a:latin typeface="Calibri Light" pitchFamily="34" charset="0"/>
              </a:rPr>
              <a:t>think</a:t>
            </a:r>
            <a:r>
              <a:rPr lang="pl-PL" altLang="pl-PL" b="1" dirty="0" smtClean="0">
                <a:latin typeface="Calibri Light" pitchFamily="34" charset="0"/>
              </a:rPr>
              <a:t>-tanków</a:t>
            </a:r>
            <a:r>
              <a:rPr lang="en-US" altLang="pl-PL" b="1" dirty="0" smtClean="0">
                <a:latin typeface="Calibri Light" pitchFamily="34" charset="0"/>
              </a:rPr>
              <a:t>.</a:t>
            </a:r>
            <a:endParaRPr lang="pl-PL" altLang="pl-PL" b="1" dirty="0">
              <a:latin typeface="Calibri Light" pitchFamily="34" charset="0"/>
            </a:endParaRPr>
          </a:p>
        </p:txBody>
      </p:sp>
      <p:sp>
        <p:nvSpPr>
          <p:cNvPr id="31750" name="pole tekstowe 21"/>
          <p:cNvSpPr txBox="1">
            <a:spLocks noChangeArrowheads="1"/>
          </p:cNvSpPr>
          <p:nvPr/>
        </p:nvSpPr>
        <p:spPr bwMode="auto">
          <a:xfrm>
            <a:off x="5619750" y="192088"/>
            <a:ext cx="624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PROGRAM ROZWOJU </a:t>
            </a:r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ORGANIZACJI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31751" name="Obraz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1200" y="1116013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pole tekstowe 36"/>
          <p:cNvSpPr txBox="1">
            <a:spLocks noChangeArrowheads="1"/>
          </p:cNvSpPr>
          <p:nvPr/>
        </p:nvSpPr>
        <p:spPr bwMode="auto">
          <a:xfrm>
            <a:off x="9869179" y="1768806"/>
            <a:ext cx="1701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Program </a:t>
            </a:r>
            <a:r>
              <a:rPr lang="en-US" sz="1500" dirty="0" err="1">
                <a:latin typeface="Calibri" pitchFamily="34" charset="0"/>
              </a:rPr>
              <a:t>rozwoju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organizacji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obywatelskich</a:t>
            </a:r>
            <a:endParaRPr lang="en-US" sz="1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2770" name="Obraz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0" y="112395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pole tekstowe 10"/>
          <p:cNvSpPr txBox="1">
            <a:spLocks noChangeArrowheads="1"/>
          </p:cNvSpPr>
          <p:nvPr/>
        </p:nvSpPr>
        <p:spPr bwMode="auto">
          <a:xfrm>
            <a:off x="9980613" y="1966913"/>
            <a:ext cx="1508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libri" pitchFamily="34" charset="0"/>
              </a:rPr>
              <a:t>Korpus Solidarności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2773" name="Obraz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Obraz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Symbol zastępczy tekstu 3"/>
          <p:cNvSpPr txBox="1">
            <a:spLocks/>
          </p:cNvSpPr>
          <p:nvPr/>
        </p:nvSpPr>
        <p:spPr bwMode="auto">
          <a:xfrm>
            <a:off x="409575" y="1220946"/>
            <a:ext cx="873442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l-PL" dirty="0">
                <a:latin typeface="+mj-lt"/>
              </a:rPr>
              <a:t>Program, którego celem będzie zwiększenie liczby osób angażujących się w wolontariat długoterminowy poprzez stworzenie systemu wsparcia dla wolontariuszy, koordynatorów wolontariatu oraz organizacji obywatelskich i instytucji sektora publicznego. Wdrażanie Korpusu Solidarności planowane jest w latach 2018 -25. </a:t>
            </a:r>
          </a:p>
        </p:txBody>
      </p:sp>
      <p:sp>
        <p:nvSpPr>
          <p:cNvPr id="32776" name="pole tekstowe 21"/>
          <p:cNvSpPr txBox="1">
            <a:spLocks noChangeArrowheads="1"/>
          </p:cNvSpPr>
          <p:nvPr/>
        </p:nvSpPr>
        <p:spPr bwMode="auto">
          <a:xfrm>
            <a:off x="5619750" y="192088"/>
            <a:ext cx="624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KORPUS SOLIDARNOŚCI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146CF4EF-12B5-4A81-9B07-24EE1D46AFAD}"/>
              </a:ext>
            </a:extLst>
          </p:cNvPr>
          <p:cNvSpPr txBox="1">
            <a:spLocks/>
          </p:cNvSpPr>
          <p:nvPr/>
        </p:nvSpPr>
        <p:spPr bwMode="auto">
          <a:xfrm>
            <a:off x="409574" y="2419350"/>
            <a:ext cx="11079163" cy="514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1600" dirty="0">
                <a:latin typeface="+mj-lt"/>
              </a:rPr>
              <a:t>Najważniejsze działania w ramach Programu: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16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Opracowanie programu edukacyjnego, dzięki któremu do współpracy przygotowani zostaną wolontariusze </a:t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>i koordynatorzy ich działań,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Organizacja debat wolontariackich, wizyt studyjnych, staży dla koordynatorów wolontariatu, które mają na celu wzbogacić warsztat pracy wolontariusza i koordynatorów,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Realizacja konkursów dla wolontariuszy i koordynatorów wolontariatu, dzięki którym promowane będą ciekawe sylwetki koordynatorów i postawy obywatelskie wolontariuszy,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Prowadzenie kampanii społecznych promujących wolontariat,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Stworzenie ogólnopolskiego systemu kojarzeniowego ułatwiającego poszukiwanie wolontariatu i podejmowanie współpracy wolontariuszy z organizacjami pozarządowymi i placówkami publicznymi,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Przygotowanie programu nagradzania wolontariuszy – Karta Wolontariusza,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Opracowanie programu wolontariatu szkolnego, którego celem jest rozwijanie szkolnych form wolontariatu,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Budowanie lokalnych koalicji na rzecz rozwoju wolontariatu w środowiskach lokalnych skupiających przedstawicieli samorządu lokalnego, NGO, mieszkańców i instytucji publicznych.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691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3794" name="Obraz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0" y="112395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pole tekstowe 12"/>
          <p:cNvSpPr txBox="1">
            <a:spLocks noChangeArrowheads="1"/>
          </p:cNvSpPr>
          <p:nvPr/>
        </p:nvSpPr>
        <p:spPr bwMode="auto">
          <a:xfrm>
            <a:off x="9943951" y="1914525"/>
            <a:ext cx="15938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Program </a:t>
            </a:r>
            <a:r>
              <a:rPr lang="en-US" sz="1500" dirty="0" err="1">
                <a:latin typeface="Calibri" pitchFamily="34" charset="0"/>
              </a:rPr>
              <a:t>wsparcia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organizacji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harcerskich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3797" name="Obraz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Obraz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Symbol zastępczy tekstu 3"/>
          <p:cNvSpPr txBox="1">
            <a:spLocks/>
          </p:cNvSpPr>
          <p:nvPr/>
        </p:nvSpPr>
        <p:spPr bwMode="auto">
          <a:xfrm>
            <a:off x="409575" y="1834226"/>
            <a:ext cx="8980487" cy="110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None/>
            </a:pPr>
            <a:r>
              <a:rPr lang="pl-PL" dirty="0">
                <a:latin typeface="+mj-lt"/>
              </a:rPr>
              <a:t>Program obejmuje kompleksowe działania polegające na kształceniu wychowawców, współpracy z instytucjami państwowymi oraz wsparciu rozwoju infrastrukturalnego harcerstwa w Polsce; program kierowany do wszystkich podmiotów objętych Honorowym Protektoratem RP nad organizacjami harcerskimi.</a:t>
            </a:r>
            <a:endParaRPr lang="pl-PL" altLang="pl-PL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800" name="pole tekstowe 21"/>
          <p:cNvSpPr txBox="1">
            <a:spLocks noChangeArrowheads="1"/>
          </p:cNvSpPr>
          <p:nvPr/>
        </p:nvSpPr>
        <p:spPr bwMode="auto">
          <a:xfrm>
            <a:off x="4649788" y="192088"/>
            <a:ext cx="721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>
                <a:solidFill>
                  <a:srgbClr val="C00000"/>
                </a:solidFill>
                <a:latin typeface="Tw Cen MT" pitchFamily="34" charset="-18"/>
              </a:rPr>
              <a:t>PROGRAM WSPARCIA ORGANIZACJI HARCERSKICH</a:t>
            </a:r>
            <a:endParaRPr lang="en-US" sz="2400">
              <a:solidFill>
                <a:srgbClr val="C00000"/>
              </a:solidFill>
              <a:latin typeface="Tw Cen MT" pitchFamily="34" charset="-18"/>
            </a:endParaRPr>
          </a:p>
        </p:txBody>
      </p:sp>
      <p:sp>
        <p:nvSpPr>
          <p:cNvPr id="11" name="Symbol zastępczy tekstu 3"/>
          <p:cNvSpPr txBox="1">
            <a:spLocks/>
          </p:cNvSpPr>
          <p:nvPr/>
        </p:nvSpPr>
        <p:spPr bwMode="auto">
          <a:xfrm>
            <a:off x="409575" y="4177101"/>
            <a:ext cx="8772525" cy="121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l-PL" dirty="0">
                <a:solidFill>
                  <a:srgbClr val="000000"/>
                </a:solidFill>
                <a:latin typeface="Calibri Light" pitchFamily="34" charset="0"/>
                <a:cs typeface="Times New Roman" pitchFamily="18" charset="0"/>
              </a:rPr>
              <a:t>Celem programu będzie </a:t>
            </a:r>
            <a:r>
              <a:rPr lang="pl-PL" dirty="0">
                <a:solidFill>
                  <a:srgbClr val="000000"/>
                </a:solidFill>
                <a:latin typeface="Calibri Light" pitchFamily="34" charset="0"/>
                <a:ea typeface="Calibri" pitchFamily="34" charset="0"/>
                <a:cs typeface="Times New Roman" pitchFamily="18" charset="0"/>
              </a:rPr>
              <a:t>wsparcie programowe/finansowe </a:t>
            </a:r>
            <a:r>
              <a:rPr lang="pl-PL" dirty="0" smtClean="0">
                <a:solidFill>
                  <a:srgbClr val="000000"/>
                </a:solidFill>
                <a:latin typeface="Calibri Light" pitchFamily="34" charset="0"/>
                <a:ea typeface="Calibri" pitchFamily="34" charset="0"/>
                <a:cs typeface="Times New Roman" pitchFamily="18" charset="0"/>
              </a:rPr>
              <a:t>już </a:t>
            </a:r>
            <a:r>
              <a:rPr lang="pl-PL" dirty="0">
                <a:solidFill>
                  <a:srgbClr val="000000"/>
                </a:solidFill>
                <a:latin typeface="Calibri Light" pitchFamily="34" charset="0"/>
                <a:ea typeface="Calibri" pitchFamily="34" charset="0"/>
                <a:cs typeface="Times New Roman" pitchFamily="18" charset="0"/>
              </a:rPr>
              <a:t>istniejących i powstających uniwersytetów ludowych </a:t>
            </a:r>
            <a:r>
              <a:rPr lang="pl-PL" dirty="0" smtClean="0">
                <a:solidFill>
                  <a:srgbClr val="000000"/>
                </a:solidFill>
                <a:latin typeface="Calibri Light" pitchFamily="34" charset="0"/>
                <a:ea typeface="Calibri" pitchFamily="34" charset="0"/>
                <a:cs typeface="Times New Roman" pitchFamily="18" charset="0"/>
              </a:rPr>
              <a:t>oraz </a:t>
            </a:r>
            <a:r>
              <a:rPr lang="pl-PL" dirty="0">
                <a:solidFill>
                  <a:srgbClr val="000000"/>
                </a:solidFill>
                <a:latin typeface="Calibri Light" pitchFamily="34" charset="0"/>
                <a:ea typeface="Calibri" pitchFamily="34" charset="0"/>
                <a:cs typeface="Times New Roman" pitchFamily="18" charset="0"/>
              </a:rPr>
              <a:t>wsparcie finansowe i pozafinansowe dla małych, lokalnych organizacji pełniących w swoim środowisku funkcje edukacyjne i kulturotwórcze </a:t>
            </a:r>
            <a:r>
              <a:rPr lang="pl-PL" dirty="0" smtClean="0">
                <a:solidFill>
                  <a:srgbClr val="000000"/>
                </a:solidFill>
                <a:latin typeface="Calibri Light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pl-PL" dirty="0">
                <a:solidFill>
                  <a:srgbClr val="000000"/>
                </a:solidFill>
                <a:latin typeface="Calibri Light" pitchFamily="34" charset="0"/>
                <a:ea typeface="Calibri" pitchFamily="34" charset="0"/>
                <a:cs typeface="Times New Roman" pitchFamily="18" charset="0"/>
              </a:rPr>
              <a:t>np. domów ludowych)</a:t>
            </a:r>
          </a:p>
        </p:txBody>
      </p:sp>
      <p:pic>
        <p:nvPicPr>
          <p:cNvPr id="12" name="Obraz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0" y="3490913"/>
            <a:ext cx="25908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0"/>
          <p:cNvSpPr txBox="1">
            <a:spLocks noChangeArrowheads="1"/>
          </p:cNvSpPr>
          <p:nvPr/>
        </p:nvSpPr>
        <p:spPr bwMode="auto">
          <a:xfrm>
            <a:off x="9934575" y="4267201"/>
            <a:ext cx="1593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Program </a:t>
            </a:r>
            <a:r>
              <a:rPr lang="en-US" sz="1500" dirty="0" err="1">
                <a:latin typeface="Calibri" pitchFamily="34" charset="0"/>
              </a:rPr>
              <a:t>wsparcia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uniwersytetów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ludowych</a:t>
            </a:r>
            <a:endParaRPr lang="en-US" sz="1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14782" r="204" b="-16392"/>
          <a:stretch/>
        </p:blipFill>
        <p:spPr>
          <a:xfrm>
            <a:off x="185798" y="1111767"/>
            <a:ext cx="6640384" cy="6571213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7046844" y="1152938"/>
            <a:ext cx="5145156" cy="5705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3797" name="Obraz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Obraz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pole tekstowe 21"/>
          <p:cNvSpPr txBox="1">
            <a:spLocks noChangeArrowheads="1"/>
          </p:cNvSpPr>
          <p:nvPr/>
        </p:nvSpPr>
        <p:spPr bwMode="auto">
          <a:xfrm>
            <a:off x="4649788" y="192088"/>
            <a:ext cx="721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NASZE PROGRAMY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sp>
        <p:nvSpPr>
          <p:cNvPr id="15" name="pole tekstowe 26"/>
          <p:cNvSpPr txBox="1">
            <a:spLocks noChangeArrowheads="1"/>
          </p:cNvSpPr>
          <p:nvPr/>
        </p:nvSpPr>
        <p:spPr bwMode="auto">
          <a:xfrm>
            <a:off x="7065933" y="4397373"/>
            <a:ext cx="17800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 err="1">
                <a:latin typeface="Calibri" pitchFamily="34" charset="0"/>
              </a:rPr>
              <a:t>Fundusz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Wsparcia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Organizacji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Pożytku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Publicznego</a:t>
            </a:r>
            <a:endParaRPr lang="en-US" sz="1500" dirty="0">
              <a:latin typeface="Calibri" pitchFamily="34" charset="0"/>
            </a:endParaRPr>
          </a:p>
        </p:txBody>
      </p:sp>
      <p:pic>
        <p:nvPicPr>
          <p:cNvPr id="16" name="Obraz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1928" y="1898927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e tekstowe 22"/>
          <p:cNvSpPr txBox="1">
            <a:spLocks noChangeArrowheads="1"/>
          </p:cNvSpPr>
          <p:nvPr/>
        </p:nvSpPr>
        <p:spPr bwMode="auto">
          <a:xfrm>
            <a:off x="7251493" y="2435007"/>
            <a:ext cx="131148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 err="1">
                <a:latin typeface="Calibri" pitchFamily="34" charset="0"/>
              </a:rPr>
              <a:t>Fundusz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Inicjatyw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Obywatelskich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1" name="pole tekstowe 23"/>
          <p:cNvSpPr txBox="1">
            <a:spLocks noChangeArrowheads="1"/>
          </p:cNvSpPr>
          <p:nvPr/>
        </p:nvSpPr>
        <p:spPr bwMode="auto">
          <a:xfrm>
            <a:off x="8582053" y="2385019"/>
            <a:ext cx="192499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Program </a:t>
            </a:r>
            <a:r>
              <a:rPr lang="en-US" sz="1500" dirty="0" err="1">
                <a:latin typeface="Calibri" pitchFamily="34" charset="0"/>
              </a:rPr>
              <a:t>R</a:t>
            </a:r>
            <a:r>
              <a:rPr lang="en-US" sz="1500" dirty="0" err="1" smtClean="0">
                <a:latin typeface="Calibri" pitchFamily="34" charset="0"/>
              </a:rPr>
              <a:t>ozwoju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O</a:t>
            </a:r>
            <a:r>
              <a:rPr lang="en-US" sz="1500" dirty="0" err="1" smtClean="0">
                <a:latin typeface="Calibri" pitchFamily="34" charset="0"/>
              </a:rPr>
              <a:t>rganizacji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O</a:t>
            </a:r>
            <a:r>
              <a:rPr lang="en-US" sz="1500" dirty="0" err="1" smtClean="0">
                <a:latin typeface="Calibri" pitchFamily="34" charset="0"/>
              </a:rPr>
              <a:t>bywatelskich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3" name="pole tekstowe 27"/>
          <p:cNvSpPr txBox="1">
            <a:spLocks noChangeArrowheads="1"/>
          </p:cNvSpPr>
          <p:nvPr/>
        </p:nvSpPr>
        <p:spPr bwMode="auto">
          <a:xfrm>
            <a:off x="8739260" y="4404763"/>
            <a:ext cx="16450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Program </a:t>
            </a:r>
            <a:r>
              <a:rPr lang="en-US" sz="1500" dirty="0" err="1">
                <a:latin typeface="Calibri" pitchFamily="34" charset="0"/>
              </a:rPr>
              <a:t>wsparcia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organizacji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harcerskich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5" name="pole tekstowe 24"/>
          <p:cNvSpPr txBox="1">
            <a:spLocks noChangeArrowheads="1"/>
          </p:cNvSpPr>
          <p:nvPr/>
        </p:nvSpPr>
        <p:spPr bwMode="auto">
          <a:xfrm>
            <a:off x="10629461" y="2493157"/>
            <a:ext cx="11331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 err="1">
                <a:latin typeface="Calibri" pitchFamily="34" charset="0"/>
              </a:rPr>
              <a:t>Korpus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Solidarności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7" name="pole tekstowe 28"/>
          <p:cNvSpPr txBox="1">
            <a:spLocks noChangeArrowheads="1"/>
          </p:cNvSpPr>
          <p:nvPr/>
        </p:nvSpPr>
        <p:spPr bwMode="auto">
          <a:xfrm>
            <a:off x="10451448" y="4281956"/>
            <a:ext cx="1489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Program </a:t>
            </a:r>
            <a:r>
              <a:rPr lang="en-US" sz="1500" dirty="0" err="1">
                <a:latin typeface="Calibri" pitchFamily="34" charset="0"/>
              </a:rPr>
              <a:t>wsparcia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uniwersytetów</a:t>
            </a:r>
            <a:r>
              <a:rPr lang="en-US" sz="1500" dirty="0">
                <a:latin typeface="Calibri" pitchFamily="34" charset="0"/>
              </a:rPr>
              <a:t> </a:t>
            </a:r>
            <a:r>
              <a:rPr lang="en-US" sz="1500" dirty="0" err="1">
                <a:latin typeface="Calibri" pitchFamily="34" charset="0"/>
              </a:rPr>
              <a:t>ludowych</a:t>
            </a:r>
            <a:endParaRPr lang="en-US" sz="1500" dirty="0">
              <a:latin typeface="Calibri" pitchFamily="34" charset="0"/>
            </a:endParaRPr>
          </a:p>
        </p:txBody>
      </p:sp>
      <p:pic>
        <p:nvPicPr>
          <p:cNvPr id="28" name="Obraz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82053" y="1807889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az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11565" y="1807889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Obraz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3827" y="3864683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247" y="3854979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Obraz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23949" y="3858519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5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0" y="1074738"/>
            <a:ext cx="6718851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6862429" y="1267274"/>
            <a:ext cx="4920624" cy="4911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5843" name="Obraz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Obraz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40364" y="1749043"/>
            <a:ext cx="6024231" cy="377426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dirty="0">
                <a:latin typeface="Calibri Light" pitchFamily="34" charset="0"/>
              </a:rPr>
              <a:t>NIW-CRSO </a:t>
            </a:r>
            <a:r>
              <a:rPr lang="pl-PL" dirty="0" smtClean="0">
                <a:latin typeface="Calibri Light" pitchFamily="34" charset="0"/>
              </a:rPr>
              <a:t>– instytucja właściwa </a:t>
            </a:r>
            <a:r>
              <a:rPr lang="pl-PL" dirty="0">
                <a:latin typeface="Calibri Light" pitchFamily="34" charset="0"/>
              </a:rPr>
              <a:t>w sprawach wspierania rozwoju społeczeństwa obywatelskiego, a także działalności pożytku publicznego i wolontariatu w zakresie określonym </a:t>
            </a:r>
            <a:r>
              <a:rPr lang="pl-PL" dirty="0" smtClean="0">
                <a:latin typeface="Calibri Light" pitchFamily="34" charset="0"/>
              </a:rPr>
              <a:t/>
            </a:r>
            <a:br>
              <a:rPr lang="pl-PL" dirty="0" smtClean="0">
                <a:latin typeface="Calibri Light" pitchFamily="34" charset="0"/>
              </a:rPr>
            </a:br>
            <a:r>
              <a:rPr lang="pl-PL" dirty="0" smtClean="0">
                <a:latin typeface="Calibri Light" pitchFamily="34" charset="0"/>
              </a:rPr>
              <a:t>w </a:t>
            </a:r>
            <a:r>
              <a:rPr lang="pl-PL" dirty="0">
                <a:latin typeface="Calibri Light" pitchFamily="34" charset="0"/>
              </a:rPr>
              <a:t>ustawie o działalności pożytku publicznego i o wolontariacie</a:t>
            </a:r>
            <a:r>
              <a:rPr lang="pl-PL" dirty="0" smtClean="0">
                <a:latin typeface="Calibri Light" pitchFamily="34" charset="0"/>
              </a:rPr>
              <a:t>.</a:t>
            </a:r>
            <a:endParaRPr lang="pl-PL" dirty="0">
              <a:latin typeface="Calibri Light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dirty="0">
                <a:latin typeface="Calibri Light" pitchFamily="34" charset="0"/>
              </a:rPr>
              <a:t>Zadania wykonywane wobec OPP do tej pory przez ministra </a:t>
            </a:r>
            <a:r>
              <a:rPr lang="pl-PL" dirty="0" smtClean="0">
                <a:latin typeface="Calibri Light" pitchFamily="34" charset="0"/>
              </a:rPr>
              <a:t/>
            </a:r>
            <a:br>
              <a:rPr lang="pl-PL" dirty="0" smtClean="0">
                <a:latin typeface="Calibri Light" pitchFamily="34" charset="0"/>
              </a:rPr>
            </a:br>
            <a:r>
              <a:rPr lang="pl-PL" dirty="0" smtClean="0">
                <a:latin typeface="Calibri Light" pitchFamily="34" charset="0"/>
              </a:rPr>
              <a:t>ds</a:t>
            </a:r>
            <a:r>
              <a:rPr lang="pl-PL" dirty="0">
                <a:latin typeface="Calibri Light" pitchFamily="34" charset="0"/>
              </a:rPr>
              <a:t>. zabezpieczenia społecznego </a:t>
            </a:r>
            <a:r>
              <a:rPr lang="pl-PL" dirty="0" smtClean="0">
                <a:latin typeface="Calibri Light" pitchFamily="34" charset="0"/>
              </a:rPr>
              <a:t>zostały przekazane Dyrektorowi </a:t>
            </a:r>
            <a:r>
              <a:rPr lang="pl-PL" dirty="0">
                <a:latin typeface="Calibri Light" pitchFamily="34" charset="0"/>
              </a:rPr>
              <a:t>Narodowego </a:t>
            </a:r>
            <a:r>
              <a:rPr lang="pl-PL" dirty="0" smtClean="0">
                <a:latin typeface="Calibri Light" pitchFamily="34" charset="0"/>
              </a:rPr>
              <a:t>Instytutu Wolności, </a:t>
            </a:r>
            <a:r>
              <a:rPr lang="pl-PL" dirty="0">
                <a:latin typeface="Calibri Light" pitchFamily="34" charset="0"/>
              </a:rPr>
              <a:t>który zobowiązany będzie</a:t>
            </a:r>
            <a:r>
              <a:rPr lang="pl-PL" dirty="0" smtClean="0">
                <a:latin typeface="Calibri Light" pitchFamily="34" charset="0"/>
              </a:rPr>
              <a:t>:</a:t>
            </a:r>
            <a:endParaRPr lang="pl-PL" dirty="0">
              <a:latin typeface="Calibri Light" pitchFamily="34" charset="0"/>
            </a:endParaRPr>
          </a:p>
          <a:p>
            <a:pPr marL="266700" indent="-1778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Calibri Light" pitchFamily="34" charset="0"/>
              </a:rPr>
              <a:t>zamieszczać informację dotyczącą wydatkowania przez organizacje pożytku publicznego środków finansowych pochodzących z 1% podatku dochodowego od osób fizycznych za rok </a:t>
            </a:r>
            <a:r>
              <a:rPr lang="pl-PL" dirty="0" smtClean="0">
                <a:latin typeface="Calibri Light" pitchFamily="34" charset="0"/>
              </a:rPr>
              <a:t>poprzedni</a:t>
            </a:r>
            <a:r>
              <a:rPr lang="pl-PL" dirty="0">
                <a:latin typeface="Calibri Light" pitchFamily="34" charset="0"/>
              </a:rPr>
              <a:t>,</a:t>
            </a:r>
          </a:p>
          <a:p>
            <a:pPr marL="266700" indent="-1778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Calibri Light" pitchFamily="34" charset="0"/>
              </a:rPr>
              <a:t>prowadzić w formie elektronicznej wykaz organizacji mających status organizacji pożytku publicznego.</a:t>
            </a:r>
          </a:p>
        </p:txBody>
      </p:sp>
      <p:sp>
        <p:nvSpPr>
          <p:cNvPr id="35846" name="pole tekstowe 21"/>
          <p:cNvSpPr txBox="1">
            <a:spLocks noChangeArrowheads="1"/>
          </p:cNvSpPr>
          <p:nvPr/>
        </p:nvSpPr>
        <p:spPr bwMode="auto">
          <a:xfrm>
            <a:off x="4649788" y="192088"/>
            <a:ext cx="721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DZIAŁALNOŚĆ OPP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2050" name="Picture 2" descr="http://www.tea.org.pl/icons/newspl/204_logo_opp_k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42" y="1778941"/>
            <a:ext cx="3731918" cy="373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3798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pole tekstowe 21"/>
          <p:cNvSpPr txBox="1">
            <a:spLocks noChangeArrowheads="1"/>
          </p:cNvSpPr>
          <p:nvPr/>
        </p:nvSpPr>
        <p:spPr bwMode="auto">
          <a:xfrm>
            <a:off x="4649788" y="192088"/>
            <a:ext cx="721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GOTOWI NA RODO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 r="1201" b="-399"/>
          <a:stretch/>
        </p:blipFill>
        <p:spPr>
          <a:xfrm>
            <a:off x="0" y="1078172"/>
            <a:ext cx="6948000" cy="574817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"/>
          <a:stretch/>
        </p:blipFill>
        <p:spPr>
          <a:xfrm>
            <a:off x="9246858" y="1096688"/>
            <a:ext cx="2936436" cy="217105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16277" b="1"/>
          <a:stretch/>
        </p:blipFill>
        <p:spPr>
          <a:xfrm>
            <a:off x="6974957" y="3311012"/>
            <a:ext cx="5207517" cy="328085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3797" name="Obraz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8" t="10223" r="17473" b="6791"/>
          <a:stretch/>
        </p:blipFill>
        <p:spPr>
          <a:xfrm>
            <a:off x="6978791" y="1096004"/>
            <a:ext cx="2237275" cy="216963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928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840163" y="0"/>
            <a:ext cx="835183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7410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3413"/>
            <a:ext cx="22288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502025" y="0"/>
            <a:ext cx="14763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7412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upa 14"/>
          <p:cNvGrpSpPr>
            <a:grpSpLocks/>
          </p:cNvGrpSpPr>
          <p:nvPr/>
        </p:nvGrpSpPr>
        <p:grpSpPr bwMode="auto">
          <a:xfrm>
            <a:off x="2054225" y="5272088"/>
            <a:ext cx="1079500" cy="1146175"/>
            <a:chOff x="1263605" y="4165181"/>
            <a:chExt cx="1078760" cy="1145184"/>
          </a:xfrm>
        </p:grpSpPr>
        <p:pic>
          <p:nvPicPr>
            <p:cNvPr id="17418" name="Obraz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0732" y="4165181"/>
              <a:ext cx="1041633" cy="104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pole tekstowe 10"/>
            <p:cNvSpPr txBox="1">
              <a:spLocks noChangeArrowheads="1"/>
            </p:cNvSpPr>
            <p:nvPr/>
          </p:nvSpPr>
          <p:spPr bwMode="auto">
            <a:xfrm>
              <a:off x="1263605" y="5033366"/>
              <a:ext cx="9654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Tw Cen MT" pitchFamily="34" charset="-18"/>
                </a:rPr>
                <a:t>/niw.gov.pl</a:t>
              </a:r>
              <a:endParaRPr lang="pl-PL" sz="1200">
                <a:latin typeface="Tw Cen MT" pitchFamily="34" charset="-18"/>
              </a:endParaRPr>
            </a:p>
          </p:txBody>
        </p:sp>
      </p:grpSp>
      <p:grpSp>
        <p:nvGrpSpPr>
          <p:cNvPr id="17414" name="Grupa 5"/>
          <p:cNvGrpSpPr>
            <a:grpSpLocks/>
          </p:cNvGrpSpPr>
          <p:nvPr/>
        </p:nvGrpSpPr>
        <p:grpSpPr bwMode="auto">
          <a:xfrm>
            <a:off x="136525" y="5310188"/>
            <a:ext cx="1819275" cy="1108075"/>
            <a:chOff x="340857" y="5438773"/>
            <a:chExt cx="1819417" cy="1107546"/>
          </a:xfrm>
        </p:grpSpPr>
        <p:pic>
          <p:nvPicPr>
            <p:cNvPr id="17416" name="Obraz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8134" y="5438773"/>
              <a:ext cx="1038455" cy="104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pole tekstowe 11"/>
            <p:cNvSpPr txBox="1">
              <a:spLocks noChangeArrowheads="1"/>
            </p:cNvSpPr>
            <p:nvPr/>
          </p:nvSpPr>
          <p:spPr bwMode="auto">
            <a:xfrm>
              <a:off x="340857" y="6269320"/>
              <a:ext cx="18194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Tw Cen MT" pitchFamily="34" charset="-18"/>
                </a:rPr>
                <a:t>/narodowyinstytutwolnosci</a:t>
              </a:r>
              <a:endParaRPr lang="pl-PL" sz="1200">
                <a:latin typeface="Tw Cen MT" pitchFamily="34" charset="-18"/>
              </a:endParaRPr>
            </a:p>
          </p:txBody>
        </p:sp>
      </p:grpSp>
      <p:sp>
        <p:nvSpPr>
          <p:cNvPr id="17415" name="pole tekstowe 12"/>
          <p:cNvSpPr txBox="1">
            <a:spLocks noChangeArrowheads="1"/>
          </p:cNvSpPr>
          <p:nvPr/>
        </p:nvSpPr>
        <p:spPr bwMode="auto">
          <a:xfrm>
            <a:off x="4214813" y="1830388"/>
            <a:ext cx="58197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5400" dirty="0">
                <a:solidFill>
                  <a:srgbClr val="C00000"/>
                </a:solidFill>
                <a:latin typeface="Tw Cen MT" pitchFamily="34" charset="-18"/>
              </a:rPr>
              <a:t>DOTYCHCZASOWE</a:t>
            </a:r>
          </a:p>
          <a:p>
            <a:r>
              <a:rPr lang="pl-PL" sz="5400" dirty="0" smtClean="0">
                <a:solidFill>
                  <a:srgbClr val="C00000"/>
                </a:solidFill>
                <a:latin typeface="Tw Cen MT" pitchFamily="34" charset="-18"/>
              </a:rPr>
              <a:t>ZMIANY</a:t>
            </a:r>
            <a:endParaRPr lang="pl-PL" dirty="0">
              <a:latin typeface="Tw Cen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8435" name="Obraz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az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ymbol zastępczy tekstu 3"/>
          <p:cNvSpPr txBox="1">
            <a:spLocks/>
          </p:cNvSpPr>
          <p:nvPr/>
        </p:nvSpPr>
        <p:spPr>
          <a:xfrm>
            <a:off x="345779" y="2361683"/>
            <a:ext cx="11185525" cy="3024003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altLang="pl-PL" dirty="0">
                <a:latin typeface="+mj-lt"/>
              </a:rPr>
              <a:t>u</a:t>
            </a:r>
            <a:r>
              <a:rPr lang="pl-PL" altLang="pl-PL" dirty="0" smtClean="0">
                <a:latin typeface="+mj-lt"/>
              </a:rPr>
              <a:t>tworzenie </a:t>
            </a:r>
            <a:r>
              <a:rPr lang="pl-PL" altLang="pl-PL" dirty="0">
                <a:latin typeface="+mj-lt"/>
              </a:rPr>
              <a:t>Funduszu Wspierania Rozwoju Społeczeństwa Obywatelskiego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altLang="pl-PL" dirty="0">
                <a:latin typeface="+mj-lt"/>
              </a:rPr>
              <a:t>utworzenie Komitetu ds. Pożytku Publicznego z Przewodniczącym w randze wicepremiera na czele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altLang="pl-PL" dirty="0">
                <a:latin typeface="+mj-lt"/>
              </a:rPr>
              <a:t>utworzenie Narodowego Instytutu Wolności - Centrum Rozwoju Społeczeństwa Obywatelskiego,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altLang="pl-PL" dirty="0">
                <a:latin typeface="+mj-lt"/>
              </a:rPr>
              <a:t>Rada Działalności Pożytku Publicznego jako organ doradczy Przewodniczącego Komitetu ds. Pożytku Publicznego (zamiast Ministra Rodziny, Pracy i Polityki Społecznej),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altLang="pl-PL" dirty="0">
                <a:latin typeface="+mj-lt"/>
              </a:rPr>
              <a:t>możliwość powołania pełnomocnika ds. społeczeństwa obywatelskiego przez wojewodę, 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altLang="pl-PL" b="1" dirty="0">
                <a:latin typeface="+mj-lt"/>
              </a:rPr>
              <a:t>od października 2018:</a:t>
            </a:r>
            <a:r>
              <a:rPr lang="pl-PL" altLang="pl-PL" dirty="0">
                <a:latin typeface="+mj-lt"/>
              </a:rPr>
              <a:t> nowe wzory ofert, ramowe wzory umów, wzory sprawozdań, które do tej pory określał </a:t>
            </a:r>
            <a:r>
              <a:rPr lang="pl-PL" altLang="pl-PL" dirty="0" err="1">
                <a:latin typeface="+mj-lt"/>
              </a:rPr>
              <a:t>MRPiPS</a:t>
            </a:r>
            <a:r>
              <a:rPr lang="pl-PL" altLang="pl-PL" dirty="0" smtClean="0">
                <a:latin typeface="+mj-lt"/>
              </a:rPr>
              <a:t>.</a:t>
            </a:r>
            <a:endParaRPr lang="pl-PL" altLang="pl-PL" dirty="0">
              <a:latin typeface="+mj-lt"/>
            </a:endParaRPr>
          </a:p>
        </p:txBody>
      </p:sp>
      <p:sp>
        <p:nvSpPr>
          <p:cNvPr id="18439" name="pole tekstowe 22"/>
          <p:cNvSpPr txBox="1">
            <a:spLocks noChangeArrowheads="1"/>
          </p:cNvSpPr>
          <p:nvPr/>
        </p:nvSpPr>
        <p:spPr bwMode="auto">
          <a:xfrm>
            <a:off x="6786563" y="192088"/>
            <a:ext cx="5081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>
                <a:solidFill>
                  <a:srgbClr val="C00000"/>
                </a:solidFill>
                <a:latin typeface="Tw Cen MT" pitchFamily="34" charset="-18"/>
              </a:rPr>
              <a:t>NAJWAŻNIEJSZE ZMIANY</a:t>
            </a:r>
            <a:endParaRPr lang="en-US" sz="2400">
              <a:solidFill>
                <a:srgbClr val="C00000"/>
              </a:solidFill>
              <a:latin typeface="Tw Cen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0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1987" name="Obraz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09575" y="1304925"/>
            <a:ext cx="7690609" cy="48736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dirty="0">
                <a:solidFill>
                  <a:srgbClr val="C00000"/>
                </a:solidFill>
                <a:latin typeface="Tw Cen MT" panose="020B0602020104020603" pitchFamily="34" charset="-18"/>
              </a:rPr>
              <a:t>Fundusz Wspierania Rozwoju Społeczeństwa </a:t>
            </a:r>
            <a:r>
              <a:rPr lang="pl-PL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Obywatelskiego:</a:t>
            </a:r>
            <a:endParaRPr lang="pl-PL" dirty="0">
              <a:solidFill>
                <a:srgbClr val="C00000"/>
              </a:solidFill>
              <a:latin typeface="Tw Cen MT" panose="020B0602020104020603" pitchFamily="34" charset="-18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 smtClean="0">
                <a:latin typeface="Calibri Light" pitchFamily="34" charset="0"/>
              </a:rPr>
              <a:t>około </a:t>
            </a:r>
            <a:r>
              <a:rPr lang="pl-PL" dirty="0">
                <a:latin typeface="Calibri Light" pitchFamily="34" charset="0"/>
              </a:rPr>
              <a:t>40 milionów zł rocznie dzięki zmianom w ustawie o grach hazardowych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 smtClean="0">
                <a:latin typeface="Calibri Light" pitchFamily="34" charset="0"/>
              </a:rPr>
              <a:t>utworzony 1 </a:t>
            </a:r>
            <a:r>
              <a:rPr lang="pl-PL" dirty="0">
                <a:latin typeface="Calibri Light" pitchFamily="34" charset="0"/>
              </a:rPr>
              <a:t>kwietnia 2017 r. na mocy ustawy z dnia 15 grudnia 2016 r. o zmianie ustawy o grach hazardowych oraz niektórych innych </a:t>
            </a:r>
            <a:r>
              <a:rPr lang="pl-PL" dirty="0" smtClean="0">
                <a:latin typeface="Calibri Light" pitchFamily="34" charset="0"/>
              </a:rPr>
              <a:t>ustaw,</a:t>
            </a:r>
            <a:endParaRPr lang="pl-PL" dirty="0">
              <a:latin typeface="Calibri Light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 smtClean="0">
                <a:latin typeface="Calibri Light" pitchFamily="34" charset="0"/>
              </a:rPr>
              <a:t>Dysponent: </a:t>
            </a:r>
            <a:r>
              <a:rPr lang="pl-PL" dirty="0">
                <a:latin typeface="Calibri Light" pitchFamily="34" charset="0"/>
              </a:rPr>
              <a:t>Przewodniczący Komitetu ds. Pożytku </a:t>
            </a:r>
            <a:r>
              <a:rPr lang="pl-PL" dirty="0" smtClean="0">
                <a:latin typeface="Calibri Light" pitchFamily="34" charset="0"/>
              </a:rPr>
              <a:t>Publicznego,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 smtClean="0">
                <a:latin typeface="Calibri Light" pitchFamily="34" charset="0"/>
              </a:rPr>
              <a:t>przychodem </a:t>
            </a:r>
            <a:r>
              <a:rPr lang="pl-PL" dirty="0">
                <a:latin typeface="Calibri Light" pitchFamily="34" charset="0"/>
              </a:rPr>
              <a:t>Funduszu </a:t>
            </a:r>
            <a:r>
              <a:rPr lang="pl-PL" dirty="0" smtClean="0">
                <a:latin typeface="Calibri Light" pitchFamily="34" charset="0"/>
              </a:rPr>
              <a:t>jest </a:t>
            </a:r>
            <a:r>
              <a:rPr lang="pl-PL" dirty="0">
                <a:latin typeface="Calibri Light" pitchFamily="34" charset="0"/>
              </a:rPr>
              <a:t>4% wpływów z </a:t>
            </a:r>
            <a:r>
              <a:rPr lang="pl-PL" dirty="0" smtClean="0">
                <a:latin typeface="Calibri Light" pitchFamily="34" charset="0"/>
              </a:rPr>
              <a:t>dopłat,</a:t>
            </a:r>
            <a:endParaRPr lang="pl-PL" dirty="0">
              <a:latin typeface="Calibri Light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 smtClean="0">
                <a:latin typeface="Calibri Light" pitchFamily="34" charset="0"/>
              </a:rPr>
              <a:t>operator: </a:t>
            </a:r>
            <a:r>
              <a:rPr lang="pl-PL" dirty="0">
                <a:latin typeface="Calibri Light" pitchFamily="34" charset="0"/>
              </a:rPr>
              <a:t>Narodowy Instytut </a:t>
            </a:r>
            <a:r>
              <a:rPr lang="pl-PL" dirty="0" smtClean="0">
                <a:latin typeface="Calibri Light" pitchFamily="34" charset="0"/>
              </a:rPr>
              <a:t>Wolności</a:t>
            </a:r>
            <a:r>
              <a:rPr lang="pl-PL" dirty="0">
                <a:latin typeface="Calibri Light" pitchFamily="34" charset="0"/>
              </a:rPr>
              <a:t> </a:t>
            </a:r>
            <a:r>
              <a:rPr lang="pl-PL" dirty="0" smtClean="0">
                <a:latin typeface="Calibri Light" pitchFamily="34" charset="0"/>
              </a:rPr>
              <a:t>– Centrum Rozwoju Społeczeństwa Obywatelskiego,</a:t>
            </a:r>
            <a:endParaRPr lang="pl-PL" dirty="0">
              <a:latin typeface="Calibri Light" pitchFamily="34" charset="0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 smtClean="0">
                <a:latin typeface="Calibri Light" pitchFamily="34" charset="0"/>
              </a:rPr>
              <a:t>w </a:t>
            </a:r>
            <a:r>
              <a:rPr lang="pl-PL" dirty="0">
                <a:latin typeface="Calibri Light" pitchFamily="34" charset="0"/>
              </a:rPr>
              <a:t>2018 r. prowadzone są przez Przewodniczącego Komitetu ds. Pożytku </a:t>
            </a:r>
            <a:r>
              <a:rPr lang="pl-PL" dirty="0" smtClean="0">
                <a:latin typeface="Calibri Light" pitchFamily="34" charset="0"/>
              </a:rPr>
              <a:t>Publicznego</a:t>
            </a:r>
            <a:br>
              <a:rPr lang="pl-PL" dirty="0" smtClean="0">
                <a:latin typeface="Calibri Light" pitchFamily="34" charset="0"/>
              </a:rPr>
            </a:br>
            <a:r>
              <a:rPr lang="pl-PL" dirty="0" smtClean="0">
                <a:latin typeface="Calibri Light" pitchFamily="34" charset="0"/>
              </a:rPr>
              <a:t>i </a:t>
            </a:r>
            <a:r>
              <a:rPr lang="pl-PL" dirty="0">
                <a:latin typeface="Calibri Light" pitchFamily="34" charset="0"/>
              </a:rPr>
              <a:t>Narodowy Instytut intensywne prace nad założeniami projektów rządowych programów wspierania rozwoju społeczeństwa obywatelskiego, które w formie projektu uchwały zostaną poddane pod konsultacje społeczne i przedstawione do akceptacji Radzie Ministrów</a:t>
            </a:r>
            <a:r>
              <a:rPr lang="pl-PL" dirty="0" smtClean="0">
                <a:latin typeface="Calibri Light" pitchFamily="34" charset="0"/>
              </a:rPr>
              <a:t>.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1990" name="pole tekstowe 21"/>
          <p:cNvSpPr txBox="1">
            <a:spLocks noChangeArrowheads="1"/>
          </p:cNvSpPr>
          <p:nvPr/>
        </p:nvSpPr>
        <p:spPr bwMode="auto">
          <a:xfrm>
            <a:off x="4649788" y="192088"/>
            <a:ext cx="721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FUNDUSZ WSPIERANIA ROZWOJU SO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4" y="2094614"/>
            <a:ext cx="3586043" cy="312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840163" y="0"/>
            <a:ext cx="835183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3554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3413"/>
            <a:ext cx="22288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502025" y="0"/>
            <a:ext cx="14763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3556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4878" y="5107237"/>
            <a:ext cx="794903" cy="79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pole tekstowe 10"/>
          <p:cNvSpPr txBox="1">
            <a:spLocks noChangeArrowheads="1"/>
          </p:cNvSpPr>
          <p:nvPr/>
        </p:nvSpPr>
        <p:spPr bwMode="auto">
          <a:xfrm>
            <a:off x="2364085" y="5781738"/>
            <a:ext cx="9661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Tw Cen MT" pitchFamily="34" charset="-18"/>
              </a:rPr>
              <a:t>/niw.gov.pl</a:t>
            </a:r>
            <a:endParaRPr lang="pl-PL" sz="900" dirty="0">
              <a:latin typeface="Tw Cen MT" pitchFamily="34" charset="-18"/>
            </a:endParaRPr>
          </a:p>
        </p:txBody>
      </p:sp>
      <p:pic>
        <p:nvPicPr>
          <p:cNvPr id="23560" name="Obraz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572" y="5099998"/>
            <a:ext cx="794903" cy="79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pole tekstowe 11"/>
          <p:cNvSpPr txBox="1">
            <a:spLocks noChangeArrowheads="1"/>
          </p:cNvSpPr>
          <p:nvPr/>
        </p:nvSpPr>
        <p:spPr bwMode="auto">
          <a:xfrm>
            <a:off x="-13502" y="5795412"/>
            <a:ext cx="15339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Tw Cen MT" pitchFamily="34" charset="-18"/>
              </a:rPr>
              <a:t>/</a:t>
            </a:r>
            <a:r>
              <a:rPr lang="en-US" sz="900" dirty="0" err="1">
                <a:latin typeface="Tw Cen MT" pitchFamily="34" charset="-18"/>
              </a:rPr>
              <a:t>narodowyinstytutwolnosci</a:t>
            </a:r>
            <a:endParaRPr lang="pl-PL" sz="900" dirty="0">
              <a:latin typeface="Tw Cen MT" pitchFamily="34" charset="-18"/>
            </a:endParaRPr>
          </a:p>
        </p:txBody>
      </p:sp>
      <p:sp>
        <p:nvSpPr>
          <p:cNvPr id="23559" name="pole tekstowe 12"/>
          <p:cNvSpPr txBox="1">
            <a:spLocks noChangeArrowheads="1"/>
          </p:cNvSpPr>
          <p:nvPr/>
        </p:nvSpPr>
        <p:spPr bwMode="auto">
          <a:xfrm>
            <a:off x="4214813" y="2298700"/>
            <a:ext cx="5819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5400">
                <a:solidFill>
                  <a:srgbClr val="C00000"/>
                </a:solidFill>
                <a:latin typeface="Tw Cen MT" pitchFamily="34" charset="-18"/>
              </a:rPr>
              <a:t>NIW-CRSO</a:t>
            </a:r>
            <a:endParaRPr lang="pl-PL">
              <a:latin typeface="Tw Cen MT" pitchFamily="34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35" y="5316635"/>
            <a:ext cx="308066" cy="252253"/>
          </a:xfrm>
          <a:prstGeom prst="rect">
            <a:avLst/>
          </a:prstGeom>
        </p:spPr>
      </p:pic>
      <p:sp>
        <p:nvSpPr>
          <p:cNvPr id="15" name="Owal 14"/>
          <p:cNvSpPr/>
          <p:nvPr/>
        </p:nvSpPr>
        <p:spPr>
          <a:xfrm>
            <a:off x="1537549" y="5164235"/>
            <a:ext cx="559720" cy="559720"/>
          </a:xfrm>
          <a:prstGeom prst="ellipse">
            <a:avLst/>
          </a:prstGeom>
          <a:noFill/>
          <a:ln w="3175">
            <a:solidFill>
              <a:srgbClr val="C00000">
                <a:alpha val="59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0"/>
          <p:cNvSpPr txBox="1">
            <a:spLocks noChangeArrowheads="1"/>
          </p:cNvSpPr>
          <p:nvPr/>
        </p:nvSpPr>
        <p:spPr bwMode="auto">
          <a:xfrm>
            <a:off x="1364616" y="5781738"/>
            <a:ext cx="9661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smtClean="0">
                <a:latin typeface="Tw Cen MT" pitchFamily="34" charset="-18"/>
              </a:rPr>
              <a:t>/</a:t>
            </a:r>
            <a:r>
              <a:rPr lang="en-US" sz="900" dirty="0" err="1" smtClean="0">
                <a:latin typeface="Tw Cen MT" pitchFamily="34" charset="-18"/>
              </a:rPr>
              <a:t>niwcrso</a:t>
            </a:r>
            <a:endParaRPr lang="pl-PL" sz="900" dirty="0">
              <a:latin typeface="Tw Cen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703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0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3011" name="Obraz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Symbol zastępczy tekstu 3"/>
          <p:cNvSpPr txBox="1">
            <a:spLocks/>
          </p:cNvSpPr>
          <p:nvPr/>
        </p:nvSpPr>
        <p:spPr bwMode="auto">
          <a:xfrm>
            <a:off x="472281" y="1645167"/>
            <a:ext cx="778668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Środki Funduszu będą przeznaczane na:</a:t>
            </a:r>
          </a:p>
          <a:p>
            <a:pPr marL="446088" lvl="1" indent="-26828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 smtClean="0">
                <a:latin typeface="+mj-lt"/>
              </a:rPr>
              <a:t>wzmocnienie </a:t>
            </a:r>
            <a:r>
              <a:rPr lang="pl-PL" dirty="0">
                <a:latin typeface="+mj-lt"/>
              </a:rPr>
              <a:t>i </a:t>
            </a:r>
            <a:r>
              <a:rPr lang="pl-PL" dirty="0" smtClean="0">
                <a:latin typeface="+mj-lt"/>
              </a:rPr>
              <a:t>podniesienie </a:t>
            </a:r>
            <a:r>
              <a:rPr lang="pl-PL" dirty="0">
                <a:latin typeface="+mj-lt"/>
              </a:rPr>
              <a:t>jakości działania całego sektora pozarządowego lub jego znaczących części (branż, środowisk</a:t>
            </a:r>
            <a:r>
              <a:rPr lang="pl-PL" dirty="0" smtClean="0">
                <a:latin typeface="+mj-lt"/>
              </a:rPr>
              <a:t>),</a:t>
            </a:r>
            <a:endParaRPr lang="pl-PL" dirty="0">
              <a:latin typeface="+mj-lt"/>
            </a:endParaRPr>
          </a:p>
          <a:p>
            <a:pPr marL="446088" lvl="1" indent="-26828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wspieranie rozwoju porozumień organizacji, platform współpracy, reprezentacji środowisk organizacji sektora </a:t>
            </a:r>
            <a:r>
              <a:rPr lang="pl-PL" dirty="0" smtClean="0">
                <a:latin typeface="+mj-lt"/>
              </a:rPr>
              <a:t>pozarządowego,</a:t>
            </a:r>
            <a:endParaRPr lang="pl-PL" dirty="0">
              <a:latin typeface="+mj-lt"/>
            </a:endParaRPr>
          </a:p>
          <a:p>
            <a:pPr marL="446088" lvl="1" indent="-26828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wspieranie działań statutowych organizacji sektora </a:t>
            </a:r>
            <a:r>
              <a:rPr lang="pl-PL" dirty="0" smtClean="0">
                <a:latin typeface="+mj-lt"/>
              </a:rPr>
              <a:t>pozarządowego</a:t>
            </a:r>
            <a:r>
              <a:rPr lang="pl-PL" dirty="0">
                <a:latin typeface="+mj-lt"/>
              </a:rPr>
              <a:t>,</a:t>
            </a:r>
          </a:p>
          <a:p>
            <a:pPr marL="446088" lvl="1" indent="-268288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rozwój instytucjonalny organizacji, w </a:t>
            </a:r>
            <a:r>
              <a:rPr lang="pl-PL" dirty="0" smtClean="0">
                <a:latin typeface="+mj-lt"/>
              </a:rPr>
              <a:t>tym:</a:t>
            </a:r>
          </a:p>
          <a:p>
            <a:pPr marL="893763" lvl="1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budowanie </a:t>
            </a:r>
            <a:r>
              <a:rPr lang="pl-PL" dirty="0">
                <a:latin typeface="+mj-lt"/>
              </a:rPr>
              <a:t>stabilnych podstaw ich dalszego funkcjonowania</a:t>
            </a:r>
            <a:r>
              <a:rPr lang="pl-PL" dirty="0" smtClean="0">
                <a:latin typeface="+mj-lt"/>
              </a:rPr>
              <a:t>,</a:t>
            </a:r>
          </a:p>
          <a:p>
            <a:pPr marL="893763" lvl="1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tworzenie </a:t>
            </a:r>
            <a:r>
              <a:rPr lang="pl-PL" dirty="0">
                <a:latin typeface="+mj-lt"/>
              </a:rPr>
              <a:t>perspektywicznych planów działania i finansowania</a:t>
            </a:r>
            <a:r>
              <a:rPr lang="pl-PL" dirty="0" smtClean="0">
                <a:latin typeface="+mj-lt"/>
              </a:rPr>
              <a:t>,</a:t>
            </a:r>
          </a:p>
          <a:p>
            <a:pPr marL="893763" lvl="1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dirty="0" smtClean="0">
                <a:latin typeface="+mj-lt"/>
              </a:rPr>
              <a:t>podnoszenie </a:t>
            </a:r>
            <a:r>
              <a:rPr lang="pl-PL" dirty="0">
                <a:latin typeface="+mj-lt"/>
              </a:rPr>
              <a:t>standardów pracy i zarządzania organizacją.</a:t>
            </a:r>
          </a:p>
        </p:txBody>
      </p:sp>
      <p:sp>
        <p:nvSpPr>
          <p:cNvPr id="43014" name="pole tekstowe 21"/>
          <p:cNvSpPr txBox="1">
            <a:spLocks noChangeArrowheads="1"/>
          </p:cNvSpPr>
          <p:nvPr/>
        </p:nvSpPr>
        <p:spPr bwMode="auto">
          <a:xfrm>
            <a:off x="4649788" y="192088"/>
            <a:ext cx="721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>
                <a:solidFill>
                  <a:srgbClr val="C00000"/>
                </a:solidFill>
                <a:latin typeface="Tw Cen MT" pitchFamily="34" charset="-18"/>
              </a:rPr>
              <a:t>FUNDUSZ WSPIERANIA ROZWOJU SO</a:t>
            </a:r>
            <a:endParaRPr lang="en-US" sz="240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4" y="2094614"/>
            <a:ext cx="3586043" cy="312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9459" name="Obraz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Obraz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ymbol zastępczy tekstu 3"/>
          <p:cNvSpPr txBox="1">
            <a:spLocks/>
          </p:cNvSpPr>
          <p:nvPr/>
        </p:nvSpPr>
        <p:spPr>
          <a:xfrm>
            <a:off x="409575" y="1304925"/>
            <a:ext cx="11249025" cy="507682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pl-PL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omitet 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do spraw Pożytku 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Publicznego</a:t>
            </a:r>
            <a:r>
              <a:rPr lang="pl-PL" dirty="0">
                <a:solidFill>
                  <a:srgbClr val="C00000"/>
                </a:solidFill>
                <a:latin typeface="+mj-lt"/>
              </a:rPr>
              <a:t> </a:t>
            </a:r>
            <a:r>
              <a:rPr lang="pl-PL" dirty="0" smtClean="0">
                <a:latin typeface="+mj-lt"/>
              </a:rPr>
              <a:t>jest organem </a:t>
            </a:r>
            <a:r>
              <a:rPr lang="pl-PL" dirty="0">
                <a:latin typeface="+mj-lt"/>
              </a:rPr>
              <a:t>administracji rządowej właściwym w sprawach pożytku publicznego i wolontariatu, w tym programowania, koordynowania i organizowania współpracy organów administracji publicznej i podmiotów działających w sferze pożytku </a:t>
            </a:r>
            <a:r>
              <a:rPr lang="pl-PL" dirty="0" smtClean="0">
                <a:latin typeface="+mj-lt"/>
              </a:rPr>
              <a:t>publicznego</a:t>
            </a:r>
            <a:endParaRPr lang="pl-PL" dirty="0">
              <a:latin typeface="+mj-lt"/>
            </a:endParaRPr>
          </a:p>
        </p:txBody>
      </p:sp>
      <p:sp>
        <p:nvSpPr>
          <p:cNvPr id="19463" name="pole tekstowe 25"/>
          <p:cNvSpPr txBox="1">
            <a:spLocks noChangeArrowheads="1"/>
          </p:cNvSpPr>
          <p:nvPr/>
        </p:nvSpPr>
        <p:spPr bwMode="auto">
          <a:xfrm>
            <a:off x="6786563" y="192088"/>
            <a:ext cx="5081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KOMITET DS. POŻYTKU PUBLICZNEGO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1026" name="Picture 2" descr="http://www.mkidn.gov.pl/media/_img/content2017-2/20171211_Glinski_Pozytek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4" b="21263"/>
          <a:stretch/>
        </p:blipFill>
        <p:spPr bwMode="auto">
          <a:xfrm>
            <a:off x="525462" y="2611289"/>
            <a:ext cx="11017250" cy="360377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51204" name="Obraz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Obraz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pole tekstowe 25"/>
          <p:cNvSpPr txBox="1">
            <a:spLocks noChangeArrowheads="1"/>
          </p:cNvSpPr>
          <p:nvPr/>
        </p:nvSpPr>
        <p:spPr bwMode="auto">
          <a:xfrm>
            <a:off x="6786563" y="192088"/>
            <a:ext cx="5081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>
                <a:solidFill>
                  <a:srgbClr val="C00000"/>
                </a:solidFill>
                <a:latin typeface="Tw Cen MT" pitchFamily="34" charset="-18"/>
              </a:rPr>
              <a:t>KOMITET DS. POŻYTKU PUBLICZNEGO</a:t>
            </a:r>
            <a:endParaRPr lang="en-US" sz="2400">
              <a:solidFill>
                <a:srgbClr val="C00000"/>
              </a:solidFill>
              <a:latin typeface="Tw Cen MT" pitchFamily="34" charset="-18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6442075" y="2068513"/>
            <a:ext cx="5260976" cy="4310061"/>
            <a:chOff x="6442075" y="2068513"/>
            <a:chExt cx="5260976" cy="4310061"/>
          </a:xfrm>
        </p:grpSpPr>
        <p:sp>
          <p:nvSpPr>
            <p:cNvPr id="17" name="Symbol zastępczy tekstu 3"/>
            <p:cNvSpPr txBox="1">
              <a:spLocks/>
            </p:cNvSpPr>
            <p:nvPr/>
          </p:nvSpPr>
          <p:spPr>
            <a:xfrm>
              <a:off x="6498432" y="2452688"/>
              <a:ext cx="5204618" cy="3300414"/>
            </a:xfrm>
            <a:prstGeom prst="rect">
              <a:avLst/>
            </a:prstGeom>
          </p:spPr>
          <p:txBody>
            <a:bodyPr/>
            <a:lstStyle/>
            <a:p>
              <a:pPr marL="266700" indent="-266700">
                <a:lnSpc>
                  <a:spcPct val="90000"/>
                </a:lnSpc>
                <a:spcBef>
                  <a:spcPts val="1000"/>
                </a:spcBef>
                <a:buFont typeface="Symbol" pitchFamily="18" charset="2"/>
                <a:buChar char=""/>
              </a:pPr>
              <a:r>
                <a:rPr lang="pl-PL" dirty="0" smtClean="0">
                  <a:solidFill>
                    <a:srgbClr val="000000"/>
                  </a:solidFill>
                  <a:latin typeface="Calibri Light" pitchFamily="34" charset="0"/>
                  <a:ea typeface="Calibri" pitchFamily="34" charset="0"/>
                  <a:cs typeface="Times New Roman" pitchFamily="18" charset="0"/>
                </a:rPr>
                <a:t>sprawuje </a:t>
              </a:r>
              <a:r>
                <a:rPr lang="pl-PL" dirty="0">
                  <a:solidFill>
                    <a:srgbClr val="000000"/>
                  </a:solidFill>
                  <a:latin typeface="Calibri Light" pitchFamily="34" charset="0"/>
                  <a:ea typeface="Calibri" pitchFamily="34" charset="0"/>
                  <a:cs typeface="Times New Roman" pitchFamily="18" charset="0"/>
                </a:rPr>
                <a:t>nadzór nad działalnością pożytku publicznego,</a:t>
              </a:r>
              <a:endParaRPr lang="pl-PL" dirty="0">
                <a:solidFill>
                  <a:srgbClr val="89898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266700" indent="-266700">
                <a:lnSpc>
                  <a:spcPct val="90000"/>
                </a:lnSpc>
                <a:spcBef>
                  <a:spcPts val="1000"/>
                </a:spcBef>
                <a:buFont typeface="Symbol" pitchFamily="18" charset="2"/>
                <a:buChar char=""/>
              </a:pPr>
              <a:r>
                <a:rPr lang="pl-PL" dirty="0">
                  <a:solidFill>
                    <a:srgbClr val="000000"/>
                  </a:solidFill>
                  <a:latin typeface="Calibri Light" pitchFamily="34" charset="0"/>
                  <a:ea typeface="Calibri" pitchFamily="34" charset="0"/>
                  <a:cs typeface="Times New Roman" pitchFamily="18" charset="0"/>
                </a:rPr>
                <a:t>wydaje akty wykonawcze do ustawy o NIW-CRSO,</a:t>
              </a:r>
              <a:endParaRPr lang="pl-PL" dirty="0">
                <a:solidFill>
                  <a:srgbClr val="89898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266700" indent="-266700">
                <a:lnSpc>
                  <a:spcPct val="90000"/>
                </a:lnSpc>
                <a:spcBef>
                  <a:spcPts val="1000"/>
                </a:spcBef>
                <a:buFont typeface="Symbol" pitchFamily="18" charset="2"/>
                <a:buChar char=""/>
              </a:pPr>
              <a:r>
                <a:rPr lang="pl-PL" dirty="0">
                  <a:solidFill>
                    <a:srgbClr val="000000"/>
                  </a:solidFill>
                  <a:latin typeface="Calibri Light" pitchFamily="34" charset="0"/>
                  <a:ea typeface="Calibri" pitchFamily="34" charset="0"/>
                  <a:cs typeface="Times New Roman" pitchFamily="18" charset="0"/>
                </a:rPr>
                <a:t>nadzoruje i powołuje dyrektora NIW-CRSO,</a:t>
              </a:r>
              <a:endParaRPr lang="pl-PL" dirty="0">
                <a:solidFill>
                  <a:srgbClr val="89898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266700" indent="-266700">
                <a:lnSpc>
                  <a:spcPct val="90000"/>
                </a:lnSpc>
                <a:spcBef>
                  <a:spcPts val="1000"/>
                </a:spcBef>
                <a:buFont typeface="Symbol" pitchFamily="18" charset="2"/>
                <a:buChar char=""/>
              </a:pPr>
              <a:r>
                <a:rPr lang="pl-PL" dirty="0">
                  <a:solidFill>
                    <a:srgbClr val="000000"/>
                  </a:solidFill>
                  <a:latin typeface="Calibri Light" pitchFamily="34" charset="0"/>
                  <a:ea typeface="Calibri" pitchFamily="34" charset="0"/>
                  <a:cs typeface="Times New Roman" pitchFamily="18" charset="0"/>
                </a:rPr>
                <a:t>zatwierdza projekty budżetu i planu działalności oraz </a:t>
              </a:r>
              <a:r>
                <a:rPr lang="pl-PL" dirty="0" smtClean="0">
                  <a:solidFill>
                    <a:srgbClr val="000000"/>
                  </a:solidFill>
                  <a:latin typeface="Calibri Light" pitchFamily="34" charset="0"/>
                  <a:ea typeface="Calibri" pitchFamily="34" charset="0"/>
                  <a:cs typeface="Times New Roman" pitchFamily="18" charset="0"/>
                </a:rPr>
                <a:t>sprawozdania finansowe i merytoryczne,</a:t>
              </a:r>
              <a:endParaRPr lang="pl-PL" dirty="0">
                <a:solidFill>
                  <a:srgbClr val="89898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266700" indent="-266700">
                <a:lnSpc>
                  <a:spcPct val="90000"/>
                </a:lnSpc>
                <a:spcBef>
                  <a:spcPts val="1000"/>
                </a:spcBef>
                <a:buFont typeface="Symbol" pitchFamily="18" charset="2"/>
                <a:buChar char=""/>
              </a:pPr>
              <a:r>
                <a:rPr lang="pl-PL" dirty="0">
                  <a:solidFill>
                    <a:srgbClr val="000000"/>
                  </a:solidFill>
                  <a:latin typeface="Calibri Light" pitchFamily="34" charset="0"/>
                  <a:ea typeface="Calibri" pitchFamily="34" charset="0"/>
                  <a:cs typeface="Times New Roman" pitchFamily="18" charset="0"/>
                </a:rPr>
                <a:t>zatwierdza sprawozdanie z realizacji Programów wspierania rozwoju społeczeństwa obywatelskiego (PWRSO)</a:t>
              </a:r>
              <a:endParaRPr lang="pl-PL" dirty="0">
                <a:solidFill>
                  <a:srgbClr val="89898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266700" indent="-266700">
                <a:lnSpc>
                  <a:spcPct val="90000"/>
                </a:lnSpc>
                <a:spcBef>
                  <a:spcPts val="1000"/>
                </a:spcBef>
                <a:buFont typeface="Symbol" pitchFamily="18" charset="2"/>
                <a:buChar char=""/>
              </a:pPr>
              <a:r>
                <a:rPr lang="pl-PL" dirty="0">
                  <a:solidFill>
                    <a:srgbClr val="000000"/>
                  </a:solidFill>
                  <a:latin typeface="Calibri Light" pitchFamily="34" charset="0"/>
                  <a:ea typeface="Calibri" pitchFamily="34" charset="0"/>
                  <a:cs typeface="Times New Roman" pitchFamily="18" charset="0"/>
                </a:rPr>
                <a:t>powołuje 3 członków Rady NIW-CRSO oraz innych na wniosek uprawnionych podmiotów,</a:t>
              </a:r>
              <a:endParaRPr lang="pl-PL" dirty="0">
                <a:solidFill>
                  <a:srgbClr val="89898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266700" indent="-266700">
                <a:lnSpc>
                  <a:spcPct val="90000"/>
                </a:lnSpc>
                <a:spcBef>
                  <a:spcPts val="1000"/>
                </a:spcBef>
                <a:spcAft>
                  <a:spcPts val="800"/>
                </a:spcAft>
                <a:buFont typeface="Symbol" pitchFamily="18" charset="2"/>
                <a:buChar char=""/>
              </a:pPr>
              <a:r>
                <a:rPr lang="pl-PL" dirty="0">
                  <a:solidFill>
                    <a:srgbClr val="000000"/>
                  </a:solidFill>
                  <a:latin typeface="Calibri Light" pitchFamily="34" charset="0"/>
                  <a:ea typeface="Calibri" pitchFamily="34" charset="0"/>
                  <a:cs typeface="Times New Roman" pitchFamily="18" charset="0"/>
                </a:rPr>
                <a:t>powołuje członków RDPP</a:t>
              </a:r>
              <a:r>
                <a:rPr lang="pl-PL" dirty="0" smtClean="0">
                  <a:solidFill>
                    <a:srgbClr val="000000"/>
                  </a:solidFill>
                  <a:latin typeface="Calibri Light" pitchFamily="34" charset="0"/>
                  <a:ea typeface="Calibri" pitchFamily="34" charset="0"/>
                  <a:cs typeface="Times New Roman" pitchFamily="18" charset="0"/>
                </a:rPr>
                <a:t>.</a:t>
              </a:r>
              <a:endParaRPr lang="pl-PL" dirty="0">
                <a:solidFill>
                  <a:srgbClr val="000000"/>
                </a:solidFill>
                <a:latin typeface="Calibri Light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6442075" y="2068513"/>
              <a:ext cx="5260976" cy="431006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" name="Prostokąt 10"/>
          <p:cNvSpPr/>
          <p:nvPr/>
        </p:nvSpPr>
        <p:spPr>
          <a:xfrm>
            <a:off x="6323013" y="1409700"/>
            <a:ext cx="3619500" cy="10429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altLang="pl-PL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PRZEWODNICZĄCY </a:t>
            </a:r>
            <a:r>
              <a:rPr lang="en-US" altLang="pl-PL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KOMITET</a:t>
            </a:r>
            <a:r>
              <a:rPr lang="pl-PL" altLang="pl-PL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U</a:t>
            </a:r>
          </a:p>
          <a:p>
            <a:r>
              <a:rPr lang="en-US" altLang="pl-PL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DS</a:t>
            </a:r>
            <a:r>
              <a:rPr lang="en-US" altLang="pl-PL" dirty="0">
                <a:solidFill>
                  <a:schemeClr val="bg1"/>
                </a:solidFill>
                <a:latin typeface="Tw Cen MT" panose="020B0602020104020603" pitchFamily="34" charset="-18"/>
              </a:rPr>
              <a:t>. </a:t>
            </a:r>
            <a:r>
              <a:rPr lang="en-US" altLang="pl-PL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POŻYTKU PUBLICZNEGO</a:t>
            </a:r>
            <a:endParaRPr lang="pl-PL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42900" y="1409700"/>
            <a:ext cx="5596732" cy="4343401"/>
            <a:chOff x="546100" y="1409700"/>
            <a:chExt cx="5596732" cy="4343401"/>
          </a:xfrm>
        </p:grpSpPr>
        <p:sp>
          <p:nvSpPr>
            <p:cNvPr id="3" name="Prostokąt 2"/>
            <p:cNvSpPr/>
            <p:nvPr/>
          </p:nvSpPr>
          <p:spPr>
            <a:xfrm>
              <a:off x="670718" y="2057400"/>
              <a:ext cx="5260976" cy="369570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546100" y="1409700"/>
              <a:ext cx="5596732" cy="4343401"/>
              <a:chOff x="546100" y="1409700"/>
              <a:chExt cx="5596732" cy="4343401"/>
            </a:xfrm>
          </p:grpSpPr>
          <p:sp>
            <p:nvSpPr>
              <p:cNvPr id="18" name="Symbol zastępczy tekstu 3"/>
              <p:cNvSpPr txBox="1">
                <a:spLocks/>
              </p:cNvSpPr>
              <p:nvPr/>
            </p:nvSpPr>
            <p:spPr>
              <a:xfrm>
                <a:off x="670719" y="2438401"/>
                <a:ext cx="5472113" cy="3314700"/>
              </a:xfrm>
              <a:prstGeom prst="rect">
                <a:avLst/>
              </a:prstGeom>
            </p:spPr>
            <p:txBody>
              <a:bodyPr/>
              <a:lstStyle/>
              <a:p>
                <a:pPr marL="266700" indent="-266700">
                  <a:lnSpc>
                    <a:spcPct val="90000"/>
                  </a:lnSpc>
                  <a:spcBef>
                    <a:spcPts val="1000"/>
                  </a:spcBef>
                  <a:buFont typeface="Symbol" pitchFamily="18" charset="2"/>
                  <a:buChar char=""/>
                </a:pPr>
                <a:r>
                  <a:rPr lang="pl-PL" dirty="0" smtClean="0">
                    <a:solidFill>
                      <a:srgbClr val="000000"/>
                    </a:solidFill>
                    <a:latin typeface="Calibri Light" pitchFamily="34" charset="0"/>
                    <a:ea typeface="Calibri" pitchFamily="34" charset="0"/>
                    <a:cs typeface="Times New Roman" pitchFamily="18" charset="0"/>
                  </a:rPr>
                  <a:t>koordynuje </a:t>
                </a:r>
                <a:r>
                  <a:rPr lang="pl-PL" dirty="0">
                    <a:solidFill>
                      <a:srgbClr val="000000"/>
                    </a:solidFill>
                    <a:latin typeface="Calibri Light" pitchFamily="34" charset="0"/>
                    <a:ea typeface="Calibri" pitchFamily="34" charset="0"/>
                    <a:cs typeface="Times New Roman" pitchFamily="18" charset="0"/>
                  </a:rPr>
                  <a:t>programy współpracy administracji rządowej z organizacjami pozarządowymi,</a:t>
                </a:r>
              </a:p>
              <a:p>
                <a:pPr marL="266700" indent="-266700">
                  <a:lnSpc>
                    <a:spcPct val="90000"/>
                  </a:lnSpc>
                  <a:spcBef>
                    <a:spcPts val="1000"/>
                  </a:spcBef>
                  <a:buFont typeface="Symbol" pitchFamily="18" charset="2"/>
                  <a:buChar char=""/>
                </a:pPr>
                <a:r>
                  <a:rPr lang="pl-PL" dirty="0">
                    <a:solidFill>
                      <a:srgbClr val="000000"/>
                    </a:solidFill>
                    <a:latin typeface="Calibri Light" pitchFamily="34" charset="0"/>
                    <a:ea typeface="Calibri" pitchFamily="34" charset="0"/>
                    <a:cs typeface="Times New Roman" pitchFamily="18" charset="0"/>
                  </a:rPr>
                  <a:t>przygotowuje (we współpracy z NGO) </a:t>
                </a:r>
                <a:r>
                  <a:rPr lang="pl-PL" dirty="0" smtClean="0">
                    <a:solidFill>
                      <a:srgbClr val="000000"/>
                    </a:solidFill>
                    <a:latin typeface="Calibri Light" pitchFamily="34" charset="0"/>
                    <a:ea typeface="Calibri" pitchFamily="34" charset="0"/>
                    <a:cs typeface="Times New Roman" pitchFamily="18" charset="0"/>
                  </a:rPr>
                  <a:t>programy </a:t>
                </a:r>
                <a:r>
                  <a:rPr lang="pl-PL" dirty="0">
                    <a:solidFill>
                      <a:srgbClr val="000000"/>
                    </a:solidFill>
                    <a:latin typeface="Calibri Light" pitchFamily="34" charset="0"/>
                    <a:ea typeface="Calibri" pitchFamily="34" charset="0"/>
                    <a:cs typeface="Times New Roman" pitchFamily="18" charset="0"/>
                  </a:rPr>
                  <a:t>wspierania rozwoju społeczeństwa obywatelskiego (PWRSO),</a:t>
                </a:r>
              </a:p>
              <a:p>
                <a:pPr marL="266700" indent="-266700">
                  <a:lnSpc>
                    <a:spcPct val="90000"/>
                  </a:lnSpc>
                  <a:spcBef>
                    <a:spcPts val="1000"/>
                  </a:spcBef>
                  <a:buFont typeface="Symbol" pitchFamily="18" charset="2"/>
                  <a:buChar char=""/>
                </a:pPr>
                <a:r>
                  <a:rPr lang="pl-PL" dirty="0">
                    <a:solidFill>
                      <a:srgbClr val="000000"/>
                    </a:solidFill>
                    <a:latin typeface="Calibri Light" pitchFamily="34" charset="0"/>
                    <a:ea typeface="Calibri" pitchFamily="34" charset="0"/>
                    <a:cs typeface="Times New Roman" pitchFamily="18" charset="0"/>
                  </a:rPr>
                  <a:t>opracowuje i opiniuje projekty przepisów z zakresie rozwoju społeczeństwa obywatelskiego, pożytku publicznego i wolontariatu,</a:t>
                </a:r>
              </a:p>
              <a:p>
                <a:pPr marL="266700" indent="-266700">
                  <a:lnSpc>
                    <a:spcPct val="90000"/>
                  </a:lnSpc>
                  <a:spcBef>
                    <a:spcPts val="1000"/>
                  </a:spcBef>
                  <a:buFont typeface="Symbol" pitchFamily="18" charset="2"/>
                  <a:buChar char=""/>
                </a:pPr>
                <a:r>
                  <a:rPr lang="pl-PL" dirty="0">
                    <a:solidFill>
                      <a:srgbClr val="000000"/>
                    </a:solidFill>
                    <a:latin typeface="Calibri Light" pitchFamily="34" charset="0"/>
                    <a:ea typeface="Calibri" pitchFamily="34" charset="0"/>
                    <a:cs typeface="Times New Roman" pitchFamily="18" charset="0"/>
                  </a:rPr>
                  <a:t>współpracuje w przygotowaniu sprawozdań, opinii i raportów dotyczących umów międzynarodowych w zakresie rozwoju społeczeństwa obywatelskiego</a:t>
                </a:r>
                <a:r>
                  <a:rPr lang="pl-PL" dirty="0" smtClean="0">
                    <a:solidFill>
                      <a:srgbClr val="000000"/>
                    </a:solidFill>
                    <a:latin typeface="Calibri Light" pitchFamily="34" charset="0"/>
                    <a:ea typeface="Calibri" pitchFamily="34" charset="0"/>
                    <a:cs typeface="Times New Roman" pitchFamily="18" charset="0"/>
                  </a:rPr>
                  <a:t>.</a:t>
                </a:r>
                <a:endParaRPr lang="pl-PL" dirty="0">
                  <a:solidFill>
                    <a:srgbClr val="000000"/>
                  </a:solidFill>
                  <a:latin typeface="Calibri Light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" name="Prostokąt 1"/>
              <p:cNvSpPr/>
              <p:nvPr/>
            </p:nvSpPr>
            <p:spPr>
              <a:xfrm>
                <a:off x="546100" y="1409700"/>
                <a:ext cx="3619500" cy="104298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pl-PL" dirty="0">
                    <a:solidFill>
                      <a:schemeClr val="bg1"/>
                    </a:solidFill>
                    <a:latin typeface="Tw Cen MT" panose="020B0602020104020603" pitchFamily="34" charset="-18"/>
                  </a:rPr>
                  <a:t>KOMITET </a:t>
                </a:r>
                <a:r>
                  <a:rPr lang="en-US" altLang="pl-PL" dirty="0" smtClean="0">
                    <a:solidFill>
                      <a:schemeClr val="bg1"/>
                    </a:solidFill>
                    <a:latin typeface="Tw Cen MT" panose="020B0602020104020603" pitchFamily="34" charset="-18"/>
                  </a:rPr>
                  <a:t>DS</a:t>
                </a:r>
                <a:r>
                  <a:rPr lang="en-US" altLang="pl-PL" dirty="0">
                    <a:solidFill>
                      <a:schemeClr val="bg1"/>
                    </a:solidFill>
                    <a:latin typeface="Tw Cen MT" panose="020B0602020104020603" pitchFamily="34" charset="-18"/>
                  </a:rPr>
                  <a:t>. </a:t>
                </a:r>
                <a:endParaRPr lang="pl-PL" altLang="pl-PL" dirty="0" smtClean="0">
                  <a:solidFill>
                    <a:schemeClr val="bg1"/>
                  </a:solidFill>
                  <a:latin typeface="Tw Cen MT" panose="020B0602020104020603" pitchFamily="34" charset="-18"/>
                </a:endParaRPr>
              </a:p>
              <a:p>
                <a:r>
                  <a:rPr lang="en-US" altLang="pl-PL" dirty="0" smtClean="0">
                    <a:solidFill>
                      <a:schemeClr val="bg1"/>
                    </a:solidFill>
                    <a:latin typeface="Tw Cen MT" panose="020B0602020104020603" pitchFamily="34" charset="-18"/>
                  </a:rPr>
                  <a:t>POŻYTKU PUBLICZNEGO</a:t>
                </a:r>
                <a:endParaRPr lang="pl-PL" dirty="0">
                  <a:solidFill>
                    <a:schemeClr val="bg1"/>
                  </a:solidFill>
                  <a:latin typeface="Tw Cen MT" panose="020B0602020104020603" pitchFamily="34" charset="-1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9" name="Prostokąt 38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8132" name="Obraz 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Obraz 4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Obraz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700213"/>
            <a:ext cx="45688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pole tekstowe 28"/>
          <p:cNvSpPr txBox="1">
            <a:spLocks noChangeArrowheads="1"/>
          </p:cNvSpPr>
          <p:nvPr/>
        </p:nvSpPr>
        <p:spPr bwMode="auto">
          <a:xfrm>
            <a:off x="4527550" y="2817813"/>
            <a:ext cx="2525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Rada Działalności Pożytku Publicznego</a:t>
            </a:r>
          </a:p>
          <a:p>
            <a:pPr algn="ctr"/>
            <a:endParaRPr lang="pl-PL">
              <a:latin typeface="Calibri" pitchFamily="34" charset="0"/>
            </a:endParaRPr>
          </a:p>
        </p:txBody>
      </p:sp>
      <p:sp>
        <p:nvSpPr>
          <p:cNvPr id="48136" name="pole tekstowe 29"/>
          <p:cNvSpPr txBox="1">
            <a:spLocks noChangeArrowheads="1"/>
          </p:cNvSpPr>
          <p:nvPr/>
        </p:nvSpPr>
        <p:spPr bwMode="auto">
          <a:xfrm>
            <a:off x="4540250" y="3896564"/>
            <a:ext cx="25257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dirty="0" smtClean="0">
                <a:latin typeface="Calibri" pitchFamily="34" charset="0"/>
              </a:rPr>
              <a:t>Organ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konsultacyjno-doradczy</a:t>
            </a:r>
            <a:endParaRPr lang="pl-PL" dirty="0">
              <a:latin typeface="Calibri" pitchFamily="34" charset="0"/>
            </a:endParaRPr>
          </a:p>
        </p:txBody>
      </p:sp>
      <p:grpSp>
        <p:nvGrpSpPr>
          <p:cNvPr id="48137" name="Grupa 40"/>
          <p:cNvGrpSpPr>
            <a:grpSpLocks/>
          </p:cNvGrpSpPr>
          <p:nvPr/>
        </p:nvGrpSpPr>
        <p:grpSpPr bwMode="auto">
          <a:xfrm>
            <a:off x="4652963" y="3536950"/>
            <a:ext cx="2203450" cy="319088"/>
            <a:chOff x="4957011" y="3089625"/>
            <a:chExt cx="2204452" cy="319323"/>
          </a:xfrm>
        </p:grpSpPr>
        <p:cxnSp>
          <p:nvCxnSpPr>
            <p:cNvPr id="35" name="Łącznik prosty 34"/>
            <p:cNvCxnSpPr/>
            <p:nvPr/>
          </p:nvCxnSpPr>
          <p:spPr>
            <a:xfrm>
              <a:off x="4957011" y="3256436"/>
              <a:ext cx="2204452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>
            <a:xfrm flipV="1">
              <a:off x="5109480" y="3089625"/>
              <a:ext cx="0" cy="31932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a 51"/>
          <p:cNvGrpSpPr>
            <a:grpSpLocks/>
          </p:cNvGrpSpPr>
          <p:nvPr/>
        </p:nvGrpSpPr>
        <p:grpSpPr bwMode="auto">
          <a:xfrm>
            <a:off x="7642225" y="844550"/>
            <a:ext cx="3681413" cy="3371850"/>
            <a:chOff x="7641589" y="844785"/>
            <a:chExt cx="3681659" cy="3371274"/>
          </a:xfrm>
        </p:grpSpPr>
        <p:pic>
          <p:nvPicPr>
            <p:cNvPr id="48141" name="Obraz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537350">
              <a:off x="7955805" y="848616"/>
              <a:ext cx="3371274" cy="3363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Łącznik prosty ze strzałką 20"/>
            <p:cNvCxnSpPr/>
            <p:nvPr/>
          </p:nvCxnSpPr>
          <p:spPr>
            <a:xfrm rot="720000" flipV="1">
              <a:off x="7641589" y="2995481"/>
              <a:ext cx="449293" cy="25236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43" name="pole tekstowe 24"/>
            <p:cNvSpPr txBox="1">
              <a:spLocks noChangeArrowheads="1"/>
            </p:cNvSpPr>
            <p:nvPr/>
          </p:nvSpPr>
          <p:spPr bwMode="auto">
            <a:xfrm>
              <a:off x="8021787" y="1974722"/>
              <a:ext cx="27352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Przewodniczący Komitetu </a:t>
              </a:r>
              <a:br>
                <a:rPr lang="en-US" sz="1400">
                  <a:latin typeface="Calibri" pitchFamily="34" charset="0"/>
                </a:rPr>
              </a:br>
              <a:r>
                <a:rPr lang="en-US" sz="1400">
                  <a:latin typeface="Calibri" pitchFamily="34" charset="0"/>
                </a:rPr>
                <a:t>ds. Pożytku publicznego</a:t>
              </a:r>
              <a:endParaRPr lang="pl-PL" sz="1400">
                <a:latin typeface="Calibri" pitchFamily="34" charset="0"/>
              </a:endParaRPr>
            </a:p>
          </p:txBody>
        </p:sp>
        <p:sp>
          <p:nvSpPr>
            <p:cNvPr id="48144" name="pole tekstowe 25"/>
            <p:cNvSpPr txBox="1">
              <a:spLocks noChangeArrowheads="1"/>
            </p:cNvSpPr>
            <p:nvPr/>
          </p:nvSpPr>
          <p:spPr bwMode="auto">
            <a:xfrm>
              <a:off x="8030553" y="2839932"/>
              <a:ext cx="2735445" cy="517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>
                  <a:latin typeface="Calibri" pitchFamily="34" charset="0"/>
                </a:rPr>
                <a:t>Departament Społeczeństwa Obywatelskiego KPRM</a:t>
              </a:r>
            </a:p>
          </p:txBody>
        </p:sp>
        <p:grpSp>
          <p:nvGrpSpPr>
            <p:cNvPr id="48145" name="Grupa 41"/>
            <p:cNvGrpSpPr>
              <a:grpSpLocks/>
            </p:cNvGrpSpPr>
            <p:nvPr/>
          </p:nvGrpSpPr>
          <p:grpSpPr bwMode="auto">
            <a:xfrm>
              <a:off x="8490327" y="2579041"/>
              <a:ext cx="1746536" cy="252992"/>
              <a:chOff x="4957011" y="3089625"/>
              <a:chExt cx="2204452" cy="319323"/>
            </a:xfrm>
          </p:grpSpPr>
          <p:cxnSp>
            <p:nvCxnSpPr>
              <p:cNvPr id="43" name="Łącznik prosty 42"/>
              <p:cNvCxnSpPr/>
              <p:nvPr/>
            </p:nvCxnSpPr>
            <p:spPr>
              <a:xfrm>
                <a:off x="4957809" y="3256644"/>
                <a:ext cx="2204239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>
              <a:xfrm flipV="1">
                <a:off x="5110102" y="3090365"/>
                <a:ext cx="0" cy="31853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upa 50"/>
          <p:cNvGrpSpPr>
            <a:grpSpLocks/>
          </p:cNvGrpSpPr>
          <p:nvPr/>
        </p:nvGrpSpPr>
        <p:grpSpPr bwMode="auto">
          <a:xfrm>
            <a:off x="0" y="2809875"/>
            <a:ext cx="3694113" cy="3371850"/>
            <a:chOff x="147019" y="2809909"/>
            <a:chExt cx="3695030" cy="3371274"/>
          </a:xfrm>
        </p:grpSpPr>
        <p:pic>
          <p:nvPicPr>
            <p:cNvPr id="48149" name="Obraz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6105629">
              <a:off x="143188" y="2813740"/>
              <a:ext cx="3371274" cy="3363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Łącznik prosty ze strzałką 21"/>
            <p:cNvCxnSpPr/>
            <p:nvPr/>
          </p:nvCxnSpPr>
          <p:spPr>
            <a:xfrm rot="1260000" flipH="1">
              <a:off x="3453014" y="3860654"/>
              <a:ext cx="389035" cy="26665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51" name="pole tekstowe 26"/>
            <p:cNvSpPr txBox="1">
              <a:spLocks noChangeArrowheads="1"/>
            </p:cNvSpPr>
            <p:nvPr/>
          </p:nvSpPr>
          <p:spPr bwMode="auto">
            <a:xfrm>
              <a:off x="810759" y="3687647"/>
              <a:ext cx="2526340" cy="517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Minister Rodziny, Pracy</a:t>
              </a:r>
            </a:p>
            <a:p>
              <a:pPr algn="ctr"/>
              <a:r>
                <a:rPr lang="en-US" sz="1400">
                  <a:latin typeface="Calibri" pitchFamily="34" charset="0"/>
                </a:rPr>
                <a:t>I Polityki Społecznej</a:t>
              </a:r>
              <a:endParaRPr lang="pl-PL" sz="1400">
                <a:latin typeface="Calibri" pitchFamily="34" charset="0"/>
              </a:endParaRPr>
            </a:p>
          </p:txBody>
        </p:sp>
        <p:sp>
          <p:nvSpPr>
            <p:cNvPr id="48152" name="pole tekstowe 27"/>
            <p:cNvSpPr txBox="1">
              <a:spLocks noChangeArrowheads="1"/>
            </p:cNvSpPr>
            <p:nvPr/>
          </p:nvSpPr>
          <p:spPr bwMode="auto">
            <a:xfrm>
              <a:off x="801231" y="4466976"/>
              <a:ext cx="2526340" cy="73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Departament Ekonomii</a:t>
              </a:r>
            </a:p>
            <a:p>
              <a:pPr algn="ctr"/>
              <a:r>
                <a:rPr lang="en-US" sz="1400">
                  <a:latin typeface="Calibri" pitchFamily="34" charset="0"/>
                </a:rPr>
                <a:t>Społecznej </a:t>
              </a:r>
              <a:r>
                <a:rPr lang="pl-PL" sz="1400">
                  <a:latin typeface="Calibri" pitchFamily="34" charset="0"/>
                </a:rPr>
                <a:t>i</a:t>
              </a:r>
              <a:r>
                <a:rPr lang="en-US" sz="1400">
                  <a:latin typeface="Calibri" pitchFamily="34" charset="0"/>
                </a:rPr>
                <a:t> Pożytku Publicznego</a:t>
              </a:r>
              <a:endParaRPr lang="pl-PL" sz="1400">
                <a:latin typeface="Calibri" pitchFamily="34" charset="0"/>
              </a:endParaRPr>
            </a:p>
          </p:txBody>
        </p:sp>
        <p:grpSp>
          <p:nvGrpSpPr>
            <p:cNvPr id="48153" name="Grupa 44"/>
            <p:cNvGrpSpPr>
              <a:grpSpLocks/>
            </p:cNvGrpSpPr>
            <p:nvPr/>
          </p:nvGrpSpPr>
          <p:grpSpPr bwMode="auto">
            <a:xfrm>
              <a:off x="1086875" y="4157494"/>
              <a:ext cx="1809727" cy="262146"/>
              <a:chOff x="4957011" y="3089625"/>
              <a:chExt cx="2204452" cy="319323"/>
            </a:xfrm>
          </p:grpSpPr>
          <p:cxnSp>
            <p:nvCxnSpPr>
              <p:cNvPr id="46" name="Łącznik prosty 45"/>
              <p:cNvCxnSpPr/>
              <p:nvPr/>
            </p:nvCxnSpPr>
            <p:spPr>
              <a:xfrm>
                <a:off x="4957227" y="3255866"/>
                <a:ext cx="2205027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flipV="1">
                <a:off x="5110032" y="3089592"/>
                <a:ext cx="0" cy="319014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156" name="pole tekstowe 52"/>
          <p:cNvSpPr txBox="1">
            <a:spLocks noChangeArrowheads="1"/>
          </p:cNvSpPr>
          <p:nvPr/>
        </p:nvSpPr>
        <p:spPr bwMode="auto">
          <a:xfrm>
            <a:off x="5707063" y="192088"/>
            <a:ext cx="616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NOWE USYTUOWANIE RDPP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6627" name="Obraz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09575" y="1304925"/>
            <a:ext cx="6359525" cy="48736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altLang="pl-PL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Korzyści z nowych rozwiązań: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altLang="pl-PL" dirty="0" smtClean="0">
                <a:latin typeface="+mj-lt"/>
              </a:rPr>
              <a:t>podniesienie </a:t>
            </a:r>
            <a:r>
              <a:rPr lang="pl-PL" altLang="pl-PL" dirty="0">
                <a:latin typeface="+mj-lt"/>
              </a:rPr>
              <a:t>rangi współpracy administracji rządowej z organizacjami pozarządowymi przez utworzenie Komitetu </a:t>
            </a:r>
            <a:r>
              <a:rPr lang="pl-PL" altLang="pl-PL" dirty="0" smtClean="0">
                <a:latin typeface="+mj-lt"/>
              </a:rPr>
              <a:t/>
            </a:r>
            <a:br>
              <a:rPr lang="pl-PL" altLang="pl-PL" dirty="0" smtClean="0">
                <a:latin typeface="+mj-lt"/>
              </a:rPr>
            </a:br>
            <a:r>
              <a:rPr lang="pl-PL" altLang="pl-PL" dirty="0" smtClean="0">
                <a:latin typeface="+mj-lt"/>
              </a:rPr>
              <a:t>ds</a:t>
            </a:r>
            <a:r>
              <a:rPr lang="pl-PL" altLang="pl-PL" dirty="0">
                <a:latin typeface="+mj-lt"/>
              </a:rPr>
              <a:t>. Pożytku </a:t>
            </a:r>
            <a:r>
              <a:rPr lang="pl-PL" altLang="pl-PL" dirty="0" smtClean="0">
                <a:latin typeface="+mj-lt"/>
              </a:rPr>
              <a:t>Publicznego,</a:t>
            </a:r>
            <a:endParaRPr lang="pl-PL" alt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szansa na horyzontalną koordynację i przełamywanie ograniczeń „Polski resortowej</a:t>
            </a:r>
            <a:r>
              <a:rPr lang="pl-PL" dirty="0" smtClean="0">
                <a:latin typeface="+mj-lt"/>
              </a:rPr>
              <a:t>”,</a:t>
            </a:r>
            <a:endParaRPr 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altLang="pl-PL" dirty="0">
                <a:latin typeface="+mj-lt"/>
              </a:rPr>
              <a:t>większe środki na organizacje pozarządowe dzięki nowelizacji ustawy hazardowej,</a:t>
            </a:r>
            <a:endParaRPr lang="en-US" alt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altLang="pl-PL" dirty="0">
                <a:latin typeface="+mj-lt"/>
              </a:rPr>
              <a:t>nowe programy wsparcia,</a:t>
            </a:r>
            <a:endParaRPr lang="en-US" alt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l-PL" altLang="pl-PL" dirty="0">
                <a:latin typeface="+mj-lt"/>
              </a:rPr>
              <a:t>prace eksperckie nad projektami regulacji zmniejszających bariery instytucjonalnego rozwoju </a:t>
            </a:r>
            <a:r>
              <a:rPr lang="pl-PL" altLang="pl-PL" dirty="0" smtClean="0">
                <a:latin typeface="+mj-lt"/>
              </a:rPr>
              <a:t>organizacji,</a:t>
            </a:r>
            <a:endParaRPr lang="pl-PL" alt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Gromadzenie i analiza danych ze wszystkich obszarów współpracy administracji państwowej z sektorem </a:t>
            </a:r>
            <a:r>
              <a:rPr lang="pl-PL" dirty="0" smtClean="0">
                <a:latin typeface="+mj-lt"/>
              </a:rPr>
              <a:t>pozarządowym,</a:t>
            </a:r>
            <a:endParaRPr lang="pl-PL" altLang="pl-PL" sz="1600" dirty="0">
              <a:latin typeface="Calibri Light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1600" dirty="0">
              <a:solidFill>
                <a:srgbClr val="000000"/>
              </a:solidFill>
              <a:latin typeface="Calibri Light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0" name="pole tekstowe 21"/>
          <p:cNvSpPr txBox="1">
            <a:spLocks noChangeArrowheads="1"/>
          </p:cNvSpPr>
          <p:nvPr/>
        </p:nvSpPr>
        <p:spPr bwMode="auto">
          <a:xfrm>
            <a:off x="5619750" y="192088"/>
            <a:ext cx="624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SENS ZMIAN PRAWNYCH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2052" name="Picture 4" descr="na zdjÄciu: UroczystoÅÄ wrÄczenia powoÅania przewodniczÄcemu Komitetu ds. PoÅ¼ytku Publicznego. autor zdjÄcia: Danuta Matlo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r="20117"/>
          <a:stretch/>
        </p:blipFill>
        <p:spPr bwMode="auto">
          <a:xfrm>
            <a:off x="7518400" y="1304925"/>
            <a:ext cx="4165600" cy="45116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840163" y="0"/>
            <a:ext cx="835183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6866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3413"/>
            <a:ext cx="22288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502025" y="0"/>
            <a:ext cx="14763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6868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upa 14"/>
          <p:cNvGrpSpPr>
            <a:grpSpLocks/>
          </p:cNvGrpSpPr>
          <p:nvPr/>
        </p:nvGrpSpPr>
        <p:grpSpPr bwMode="auto">
          <a:xfrm>
            <a:off x="2054225" y="5272088"/>
            <a:ext cx="1079500" cy="1146175"/>
            <a:chOff x="1263605" y="4165181"/>
            <a:chExt cx="1078760" cy="1145184"/>
          </a:xfrm>
        </p:grpSpPr>
        <p:pic>
          <p:nvPicPr>
            <p:cNvPr id="36874" name="Obraz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0732" y="4165181"/>
              <a:ext cx="1041633" cy="104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pole tekstowe 10"/>
            <p:cNvSpPr txBox="1">
              <a:spLocks noChangeArrowheads="1"/>
            </p:cNvSpPr>
            <p:nvPr/>
          </p:nvSpPr>
          <p:spPr bwMode="auto">
            <a:xfrm>
              <a:off x="1263605" y="5033366"/>
              <a:ext cx="9654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Tw Cen MT" pitchFamily="34" charset="-18"/>
                </a:rPr>
                <a:t>/niw.gov.pl</a:t>
              </a:r>
              <a:endParaRPr lang="pl-PL" sz="1200">
                <a:latin typeface="Tw Cen MT" pitchFamily="34" charset="-18"/>
              </a:endParaRPr>
            </a:p>
          </p:txBody>
        </p:sp>
      </p:grpSp>
      <p:grpSp>
        <p:nvGrpSpPr>
          <p:cNvPr id="36870" name="Grupa 5"/>
          <p:cNvGrpSpPr>
            <a:grpSpLocks/>
          </p:cNvGrpSpPr>
          <p:nvPr/>
        </p:nvGrpSpPr>
        <p:grpSpPr bwMode="auto">
          <a:xfrm>
            <a:off x="136525" y="5310188"/>
            <a:ext cx="1819275" cy="1108075"/>
            <a:chOff x="340857" y="5438773"/>
            <a:chExt cx="1819417" cy="1107546"/>
          </a:xfrm>
        </p:grpSpPr>
        <p:pic>
          <p:nvPicPr>
            <p:cNvPr id="36872" name="Obraz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8134" y="5438773"/>
              <a:ext cx="1038455" cy="104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3" name="pole tekstowe 11"/>
            <p:cNvSpPr txBox="1">
              <a:spLocks noChangeArrowheads="1"/>
            </p:cNvSpPr>
            <p:nvPr/>
          </p:nvSpPr>
          <p:spPr bwMode="auto">
            <a:xfrm>
              <a:off x="340857" y="6269320"/>
              <a:ext cx="18194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Tw Cen MT" pitchFamily="34" charset="-18"/>
                </a:rPr>
                <a:t>/narodowyinstytutwolnosci</a:t>
              </a:r>
              <a:endParaRPr lang="pl-PL" sz="1200">
                <a:latin typeface="Tw Cen MT" pitchFamily="34" charset="-18"/>
              </a:endParaRPr>
            </a:p>
          </p:txBody>
        </p:sp>
      </p:grpSp>
      <p:sp>
        <p:nvSpPr>
          <p:cNvPr id="36871" name="pole tekstowe 12"/>
          <p:cNvSpPr txBox="1">
            <a:spLocks noChangeArrowheads="1"/>
          </p:cNvSpPr>
          <p:nvPr/>
        </p:nvSpPr>
        <p:spPr bwMode="auto">
          <a:xfrm>
            <a:off x="4214813" y="1511414"/>
            <a:ext cx="77255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w Cen MT" pitchFamily="34" charset="-18"/>
              </a:rPr>
              <a:t>DZIAŁANIA </a:t>
            </a:r>
            <a:r>
              <a:rPr lang="pl-PL" sz="5400" dirty="0" smtClean="0">
                <a:solidFill>
                  <a:srgbClr val="C00000"/>
                </a:solidFill>
                <a:latin typeface="Tw Cen MT" pitchFamily="34" charset="-18"/>
              </a:rPr>
              <a:t>NA RZECZ LIKWIDACJI BARIER</a:t>
            </a:r>
            <a:endParaRPr lang="pl-PL" dirty="0">
              <a:latin typeface="Tw Cen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7652" name="Obraz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397836" y="1977952"/>
            <a:ext cx="6019800" cy="38425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altLang="pl-PL" sz="1800" dirty="0" err="1" smtClean="0">
                <a:latin typeface="+mj-lt"/>
              </a:rPr>
              <a:t>Prace</a:t>
            </a:r>
            <a:r>
              <a:rPr lang="en-US" altLang="pl-PL" sz="1800" dirty="0" smtClean="0">
                <a:latin typeface="+mj-lt"/>
              </a:rPr>
              <a:t> w </a:t>
            </a:r>
            <a:r>
              <a:rPr lang="en-US" altLang="pl-PL" sz="1800" dirty="0" err="1" smtClean="0">
                <a:latin typeface="+mj-lt"/>
              </a:rPr>
              <a:t>zespole</a:t>
            </a:r>
            <a:r>
              <a:rPr lang="en-US" altLang="pl-PL" sz="1800" dirty="0" smtClean="0">
                <a:latin typeface="+mj-lt"/>
              </a:rPr>
              <a:t> </a:t>
            </a:r>
            <a:r>
              <a:rPr lang="en-US" altLang="pl-PL" sz="1800" dirty="0" err="1" smtClean="0">
                <a:latin typeface="+mj-lt"/>
              </a:rPr>
              <a:t>ekspertów</a:t>
            </a:r>
            <a:r>
              <a:rPr lang="en-US" altLang="pl-PL" sz="1800" dirty="0" smtClean="0">
                <a:latin typeface="+mj-lt"/>
              </a:rPr>
              <a:t> </a:t>
            </a:r>
            <a:r>
              <a:rPr lang="en-US" altLang="pl-PL" sz="1800" dirty="0" err="1" smtClean="0">
                <a:latin typeface="+mj-lt"/>
              </a:rPr>
              <a:t>nad</a:t>
            </a:r>
            <a:r>
              <a:rPr lang="en-US" altLang="pl-PL" sz="1800" dirty="0" smtClean="0">
                <a:latin typeface="+mj-lt"/>
              </a:rPr>
              <a:t> </a:t>
            </a:r>
            <a:r>
              <a:rPr lang="en-US" altLang="pl-PL" sz="1800" dirty="0" err="1" smtClean="0">
                <a:latin typeface="+mj-lt"/>
              </a:rPr>
              <a:t>projektem</a:t>
            </a:r>
            <a:r>
              <a:rPr lang="en-US" altLang="pl-PL" sz="1800" dirty="0" smtClean="0">
                <a:latin typeface="+mj-lt"/>
              </a:rPr>
              <a:t> </a:t>
            </a:r>
            <a:r>
              <a:rPr lang="en-US" altLang="pl-PL" sz="1800" dirty="0" err="1" smtClean="0">
                <a:latin typeface="+mj-lt"/>
              </a:rPr>
              <a:t>struktury</a:t>
            </a:r>
            <a:r>
              <a:rPr lang="en-US" altLang="pl-PL" sz="1800" dirty="0" smtClean="0">
                <a:latin typeface="+mj-lt"/>
              </a:rPr>
              <a:t> </a:t>
            </a:r>
            <a:r>
              <a:rPr lang="en-US" altLang="pl-PL" sz="1800" dirty="0" err="1" smtClean="0">
                <a:latin typeface="+mj-lt"/>
              </a:rPr>
              <a:t>nowej</a:t>
            </a:r>
            <a:r>
              <a:rPr lang="en-US" altLang="pl-PL" sz="1800" dirty="0" smtClean="0">
                <a:latin typeface="+mj-lt"/>
              </a:rPr>
              <a:t> </a:t>
            </a:r>
            <a:r>
              <a:rPr lang="en-US" altLang="pl-PL" sz="1800" dirty="0" err="1" smtClean="0">
                <a:latin typeface="+mj-lt"/>
              </a:rPr>
              <a:t>oferty</a:t>
            </a:r>
            <a:r>
              <a:rPr lang="en-US" altLang="pl-PL" sz="1800" dirty="0" smtClean="0">
                <a:latin typeface="+mj-lt"/>
              </a:rPr>
              <a:t> </a:t>
            </a:r>
            <a:r>
              <a:rPr lang="en-US" altLang="pl-PL" sz="1800" dirty="0" err="1" smtClean="0">
                <a:latin typeface="+mj-lt"/>
              </a:rPr>
              <a:t>zadań</a:t>
            </a:r>
            <a:r>
              <a:rPr lang="en-US" altLang="pl-PL" sz="1800" dirty="0" smtClean="0">
                <a:latin typeface="+mj-lt"/>
              </a:rPr>
              <a:t> </a:t>
            </a:r>
            <a:r>
              <a:rPr lang="en-US" altLang="pl-PL" sz="1800" dirty="0" err="1" smtClean="0">
                <a:latin typeface="+mj-lt"/>
              </a:rPr>
              <a:t>publicznych</a:t>
            </a:r>
            <a:r>
              <a:rPr lang="en-US" altLang="pl-PL" sz="1800" dirty="0" smtClean="0">
                <a:latin typeface="+mj-lt"/>
              </a:rPr>
              <a:t>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altLang="pl-PL" sz="1800" dirty="0" err="1" smtClean="0">
                <a:solidFill>
                  <a:srgbClr val="C00000"/>
                </a:solidFill>
                <a:latin typeface="+mj-lt"/>
              </a:rPr>
              <a:t>Cel</a:t>
            </a:r>
            <a:r>
              <a:rPr lang="en-US" altLang="pl-PL" sz="1800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pl-PL" sz="1800" dirty="0" smtClean="0">
                <a:latin typeface="+mj-lt"/>
              </a:rPr>
              <a:t>uproszczenie </a:t>
            </a:r>
            <a:r>
              <a:rPr lang="pl-PL" sz="1800" dirty="0">
                <a:latin typeface="+mj-lt"/>
              </a:rPr>
              <a:t>formularzy z zachowaniem wymogów przepisów </a:t>
            </a:r>
            <a:r>
              <a:rPr lang="pl-PL" sz="1800" dirty="0" smtClean="0">
                <a:latin typeface="+mj-lt"/>
              </a:rPr>
              <a:t>ustawowych</a:t>
            </a:r>
            <a:endParaRPr lang="en-US" sz="1800" dirty="0" smtClean="0"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1800" dirty="0" err="1" smtClean="0">
                <a:solidFill>
                  <a:srgbClr val="C00000"/>
                </a:solidFill>
                <a:latin typeface="+mj-lt"/>
              </a:rPr>
              <a:t>Założenia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latin typeface="+mj-lt"/>
              </a:rPr>
              <a:t>projektowanie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zmian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w </a:t>
            </a:r>
            <a:r>
              <a:rPr lang="en-US" sz="1800" dirty="0" err="1">
                <a:latin typeface="+mj-lt"/>
              </a:rPr>
              <a:t>zakresie</a:t>
            </a:r>
            <a:r>
              <a:rPr lang="en-US" sz="1800" dirty="0">
                <a:latin typeface="+mj-lt"/>
              </a:rPr>
              <a:t>: </a:t>
            </a:r>
            <a:r>
              <a:rPr lang="pl-PL" sz="1800" dirty="0">
                <a:latin typeface="+mj-lt"/>
              </a:rPr>
              <a:t>wzorów ofert, sprawozdań i umów stanowiących załączniki stosownych rozporządzeń wykonawczych ustawy o działalności pożytku publicznego </a:t>
            </a: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pl-PL" sz="1800" dirty="0" smtClean="0">
                <a:latin typeface="+mj-lt"/>
              </a:rPr>
              <a:t>i </a:t>
            </a:r>
            <a:r>
              <a:rPr lang="pl-PL" sz="1800" dirty="0">
                <a:latin typeface="+mj-lt"/>
              </a:rPr>
              <a:t>o </a:t>
            </a:r>
            <a:r>
              <a:rPr lang="pl-PL" sz="1800" dirty="0" smtClean="0">
                <a:latin typeface="+mj-lt"/>
              </a:rPr>
              <a:t>wolontariacie</a:t>
            </a:r>
            <a:r>
              <a:rPr lang="en-US" sz="1800" dirty="0" smtClean="0">
                <a:latin typeface="+mj-lt"/>
              </a:rPr>
              <a:t>,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VII-IX – </a:t>
            </a:r>
            <a:r>
              <a:rPr lang="en-US" sz="1800" dirty="0" err="1" smtClean="0">
                <a:latin typeface="+mj-lt"/>
              </a:rPr>
              <a:t>konsultacje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proponowanych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rozwiązań</a:t>
            </a:r>
            <a:r>
              <a:rPr lang="en-US" sz="1800" dirty="0" smtClean="0">
                <a:latin typeface="+mj-lt"/>
              </a:rPr>
              <a:t>.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+mj-lt"/>
            </a:endParaRP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 smtClean="0"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altLang="pl-PL" sz="1800" dirty="0"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altLang="pl-PL" sz="1800" dirty="0"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altLang="pl-PL" sz="1800" dirty="0">
              <a:solidFill>
                <a:prstClr val="black"/>
              </a:solidFill>
              <a:latin typeface="+mj-lt"/>
            </a:endParaRP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altLang="pl-PL" sz="1800" dirty="0" smtClean="0">
              <a:solidFill>
                <a:prstClr val="black"/>
              </a:solidFill>
            </a:endParaRPr>
          </a:p>
        </p:txBody>
      </p:sp>
      <p:sp>
        <p:nvSpPr>
          <p:cNvPr id="27654" name="pole tekstowe 21"/>
          <p:cNvSpPr txBox="1">
            <a:spLocks noChangeArrowheads="1"/>
          </p:cNvSpPr>
          <p:nvPr/>
        </p:nvSpPr>
        <p:spPr bwMode="auto">
          <a:xfrm>
            <a:off x="5619750" y="192088"/>
            <a:ext cx="624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>
                <a:solidFill>
                  <a:srgbClr val="C00000"/>
                </a:solidFill>
                <a:latin typeface="Tw Cen MT" pitchFamily="34" charset="-18"/>
              </a:rPr>
              <a:t>ZNOSIMY BARIERY</a:t>
            </a:r>
            <a:endParaRPr lang="en-US" sz="240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36" y="1074738"/>
            <a:ext cx="5783262" cy="5783262"/>
          </a:xfrm>
          <a:prstGeom prst="rect">
            <a:avLst/>
          </a:prstGeom>
        </p:spPr>
      </p:pic>
      <p:pic>
        <p:nvPicPr>
          <p:cNvPr id="27651" name="Obraz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7652" name="Obraz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397836" y="1977952"/>
            <a:ext cx="6019800" cy="25408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pl-PL" altLang="pl-PL" sz="1800" dirty="0" smtClean="0">
                <a:latin typeface="+mj-lt"/>
              </a:rPr>
              <a:t>Koniecznym jest prowadzenie we współpracy ze środowiskiem organizacji pozarządowych systemowych działań w celu zmniejszania barier instytucjonalnych i prawnych rozwoju społeczeństwa obywatelskiego.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l-PL" altLang="pl-PL" sz="1800" dirty="0" smtClean="0">
                <a:latin typeface="+mj-lt"/>
              </a:rPr>
              <a:t>Komitet ds. Pożytku Publicznego wraz z podległym mu Narodowym Instytutem Wolności będą miejscem prac zespołów eksperckich w celu wypracowania lepszych rozwiązań instytucjonalnych i prawnych dla rozwoju społeczeństwa obywatelskiego.</a:t>
            </a:r>
            <a:endParaRPr lang="pl-PL" altLang="pl-PL" sz="1800" dirty="0" smtClean="0">
              <a:solidFill>
                <a:prstClr val="black"/>
              </a:solidFill>
            </a:endParaRPr>
          </a:p>
        </p:txBody>
      </p:sp>
      <p:sp>
        <p:nvSpPr>
          <p:cNvPr id="27654" name="pole tekstowe 21"/>
          <p:cNvSpPr txBox="1">
            <a:spLocks noChangeArrowheads="1"/>
          </p:cNvSpPr>
          <p:nvPr/>
        </p:nvSpPr>
        <p:spPr bwMode="auto">
          <a:xfrm>
            <a:off x="5619750" y="192088"/>
            <a:ext cx="624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>
                <a:solidFill>
                  <a:srgbClr val="C00000"/>
                </a:solidFill>
                <a:latin typeface="Tw Cen MT" pitchFamily="34" charset="-18"/>
              </a:rPr>
              <a:t>ZNOSIMY BARIERY</a:t>
            </a:r>
            <a:endParaRPr lang="en-US" sz="240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36" y="1074738"/>
            <a:ext cx="5783262" cy="5783262"/>
          </a:xfrm>
          <a:prstGeom prst="rect">
            <a:avLst/>
          </a:prstGeom>
        </p:spPr>
      </p:pic>
      <p:pic>
        <p:nvPicPr>
          <p:cNvPr id="27651" name="Obraz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4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7891" name="Obraz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19100" y="1308101"/>
            <a:ext cx="11449050" cy="487045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Zidentyfikowane przez zespół ekspertów problemy: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 smtClean="0">
                <a:latin typeface="+mj-lt"/>
              </a:rPr>
              <a:t>uciążliwy </a:t>
            </a:r>
            <a:r>
              <a:rPr lang="pl-PL" dirty="0">
                <a:latin typeface="+mj-lt"/>
              </a:rPr>
              <a:t>tryb rozliczania realizacji zadań publicznych,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brak mechanizmów umożliwiających rozwój organizacji w ramach realizacji zadań publicznych,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brak wprowadzenia zasady pierwszeństwa organizacji w realizacji zadań publicznych,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brak mechanizmów podnoszenia jakości realizacji </a:t>
            </a:r>
            <a:r>
              <a:rPr lang="pl-PL" dirty="0" smtClean="0">
                <a:latin typeface="+mj-lt"/>
              </a:rPr>
              <a:t>zadań,</a:t>
            </a:r>
            <a:endParaRPr 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niewystarczające pobudzanie i wspieranie innowacji w ramach zlecania zadań </a:t>
            </a:r>
            <a:r>
              <a:rPr lang="pl-PL" dirty="0" smtClean="0">
                <a:latin typeface="+mj-lt"/>
              </a:rPr>
              <a:t>publicznych,</a:t>
            </a:r>
            <a:endParaRPr 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brak uregulowania kwestii praw </a:t>
            </a:r>
            <a:r>
              <a:rPr lang="pl-PL" dirty="0" smtClean="0">
                <a:latin typeface="+mj-lt"/>
              </a:rPr>
              <a:t>autorskich,</a:t>
            </a:r>
            <a:endParaRPr 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brak czytelnego rozróżnienia między powierzaniem i wspieraniem zadań </a:t>
            </a:r>
            <a:r>
              <a:rPr lang="pl-PL" dirty="0" smtClean="0">
                <a:latin typeface="+mj-lt"/>
              </a:rPr>
              <a:t>publicznych,</a:t>
            </a:r>
            <a:endParaRPr 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wciąż zbyt uciążliwa procedura art. </a:t>
            </a:r>
            <a:r>
              <a:rPr lang="pl-PL" dirty="0" smtClean="0">
                <a:latin typeface="+mj-lt"/>
              </a:rPr>
              <a:t>19a,</a:t>
            </a:r>
            <a:endParaRPr 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brak zapewnienia ciągłości i kontynuacji realizowanych </a:t>
            </a:r>
            <a:r>
              <a:rPr lang="pl-PL" dirty="0" smtClean="0">
                <a:latin typeface="+mj-lt"/>
              </a:rPr>
              <a:t>zadań</a:t>
            </a:r>
            <a:r>
              <a:rPr lang="en-US" dirty="0" smtClean="0">
                <a:latin typeface="+mj-lt"/>
              </a:rPr>
              <a:t>.</a:t>
            </a:r>
            <a:endParaRPr 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pl-PL" altLang="pl-PL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894" name="pole tekstowe 21"/>
          <p:cNvSpPr txBox="1">
            <a:spLocks noChangeArrowheads="1"/>
          </p:cNvSpPr>
          <p:nvPr/>
        </p:nvSpPr>
        <p:spPr bwMode="auto">
          <a:xfrm>
            <a:off x="4649788" y="192088"/>
            <a:ext cx="7218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ULEPSZENIE SYSTEMU ZLECANIA ZADAŃ PUBLICZNYCH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9939" name="Obraz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19100" y="1308100"/>
            <a:ext cx="11449050" cy="487045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Zidentyfikowane przez zespół ekspertów problemy: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 smtClean="0">
                <a:latin typeface="+mj-lt"/>
              </a:rPr>
              <a:t>brak </a:t>
            </a:r>
            <a:r>
              <a:rPr lang="pl-PL" dirty="0">
                <a:latin typeface="+mj-lt"/>
              </a:rPr>
              <a:t>szerokiej partycypacji organizacji społeczeństwa obywatelskiego w dialogu,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brak realnego wpływu – niewystarczające kompetencje,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brak ustawowego umocowania dialogu obywatelskiego,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partykularyzm,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rozproszenie,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brak stałego miejsca prowadzenia dialogu pomiędzy rządem jako całością a sektorem obywatelskim,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brak reprezentatywnego ciała dialogu,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brak chęci i kultury prowadzenia dialogu czy uczestniczenia w nim,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niski poziom reprezentatywności sektora pozarządowego w RDPP,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dirty="0">
                <a:latin typeface="+mj-lt"/>
              </a:rPr>
              <a:t>niski poziom zaangażowania w RDPP przedstawicieli strony </a:t>
            </a:r>
            <a:r>
              <a:rPr lang="pl-PL" dirty="0" smtClean="0">
                <a:latin typeface="+mj-lt"/>
              </a:rPr>
              <a:t>samorządowo-rządowej</a:t>
            </a:r>
            <a:r>
              <a:rPr lang="en-US" dirty="0" smtClean="0">
                <a:latin typeface="+mj-lt"/>
              </a:rPr>
              <a:t>.</a:t>
            </a:r>
            <a:endParaRPr lang="pl-PL" dirty="0">
              <a:latin typeface="+mj-lt"/>
            </a:endParaRPr>
          </a:p>
        </p:txBody>
      </p:sp>
      <p:sp>
        <p:nvSpPr>
          <p:cNvPr id="39942" name="pole tekstowe 21"/>
          <p:cNvSpPr txBox="1">
            <a:spLocks noChangeArrowheads="1"/>
          </p:cNvSpPr>
          <p:nvPr/>
        </p:nvSpPr>
        <p:spPr bwMode="auto">
          <a:xfrm>
            <a:off x="4649788" y="192088"/>
            <a:ext cx="7218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ROZWIJANIE INSTYTUCJI DIALOGU OBYWATELSKIEGO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7214809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483" name="Obraz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Obraz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pole tekstowe 21"/>
          <p:cNvSpPr txBox="1">
            <a:spLocks noChangeArrowheads="1"/>
          </p:cNvSpPr>
          <p:nvPr/>
        </p:nvSpPr>
        <p:spPr bwMode="auto">
          <a:xfrm>
            <a:off x="5029201" y="14664"/>
            <a:ext cx="6838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2400" dirty="0" smtClean="0">
                <a:solidFill>
                  <a:srgbClr val="C00000"/>
                </a:solidFill>
                <a:latin typeface="Tw Cen MT" pitchFamily="34" charset="-18"/>
              </a:rPr>
              <a:t>NIW-CRSO</a:t>
            </a:r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 </a:t>
            </a:r>
          </a:p>
          <a:p>
            <a:pPr algn="r"/>
            <a:r>
              <a:rPr lang="en-US" sz="2400" dirty="0">
                <a:solidFill>
                  <a:srgbClr val="C00000"/>
                </a:solidFill>
                <a:latin typeface="Tw Cen MT" pitchFamily="34" charset="-18"/>
              </a:rPr>
              <a:t>GDZIE NAS ZNAJDZIESZ - KANAŁY KOMUNIKACJI 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205286" y="1896787"/>
            <a:ext cx="4567991" cy="3659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1" y="2171822"/>
            <a:ext cx="3712474" cy="2771173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236538" y="1183701"/>
            <a:ext cx="4869806" cy="1976242"/>
            <a:chOff x="236538" y="1166301"/>
            <a:chExt cx="6371415" cy="2585618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538" y="1166301"/>
              <a:ext cx="6371415" cy="2585618"/>
            </a:xfrm>
            <a:prstGeom prst="rect">
              <a:avLst/>
            </a:prstGeom>
          </p:spPr>
        </p:pic>
        <p:sp>
          <p:nvSpPr>
            <p:cNvPr id="5" name="Prostokąt 4"/>
            <p:cNvSpPr/>
            <p:nvPr/>
          </p:nvSpPr>
          <p:spPr>
            <a:xfrm>
              <a:off x="3349487" y="1751771"/>
              <a:ext cx="596348" cy="154955"/>
            </a:xfrm>
            <a:prstGeom prst="rect">
              <a:avLst/>
            </a:prstGeom>
            <a:solidFill>
              <a:srgbClr val="426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728" y="1183702"/>
            <a:ext cx="1988013" cy="198524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5038" y="1183702"/>
            <a:ext cx="1444461" cy="1979738"/>
          </a:xfrm>
          <a:prstGeom prst="rect">
            <a:avLst/>
          </a:prstGeom>
        </p:spPr>
      </p:pic>
      <p:pic>
        <p:nvPicPr>
          <p:cNvPr id="19" name="Obraz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2197" y="6031101"/>
            <a:ext cx="794903" cy="79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3147" y="3149285"/>
            <a:ext cx="794903" cy="79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5" y="4071854"/>
            <a:ext cx="308066" cy="252253"/>
          </a:xfrm>
          <a:prstGeom prst="rect">
            <a:avLst/>
          </a:prstGeom>
        </p:spPr>
      </p:pic>
      <p:sp>
        <p:nvSpPr>
          <p:cNvPr id="22" name="Owal 21"/>
          <p:cNvSpPr/>
          <p:nvPr/>
        </p:nvSpPr>
        <p:spPr>
          <a:xfrm>
            <a:off x="470749" y="3919454"/>
            <a:ext cx="559720" cy="559720"/>
          </a:xfrm>
          <a:prstGeom prst="ellipse">
            <a:avLst/>
          </a:prstGeom>
          <a:noFill/>
          <a:ln w="3175">
            <a:solidFill>
              <a:srgbClr val="C00000">
                <a:alpha val="59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4688" y="4726943"/>
            <a:ext cx="358763" cy="358763"/>
          </a:xfrm>
          <a:prstGeom prst="rect">
            <a:avLst/>
          </a:prstGeom>
        </p:spPr>
      </p:pic>
      <p:sp>
        <p:nvSpPr>
          <p:cNvPr id="23" name="Owal 22"/>
          <p:cNvSpPr/>
          <p:nvPr/>
        </p:nvSpPr>
        <p:spPr>
          <a:xfrm>
            <a:off x="470749" y="4627203"/>
            <a:ext cx="559720" cy="559720"/>
          </a:xfrm>
          <a:prstGeom prst="ellipse">
            <a:avLst/>
          </a:prstGeom>
          <a:noFill/>
          <a:ln w="3175">
            <a:solidFill>
              <a:srgbClr val="C00000">
                <a:alpha val="59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188050" y="3314700"/>
            <a:ext cx="549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w Cen MT Std" panose="020B0502020104020603" pitchFamily="34" charset="0"/>
                <a:hlinkClick r:id="rId13"/>
              </a:rPr>
              <a:t>www.facebook.com/narodowyinstytutwolnosci/</a:t>
            </a:r>
            <a:r>
              <a:rPr lang="en-US" sz="1600" dirty="0" smtClean="0">
                <a:latin typeface="Tw Cen MT Std" panose="020B0502020104020603" pitchFamily="34" charset="0"/>
              </a:rPr>
              <a:t>  </a:t>
            </a:r>
            <a:endParaRPr lang="pl-PL" sz="1600" dirty="0">
              <a:latin typeface="Tw Cen MT Std" panose="020B0502020104020603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188050" y="4059332"/>
            <a:ext cx="549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w Cen MT Std" panose="020B0502020104020603" pitchFamily="34" charset="0"/>
                <a:hlinkClick r:id="rId14"/>
              </a:rPr>
              <a:t>www.twitter.com/niwcrso</a:t>
            </a:r>
            <a:r>
              <a:rPr lang="en-US" sz="1600" dirty="0" smtClean="0">
                <a:latin typeface="Tw Cen MT Std" panose="020B0502020104020603" pitchFamily="34" charset="0"/>
              </a:rPr>
              <a:t> </a:t>
            </a:r>
            <a:endParaRPr lang="pl-PL" sz="1600" dirty="0">
              <a:latin typeface="Tw Cen MT Std" panose="020B0502020104020603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216625" y="4717006"/>
            <a:ext cx="549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w Cen MT Std" panose="020B0502020104020603" pitchFamily="34" charset="0"/>
                <a:hlinkClick r:id="rId15"/>
              </a:rPr>
              <a:t>www.rodo.niw.gov.pl</a:t>
            </a:r>
            <a:r>
              <a:rPr lang="en-US" sz="1600" dirty="0" smtClean="0">
                <a:latin typeface="Tw Cen MT Std" panose="020B0502020104020603" pitchFamily="34" charset="0"/>
              </a:rPr>
              <a:t>  </a:t>
            </a:r>
            <a:endParaRPr lang="pl-PL" sz="1600" dirty="0">
              <a:latin typeface="Tw Cen MT Std" panose="020B0502020104020603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1264250" y="6213619"/>
            <a:ext cx="549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w Cen MT Std" panose="020B0502020104020603" pitchFamily="34" charset="0"/>
                <a:hlinkClick r:id="rId15"/>
              </a:rPr>
              <a:t>www.niw.gov.pl</a:t>
            </a:r>
            <a:r>
              <a:rPr lang="en-US" sz="1600" dirty="0" smtClean="0">
                <a:latin typeface="Tw Cen MT Std" panose="020B0502020104020603" pitchFamily="34" charset="0"/>
              </a:rPr>
              <a:t>  </a:t>
            </a:r>
            <a:endParaRPr lang="pl-PL" sz="1600" dirty="0">
              <a:latin typeface="Tw Cen MT Std" panose="020B05020201040206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577414" y="5967397"/>
            <a:ext cx="117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w Cen MT Std" panose="020B0502020104020603" pitchFamily="34" charset="0"/>
              </a:rPr>
              <a:t>3..</a:t>
            </a:r>
            <a:endParaRPr lang="pl-PL" sz="4800" dirty="0">
              <a:solidFill>
                <a:srgbClr val="C00000"/>
              </a:solidFill>
              <a:latin typeface="Tw Cen MT Std" panose="020B0502020104020603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188304" y="6149795"/>
            <a:ext cx="812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w Cen MT Std" panose="020B0502020104020603" pitchFamily="34" charset="0"/>
              </a:rPr>
              <a:t>2..</a:t>
            </a:r>
            <a:endParaRPr lang="pl-PL" sz="3200" dirty="0">
              <a:solidFill>
                <a:srgbClr val="C00000"/>
              </a:solidFill>
              <a:latin typeface="Tw Cen MT Std" panose="020B0502020104020603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580259" y="6241491"/>
            <a:ext cx="589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w Cen MT Std" panose="020B0502020104020603" pitchFamily="34" charset="0"/>
              </a:rPr>
              <a:t>1..</a:t>
            </a:r>
            <a:endParaRPr lang="pl-PL" sz="2400" dirty="0">
              <a:solidFill>
                <a:srgbClr val="C00000"/>
              </a:solidFill>
              <a:latin typeface="Tw Cen MT Std" panose="020B0502020104020603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956350" y="6271743"/>
            <a:ext cx="215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Std" panose="020B0502020104020603" pitchFamily="34" charset="0"/>
              </a:rPr>
              <a:t>START WKRÓTCE </a:t>
            </a:r>
            <a:r>
              <a:rPr lang="en-US" dirty="0" smtClean="0">
                <a:solidFill>
                  <a:srgbClr val="C00000"/>
                </a:solidFill>
                <a:latin typeface="Tw Cen MT Std" panose="020B0502020104020603" pitchFamily="34" charset="0"/>
              </a:rPr>
              <a:t>!</a:t>
            </a:r>
            <a:endParaRPr lang="pl-PL" dirty="0">
              <a:solidFill>
                <a:srgbClr val="C00000"/>
              </a:solidFill>
              <a:latin typeface="Tw Cen MT Std" panose="020B0502020104020603" pitchFamily="34" charset="0"/>
            </a:endParaRPr>
          </a:p>
        </p:txBody>
      </p:sp>
      <p:sp>
        <p:nvSpPr>
          <p:cNvPr id="32" name="Owal 31"/>
          <p:cNvSpPr/>
          <p:nvPr/>
        </p:nvSpPr>
        <p:spPr>
          <a:xfrm>
            <a:off x="457206" y="5361267"/>
            <a:ext cx="559720" cy="559720"/>
          </a:xfrm>
          <a:prstGeom prst="ellipse">
            <a:avLst/>
          </a:prstGeom>
          <a:noFill/>
          <a:ln w="3175">
            <a:solidFill>
              <a:srgbClr val="C00000">
                <a:alpha val="59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1207100" y="5410379"/>
            <a:ext cx="549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w Cen MT Std" panose="020B0502020104020603" pitchFamily="34" charset="0"/>
                <a:hlinkClick r:id="rId15"/>
              </a:rPr>
              <a:t>www.fio.niw.gov.pl</a:t>
            </a:r>
            <a:r>
              <a:rPr lang="en-US" sz="1600" dirty="0" smtClean="0">
                <a:latin typeface="Tw Cen MT Std" panose="020B0502020104020603" pitchFamily="34" charset="0"/>
              </a:rPr>
              <a:t>  </a:t>
            </a:r>
            <a:endParaRPr lang="pl-PL" sz="1600" dirty="0">
              <a:latin typeface="Tw Cen MT Std" panose="020B0502020104020603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0" y="5579656"/>
            <a:ext cx="388837" cy="148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4036" name="Obraz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pole tekstowe 23"/>
          <p:cNvSpPr txBox="1">
            <a:spLocks noChangeArrowheads="1"/>
          </p:cNvSpPr>
          <p:nvPr/>
        </p:nvSpPr>
        <p:spPr bwMode="auto">
          <a:xfrm>
            <a:off x="4649788" y="192088"/>
            <a:ext cx="721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 smtClean="0">
                <a:solidFill>
                  <a:srgbClr val="C00000"/>
                </a:solidFill>
                <a:latin typeface="Tw Cen MT" pitchFamily="34" charset="-18"/>
              </a:rPr>
              <a:t>ROZWIJANIE </a:t>
            </a:r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INSTYTUCJI DIALOGU OBYWATELSKIEGO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sp>
        <p:nvSpPr>
          <p:cNvPr id="25" name="Symbol zastępczy tekstu 3"/>
          <p:cNvSpPr txBox="1">
            <a:spLocks/>
          </p:cNvSpPr>
          <p:nvPr/>
        </p:nvSpPr>
        <p:spPr>
          <a:xfrm>
            <a:off x="419099" y="1308101"/>
            <a:ext cx="11223551" cy="42417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268288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+mj-lt"/>
              </a:rPr>
              <a:t>n</a:t>
            </a:r>
            <a:r>
              <a:rPr lang="pl-PL" sz="1800" dirty="0" smtClean="0">
                <a:latin typeface="+mj-lt"/>
              </a:rPr>
              <a:t>a obecnym etapie rozwoju społecznego i gospodarczego Polski istniejące formy dialogu, jak np. dialog trójstronny realizowany w ramach Rady Dialogu </a:t>
            </a:r>
            <a:r>
              <a:rPr lang="pl-PL" sz="1800" dirty="0" smtClean="0">
                <a:solidFill>
                  <a:sysClr val="windowText" lastClr="000000"/>
                </a:solidFill>
                <a:latin typeface="+mj-lt"/>
              </a:rPr>
              <a:t>Społecznego</a:t>
            </a:r>
            <a:r>
              <a:rPr lang="pl-PL" sz="1800" dirty="0" smtClean="0">
                <a:latin typeface="+mj-lt"/>
              </a:rPr>
              <a:t> (RDS) nie zaspokajają potrzeb i aspiracji wielu grup społecznych </a:t>
            </a: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pl-PL" sz="1800" dirty="0" smtClean="0">
                <a:latin typeface="+mj-lt"/>
              </a:rPr>
              <a:t>do uczestniczenia w procesie współdecydowania o losach kraju,</a:t>
            </a:r>
            <a:endParaRPr lang="pl-PL" sz="1800" dirty="0">
              <a:latin typeface="+mj-lt"/>
            </a:endParaRPr>
          </a:p>
          <a:p>
            <a:pPr marL="357188" indent="-268288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800" dirty="0"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19099" y="2195214"/>
            <a:ext cx="5411975" cy="32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268288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199063" algn="l"/>
              </a:tabLst>
              <a:defRPr/>
            </a:pPr>
            <a:r>
              <a:rPr lang="pl-PL" dirty="0">
                <a:latin typeface="+mj-lt"/>
              </a:rPr>
              <a:t>potrzeba poprawy jakości formułowania i wdrażania polityk oraz strategii społeczno-ekonomicznych, a także budowania wokół nich porozumienia poprzez prowadzenie przejrzystego, merytorycznego i regularnego dialogu organizacji społeczeństwa obywatelskiego z rządem,</a:t>
            </a:r>
          </a:p>
          <a:p>
            <a:pPr marL="357188" indent="-268288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199063" algn="l"/>
              </a:tabLst>
              <a:defRPr/>
            </a:pPr>
            <a:r>
              <a:rPr lang="pl-PL" dirty="0">
                <a:latin typeface="+mj-lt"/>
              </a:rPr>
              <a:t>potrzeba podniesienia poziomu partycypacji obywatelskiej i aktywniejszego udziału obywateli w kształtowaniu polityk publicznych domaga się rozwoju istniejących instytucji dialogu obywatelskiego oraz poszukiwania nowych rozwiązań jak np. Rada Dialogu Obywatelskiego.</a:t>
            </a:r>
          </a:p>
        </p:txBody>
      </p:sp>
      <p:pic>
        <p:nvPicPr>
          <p:cNvPr id="44035" name="Obraz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00" y="2353005"/>
            <a:ext cx="6178925" cy="3430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5059" name="Obraz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Obraz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e tekstowe 4"/>
          <p:cNvSpPr txBox="1">
            <a:spLocks noChangeArrowheads="1"/>
          </p:cNvSpPr>
          <p:nvPr/>
        </p:nvSpPr>
        <p:spPr bwMode="auto">
          <a:xfrm>
            <a:off x="8726488" y="1758890"/>
            <a:ext cx="367665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latin typeface="+mj-lt"/>
                <a:cs typeface="+mn-cs"/>
              </a:rPr>
              <a:t>Argumenty za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latin typeface="+mj-lt"/>
                <a:cs typeface="+mn-cs"/>
              </a:rPr>
              <a:t>vs.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latin typeface="+mj-lt"/>
                <a:cs typeface="+mn-cs"/>
              </a:rPr>
              <a:t>Argumenty przeciw</a:t>
            </a:r>
          </a:p>
        </p:txBody>
      </p:sp>
      <p:sp>
        <p:nvSpPr>
          <p:cNvPr id="45063" name="pole tekstowe 23"/>
          <p:cNvSpPr txBox="1">
            <a:spLocks noChangeArrowheads="1"/>
          </p:cNvSpPr>
          <p:nvPr/>
        </p:nvSpPr>
        <p:spPr bwMode="auto">
          <a:xfrm>
            <a:off x="4649788" y="192088"/>
            <a:ext cx="721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RDO: NOWA FORMUŁA DIALOGU?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9704133" y="2096036"/>
            <a:ext cx="2519680" cy="13546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upa 23"/>
          <p:cNvGrpSpPr/>
          <p:nvPr/>
        </p:nvGrpSpPr>
        <p:grpSpPr>
          <a:xfrm>
            <a:off x="887593" y="1593307"/>
            <a:ext cx="7997272" cy="1264024"/>
            <a:chOff x="887593" y="1593307"/>
            <a:chExt cx="7997272" cy="1264024"/>
          </a:xfrm>
        </p:grpSpPr>
        <p:sp>
          <p:nvSpPr>
            <p:cNvPr id="11" name="Prostokąt 10"/>
            <p:cNvSpPr/>
            <p:nvPr/>
          </p:nvSpPr>
          <p:spPr>
            <a:xfrm>
              <a:off x="1519605" y="1717488"/>
              <a:ext cx="7365260" cy="104318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06450" algn="just">
                <a:tabLst>
                  <a:tab pos="198755" algn="l"/>
                </a:tabLst>
              </a:pPr>
              <a:r>
                <a:rPr lang="pl-PL" b="1" dirty="0">
                  <a:solidFill>
                    <a:schemeClr val="tx1"/>
                  </a:solidFill>
                  <a:latin typeface="+mj-lt"/>
                </a:rPr>
                <a:t>Model A:</a:t>
              </a:r>
            </a:p>
            <a:p>
              <a:pPr marL="806450" algn="just"/>
              <a:r>
                <a:rPr lang="pl-PL" dirty="0" smtClean="0">
                  <a:solidFill>
                    <a:schemeClr val="tx1"/>
                  </a:solidFill>
                  <a:latin typeface="+mj-lt"/>
                </a:rPr>
                <a:t>Utworzenie </a:t>
              </a:r>
              <a:r>
                <a:rPr lang="pl-PL" dirty="0">
                  <a:solidFill>
                    <a:schemeClr val="tx1"/>
                  </a:solidFill>
                  <a:latin typeface="+mj-lt"/>
                </a:rPr>
                <a:t>nowego ciała dialogu </a:t>
              </a:r>
              <a:r>
                <a:rPr lang="pl-PL" dirty="0" smtClean="0">
                  <a:solidFill>
                    <a:schemeClr val="tx1"/>
                  </a:solidFill>
                  <a:latin typeface="+mj-lt"/>
                </a:rPr>
                <a:t>obywatelskiego:</a:t>
              </a:r>
            </a:p>
            <a:p>
              <a:pPr marL="806450" algn="just"/>
              <a:r>
                <a:rPr lang="pl-PL" dirty="0" smtClean="0">
                  <a:solidFill>
                    <a:schemeClr val="tx1"/>
                  </a:solidFill>
                  <a:latin typeface="+mj-lt"/>
                </a:rPr>
                <a:t>Rady </a:t>
              </a:r>
              <a:r>
                <a:rPr lang="pl-PL" dirty="0">
                  <a:solidFill>
                    <a:schemeClr val="tx1"/>
                  </a:solidFill>
                  <a:latin typeface="+mj-lt"/>
                </a:rPr>
                <a:t>Dialogu Obywatelskiego, która zastąpi </a:t>
              </a:r>
              <a:r>
                <a:rPr lang="pl-PL" dirty="0" smtClean="0">
                  <a:solidFill>
                    <a:schemeClr val="tx1"/>
                  </a:solidFill>
                  <a:latin typeface="+mj-lt"/>
                </a:rPr>
                <a:t>RDPP</a:t>
              </a:r>
              <a:endParaRPr lang="pl-PL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" name="Owal 9"/>
            <p:cNvSpPr/>
            <p:nvPr/>
          </p:nvSpPr>
          <p:spPr>
            <a:xfrm>
              <a:off x="887593" y="1593307"/>
              <a:ext cx="1264024" cy="12640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 smtClean="0">
                  <a:latin typeface="+mj-lt"/>
                </a:rPr>
                <a:t>A</a:t>
              </a:r>
              <a:endParaRPr lang="pl-PL" sz="6600" b="1" dirty="0">
                <a:latin typeface="+mj-lt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1519605" y="3105819"/>
            <a:ext cx="7997272" cy="1264024"/>
            <a:chOff x="887593" y="3103860"/>
            <a:chExt cx="7997272" cy="1264024"/>
          </a:xfrm>
        </p:grpSpPr>
        <p:sp>
          <p:nvSpPr>
            <p:cNvPr id="25" name="Prostokąt 24"/>
            <p:cNvSpPr/>
            <p:nvPr/>
          </p:nvSpPr>
          <p:spPr>
            <a:xfrm>
              <a:off x="1519604" y="3205066"/>
              <a:ext cx="7365261" cy="104318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06450" algn="just">
                <a:tabLst>
                  <a:tab pos="198755" algn="l"/>
                </a:tabLst>
              </a:pPr>
              <a:r>
                <a:rPr lang="pl-PL" b="1" dirty="0">
                  <a:solidFill>
                    <a:schemeClr val="tx1"/>
                  </a:solidFill>
                  <a:latin typeface="+mj-lt"/>
                </a:rPr>
                <a:t>Model </a:t>
              </a:r>
              <a:r>
                <a:rPr lang="pl-PL" b="1" dirty="0" smtClean="0">
                  <a:solidFill>
                    <a:schemeClr val="tx1"/>
                  </a:solidFill>
                  <a:latin typeface="+mj-lt"/>
                </a:rPr>
                <a:t>B:</a:t>
              </a:r>
              <a:endParaRPr lang="pl-PL" b="1" dirty="0">
                <a:solidFill>
                  <a:schemeClr val="tx1"/>
                </a:solidFill>
                <a:latin typeface="+mj-lt"/>
              </a:endParaRPr>
            </a:p>
            <a:p>
              <a:pPr marL="806450"/>
              <a:r>
                <a:rPr lang="pl-PL" dirty="0">
                  <a:solidFill>
                    <a:schemeClr val="tx1"/>
                  </a:solidFill>
                  <a:latin typeface="+mj-lt"/>
                </a:rPr>
                <a:t>Zreformowanie RDPP poprzez np. poszerzenie jej kompetencji (ze zmianą jej nazwy na RDO bądź przy pozostawieniu jej obecnej nazwy)</a:t>
              </a:r>
              <a:endParaRPr lang="pl-PL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2" name="Owal 21"/>
            <p:cNvSpPr/>
            <p:nvPr/>
          </p:nvSpPr>
          <p:spPr>
            <a:xfrm>
              <a:off x="887593" y="3103860"/>
              <a:ext cx="1264024" cy="12640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 smtClean="0">
                  <a:latin typeface="+mj-lt"/>
                </a:rPr>
                <a:t>B</a:t>
              </a:r>
              <a:endParaRPr lang="pl-PL" sz="6600" b="1" dirty="0">
                <a:latin typeface="+mj-lt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151616" y="4659125"/>
            <a:ext cx="7997272" cy="1264024"/>
            <a:chOff x="887593" y="4614414"/>
            <a:chExt cx="7997272" cy="1264024"/>
          </a:xfrm>
        </p:grpSpPr>
        <p:sp>
          <p:nvSpPr>
            <p:cNvPr id="26" name="Prostokąt 25"/>
            <p:cNvSpPr/>
            <p:nvPr/>
          </p:nvSpPr>
          <p:spPr>
            <a:xfrm>
              <a:off x="1519604" y="4715619"/>
              <a:ext cx="7365261" cy="104318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06450" algn="just">
                <a:tabLst>
                  <a:tab pos="198755" algn="l"/>
                </a:tabLst>
              </a:pPr>
              <a:r>
                <a:rPr lang="pl-PL" b="1" dirty="0">
                  <a:solidFill>
                    <a:schemeClr val="tx1"/>
                  </a:solidFill>
                  <a:latin typeface="+mj-lt"/>
                </a:rPr>
                <a:t>Model </a:t>
              </a:r>
              <a:r>
                <a:rPr lang="pl-PL" b="1" dirty="0" smtClean="0">
                  <a:solidFill>
                    <a:schemeClr val="tx1"/>
                  </a:solidFill>
                  <a:latin typeface="+mj-lt"/>
                </a:rPr>
                <a:t>C:</a:t>
              </a:r>
              <a:endParaRPr lang="pl-PL" b="1" dirty="0">
                <a:solidFill>
                  <a:schemeClr val="tx1"/>
                </a:solidFill>
                <a:latin typeface="+mj-lt"/>
              </a:endParaRPr>
            </a:p>
            <a:p>
              <a:pPr marL="806450"/>
              <a:r>
                <a:rPr lang="pl-PL" dirty="0">
                  <a:solidFill>
                    <a:schemeClr val="tx1"/>
                  </a:solidFill>
                  <a:latin typeface="+mj-lt"/>
                </a:rPr>
                <a:t>Utworzenie nowego ciała dialogu obywatelskiego – </a:t>
              </a:r>
              <a:r>
                <a:rPr lang="pl-PL" dirty="0" smtClean="0">
                  <a:solidFill>
                    <a:schemeClr val="tx1"/>
                  </a:solidFill>
                  <a:latin typeface="+mj-lt"/>
                </a:rPr>
                <a:t>RDO istniejącej </a:t>
              </a:r>
              <a:r>
                <a:rPr lang="pl-PL" dirty="0">
                  <a:solidFill>
                    <a:schemeClr val="tx1"/>
                  </a:solidFill>
                  <a:latin typeface="+mj-lt"/>
                </a:rPr>
                <a:t>obok RDPP, a oba organy będą się różniły kompetencjami</a:t>
              </a:r>
              <a:endParaRPr lang="pl-PL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Owal 22"/>
            <p:cNvSpPr/>
            <p:nvPr/>
          </p:nvSpPr>
          <p:spPr>
            <a:xfrm>
              <a:off x="887593" y="4614414"/>
              <a:ext cx="1264024" cy="12640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 smtClean="0">
                  <a:latin typeface="+mj-lt"/>
                </a:rPr>
                <a:t>C</a:t>
              </a:r>
              <a:endParaRPr lang="pl-PL" sz="6600" b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6084" name="Obraz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19102" y="1562985"/>
            <a:ext cx="7959354" cy="46155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sz="1800" b="1" dirty="0" smtClean="0">
                <a:solidFill>
                  <a:srgbClr val="C00000"/>
                </a:solidFill>
                <a:latin typeface="+mj-lt"/>
              </a:rPr>
              <a:t>Zakres </a:t>
            </a:r>
            <a:r>
              <a:rPr lang="pl-PL" sz="1800" b="1" dirty="0">
                <a:solidFill>
                  <a:srgbClr val="C00000"/>
                </a:solidFill>
                <a:latin typeface="+mj-lt"/>
              </a:rPr>
              <a:t>przedmiotowy działania RDO:</a:t>
            </a:r>
          </a:p>
          <a:p>
            <a:pPr marL="357188" indent="-2651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+mj-lt"/>
              </a:rPr>
              <a:t>RDO jako ciało dialogu tylko w sprawach mających bezpośredni wpływ na funkcjonowanie III sektora,</a:t>
            </a:r>
          </a:p>
          <a:p>
            <a:pPr marL="357188" indent="-2651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+mj-lt"/>
              </a:rPr>
              <a:t>RDO jako ciało dialogu o szerszym zakresie przedmiotowym,</a:t>
            </a:r>
          </a:p>
          <a:p>
            <a:pPr marL="357188" indent="-2651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+mj-lt"/>
              </a:rPr>
              <a:t>Ewolucyjny (RDO początkowo ciałem dialogu III sektora i ewoluowałoby w kierunku instytucjonalnego połączenia dialogu obywatelskiego z dialogiem społecznym, czy ewentualnie z innymi ciałami dialogu</a:t>
            </a:r>
            <a:r>
              <a:rPr lang="pl-PL" sz="1800" dirty="0" smtClean="0">
                <a:latin typeface="+mj-lt"/>
              </a:rPr>
              <a:t>).</a:t>
            </a:r>
            <a:endParaRPr lang="pl-PL" sz="1800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+mj-lt"/>
              </a:rPr>
              <a:t>Strony dialogu w RDO:</a:t>
            </a:r>
          </a:p>
          <a:p>
            <a:pPr marL="357188" indent="-2651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+mj-lt"/>
              </a:rPr>
              <a:t>Rząd – Reprezentanci Społeczeństwa Obywatelskiego (SO),</a:t>
            </a:r>
          </a:p>
          <a:p>
            <a:pPr marL="357188" indent="-2651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+mj-lt"/>
              </a:rPr>
              <a:t>Rząd – Reprezentanci SO – Samorządy</a:t>
            </a:r>
            <a:r>
              <a:rPr lang="pl-PL" sz="1800" dirty="0" smtClean="0">
                <a:latin typeface="+mj-lt"/>
              </a:rPr>
              <a:t>.</a:t>
            </a:r>
            <a:endParaRPr lang="pl-PL" sz="1800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sz="1800" b="1" dirty="0">
                <a:solidFill>
                  <a:srgbClr val="C00000"/>
                </a:solidFill>
                <a:latin typeface="+mj-lt"/>
              </a:rPr>
              <a:t>Umiejscowienie RDO:</a:t>
            </a:r>
          </a:p>
          <a:p>
            <a:pPr marL="285750" indent="-193675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+mj-lt"/>
              </a:rPr>
              <a:t>RDO jako ciało instytucjonalnie umocowane przy KPRM,</a:t>
            </a:r>
          </a:p>
          <a:p>
            <a:pPr marL="285750" indent="-193675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+mj-lt"/>
              </a:rPr>
              <a:t>RDO jako ciało instytucjonalnie umocowane przy Kancelarii </a:t>
            </a:r>
            <a:r>
              <a:rPr lang="pl-PL" sz="1800" dirty="0" smtClean="0">
                <a:latin typeface="+mj-lt"/>
              </a:rPr>
              <a:t>Prezydenta.</a:t>
            </a:r>
            <a:endParaRPr lang="pl-PL" altLang="pl-PL" sz="1800" dirty="0" smtClean="0">
              <a:latin typeface="+mj-lt"/>
            </a:endParaRPr>
          </a:p>
        </p:txBody>
      </p:sp>
      <p:sp>
        <p:nvSpPr>
          <p:cNvPr id="46086" name="pole tekstowe 21"/>
          <p:cNvSpPr txBox="1">
            <a:spLocks noChangeArrowheads="1"/>
          </p:cNvSpPr>
          <p:nvPr/>
        </p:nvSpPr>
        <p:spPr bwMode="auto">
          <a:xfrm>
            <a:off x="4649788" y="192088"/>
            <a:ext cx="721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>
                <a:solidFill>
                  <a:srgbClr val="C00000"/>
                </a:solidFill>
                <a:latin typeface="Tw Cen MT" pitchFamily="34" charset="-18"/>
              </a:rPr>
              <a:t>RDO: NOWA FORMUŁA DIALOGU?</a:t>
            </a:r>
            <a:endParaRPr lang="en-US" sz="240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46083" name="Obraz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35" y="1074738"/>
            <a:ext cx="2224315" cy="5406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840163" y="0"/>
            <a:ext cx="835183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7106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3413"/>
            <a:ext cx="22288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502025" y="0"/>
            <a:ext cx="14763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7108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3881437" y="2135188"/>
            <a:ext cx="7155157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w Cen MT" pitchFamily="34" charset="-18"/>
              </a:rPr>
              <a:t>DZIĘKUJĘ ZA UWAGĘ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+mj-lt"/>
              </a:rPr>
              <a:t>Piotr </a:t>
            </a:r>
            <a:r>
              <a:rPr lang="en-US" sz="2600" b="1" dirty="0" err="1">
                <a:latin typeface="+mj-lt"/>
              </a:rPr>
              <a:t>Krygiel</a:t>
            </a:r>
            <a:r>
              <a:rPr lang="en-US" sz="2600" dirty="0">
                <a:latin typeface="+mj-lt"/>
              </a:rPr>
              <a:t>, </a:t>
            </a:r>
            <a:r>
              <a:rPr lang="pl-PL" sz="2600" dirty="0">
                <a:latin typeface="+mj-lt"/>
              </a:rPr>
              <a:t>zastęp</a:t>
            </a:r>
            <a:r>
              <a:rPr lang="en-US" sz="2600" dirty="0">
                <a:latin typeface="+mj-lt"/>
              </a:rPr>
              <a:t>ca </a:t>
            </a:r>
            <a:r>
              <a:rPr lang="en-US" sz="2600" dirty="0" err="1">
                <a:latin typeface="+mj-lt"/>
              </a:rPr>
              <a:t>dyrektora</a:t>
            </a:r>
            <a:r>
              <a:rPr lang="en-US" sz="2600" dirty="0">
                <a:latin typeface="+mj-lt"/>
              </a:rPr>
              <a:t> NIW-CRSO</a:t>
            </a:r>
            <a:endParaRPr lang="pl-PL" sz="2600" dirty="0">
              <a:latin typeface="+mj-lt"/>
            </a:endParaRPr>
          </a:p>
        </p:txBody>
      </p:sp>
      <p:pic>
        <p:nvPicPr>
          <p:cNvPr id="14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4878" y="5107237"/>
            <a:ext cx="794903" cy="79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0"/>
          <p:cNvSpPr txBox="1">
            <a:spLocks noChangeArrowheads="1"/>
          </p:cNvSpPr>
          <p:nvPr/>
        </p:nvSpPr>
        <p:spPr bwMode="auto">
          <a:xfrm>
            <a:off x="2364085" y="5781738"/>
            <a:ext cx="9661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latin typeface="Tw Cen MT" pitchFamily="34" charset="-18"/>
              </a:rPr>
              <a:t>/niw.gov.pl</a:t>
            </a:r>
            <a:endParaRPr lang="pl-PL" sz="900" dirty="0">
              <a:latin typeface="Tw Cen MT" pitchFamily="34" charset="-18"/>
            </a:endParaRPr>
          </a:p>
        </p:txBody>
      </p:sp>
      <p:pic>
        <p:nvPicPr>
          <p:cNvPr id="16" name="Obraz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572" y="5099998"/>
            <a:ext cx="794903" cy="79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1"/>
          <p:cNvSpPr txBox="1">
            <a:spLocks noChangeArrowheads="1"/>
          </p:cNvSpPr>
          <p:nvPr/>
        </p:nvSpPr>
        <p:spPr bwMode="auto">
          <a:xfrm>
            <a:off x="-13502" y="5795412"/>
            <a:ext cx="15339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Tw Cen MT" pitchFamily="34" charset="-18"/>
              </a:rPr>
              <a:t>/</a:t>
            </a:r>
            <a:r>
              <a:rPr lang="en-US" sz="900" dirty="0" err="1">
                <a:latin typeface="Tw Cen MT" pitchFamily="34" charset="-18"/>
              </a:rPr>
              <a:t>narodowyinstytutwolnosci</a:t>
            </a:r>
            <a:endParaRPr lang="pl-PL" sz="900" dirty="0">
              <a:latin typeface="Tw Cen MT" pitchFamily="34" charset="-18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35" y="5327268"/>
            <a:ext cx="308066" cy="252253"/>
          </a:xfrm>
          <a:prstGeom prst="rect">
            <a:avLst/>
          </a:prstGeom>
        </p:spPr>
      </p:pic>
      <p:sp>
        <p:nvSpPr>
          <p:cNvPr id="19" name="pole tekstowe 10"/>
          <p:cNvSpPr txBox="1">
            <a:spLocks noChangeArrowheads="1"/>
          </p:cNvSpPr>
          <p:nvPr/>
        </p:nvSpPr>
        <p:spPr bwMode="auto">
          <a:xfrm>
            <a:off x="1364616" y="5781738"/>
            <a:ext cx="9661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smtClean="0">
                <a:latin typeface="Tw Cen MT" pitchFamily="34" charset="-18"/>
              </a:rPr>
              <a:t>/</a:t>
            </a:r>
            <a:r>
              <a:rPr lang="en-US" sz="900" dirty="0" err="1" smtClean="0">
                <a:latin typeface="Tw Cen MT" pitchFamily="34" charset="-18"/>
              </a:rPr>
              <a:t>niwcrso</a:t>
            </a:r>
            <a:endParaRPr lang="pl-PL" sz="900" dirty="0">
              <a:latin typeface="Tw Cen MT" pitchFamily="34" charset="-18"/>
            </a:endParaRPr>
          </a:p>
        </p:txBody>
      </p:sp>
      <p:sp>
        <p:nvSpPr>
          <p:cNvPr id="20" name="Owal 19"/>
          <p:cNvSpPr/>
          <p:nvPr/>
        </p:nvSpPr>
        <p:spPr>
          <a:xfrm>
            <a:off x="1537549" y="5164235"/>
            <a:ext cx="559720" cy="559720"/>
          </a:xfrm>
          <a:prstGeom prst="ellipse">
            <a:avLst/>
          </a:prstGeom>
          <a:noFill/>
          <a:ln w="3175">
            <a:solidFill>
              <a:srgbClr val="C00000">
                <a:alpha val="59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4" y="1074738"/>
            <a:ext cx="6796088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483" name="Obraz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Obraz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09575" y="1304925"/>
            <a:ext cx="6376988" cy="49625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altLang="pl-PL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Narodowy Instytut Wolności - Centrum Rozwoju Społeczeństwa </a:t>
            </a:r>
            <a:r>
              <a:rPr lang="pl-PL" altLang="pl-PL" dirty="0">
                <a:solidFill>
                  <a:srgbClr val="C00000"/>
                </a:solidFill>
                <a:latin typeface="Tw Cen MT" panose="020B0602020104020603" pitchFamily="34" charset="-18"/>
              </a:rPr>
              <a:t>Obywatelskiego</a:t>
            </a:r>
            <a:r>
              <a:rPr lang="pl-PL" altLang="pl-PL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: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altLang="pl-PL" dirty="0" smtClean="0">
                <a:latin typeface="+mj-lt"/>
              </a:rPr>
              <a:t>powołany </a:t>
            </a:r>
            <a:r>
              <a:rPr lang="pl-PL" altLang="pl-PL" dirty="0">
                <a:latin typeface="+mj-lt"/>
              </a:rPr>
              <a:t>na mocy ustawy o Narodowym Instytucie Wolności- Centrum Rozwoju Społeczeństwa Obywatelskiego z dnia </a:t>
            </a:r>
            <a:r>
              <a:rPr lang="pl-PL" altLang="pl-PL" dirty="0" smtClean="0">
                <a:latin typeface="+mj-lt"/>
              </a:rPr>
              <a:t/>
            </a:r>
            <a:br>
              <a:rPr lang="pl-PL" altLang="pl-PL" dirty="0" smtClean="0">
                <a:latin typeface="+mj-lt"/>
              </a:rPr>
            </a:br>
            <a:r>
              <a:rPr lang="pl-PL" altLang="pl-PL" dirty="0" smtClean="0">
                <a:latin typeface="+mj-lt"/>
              </a:rPr>
              <a:t>15 </a:t>
            </a:r>
            <a:r>
              <a:rPr lang="pl-PL" altLang="pl-PL" dirty="0">
                <a:latin typeface="+mj-lt"/>
              </a:rPr>
              <a:t>września 2017 r.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altLang="pl-PL" dirty="0">
                <a:latin typeface="+mj-lt"/>
              </a:rPr>
              <a:t>agencja wykonawczą w rozumieniu ustawy z dnia 27 sierpnia 2009 r. o finansach publicznych (Dz. U. z 2016 r. poz. 1870, </a:t>
            </a:r>
            <a:r>
              <a:rPr lang="pl-PL" altLang="pl-PL" dirty="0" smtClean="0">
                <a:latin typeface="+mj-lt"/>
              </a:rPr>
              <a:t/>
            </a:r>
            <a:br>
              <a:rPr lang="pl-PL" altLang="pl-PL" dirty="0" smtClean="0">
                <a:latin typeface="+mj-lt"/>
              </a:rPr>
            </a:br>
            <a:r>
              <a:rPr lang="pl-PL" altLang="pl-PL" dirty="0" smtClean="0">
                <a:latin typeface="+mj-lt"/>
              </a:rPr>
              <a:t>z </a:t>
            </a:r>
            <a:r>
              <a:rPr lang="pl-PL" altLang="pl-PL" dirty="0" err="1">
                <a:latin typeface="+mj-lt"/>
              </a:rPr>
              <a:t>późn</a:t>
            </a:r>
            <a:r>
              <a:rPr lang="pl-PL" altLang="pl-PL" dirty="0">
                <a:latin typeface="+mj-lt"/>
              </a:rPr>
              <a:t>. zm</a:t>
            </a:r>
            <a:r>
              <a:rPr lang="pl-PL" altLang="pl-PL" dirty="0" smtClean="0">
                <a:latin typeface="+mj-lt"/>
              </a:rPr>
              <a:t>.).</a:t>
            </a:r>
            <a:endParaRPr lang="pl-PL" altLang="pl-PL" dirty="0">
              <a:latin typeface="+mj-lt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altLang="pl-PL" dirty="0">
                <a:latin typeface="+mj-lt"/>
              </a:rPr>
              <a:t>instytucja właściwa w sprawach wspierania rozwoju społeczeństwa obywatelskiego, a także działalności pożytku publicznego i wolontariatu w zakresie określonym w ustawie </a:t>
            </a:r>
            <a:r>
              <a:rPr lang="en-US" altLang="pl-PL" dirty="0" smtClean="0">
                <a:latin typeface="+mj-lt"/>
              </a:rPr>
              <a:t/>
            </a:r>
            <a:br>
              <a:rPr lang="en-US" altLang="pl-PL" dirty="0" smtClean="0">
                <a:latin typeface="+mj-lt"/>
              </a:rPr>
            </a:br>
            <a:r>
              <a:rPr lang="pl-PL" altLang="pl-PL" dirty="0" smtClean="0">
                <a:latin typeface="+mj-lt"/>
              </a:rPr>
              <a:t>z </a:t>
            </a:r>
            <a:r>
              <a:rPr lang="pl-PL" altLang="pl-PL" dirty="0">
                <a:latin typeface="+mj-lt"/>
              </a:rPr>
              <a:t>dnia 24 kwietnia 2003 r. o działalności pożytku publicznego </a:t>
            </a:r>
            <a:r>
              <a:rPr lang="en-US" altLang="pl-PL" dirty="0" smtClean="0">
                <a:latin typeface="+mj-lt"/>
              </a:rPr>
              <a:t/>
            </a:r>
            <a:br>
              <a:rPr lang="en-US" altLang="pl-PL" dirty="0" smtClean="0">
                <a:latin typeface="+mj-lt"/>
              </a:rPr>
            </a:br>
            <a:r>
              <a:rPr lang="pl-PL" altLang="pl-PL" dirty="0" smtClean="0">
                <a:latin typeface="+mj-lt"/>
              </a:rPr>
              <a:t>i </a:t>
            </a:r>
            <a:r>
              <a:rPr lang="pl-PL" altLang="pl-PL" dirty="0">
                <a:latin typeface="+mj-lt"/>
              </a:rPr>
              <a:t>o wolontariacie (Dz. U. z 2016 r. poz. 1817 i 1948 oraz z 2017 r. poz. 60 i 573)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pl-PL" altLang="pl-PL" dirty="0" smtClean="0">
                <a:latin typeface="+mj-lt"/>
              </a:rPr>
              <a:t>agencja </a:t>
            </a:r>
            <a:r>
              <a:rPr lang="pl-PL" altLang="pl-PL" dirty="0">
                <a:latin typeface="+mj-lt"/>
              </a:rPr>
              <a:t>odpowiedzialna za realizowanie programów wspierania rozwoju społeczeństwa obywatelskiego, opracowywanych przez Komitet ds. Pożytku Publicznego z Przewodniczącym na czele </a:t>
            </a:r>
            <a:r>
              <a:rPr lang="en-US" altLang="pl-PL" dirty="0" smtClean="0">
                <a:latin typeface="+mj-lt"/>
              </a:rPr>
              <a:t/>
            </a:r>
            <a:br>
              <a:rPr lang="en-US" altLang="pl-PL" dirty="0" smtClean="0">
                <a:latin typeface="+mj-lt"/>
              </a:rPr>
            </a:br>
            <a:r>
              <a:rPr lang="pl-PL" altLang="pl-PL" dirty="0" smtClean="0">
                <a:latin typeface="+mj-lt"/>
              </a:rPr>
              <a:t>i </a:t>
            </a:r>
            <a:r>
              <a:rPr lang="pl-PL" altLang="pl-PL" dirty="0">
                <a:latin typeface="+mj-lt"/>
              </a:rPr>
              <a:t>uchwalanych przez Rząd</a:t>
            </a:r>
          </a:p>
        </p:txBody>
      </p:sp>
      <p:sp>
        <p:nvSpPr>
          <p:cNvPr id="4" name="Prostokąt 3"/>
          <p:cNvSpPr/>
          <p:nvPr/>
        </p:nvSpPr>
        <p:spPr>
          <a:xfrm>
            <a:off x="7205286" y="1896787"/>
            <a:ext cx="4567991" cy="3659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44" y="2341070"/>
            <a:ext cx="3712474" cy="2771173"/>
          </a:xfrm>
          <a:prstGeom prst="rect">
            <a:avLst/>
          </a:prstGeom>
        </p:spPr>
      </p:pic>
      <p:sp>
        <p:nvSpPr>
          <p:cNvPr id="10" name="pole tekstowe 21"/>
          <p:cNvSpPr txBox="1">
            <a:spLocks noChangeArrowheads="1"/>
          </p:cNvSpPr>
          <p:nvPr/>
        </p:nvSpPr>
        <p:spPr bwMode="auto">
          <a:xfrm>
            <a:off x="6786563" y="14664"/>
            <a:ext cx="5081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 smtClean="0">
                <a:solidFill>
                  <a:srgbClr val="C00000"/>
                </a:solidFill>
                <a:latin typeface="Tw Cen MT" pitchFamily="34" charset="-18"/>
              </a:rPr>
              <a:t>NIW-CRSO</a:t>
            </a:r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 </a:t>
            </a:r>
          </a:p>
          <a:p>
            <a:pPr algn="r"/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O NAS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5524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483" name="Obraz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Obraz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205286" y="1896787"/>
            <a:ext cx="4567991" cy="3659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44" y="2341070"/>
            <a:ext cx="3712474" cy="277117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13833" r="-1802" b="-15566"/>
          <a:stretch/>
        </p:blipFill>
        <p:spPr>
          <a:xfrm>
            <a:off x="148520" y="1074738"/>
            <a:ext cx="6480000" cy="6372000"/>
          </a:xfrm>
          <a:prstGeom prst="rect">
            <a:avLst/>
          </a:prstGeom>
        </p:spPr>
      </p:pic>
      <p:sp>
        <p:nvSpPr>
          <p:cNvPr id="12" name="pole tekstowe 21"/>
          <p:cNvSpPr txBox="1">
            <a:spLocks noChangeArrowheads="1"/>
          </p:cNvSpPr>
          <p:nvPr/>
        </p:nvSpPr>
        <p:spPr bwMode="auto">
          <a:xfrm>
            <a:off x="6786563" y="14664"/>
            <a:ext cx="5081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 smtClean="0">
                <a:solidFill>
                  <a:srgbClr val="C00000"/>
                </a:solidFill>
                <a:latin typeface="Tw Cen MT" pitchFamily="34" charset="-18"/>
              </a:rPr>
              <a:t>NIW-CRSO</a:t>
            </a:r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 </a:t>
            </a:r>
          </a:p>
          <a:p>
            <a:pPr algn="r"/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MISJA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51233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5604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09574" y="1351128"/>
            <a:ext cx="6398495" cy="4680579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pl-PL" altLang="pl-PL" dirty="0">
                <a:latin typeface="+mj-lt"/>
              </a:rPr>
              <a:t>Nowoczesna agencja powołana do zarządzania programami rozwoju społeczeństwa obywatelskiego,</a:t>
            </a:r>
            <a:endParaRPr lang="en-US" alt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pl-PL" altLang="pl-PL" dirty="0">
                <a:latin typeface="+mj-lt"/>
              </a:rPr>
              <a:t>Przyjazna instytucja, która gromadzi i analizuje dane ze wszystkich obszarów współpracy administracji państwowej </a:t>
            </a:r>
            <a:r>
              <a:rPr lang="en-US" altLang="pl-PL" dirty="0" smtClean="0">
                <a:latin typeface="+mj-lt"/>
              </a:rPr>
              <a:t/>
            </a:r>
            <a:br>
              <a:rPr lang="en-US" altLang="pl-PL" dirty="0" smtClean="0">
                <a:latin typeface="+mj-lt"/>
              </a:rPr>
            </a:br>
            <a:r>
              <a:rPr lang="pl-PL" altLang="pl-PL" dirty="0" smtClean="0">
                <a:latin typeface="+mj-lt"/>
              </a:rPr>
              <a:t>z </a:t>
            </a:r>
            <a:r>
              <a:rPr lang="pl-PL" altLang="pl-PL" dirty="0">
                <a:latin typeface="+mj-lt"/>
              </a:rPr>
              <a:t>sektorem pozarządowym,</a:t>
            </a:r>
            <a:endParaRPr lang="en-US" altLang="pl-PL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charset="0"/>
              <a:buChar char="•"/>
            </a:pPr>
            <a:r>
              <a:rPr lang="pl-PL" altLang="pl-PL" dirty="0">
                <a:latin typeface="+mj-lt"/>
              </a:rPr>
              <a:t>Otwarty zespół, który dzięki doskonałej znajomości III sektora </a:t>
            </a:r>
            <a:r>
              <a:rPr lang="en-US" altLang="pl-PL" dirty="0" smtClean="0">
                <a:latin typeface="+mj-lt"/>
              </a:rPr>
              <a:t/>
            </a:r>
            <a:br>
              <a:rPr lang="en-US" altLang="pl-PL" dirty="0" smtClean="0">
                <a:latin typeface="+mj-lt"/>
              </a:rPr>
            </a:br>
            <a:r>
              <a:rPr lang="pl-PL" altLang="pl-PL" dirty="0" smtClean="0">
                <a:latin typeface="+mj-lt"/>
              </a:rPr>
              <a:t>i </a:t>
            </a:r>
            <a:r>
              <a:rPr lang="pl-PL" altLang="pl-PL" dirty="0">
                <a:latin typeface="+mj-lt"/>
              </a:rPr>
              <a:t>zaangażowaniu przełamuje ograniczenia „Polski resortowej”</a:t>
            </a:r>
            <a:r>
              <a:rPr lang="en-US" altLang="pl-PL" dirty="0">
                <a:latin typeface="+mj-lt"/>
              </a:rPr>
              <a:t>.</a:t>
            </a:r>
            <a:endParaRPr lang="pl-PL" altLang="pl-PL" dirty="0">
              <a:latin typeface="+mj-lt"/>
            </a:endParaRPr>
          </a:p>
        </p:txBody>
      </p:sp>
      <p:pic>
        <p:nvPicPr>
          <p:cNvPr id="25611" name="Picture 5" descr="E:\praca\niw\prezentacja lublin\foto\1.jpg"/>
          <p:cNvPicPr>
            <a:picLocks noChangeAspect="1" noChangeArrowheads="1"/>
          </p:cNvPicPr>
          <p:nvPr/>
        </p:nvPicPr>
        <p:blipFill>
          <a:blip r:embed="rId4"/>
          <a:srcRect t="7085" b="18420"/>
          <a:stretch>
            <a:fillRect/>
          </a:stretch>
        </p:blipFill>
        <p:spPr bwMode="auto">
          <a:xfrm>
            <a:off x="2026786" y="3715527"/>
            <a:ext cx="5624291" cy="31422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5607" name="Picture 1" descr="E:\praca\niw\prezentacja lublin\foto\2.jpg"/>
          <p:cNvPicPr>
            <a:picLocks noChangeAspect="1" noChangeArrowheads="1"/>
          </p:cNvPicPr>
          <p:nvPr/>
        </p:nvPicPr>
        <p:blipFill>
          <a:blip r:embed="rId5"/>
          <a:srcRect t="11375" r="13753" b="45505"/>
          <a:stretch>
            <a:fillRect/>
          </a:stretch>
        </p:blipFill>
        <p:spPr bwMode="auto">
          <a:xfrm>
            <a:off x="7464139" y="5098642"/>
            <a:ext cx="4728335" cy="177285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5608" name="Picture 2" descr="E:\praca\niw\prezentacja lublin\foto\4.jpg"/>
          <p:cNvPicPr>
            <a:picLocks noChangeAspect="1" noChangeArrowheads="1"/>
          </p:cNvPicPr>
          <p:nvPr/>
        </p:nvPicPr>
        <p:blipFill>
          <a:blip r:embed="rId6"/>
          <a:srcRect l="23447" t="8955" r="25378" b="16415"/>
          <a:stretch>
            <a:fillRect/>
          </a:stretch>
        </p:blipFill>
        <p:spPr bwMode="auto">
          <a:xfrm>
            <a:off x="9836539" y="2522360"/>
            <a:ext cx="2356489" cy="257628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5609" name="Picture 3" descr="E:\praca\niw\prezentacja lublin\foto\3.jpg"/>
          <p:cNvPicPr>
            <a:picLocks noChangeAspect="1" noChangeArrowheads="1"/>
          </p:cNvPicPr>
          <p:nvPr/>
        </p:nvPicPr>
        <p:blipFill>
          <a:blip r:embed="rId7"/>
          <a:srcRect l="15958" t="15154" r="4669" b="21204"/>
          <a:stretch>
            <a:fillRect/>
          </a:stretch>
        </p:blipFill>
        <p:spPr bwMode="auto">
          <a:xfrm>
            <a:off x="7464139" y="2522360"/>
            <a:ext cx="2409119" cy="257628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5610" name="Picture 4" descr="E:\praca\niw\prezentacja lublin\foto\5.jpg"/>
          <p:cNvPicPr>
            <a:picLocks noChangeAspect="1" noChangeArrowheads="1"/>
          </p:cNvPicPr>
          <p:nvPr/>
        </p:nvPicPr>
        <p:blipFill>
          <a:blip r:embed="rId8"/>
          <a:srcRect l="5215" t="23810" r="3117" b="39001"/>
          <a:stretch>
            <a:fillRect/>
          </a:stretch>
        </p:blipFill>
        <p:spPr bwMode="auto">
          <a:xfrm>
            <a:off x="7463585" y="1082458"/>
            <a:ext cx="4728889" cy="14389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016"/>
            <a:ext cx="4194313" cy="31457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603" name="Obraz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9525" y="6398453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21"/>
          <p:cNvSpPr txBox="1">
            <a:spLocks noChangeArrowheads="1"/>
          </p:cNvSpPr>
          <p:nvPr/>
        </p:nvSpPr>
        <p:spPr bwMode="auto">
          <a:xfrm>
            <a:off x="6786563" y="14664"/>
            <a:ext cx="5081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 smtClean="0">
                <a:solidFill>
                  <a:srgbClr val="C00000"/>
                </a:solidFill>
                <a:latin typeface="Tw Cen MT" pitchFamily="34" charset="-18"/>
              </a:rPr>
              <a:t>NIW-CRSO</a:t>
            </a:r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 </a:t>
            </a:r>
          </a:p>
          <a:p>
            <a:pPr algn="r"/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STANDARDY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034" name="Picture 10" descr="https://scontent-frx5-1.xx.fbcdn.net/v/t31.0-8/29354690_154397938715362_3866232495773479463_o.jpg?_nc_cat=0&amp;oh=45283e80184808746ed61089f93e0ea9&amp;oe=5B70053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3"/>
          <a:stretch/>
        </p:blipFill>
        <p:spPr bwMode="auto">
          <a:xfrm>
            <a:off x="9080205" y="2511188"/>
            <a:ext cx="3102270" cy="193130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ielce.uw.gov.pl/dokumenty/zalaczniki/1/1-243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r="12066" b="4204"/>
          <a:stretch/>
        </p:blipFill>
        <p:spPr bwMode="auto">
          <a:xfrm>
            <a:off x="6386347" y="4369287"/>
            <a:ext cx="2652916" cy="240365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frx5-1.xx.fbcdn.net/v/t1.0-9/28661198_1597910400325269_3088135891537626327_n.jpg?_nc_cat=0&amp;oh=9236ea9c989d590fd1773487a6977129&amp;oe=5B6A5F7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4"/>
          <a:stretch/>
        </p:blipFill>
        <p:spPr bwMode="auto">
          <a:xfrm>
            <a:off x="6400801" y="2518662"/>
            <a:ext cx="2634018" cy="181223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-frx5-1.xx.fbcdn.net/v/t1.0-9/28870125_1440807832714281_5697995767139008512_o.jpg?_nc_cat=0&amp;oh=a875f09fbd6183119b8ef42ebe7b4566&amp;oe=5B2A00D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-347" r="-404" b="10491"/>
          <a:stretch/>
        </p:blipFill>
        <p:spPr bwMode="auto">
          <a:xfrm>
            <a:off x="9082584" y="4483290"/>
            <a:ext cx="3116239" cy="227917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-frx5-1.xx.fbcdn.net/v/t31.0-8/29060246_151446539010502_8578163066145727785_o.jpg?_nc_cat=0&amp;oh=ded323026c4baac2b034fe82e32d466d&amp;oe=5B72C03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6" b="34552"/>
          <a:stretch/>
        </p:blipFill>
        <p:spPr bwMode="auto">
          <a:xfrm>
            <a:off x="6386347" y="1074738"/>
            <a:ext cx="5796128" cy="139550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53252" name="Obraz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Obraz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09575" y="1304926"/>
            <a:ext cx="5991225" cy="4522134"/>
          </a:xfrm>
          <a:prstGeom prst="rect">
            <a:avLst/>
          </a:prstGeom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pl-PL" dirty="0">
                <a:latin typeface="+mj-lt"/>
              </a:rPr>
              <a:t>Fundusz Inicjatyw </a:t>
            </a:r>
            <a:r>
              <a:rPr lang="pl-PL" dirty="0" smtClean="0">
                <a:latin typeface="+mj-lt"/>
              </a:rPr>
              <a:t>Obywatelskich,</a:t>
            </a:r>
            <a:endParaRPr lang="pl-PL" dirty="0">
              <a:latin typeface="+mj-lt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pl-PL" dirty="0" smtClean="0">
                <a:latin typeface="+mj-lt"/>
              </a:rPr>
              <a:t>Program </a:t>
            </a:r>
            <a:r>
              <a:rPr lang="en-US" dirty="0" smtClean="0">
                <a:latin typeface="+mj-lt"/>
              </a:rPr>
              <a:t>R</a:t>
            </a:r>
            <a:r>
              <a:rPr lang="pl-PL" dirty="0" err="1" smtClean="0">
                <a:latin typeface="+mj-lt"/>
              </a:rPr>
              <a:t>ozwoju</a:t>
            </a:r>
            <a:r>
              <a:rPr lang="pl-PL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Organizacji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Obywatelskich</a:t>
            </a:r>
            <a:r>
              <a:rPr lang="en-US" dirty="0" smtClean="0">
                <a:latin typeface="+mj-lt"/>
              </a:rPr>
              <a:t>,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pl-PL" dirty="0" smtClean="0">
                <a:latin typeface="+mj-lt"/>
              </a:rPr>
              <a:t>Korpus </a:t>
            </a:r>
            <a:r>
              <a:rPr lang="pl-PL" dirty="0">
                <a:latin typeface="+mj-lt"/>
              </a:rPr>
              <a:t>Solidarności – program rozwoju wolontariatu </a:t>
            </a:r>
            <a:r>
              <a:rPr lang="pl-PL" dirty="0" smtClean="0">
                <a:latin typeface="+mj-lt"/>
              </a:rPr>
              <a:t>długoterminowego,</a:t>
            </a:r>
            <a:endParaRPr lang="en-US" dirty="0">
              <a:latin typeface="+mj-lt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pl-PL" dirty="0" smtClean="0">
                <a:latin typeface="+mj-lt"/>
              </a:rPr>
              <a:t>Program </a:t>
            </a:r>
            <a:r>
              <a:rPr lang="pl-PL" dirty="0">
                <a:latin typeface="+mj-lt"/>
              </a:rPr>
              <a:t>wspierania uniwersytetów </a:t>
            </a:r>
            <a:r>
              <a:rPr lang="pl-PL" dirty="0" smtClean="0">
                <a:latin typeface="+mj-lt"/>
              </a:rPr>
              <a:t>ludowych,</a:t>
            </a:r>
            <a:endParaRPr lang="en-US" dirty="0" smtClean="0">
              <a:latin typeface="+mj-lt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en-US" dirty="0" smtClean="0">
                <a:latin typeface="+mj-lt"/>
              </a:rPr>
              <a:t>Program </a:t>
            </a:r>
            <a:r>
              <a:rPr lang="en-US" dirty="0" err="1" smtClean="0">
                <a:latin typeface="+mj-lt"/>
              </a:rPr>
              <a:t>wspierania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organizacji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harcerskich</a:t>
            </a:r>
            <a:r>
              <a:rPr lang="en-US" dirty="0" smtClean="0">
                <a:latin typeface="+mj-lt"/>
              </a:rPr>
              <a:t>,</a:t>
            </a:r>
            <a:endParaRPr lang="pl-PL" dirty="0">
              <a:latin typeface="+mj-lt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en-US" dirty="0" err="1" smtClean="0">
                <a:latin typeface="+mj-lt"/>
              </a:rPr>
              <a:t>Ogólnopolska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kampania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informacyjna</a:t>
            </a:r>
            <a:r>
              <a:rPr lang="en-US" dirty="0" smtClean="0">
                <a:latin typeface="+mj-lt"/>
              </a:rPr>
              <a:t> “</a:t>
            </a:r>
            <a:r>
              <a:rPr lang="en-US" dirty="0" err="1" smtClean="0">
                <a:latin typeface="+mj-lt"/>
              </a:rPr>
              <a:t>Gotowi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</a:t>
            </a:r>
            <a:r>
              <a:rPr lang="en-US" dirty="0" smtClean="0">
                <a:latin typeface="+mj-lt"/>
              </a:rPr>
              <a:t> RODO”,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pl-PL" dirty="0">
                <a:latin typeface="+mj-lt"/>
              </a:rPr>
              <a:t>Działania związane z OPP</a:t>
            </a:r>
            <a:r>
              <a:rPr lang="pl-PL" dirty="0" smtClean="0">
                <a:latin typeface="+mj-lt"/>
              </a:rPr>
              <a:t>,</a:t>
            </a: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pl-PL" dirty="0" smtClean="0">
                <a:latin typeface="+mj-lt"/>
              </a:rPr>
              <a:t>Zmniejszanie </a:t>
            </a:r>
            <a:r>
              <a:rPr lang="pl-PL" dirty="0">
                <a:latin typeface="+mj-lt"/>
              </a:rPr>
              <a:t>barier instytucjonalnych i prawnych rozwoju</a:t>
            </a:r>
            <a:r>
              <a:rPr lang="en-US" dirty="0">
                <a:latin typeface="+mj-lt"/>
              </a:rPr>
              <a:t> </a:t>
            </a:r>
            <a:r>
              <a:rPr lang="pl-PL" dirty="0">
                <a:latin typeface="+mj-lt"/>
              </a:rPr>
              <a:t>społeczeństwa obywatelskiego: prace eksperckie, badania, analizy we współpracy ze środowiskiem </a:t>
            </a:r>
            <a:r>
              <a:rPr lang="pl-PL" dirty="0" smtClean="0">
                <a:latin typeface="+mj-lt"/>
              </a:rPr>
              <a:t>pozarządowym,</a:t>
            </a:r>
            <a:endParaRPr lang="pl-PL" dirty="0">
              <a:latin typeface="+mj-lt"/>
            </a:endParaRPr>
          </a:p>
          <a:p>
            <a:pPr marL="266700" indent="-266700"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pl-PL" dirty="0">
                <a:latin typeface="+mj-lt"/>
              </a:rPr>
              <a:t>Rozwój instytucji dialogu obywatelskiego: prace eksperckie, badania, analizy we współpracy ze środowiskiem </a:t>
            </a:r>
            <a:r>
              <a:rPr lang="pl-PL" dirty="0" smtClean="0">
                <a:latin typeface="+mj-lt"/>
              </a:rPr>
              <a:t>pozarządowym.</a:t>
            </a:r>
            <a:endParaRPr lang="pl-PL" dirty="0">
              <a:latin typeface="+mj-lt"/>
            </a:endParaRPr>
          </a:p>
        </p:txBody>
      </p:sp>
      <p:sp>
        <p:nvSpPr>
          <p:cNvPr id="14" name="pole tekstowe 21"/>
          <p:cNvSpPr txBox="1">
            <a:spLocks noChangeArrowheads="1"/>
          </p:cNvSpPr>
          <p:nvPr/>
        </p:nvSpPr>
        <p:spPr bwMode="auto">
          <a:xfrm>
            <a:off x="6786563" y="14664"/>
            <a:ext cx="5081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 smtClean="0">
                <a:solidFill>
                  <a:srgbClr val="C00000"/>
                </a:solidFill>
                <a:latin typeface="Tw Cen MT" pitchFamily="34" charset="-18"/>
              </a:rPr>
              <a:t>NIW-CRSO</a:t>
            </a:r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 </a:t>
            </a:r>
          </a:p>
          <a:p>
            <a:pPr algn="r"/>
            <a:r>
              <a:rPr lang="en-US" sz="2400" dirty="0" smtClean="0">
                <a:solidFill>
                  <a:srgbClr val="C00000"/>
                </a:solidFill>
                <a:latin typeface="Tw Cen MT" pitchFamily="34" charset="-18"/>
              </a:rPr>
              <a:t>DZIAŁANIA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-9525" y="1074738"/>
            <a:ext cx="12201525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9699" name="Obraz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09575" y="1692277"/>
            <a:ext cx="11098213" cy="4486274"/>
          </a:xfrm>
          <a:prstGeom prst="rect">
            <a:avLst/>
          </a:prstGeom>
        </p:spPr>
        <p:txBody>
          <a:bodyPr numCol="2" spcCol="288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>
                <a:latin typeface="+mj-lt"/>
              </a:rPr>
              <a:t>objęcie wsparciem środkami publicznymi szerszego spektrum aktywności obywatelskiej niż to wynika z kompetencji ministra właściwego ds. zabezpieczenia społecznego,</a:t>
            </a:r>
          </a:p>
          <a:p>
            <a:pPr marL="285750" indent="-285750" algn="just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altLang="pl-PL" sz="1800" dirty="0" smtClean="0">
              <a:latin typeface="+mj-lt"/>
            </a:endParaRPr>
          </a:p>
          <a:p>
            <a:pPr marL="285750" indent="-285750" algn="just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altLang="pl-PL" sz="1800" dirty="0" smtClean="0">
              <a:latin typeface="+mj-lt"/>
            </a:endParaRPr>
          </a:p>
          <a:p>
            <a:pPr marL="285750" indent="-285750" algn="just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latin typeface="+mj-lt"/>
            </a:endParaRPr>
          </a:p>
          <a:p>
            <a:pPr marL="285750" indent="-285750" algn="just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altLang="pl-PL" sz="1800" dirty="0" smtClean="0">
              <a:latin typeface="+mj-lt"/>
            </a:endParaRPr>
          </a:p>
          <a:p>
            <a:pPr marL="285750" indent="-285750" algn="just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latin typeface="+mj-lt"/>
            </a:endParaRPr>
          </a:p>
          <a:p>
            <a:pPr marL="285750" indent="-285750" algn="just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altLang="pl-PL" sz="1800" dirty="0" smtClean="0">
              <a:latin typeface="+mj-lt"/>
            </a:endParaRPr>
          </a:p>
          <a:p>
            <a:pPr marL="285750" indent="-285750" algn="just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latin typeface="+mj-lt"/>
            </a:endParaRPr>
          </a:p>
          <a:p>
            <a:pPr marL="285750" indent="-285750" algn="just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altLang="pl-PL" sz="1800" dirty="0" smtClean="0">
              <a:latin typeface="+mj-lt"/>
            </a:endParaRPr>
          </a:p>
          <a:p>
            <a:pPr marL="285750" indent="-285750" algn="just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altLang="pl-PL" sz="1800" dirty="0">
              <a:latin typeface="+mj-lt"/>
            </a:endParaRPr>
          </a:p>
          <a:p>
            <a:pPr marL="285750" indent="-285750" algn="just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>
                <a:latin typeface="+mj-lt"/>
              </a:rPr>
              <a:t>uczynienie FIO programem dostępniejszym i skuteczniej wspierającym realizację zadań pożytku publicznego przez organizacje obywatelskie.</a:t>
            </a:r>
            <a:endParaRPr lang="pl-PL" altLang="pl-PL" sz="18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altLang="pl-PL" sz="1400" dirty="0" smtClean="0">
              <a:solidFill>
                <a:prstClr val="black"/>
              </a:solidFill>
            </a:endParaRPr>
          </a:p>
        </p:txBody>
      </p:sp>
      <p:sp>
        <p:nvSpPr>
          <p:cNvPr id="29702" name="pole tekstowe 21"/>
          <p:cNvSpPr txBox="1">
            <a:spLocks noChangeArrowheads="1"/>
          </p:cNvSpPr>
          <p:nvPr/>
        </p:nvSpPr>
        <p:spPr bwMode="auto">
          <a:xfrm>
            <a:off x="5619750" y="192088"/>
            <a:ext cx="624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solidFill>
                  <a:srgbClr val="C00000"/>
                </a:solidFill>
                <a:latin typeface="Tw Cen MT" pitchFamily="34" charset="-18"/>
              </a:rPr>
              <a:t>FUNDUSZ INICJATYW OBYWATELSKICH</a:t>
            </a:r>
            <a:endParaRPr lang="en-US" sz="2400" dirty="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29703" name="Obraz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706688"/>
            <a:ext cx="4567237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pole tekstowe 31"/>
          <p:cNvSpPr txBox="1">
            <a:spLocks noChangeArrowheads="1"/>
          </p:cNvSpPr>
          <p:nvPr/>
        </p:nvSpPr>
        <p:spPr bwMode="auto">
          <a:xfrm>
            <a:off x="4806950" y="3798888"/>
            <a:ext cx="2525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Calibri" pitchFamily="34" charset="0"/>
              </a:rPr>
              <a:t>Fundusz Inicjatyw Obywatelskich</a:t>
            </a:r>
            <a:endParaRPr lang="en-US">
              <a:latin typeface="Calibri" pitchFamily="34" charset="0"/>
            </a:endParaRPr>
          </a:p>
          <a:p>
            <a:pPr algn="ctr"/>
            <a:endParaRPr lang="pl-PL">
              <a:latin typeface="Calibri" pitchFamily="34" charset="0"/>
            </a:endParaRPr>
          </a:p>
        </p:txBody>
      </p:sp>
      <p:sp>
        <p:nvSpPr>
          <p:cNvPr id="29705" name="pole tekstowe 32"/>
          <p:cNvSpPr txBox="1">
            <a:spLocks noChangeArrowheads="1"/>
          </p:cNvSpPr>
          <p:nvPr/>
        </p:nvSpPr>
        <p:spPr bwMode="auto">
          <a:xfrm>
            <a:off x="4716463" y="4891088"/>
            <a:ext cx="2525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Calibri" pitchFamily="34" charset="0"/>
              </a:rPr>
              <a:t>Komitet </a:t>
            </a:r>
            <a:br>
              <a:rPr lang="pl-PL">
                <a:latin typeface="Calibri" pitchFamily="34" charset="0"/>
              </a:rPr>
            </a:br>
            <a:r>
              <a:rPr lang="pl-PL">
                <a:latin typeface="Calibri" pitchFamily="34" charset="0"/>
              </a:rPr>
              <a:t>Sterująco-Monitorujący</a:t>
            </a:r>
          </a:p>
        </p:txBody>
      </p:sp>
      <p:grpSp>
        <p:nvGrpSpPr>
          <p:cNvPr id="29706" name="Grupa 33"/>
          <p:cNvGrpSpPr>
            <a:grpSpLocks/>
          </p:cNvGrpSpPr>
          <p:nvPr/>
        </p:nvGrpSpPr>
        <p:grpSpPr bwMode="auto">
          <a:xfrm>
            <a:off x="4930775" y="4518025"/>
            <a:ext cx="2205038" cy="320675"/>
            <a:chOff x="4957011" y="3089625"/>
            <a:chExt cx="2204452" cy="319323"/>
          </a:xfrm>
        </p:grpSpPr>
        <p:cxnSp>
          <p:nvCxnSpPr>
            <p:cNvPr id="35" name="Łącznik prosty 34"/>
            <p:cNvCxnSpPr/>
            <p:nvPr/>
          </p:nvCxnSpPr>
          <p:spPr>
            <a:xfrm>
              <a:off x="4957011" y="3257191"/>
              <a:ext cx="2204452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/>
            <p:cNvCxnSpPr/>
            <p:nvPr/>
          </p:nvCxnSpPr>
          <p:spPr>
            <a:xfrm flipV="1">
              <a:off x="5109370" y="3089625"/>
              <a:ext cx="0" cy="319323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a 58"/>
          <p:cNvGrpSpPr>
            <a:grpSpLocks/>
          </p:cNvGrpSpPr>
          <p:nvPr/>
        </p:nvGrpSpPr>
        <p:grpSpPr bwMode="auto">
          <a:xfrm>
            <a:off x="7920038" y="2628900"/>
            <a:ext cx="3736975" cy="3371850"/>
            <a:chOff x="7920370" y="2628982"/>
            <a:chExt cx="3737414" cy="3371274"/>
          </a:xfrm>
        </p:grpSpPr>
        <p:pic>
          <p:nvPicPr>
            <p:cNvPr id="29716" name="Obraz 3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3395158">
              <a:off x="8290341" y="2632813"/>
              <a:ext cx="3371274" cy="3363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Łącznik prosty ze strzałką 38"/>
            <p:cNvCxnSpPr/>
            <p:nvPr/>
          </p:nvCxnSpPr>
          <p:spPr>
            <a:xfrm rot="1680000" flipV="1">
              <a:off x="7920370" y="4209862"/>
              <a:ext cx="449315" cy="25395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8" name="pole tekstowe 39"/>
            <p:cNvSpPr txBox="1">
              <a:spLocks noChangeArrowheads="1"/>
            </p:cNvSpPr>
            <p:nvPr/>
          </p:nvSpPr>
          <p:spPr bwMode="auto">
            <a:xfrm>
              <a:off x="8300567" y="3591650"/>
              <a:ext cx="27352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>
                  <a:latin typeface="Calibri" pitchFamily="34" charset="0"/>
                </a:rPr>
                <a:t>Dyrektor NIW-CRSO</a:t>
              </a:r>
            </a:p>
          </p:txBody>
        </p:sp>
        <p:sp>
          <p:nvSpPr>
            <p:cNvPr id="29719" name="pole tekstowe 40"/>
            <p:cNvSpPr txBox="1">
              <a:spLocks noChangeArrowheads="1"/>
            </p:cNvSpPr>
            <p:nvPr/>
          </p:nvSpPr>
          <p:spPr bwMode="auto">
            <a:xfrm>
              <a:off x="8310042" y="4200377"/>
              <a:ext cx="27352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>
                  <a:latin typeface="Calibri" pitchFamily="34" charset="0"/>
                </a:rPr>
                <a:t>NIW-CRSO</a:t>
              </a:r>
            </a:p>
          </p:txBody>
        </p:sp>
        <p:grpSp>
          <p:nvGrpSpPr>
            <p:cNvPr id="29720" name="Grupa 41"/>
            <p:cNvGrpSpPr>
              <a:grpSpLocks/>
            </p:cNvGrpSpPr>
            <p:nvPr/>
          </p:nvGrpSpPr>
          <p:grpSpPr bwMode="auto">
            <a:xfrm>
              <a:off x="8769107" y="3883741"/>
              <a:ext cx="1746536" cy="252992"/>
              <a:chOff x="4957011" y="3089625"/>
              <a:chExt cx="2204452" cy="319323"/>
            </a:xfrm>
          </p:grpSpPr>
          <p:cxnSp>
            <p:nvCxnSpPr>
              <p:cNvPr id="43" name="Łącznik prosty 42"/>
              <p:cNvCxnSpPr/>
              <p:nvPr/>
            </p:nvCxnSpPr>
            <p:spPr>
              <a:xfrm>
                <a:off x="4957863" y="3256839"/>
                <a:ext cx="2204350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>
              <a:xfrm flipV="1">
                <a:off x="5110164" y="3090559"/>
                <a:ext cx="0" cy="31853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21" name="pole tekstowe 52"/>
            <p:cNvSpPr txBox="1">
              <a:spLocks noChangeArrowheads="1"/>
            </p:cNvSpPr>
            <p:nvPr/>
          </p:nvSpPr>
          <p:spPr bwMode="auto">
            <a:xfrm>
              <a:off x="8306328" y="4865723"/>
              <a:ext cx="27352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>
                  <a:latin typeface="Calibri" pitchFamily="34" charset="0"/>
                </a:rPr>
                <a:t>Rada NIW-CRSO</a:t>
              </a:r>
            </a:p>
          </p:txBody>
        </p:sp>
        <p:grpSp>
          <p:nvGrpSpPr>
            <p:cNvPr id="29722" name="Grupa 53"/>
            <p:cNvGrpSpPr>
              <a:grpSpLocks/>
            </p:cNvGrpSpPr>
            <p:nvPr/>
          </p:nvGrpSpPr>
          <p:grpSpPr bwMode="auto">
            <a:xfrm>
              <a:off x="8765393" y="4537936"/>
              <a:ext cx="1746536" cy="252992"/>
              <a:chOff x="4957011" y="3089625"/>
              <a:chExt cx="2204452" cy="319323"/>
            </a:xfrm>
          </p:grpSpPr>
          <p:cxnSp>
            <p:nvCxnSpPr>
              <p:cNvPr id="55" name="Łącznik prosty 54"/>
              <p:cNvCxnSpPr/>
              <p:nvPr/>
            </p:nvCxnSpPr>
            <p:spPr>
              <a:xfrm>
                <a:off x="4956539" y="3256514"/>
                <a:ext cx="2204350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/>
              <p:cNvCxnSpPr/>
              <p:nvPr/>
            </p:nvCxnSpPr>
            <p:spPr>
              <a:xfrm flipV="1">
                <a:off x="5108839" y="3090235"/>
                <a:ext cx="0" cy="318537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upa 57"/>
          <p:cNvGrpSpPr>
            <a:grpSpLocks/>
          </p:cNvGrpSpPr>
          <p:nvPr/>
        </p:nvGrpSpPr>
        <p:grpSpPr bwMode="auto">
          <a:xfrm>
            <a:off x="180975" y="3233738"/>
            <a:ext cx="3879850" cy="3371850"/>
            <a:chOff x="180472" y="3233657"/>
            <a:chExt cx="3880423" cy="3371274"/>
          </a:xfrm>
        </p:grpSpPr>
        <p:pic>
          <p:nvPicPr>
            <p:cNvPr id="29709" name="Obraz 4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6956661">
              <a:off x="176641" y="3237488"/>
              <a:ext cx="3371274" cy="3363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pole tekstowe 47"/>
            <p:cNvSpPr txBox="1">
              <a:spLocks noChangeArrowheads="1"/>
            </p:cNvSpPr>
            <p:nvPr/>
          </p:nvSpPr>
          <p:spPr bwMode="auto">
            <a:xfrm>
              <a:off x="844764" y="4200177"/>
              <a:ext cx="25257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Minister Rodziny, Pracy</a:t>
              </a:r>
            </a:p>
            <a:p>
              <a:pPr algn="ctr"/>
              <a:r>
                <a:rPr lang="en-US" sz="1400">
                  <a:latin typeface="Calibri" pitchFamily="34" charset="0"/>
                </a:rPr>
                <a:t>I Polityki Społecznej</a:t>
              </a:r>
              <a:endParaRPr lang="pl-PL" sz="1400">
                <a:latin typeface="Calibri" pitchFamily="34" charset="0"/>
              </a:endParaRPr>
            </a:p>
          </p:txBody>
        </p:sp>
        <p:sp>
          <p:nvSpPr>
            <p:cNvPr id="29711" name="pole tekstowe 48"/>
            <p:cNvSpPr txBox="1">
              <a:spLocks noChangeArrowheads="1"/>
            </p:cNvSpPr>
            <p:nvPr/>
          </p:nvSpPr>
          <p:spPr bwMode="auto">
            <a:xfrm>
              <a:off x="835289" y="4979476"/>
              <a:ext cx="252577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Calibri" pitchFamily="34" charset="0"/>
                </a:rPr>
                <a:t>Departament Ekonomii</a:t>
              </a:r>
            </a:p>
            <a:p>
              <a:pPr algn="ctr"/>
              <a:r>
                <a:rPr lang="en-US" sz="1400">
                  <a:latin typeface="Calibri" pitchFamily="34" charset="0"/>
                </a:rPr>
                <a:t>Społecznej </a:t>
              </a:r>
              <a:r>
                <a:rPr lang="pl-PL" sz="1400">
                  <a:latin typeface="Calibri" pitchFamily="34" charset="0"/>
                </a:rPr>
                <a:t>i</a:t>
              </a:r>
              <a:r>
                <a:rPr lang="en-US" sz="1400">
                  <a:latin typeface="Calibri" pitchFamily="34" charset="0"/>
                </a:rPr>
                <a:t> Pożytku Publicznego</a:t>
              </a:r>
              <a:endParaRPr lang="pl-PL" sz="1400">
                <a:latin typeface="Calibri" pitchFamily="34" charset="0"/>
              </a:endParaRPr>
            </a:p>
          </p:txBody>
        </p:sp>
        <p:grpSp>
          <p:nvGrpSpPr>
            <p:cNvPr id="29712" name="Grupa 44"/>
            <p:cNvGrpSpPr>
              <a:grpSpLocks/>
            </p:cNvGrpSpPr>
            <p:nvPr/>
          </p:nvGrpSpPr>
          <p:grpSpPr bwMode="auto">
            <a:xfrm>
              <a:off x="1120328" y="4670450"/>
              <a:ext cx="1809727" cy="262146"/>
              <a:chOff x="4957011" y="3089625"/>
              <a:chExt cx="2204452" cy="319323"/>
            </a:xfrm>
          </p:grpSpPr>
          <p:cxnSp>
            <p:nvCxnSpPr>
              <p:cNvPr id="51" name="Łącznik prosty 50"/>
              <p:cNvCxnSpPr/>
              <p:nvPr/>
            </p:nvCxnSpPr>
            <p:spPr>
              <a:xfrm>
                <a:off x="4957112" y="3255472"/>
                <a:ext cx="2204805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 flipV="1">
                <a:off x="5109902" y="3089198"/>
                <a:ext cx="0" cy="319015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Łącznik prosty ze strzałką 56"/>
            <p:cNvCxnSpPr/>
            <p:nvPr/>
          </p:nvCxnSpPr>
          <p:spPr>
            <a:xfrm rot="-9240000" flipV="1">
              <a:off x="3611567" y="4641528"/>
              <a:ext cx="449328" cy="25237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ymbol zastępczy tekstu 3"/>
          <p:cNvSpPr txBox="1">
            <a:spLocks/>
          </p:cNvSpPr>
          <p:nvPr/>
        </p:nvSpPr>
        <p:spPr>
          <a:xfrm>
            <a:off x="409575" y="1304925"/>
            <a:ext cx="11098213" cy="4873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pl-PL" altLang="pl-PL" sz="1800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PRZENIESIENIE FIO Z DEPARTAMENTU POŻYTKU PUBLICZNEGO I EKONOMII SPOŁECZNEJ W </a:t>
            </a:r>
            <a:r>
              <a:rPr lang="pl-PL" altLang="pl-PL" sz="1800" dirty="0" err="1" smtClean="0">
                <a:solidFill>
                  <a:srgbClr val="C00000"/>
                </a:solidFill>
                <a:latin typeface="Tw Cen MT" panose="020B0602020104020603" pitchFamily="34" charset="-18"/>
              </a:rPr>
              <a:t>MRPiPS</a:t>
            </a:r>
            <a:r>
              <a:rPr lang="pl-PL" altLang="pl-PL" sz="1800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 DO NIW-CRSO:</a:t>
            </a:r>
            <a:endParaRPr lang="pl-PL" altLang="pl-PL" sz="1400" dirty="0" smtClean="0">
              <a:solidFill>
                <a:prstClr val="black"/>
              </a:solidFill>
              <a:latin typeface="Tw Cen MT" panose="020B0602020104020603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-9525" y="1074738"/>
            <a:ext cx="12192000" cy="5783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8" name="Obraz 11"/>
          <p:cNvPicPr>
            <a:picLocks noChangeAspect="1"/>
          </p:cNvPicPr>
          <p:nvPr/>
        </p:nvPicPr>
        <p:blipFill rotWithShape="1">
          <a:blip r:embed="rId2"/>
          <a:srcRect l="74783" t="33054" b="29911"/>
          <a:stretch/>
        </p:blipFill>
        <p:spPr bwMode="auto">
          <a:xfrm>
            <a:off x="7388789" y="5115793"/>
            <a:ext cx="2291428" cy="91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Obraz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5420" y="3676460"/>
            <a:ext cx="1898168" cy="189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rostokąt 22"/>
          <p:cNvSpPr/>
          <p:nvPr/>
        </p:nvSpPr>
        <p:spPr>
          <a:xfrm>
            <a:off x="-9525" y="792163"/>
            <a:ext cx="12192000" cy="119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723" name="Obraz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6378575"/>
            <a:ext cx="12412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Obraz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11138"/>
            <a:ext cx="4367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tekstu 3"/>
          <p:cNvSpPr txBox="1">
            <a:spLocks/>
          </p:cNvSpPr>
          <p:nvPr/>
        </p:nvSpPr>
        <p:spPr>
          <a:xfrm>
            <a:off x="409575" y="1871330"/>
            <a:ext cx="4217317" cy="4307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>
                <a:latin typeface="+mj-lt"/>
              </a:rPr>
              <a:t>wzorowy nabór wniosków,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>
                <a:latin typeface="+mj-lt"/>
              </a:rPr>
              <a:t>bezprecedensowa kampania informacyjna,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>
                <a:latin typeface="+mj-lt"/>
              </a:rPr>
              <a:t>31 spotkań we wszystkich województwach (</a:t>
            </a:r>
            <a:r>
              <a:rPr lang="pl-PL" altLang="pl-PL" sz="1800" dirty="0">
                <a:latin typeface="+mj-lt"/>
              </a:rPr>
              <a:t>Leszno, Włocławek, Grudziądz</a:t>
            </a:r>
            <a:r>
              <a:rPr lang="pl-PL" altLang="pl-PL" sz="1800" dirty="0" smtClean="0">
                <a:latin typeface="+mj-lt"/>
              </a:rPr>
              <a:t>, Kraków, </a:t>
            </a:r>
            <a:r>
              <a:rPr lang="pl-PL" altLang="pl-PL" sz="1800" dirty="0">
                <a:latin typeface="+mj-lt"/>
              </a:rPr>
              <a:t>Konin</a:t>
            </a:r>
            <a:r>
              <a:rPr lang="pl-PL" altLang="pl-PL" sz="1800" dirty="0" smtClean="0">
                <a:latin typeface="+mj-lt"/>
              </a:rPr>
              <a:t>, Piła, Ostrowiec </a:t>
            </a:r>
            <a:r>
              <a:rPr lang="pl-PL" altLang="pl-PL" sz="1800" dirty="0">
                <a:latin typeface="+mj-lt"/>
              </a:rPr>
              <a:t>Świętokrzyski</a:t>
            </a:r>
            <a:r>
              <a:rPr lang="pl-PL" altLang="pl-PL" sz="1800" dirty="0" smtClean="0">
                <a:latin typeface="+mj-lt"/>
              </a:rPr>
              <a:t>, Warszawa),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>
                <a:latin typeface="+mj-lt"/>
              </a:rPr>
              <a:t>pokonaliśmy </a:t>
            </a:r>
            <a:r>
              <a:rPr lang="pl-PL" altLang="pl-PL" sz="1800" dirty="0">
                <a:latin typeface="+mj-lt"/>
              </a:rPr>
              <a:t>ponad 11 200 </a:t>
            </a:r>
            <a:r>
              <a:rPr lang="pl-PL" altLang="pl-PL" sz="1800" dirty="0" smtClean="0">
                <a:latin typeface="+mj-lt"/>
              </a:rPr>
              <a:t>km,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>
                <a:latin typeface="+mj-lt"/>
              </a:rPr>
              <a:t>2 infolinie i ponad </a:t>
            </a:r>
            <a:r>
              <a:rPr lang="pl-PL" altLang="pl-PL" sz="1800" dirty="0">
                <a:latin typeface="+mj-lt"/>
              </a:rPr>
              <a:t>1200 </a:t>
            </a:r>
            <a:r>
              <a:rPr lang="pl-PL" altLang="pl-PL" sz="1800" dirty="0" smtClean="0">
                <a:latin typeface="+mj-lt"/>
              </a:rPr>
              <a:t>połączeń</a:t>
            </a:r>
            <a:r>
              <a:rPr lang="en-US" altLang="pl-PL" sz="1800" dirty="0" smtClean="0">
                <a:latin typeface="+mj-lt"/>
              </a:rPr>
              <a:t>,</a:t>
            </a:r>
            <a:endParaRPr lang="pl-PL" altLang="pl-PL" sz="1800" dirty="0" smtClean="0">
              <a:latin typeface="+mj-lt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>
                <a:latin typeface="+mj-lt"/>
              </a:rPr>
              <a:t>2879 złożonych ofert,</a:t>
            </a:r>
            <a:r>
              <a:rPr lang="en-US" altLang="pl-PL" sz="1800" dirty="0" smtClean="0">
                <a:latin typeface="+mj-lt"/>
              </a:rPr>
              <a:t> 539 </a:t>
            </a:r>
            <a:r>
              <a:rPr lang="en-US" altLang="pl-PL" sz="1800" dirty="0" err="1" smtClean="0">
                <a:latin typeface="+mj-lt"/>
              </a:rPr>
              <a:t>przyznanych</a:t>
            </a:r>
            <a:r>
              <a:rPr lang="en-US" altLang="pl-PL" sz="1800" dirty="0" smtClean="0">
                <a:latin typeface="+mj-lt"/>
              </a:rPr>
              <a:t> </a:t>
            </a:r>
            <a:r>
              <a:rPr lang="en-US" altLang="pl-PL" sz="1800" dirty="0" err="1" smtClean="0">
                <a:latin typeface="+mj-lt"/>
              </a:rPr>
              <a:t>wniosków</a:t>
            </a:r>
            <a:r>
              <a:rPr lang="en-US" altLang="pl-PL" sz="1800" dirty="0" smtClean="0">
                <a:latin typeface="+mj-lt"/>
              </a:rPr>
              <a:t> / 19,3 % </a:t>
            </a:r>
            <a:r>
              <a:rPr lang="pl-PL" altLang="pl-PL" sz="1800" dirty="0" smtClean="0">
                <a:latin typeface="+mj-lt"/>
              </a:rPr>
              <a:t>współczynnik powodzenia</a:t>
            </a:r>
            <a:endParaRPr lang="en-US" altLang="pl-PL" sz="1800" dirty="0" smtClean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pl-PL" altLang="pl-PL" sz="1800" dirty="0" smtClean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</a:endParaRPr>
          </a:p>
        </p:txBody>
      </p:sp>
      <p:pic>
        <p:nvPicPr>
          <p:cNvPr id="30726" name="Obraz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506" y="1274762"/>
            <a:ext cx="1786011" cy="17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Obraz 11"/>
          <p:cNvPicPr>
            <a:picLocks noChangeAspect="1"/>
          </p:cNvPicPr>
          <p:nvPr/>
        </p:nvPicPr>
        <p:blipFill rotWithShape="1">
          <a:blip r:embed="rId2"/>
          <a:srcRect r="80043" b="22831"/>
          <a:stretch/>
        </p:blipFill>
        <p:spPr bwMode="auto">
          <a:xfrm>
            <a:off x="5225259" y="1719606"/>
            <a:ext cx="1830274" cy="19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Obraz 24"/>
          <p:cNvPicPr>
            <a:picLocks noChangeAspect="1"/>
          </p:cNvPicPr>
          <p:nvPr/>
        </p:nvPicPr>
        <p:blipFill rotWithShape="1">
          <a:blip r:embed="rId6"/>
          <a:srcRect r="37878" b="71459"/>
          <a:stretch/>
        </p:blipFill>
        <p:spPr bwMode="auto">
          <a:xfrm>
            <a:off x="4647064" y="5265176"/>
            <a:ext cx="2727218" cy="80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Obraz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664" y="3676460"/>
            <a:ext cx="1911362" cy="19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pole tekstowe 28"/>
          <p:cNvSpPr txBox="1">
            <a:spLocks noChangeArrowheads="1"/>
          </p:cNvSpPr>
          <p:nvPr/>
        </p:nvSpPr>
        <p:spPr bwMode="auto">
          <a:xfrm>
            <a:off x="5619750" y="192088"/>
            <a:ext cx="624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>
                <a:solidFill>
                  <a:srgbClr val="C00000"/>
                </a:solidFill>
                <a:latin typeface="Tw Cen MT" pitchFamily="34" charset="-18"/>
              </a:rPr>
              <a:t>FIO 2018 – NASZ PIERWSZY SUKCES</a:t>
            </a:r>
            <a:endParaRPr lang="en-US" sz="2400">
              <a:solidFill>
                <a:srgbClr val="C00000"/>
              </a:solidFill>
              <a:latin typeface="Tw Cen MT" pitchFamily="34" charset="-18"/>
            </a:endParaRPr>
          </a:p>
        </p:txBody>
      </p:sp>
      <p:pic>
        <p:nvPicPr>
          <p:cNvPr id="30732" name="Obraz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5027" y="3644701"/>
            <a:ext cx="1935063" cy="193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24"/>
          <p:cNvPicPr>
            <a:picLocks noChangeAspect="1"/>
          </p:cNvPicPr>
          <p:nvPr/>
        </p:nvPicPr>
        <p:blipFill rotWithShape="1">
          <a:blip r:embed="rId6"/>
          <a:srcRect l="12952" t="68086" r="44715" b="-3162"/>
          <a:stretch/>
        </p:blipFill>
        <p:spPr bwMode="auto">
          <a:xfrm>
            <a:off x="10000857" y="5185248"/>
            <a:ext cx="1656748" cy="87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Obraz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5926" y="1293812"/>
            <a:ext cx="1788225" cy="17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1"/>
          <p:cNvPicPr>
            <a:picLocks noChangeAspect="1"/>
          </p:cNvPicPr>
          <p:nvPr/>
        </p:nvPicPr>
        <p:blipFill rotWithShape="1">
          <a:blip r:embed="rId2"/>
          <a:srcRect l="26520" r="52244" b="15044"/>
          <a:stretch/>
        </p:blipFill>
        <p:spPr bwMode="auto">
          <a:xfrm>
            <a:off x="7554121" y="1712098"/>
            <a:ext cx="1947572" cy="212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Obraz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3982" y="1277937"/>
            <a:ext cx="1786013" cy="17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1"/>
          <p:cNvPicPr>
            <a:picLocks noChangeAspect="1"/>
          </p:cNvPicPr>
          <p:nvPr/>
        </p:nvPicPr>
        <p:blipFill rotWithShape="1">
          <a:blip r:embed="rId2"/>
          <a:srcRect l="49107" r="27534" b="26372"/>
          <a:stretch/>
        </p:blipFill>
        <p:spPr bwMode="auto">
          <a:xfrm>
            <a:off x="9827420" y="1718354"/>
            <a:ext cx="2142329" cy="184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az 11"/>
          <p:cNvPicPr>
            <a:picLocks noChangeAspect="1"/>
          </p:cNvPicPr>
          <p:nvPr/>
        </p:nvPicPr>
        <p:blipFill rotWithShape="1">
          <a:blip r:embed="rId2"/>
          <a:srcRect l="74783" b="75442"/>
          <a:stretch/>
        </p:blipFill>
        <p:spPr bwMode="auto">
          <a:xfrm>
            <a:off x="7531235" y="4206826"/>
            <a:ext cx="2006537" cy="53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az 24"/>
          <p:cNvPicPr>
            <a:picLocks noChangeAspect="1"/>
          </p:cNvPicPr>
          <p:nvPr/>
        </p:nvPicPr>
        <p:blipFill rotWithShape="1">
          <a:blip r:embed="rId6"/>
          <a:srcRect l="75944" t="-2487" b="76855"/>
          <a:stretch/>
        </p:blipFill>
        <p:spPr bwMode="auto">
          <a:xfrm>
            <a:off x="5483092" y="4159164"/>
            <a:ext cx="1055162" cy="72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az 24"/>
          <p:cNvPicPr>
            <a:picLocks noChangeAspect="1"/>
          </p:cNvPicPr>
          <p:nvPr/>
        </p:nvPicPr>
        <p:blipFill rotWithShape="1">
          <a:blip r:embed="rId6"/>
          <a:srcRect l="77689" t="65873" b="-1"/>
          <a:stretch/>
        </p:blipFill>
        <p:spPr bwMode="auto">
          <a:xfrm>
            <a:off x="10421387" y="4159164"/>
            <a:ext cx="735048" cy="72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1741</Words>
  <Application>Microsoft Office PowerPoint</Application>
  <PresentationFormat>Panoramiczny</PresentationFormat>
  <Paragraphs>290</Paragraphs>
  <Slides>33</Slides>
  <Notes>9</Notes>
  <HiddenSlides>2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Tw Cen MT</vt:lpstr>
      <vt:lpstr>Tw Cen MT Std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Barbara Mazurkiewicz-Białęcka</dc:creator>
  <cp:lastModifiedBy>Barbara Mazurkiewicz-Białęcka</cp:lastModifiedBy>
  <cp:revision>207</cp:revision>
  <cp:lastPrinted>2018-04-13T13:35:03Z</cp:lastPrinted>
  <dcterms:created xsi:type="dcterms:W3CDTF">2018-04-13T07:52:38Z</dcterms:created>
  <dcterms:modified xsi:type="dcterms:W3CDTF">2018-06-07T10:16:36Z</dcterms:modified>
</cp:coreProperties>
</file>