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8"/>
  </p:notesMasterIdLst>
  <p:sldIdLst>
    <p:sldId id="256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40" r:id="rId44"/>
    <p:sldId id="341" r:id="rId45"/>
    <p:sldId id="328" r:id="rId46"/>
    <p:sldId id="335" r:id="rId47"/>
    <p:sldId id="329" r:id="rId48"/>
    <p:sldId id="330" r:id="rId49"/>
    <p:sldId id="331" r:id="rId50"/>
    <p:sldId id="334" r:id="rId51"/>
    <p:sldId id="336" r:id="rId52"/>
    <p:sldId id="337" r:id="rId53"/>
    <p:sldId id="338" r:id="rId54"/>
    <p:sldId id="339" r:id="rId55"/>
    <p:sldId id="316" r:id="rId56"/>
    <p:sldId id="317" r:id="rId57"/>
  </p:sldIdLst>
  <p:sldSz cx="9144000" cy="6858000" type="screen4x3"/>
  <p:notesSz cx="6767513" cy="99075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2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1"/>
          <p:cNvSpPr>
            <a:spLocks noChangeArrowheads="1"/>
          </p:cNvSpPr>
          <p:nvPr/>
        </p:nvSpPr>
        <p:spPr bwMode="auto">
          <a:xfrm>
            <a:off x="0" y="0"/>
            <a:ext cx="6767513" cy="9907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86019" name="AutoShape 2"/>
          <p:cNvSpPr>
            <a:spLocks noChangeArrowheads="1"/>
          </p:cNvSpPr>
          <p:nvPr/>
        </p:nvSpPr>
        <p:spPr bwMode="auto">
          <a:xfrm>
            <a:off x="0" y="0"/>
            <a:ext cx="6767513" cy="9907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86020" name="AutoShape 3"/>
          <p:cNvSpPr>
            <a:spLocks noChangeArrowheads="1"/>
          </p:cNvSpPr>
          <p:nvPr/>
        </p:nvSpPr>
        <p:spPr bwMode="auto">
          <a:xfrm>
            <a:off x="0" y="0"/>
            <a:ext cx="6767513" cy="9907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86021" name="AutoShape 4"/>
          <p:cNvSpPr>
            <a:spLocks noChangeArrowheads="1"/>
          </p:cNvSpPr>
          <p:nvPr/>
        </p:nvSpPr>
        <p:spPr bwMode="auto">
          <a:xfrm>
            <a:off x="0" y="0"/>
            <a:ext cx="6767513" cy="99075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86022" name="AutoShape 5"/>
          <p:cNvSpPr>
            <a:spLocks noChangeArrowheads="1"/>
          </p:cNvSpPr>
          <p:nvPr/>
        </p:nvSpPr>
        <p:spPr bwMode="auto">
          <a:xfrm>
            <a:off x="0" y="0"/>
            <a:ext cx="67691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86023" name="AutoShape 6"/>
          <p:cNvSpPr>
            <a:spLocks noChangeArrowheads="1"/>
          </p:cNvSpPr>
          <p:nvPr/>
        </p:nvSpPr>
        <p:spPr bwMode="auto">
          <a:xfrm>
            <a:off x="0" y="0"/>
            <a:ext cx="6769100" cy="9906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86024" name="Text Box 7"/>
          <p:cNvSpPr txBox="1">
            <a:spLocks noChangeArrowheads="1"/>
          </p:cNvSpPr>
          <p:nvPr/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86025" name="Text Box 8"/>
          <p:cNvSpPr txBox="1">
            <a:spLocks noChangeArrowheads="1"/>
          </p:cNvSpPr>
          <p:nvPr/>
        </p:nvSpPr>
        <p:spPr bwMode="auto">
          <a:xfrm>
            <a:off x="3835400" y="0"/>
            <a:ext cx="29305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86026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1225" y="742950"/>
            <a:ext cx="49403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03763"/>
            <a:ext cx="5405437" cy="4448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 smtClean="0"/>
          </a:p>
        </p:txBody>
      </p:sp>
      <p:sp>
        <p:nvSpPr>
          <p:cNvPr id="86028" name="Text Box 11"/>
          <p:cNvSpPr txBox="1">
            <a:spLocks noChangeArrowheads="1"/>
          </p:cNvSpPr>
          <p:nvPr/>
        </p:nvSpPr>
        <p:spPr bwMode="auto">
          <a:xfrm>
            <a:off x="0" y="9407525"/>
            <a:ext cx="29337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35400" y="9407525"/>
            <a:ext cx="2924175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 marL="215900" indent="-211138" algn="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236C605B-83F3-411F-9F71-6A87FEDA9F42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Arial" pitchFamily="34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Arial" pitchFamily="34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Arial" pitchFamily="34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Arial" pitchFamily="34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kumimoji="1" sz="1200" kern="1200">
        <a:solidFill>
          <a:srgbClr val="000000"/>
        </a:solidFill>
        <a:latin typeface="Times New Roman" pitchFamily="16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9B9027B8-4DBB-4893-A655-48658056317F}" type="slidenum">
              <a:rPr lang="pl-PL"/>
              <a:pPr/>
              <a:t>1</a:t>
            </a:fld>
            <a:endParaRPr lang="pl-PL"/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6D9F71E-B31E-458B-BFA0-D09C85F6D5AE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27653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DBAA81D-0895-487E-A259-61266169437F}" type="slidenum">
              <a:rPr lang="pl-PL"/>
              <a:pPr/>
              <a:t>10</a:t>
            </a:fld>
            <a:endParaRPr lang="pl-PL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8D2E9A4-7275-460C-B955-EF7A6B9FAEBA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46085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4BE2551A-FE54-46D2-B23E-BB53C399EA50}" type="slidenum">
              <a:rPr lang="pl-PL"/>
              <a:pPr/>
              <a:t>11</a:t>
            </a:fld>
            <a:endParaRPr lang="pl-PL"/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5773DAD-A854-4366-B446-B1AE923E589B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48133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10D1C498-5509-4283-8C4D-2BB48690FA33}" type="slidenum">
              <a:rPr lang="pl-PL"/>
              <a:pPr/>
              <a:t>12</a:t>
            </a:fld>
            <a:endParaRPr lang="pl-PL"/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F727904-5A3A-40A9-B2F8-3903DBFA90BD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50181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C86696EB-1237-4EEE-8A55-B472C6C91950}" type="slidenum">
              <a:rPr lang="pl-PL"/>
              <a:pPr/>
              <a:t>13</a:t>
            </a:fld>
            <a:endParaRPr lang="pl-PL"/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59EC88A-91A0-40AA-9765-464EB9A1844C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52229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48EF81F5-37BA-43A4-973F-2EAE3309E49D}" type="slidenum">
              <a:rPr lang="pl-PL"/>
              <a:pPr/>
              <a:t>14</a:t>
            </a:fld>
            <a:endParaRPr lang="pl-PL"/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D373AA5-68FE-4087-A3E0-FB37DDF7B1E0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54277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3E7EEB3A-C148-4F50-AFB6-F9A9CE84D3C6}" type="slidenum">
              <a:rPr lang="pl-PL"/>
              <a:pPr/>
              <a:t>15</a:t>
            </a:fld>
            <a:endParaRPr lang="pl-PL"/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1AF7AE2-3230-45BF-A059-08A76C7EDB40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476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56325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CE92F7C6-70CA-48AA-BB53-19FD198298E6}" type="slidenum">
              <a:rPr lang="pl-PL"/>
              <a:pPr/>
              <a:t>16</a:t>
            </a:fld>
            <a:endParaRPr lang="pl-PL"/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4B3632E-FB18-42ED-AA3B-DAC5182A1C50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00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58373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88CDCA62-87E7-4EAE-88C0-A10AB7111AB9}" type="slidenum">
              <a:rPr lang="pl-PL"/>
              <a:pPr/>
              <a:t>17</a:t>
            </a:fld>
            <a:endParaRPr lang="pl-PL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C812E98-78BE-4A85-9687-E65653404BD4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7524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60421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A63082F-EA9C-4078-95DF-2FB3B4D6658B}" type="slidenum">
              <a:rPr lang="pl-PL"/>
              <a:pPr/>
              <a:t>18</a:t>
            </a:fld>
            <a:endParaRPr lang="pl-PL"/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9C38AB1-A4FC-4156-A79A-B31DBE46EFC3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62469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22AB8CAE-7349-4196-9DA3-F58F481D4CF9}" type="slidenum">
              <a:rPr lang="pl-PL"/>
              <a:pPr/>
              <a:t>19</a:t>
            </a:fld>
            <a:endParaRPr lang="pl-PL"/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7C979B5-CC9B-4814-88AF-0149D4D1E8D6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9572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64517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5DB67430-1082-4421-9198-8EEAB8FD4C0E}" type="slidenum">
              <a:rPr lang="pl-PL"/>
              <a:pPr/>
              <a:t>2</a:t>
            </a:fld>
            <a:endParaRPr lang="pl-PL"/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96C5A7D-6D01-40B1-A329-1BF9A4DFA65A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29701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C1289C60-EBE5-4837-8E51-66ED322E4F8A}" type="slidenum">
              <a:rPr lang="pl-PL"/>
              <a:pPr/>
              <a:t>20</a:t>
            </a:fld>
            <a:endParaRPr lang="pl-PL"/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DD1E4D8-29B6-4BFD-AB62-E7691FFBC402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0596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66565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4F89DBA2-5386-4417-A862-9443FBF7983D}" type="slidenum">
              <a:rPr lang="pl-PL"/>
              <a:pPr/>
              <a:t>21</a:t>
            </a:fld>
            <a:endParaRPr lang="pl-PL"/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E7D53C3-1070-41EE-8ED2-31E98F0E101C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1620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68613" name="Rectangle 3"/>
          <p:cNvSpPr>
            <a:spLocks noChangeArrowheads="1"/>
          </p:cNvSpPr>
          <p:nvPr>
            <p:ph type="body"/>
          </p:nvPr>
        </p:nvSpPr>
        <p:spPr>
          <a:xfrm>
            <a:off x="679450" y="4703763"/>
            <a:ext cx="5410200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3AAAF48C-8065-45E3-8F16-15EDF4C8C9C0}" type="slidenum">
              <a:rPr lang="pl-PL"/>
              <a:pPr/>
              <a:t>22</a:t>
            </a:fld>
            <a:endParaRPr lang="pl-PL"/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61AC2F7-5ED5-464D-B689-E9C6DC4D3677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70661" name="Rectangle 3"/>
          <p:cNvSpPr>
            <a:spLocks noChangeArrowheads="1"/>
          </p:cNvSpPr>
          <p:nvPr>
            <p:ph type="body"/>
          </p:nvPr>
        </p:nvSpPr>
        <p:spPr>
          <a:xfrm>
            <a:off x="679450" y="4703763"/>
            <a:ext cx="5410200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A0FA1A0B-65C1-426C-9539-EFB99E56C5B6}" type="slidenum">
              <a:rPr lang="pl-PL"/>
              <a:pPr/>
              <a:t>23</a:t>
            </a:fld>
            <a:endParaRPr lang="pl-PL"/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F886AF8-77C9-4769-B5F6-C8EEE0A9935A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72709" name="Rectangle 3"/>
          <p:cNvSpPr>
            <a:spLocks noChangeArrowheads="1"/>
          </p:cNvSpPr>
          <p:nvPr>
            <p:ph type="body"/>
          </p:nvPr>
        </p:nvSpPr>
        <p:spPr>
          <a:xfrm>
            <a:off x="679450" y="4703763"/>
            <a:ext cx="5410200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9A4B575F-8CB7-4BD6-9392-6E1D389A71DE}" type="slidenum">
              <a:rPr lang="pl-PL"/>
              <a:pPr/>
              <a:t>24</a:t>
            </a:fld>
            <a:endParaRPr lang="pl-PL"/>
          </a:p>
        </p:txBody>
      </p:sp>
      <p:sp>
        <p:nvSpPr>
          <p:cNvPr id="114691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198AEFB-9A3E-4CAB-AD1E-372D3550C35D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692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74757" name="Rectangle 3"/>
          <p:cNvSpPr>
            <a:spLocks noChangeArrowheads="1"/>
          </p:cNvSpPr>
          <p:nvPr>
            <p:ph type="body"/>
          </p:nvPr>
        </p:nvSpPr>
        <p:spPr>
          <a:xfrm>
            <a:off x="679450" y="4703763"/>
            <a:ext cx="5410200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0603A146-D27C-4C9B-9910-F838A83C0F5A}" type="slidenum">
              <a:rPr lang="pl-PL"/>
              <a:pPr/>
              <a:t>25</a:t>
            </a:fld>
            <a:endParaRPr lang="pl-PL"/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ABC3CB8-1C22-4FB1-84FC-4C43496B61A1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16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76805" name="Rectangle 3"/>
          <p:cNvSpPr>
            <a:spLocks noChangeArrowheads="1"/>
          </p:cNvSpPr>
          <p:nvPr>
            <p:ph type="body"/>
          </p:nvPr>
        </p:nvSpPr>
        <p:spPr>
          <a:xfrm>
            <a:off x="679450" y="4703763"/>
            <a:ext cx="5410200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2B9F6E21-8E6E-419F-A9F1-68B0900D784A}" type="slidenum">
              <a:rPr lang="pl-PL"/>
              <a:pPr/>
              <a:t>26</a:t>
            </a:fld>
            <a:endParaRPr lang="pl-PL"/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81C3D39-DA6E-410D-9EDB-D019372D84D0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6740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78853" name="Rectangle 3"/>
          <p:cNvSpPr>
            <a:spLocks noChangeArrowheads="1"/>
          </p:cNvSpPr>
          <p:nvPr>
            <p:ph type="body"/>
          </p:nvPr>
        </p:nvSpPr>
        <p:spPr>
          <a:xfrm>
            <a:off x="679450" y="4703763"/>
            <a:ext cx="5410200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C4E1D5DE-4AE1-4BB6-AC1E-23259F4338E0}" type="slidenum">
              <a:rPr lang="pl-PL"/>
              <a:pPr/>
              <a:t>27</a:t>
            </a:fld>
            <a:endParaRPr lang="pl-PL"/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EE1EBA3-63AE-4966-9820-1E43B0D4F284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7764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80901" name="Rectangle 3"/>
          <p:cNvSpPr>
            <a:spLocks noChangeArrowheads="1"/>
          </p:cNvSpPr>
          <p:nvPr>
            <p:ph type="body"/>
          </p:nvPr>
        </p:nvSpPr>
        <p:spPr>
          <a:xfrm>
            <a:off x="679450" y="4703763"/>
            <a:ext cx="5410200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47A30816-6FC5-441F-964B-A58616F07123}" type="slidenum">
              <a:rPr lang="pl-PL"/>
              <a:pPr/>
              <a:t>28</a:t>
            </a:fld>
            <a:endParaRPr lang="pl-PL"/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CF5C20A-C1BD-4234-B204-6E65F1161665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8788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82949" name="Rectangle 3"/>
          <p:cNvSpPr>
            <a:spLocks noChangeArrowheads="1"/>
          </p:cNvSpPr>
          <p:nvPr>
            <p:ph type="body"/>
          </p:nvPr>
        </p:nvSpPr>
        <p:spPr>
          <a:xfrm>
            <a:off x="679450" y="4703763"/>
            <a:ext cx="5410200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4BA729DF-E461-4E10-AF5E-3DD5633C7452}" type="slidenum">
              <a:rPr lang="pl-PL"/>
              <a:pPr/>
              <a:t>29</a:t>
            </a:fld>
            <a:endParaRPr lang="pl-PL"/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1538329-91C7-4C82-88E7-11EE990916D4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9812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84997" name="Rectangle 3"/>
          <p:cNvSpPr>
            <a:spLocks noChangeArrowheads="1"/>
          </p:cNvSpPr>
          <p:nvPr>
            <p:ph type="body"/>
          </p:nvPr>
        </p:nvSpPr>
        <p:spPr>
          <a:xfrm>
            <a:off x="679450" y="4703763"/>
            <a:ext cx="5410200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1319CCAE-CC77-45D8-9B98-15BC5BE945EC}" type="slidenum">
              <a:rPr lang="pl-PL"/>
              <a:pPr/>
              <a:t>3</a:t>
            </a:fld>
            <a:endParaRPr lang="pl-PL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5410C41-124E-4D9F-9C0F-4F5C5FA968E8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31749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8D79A446-EDF2-4A51-9313-DEE02065AC36}" type="slidenum">
              <a:rPr lang="pl-PL"/>
              <a:pPr/>
              <a:t>30</a:t>
            </a:fld>
            <a:endParaRPr lang="pl-PL"/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A35A708-A8EC-45A5-84FC-C1043CA37C7D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87045" name="Rectangle 3"/>
          <p:cNvSpPr>
            <a:spLocks noChangeArrowheads="1"/>
          </p:cNvSpPr>
          <p:nvPr>
            <p:ph type="body"/>
          </p:nvPr>
        </p:nvSpPr>
        <p:spPr>
          <a:xfrm>
            <a:off x="679450" y="4703763"/>
            <a:ext cx="5410200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E8182C44-DEFF-4E0D-A891-481CDB02EFB0}" type="slidenum">
              <a:rPr lang="pl-PL"/>
              <a:pPr/>
              <a:t>31</a:t>
            </a:fld>
            <a:endParaRPr lang="pl-PL"/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DDC8A18-1931-4AF3-830A-AEC7DA4A85AF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1860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89093" name="Rectangle 3"/>
          <p:cNvSpPr>
            <a:spLocks noChangeArrowheads="1"/>
          </p:cNvSpPr>
          <p:nvPr>
            <p:ph type="body"/>
          </p:nvPr>
        </p:nvSpPr>
        <p:spPr>
          <a:xfrm>
            <a:off x="679450" y="4703763"/>
            <a:ext cx="5410200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217E1DA9-59F5-4F7F-8567-FBA96918FF37}" type="slidenum">
              <a:rPr lang="pl-PL"/>
              <a:pPr/>
              <a:t>32</a:t>
            </a:fld>
            <a:endParaRPr lang="pl-PL"/>
          </a:p>
        </p:txBody>
      </p:sp>
      <p:sp>
        <p:nvSpPr>
          <p:cNvPr id="123907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30396B6-C2DD-458F-8EF4-627F25FCDBA6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908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91141" name="Rectangle 3"/>
          <p:cNvSpPr>
            <a:spLocks noChangeArrowheads="1"/>
          </p:cNvSpPr>
          <p:nvPr>
            <p:ph type="body"/>
          </p:nvPr>
        </p:nvSpPr>
        <p:spPr>
          <a:xfrm>
            <a:off x="679450" y="4703763"/>
            <a:ext cx="5410200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B85CF9F4-B0B6-46E8-9C35-E5E0088DCE11}" type="slidenum">
              <a:rPr lang="pl-PL"/>
              <a:pPr/>
              <a:t>33</a:t>
            </a:fld>
            <a:endParaRPr lang="pl-PL"/>
          </a:p>
        </p:txBody>
      </p:sp>
      <p:sp>
        <p:nvSpPr>
          <p:cNvPr id="124931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605D83A-89B0-4C34-B840-B1C0EB5BA731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4932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93189" name="Rectangle 3"/>
          <p:cNvSpPr>
            <a:spLocks noChangeArrowheads="1"/>
          </p:cNvSpPr>
          <p:nvPr>
            <p:ph type="body"/>
          </p:nvPr>
        </p:nvSpPr>
        <p:spPr>
          <a:xfrm>
            <a:off x="679450" y="4703763"/>
            <a:ext cx="5410200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3C80ADF6-E72D-4487-957E-0788BD51A9E9}" type="slidenum">
              <a:rPr lang="pl-PL"/>
              <a:pPr/>
              <a:t>34</a:t>
            </a:fld>
            <a:endParaRPr lang="pl-PL"/>
          </a:p>
        </p:txBody>
      </p:sp>
      <p:sp>
        <p:nvSpPr>
          <p:cNvPr id="952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45063" cy="3709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2"/>
          <p:cNvSpPr>
            <a:spLocks noChangeArrowheads="1"/>
          </p:cNvSpPr>
          <p:nvPr>
            <p:ph type="body" idx="1"/>
          </p:nvPr>
        </p:nvSpPr>
        <p:spPr>
          <a:xfrm>
            <a:off x="677863" y="4703763"/>
            <a:ext cx="5410200" cy="4452937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3BC5F564-6718-495D-9FB1-812AC08B75F8}" type="slidenum">
              <a:rPr lang="pl-PL"/>
              <a:pPr/>
              <a:t>35</a:t>
            </a:fld>
            <a:endParaRPr lang="pl-PL"/>
          </a:p>
        </p:txBody>
      </p:sp>
      <p:sp>
        <p:nvSpPr>
          <p:cNvPr id="972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45063" cy="3709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2"/>
          <p:cNvSpPr>
            <a:spLocks noChangeArrowheads="1"/>
          </p:cNvSpPr>
          <p:nvPr>
            <p:ph type="body" idx="1"/>
          </p:nvPr>
        </p:nvSpPr>
        <p:spPr>
          <a:xfrm>
            <a:off x="677863" y="4703763"/>
            <a:ext cx="5410200" cy="4452937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361D1F89-05D8-4E1B-A387-5C2553214D99}" type="slidenum">
              <a:rPr lang="pl-PL"/>
              <a:pPr/>
              <a:t>36</a:t>
            </a:fld>
            <a:endParaRPr lang="pl-PL"/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CEA29FA-64F5-4E7F-AB15-46AFB929EBC8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3"/>
          <p:cNvSpPr>
            <a:spLocks noChangeArrowheads="1"/>
          </p:cNvSpPr>
          <p:nvPr>
            <p:ph type="body" idx="1"/>
          </p:nvPr>
        </p:nvSpPr>
        <p:spPr>
          <a:xfrm>
            <a:off x="679450" y="4703763"/>
            <a:ext cx="5413375" cy="4459287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3E18CD9F-7628-41E5-8260-63EDAF093B0D}" type="slidenum">
              <a:rPr lang="pl-PL"/>
              <a:pPr/>
              <a:t>37</a:t>
            </a:fld>
            <a:endParaRPr lang="pl-PL"/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22DE136-4016-4329-B251-B08589A3E6E4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38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3"/>
          <p:cNvSpPr>
            <a:spLocks noChangeArrowheads="1"/>
          </p:cNvSpPr>
          <p:nvPr>
            <p:ph type="body" idx="1"/>
          </p:nvPr>
        </p:nvSpPr>
        <p:spPr>
          <a:xfrm>
            <a:off x="679450" y="4703763"/>
            <a:ext cx="5413375" cy="4459287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C11EFA58-C038-498E-8EE9-FC4BB5D1561A}" type="slidenum">
              <a:rPr lang="pl-PL"/>
              <a:pPr/>
              <a:t>38</a:t>
            </a:fld>
            <a:endParaRPr lang="pl-PL"/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500EE0A-920E-4BD9-86A5-5BB472B7352C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38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42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3"/>
          <p:cNvSpPr>
            <a:spLocks noChangeArrowheads="1"/>
          </p:cNvSpPr>
          <p:nvPr>
            <p:ph type="body" idx="1"/>
          </p:nvPr>
        </p:nvSpPr>
        <p:spPr>
          <a:xfrm>
            <a:off x="679450" y="4703763"/>
            <a:ext cx="5413375" cy="4459287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2C052BAB-18F3-4E37-B1B5-AB6AE6CAFF3E}" type="slidenum">
              <a:rPr lang="pl-PL"/>
              <a:pPr/>
              <a:t>39</a:t>
            </a:fld>
            <a:endParaRPr lang="pl-PL"/>
          </a:p>
        </p:txBody>
      </p:sp>
      <p:sp>
        <p:nvSpPr>
          <p:cNvPr id="131075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8A29F0-3EAB-4D0E-AEEC-09523BA8202A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47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3"/>
          <p:cNvSpPr>
            <a:spLocks noChangeArrowheads="1"/>
          </p:cNvSpPr>
          <p:nvPr>
            <p:ph type="body" idx="1"/>
          </p:nvPr>
        </p:nvSpPr>
        <p:spPr>
          <a:xfrm>
            <a:off x="679450" y="4703763"/>
            <a:ext cx="5413375" cy="4459287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359C249A-45CE-4EE3-BD69-F3CA74A969EA}" type="slidenum">
              <a:rPr lang="pl-PL"/>
              <a:pPr/>
              <a:t>4</a:t>
            </a:fld>
            <a:endParaRPr lang="pl-PL"/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1B5E49-9E65-49BD-B219-9E3A1FB4AF04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33797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224CB15F-70D1-403C-BF1C-B7D17FED5E3E}" type="slidenum">
              <a:rPr lang="pl-PL"/>
              <a:pPr/>
              <a:t>40</a:t>
            </a:fld>
            <a:endParaRPr lang="pl-PL"/>
          </a:p>
        </p:txBody>
      </p:sp>
      <p:sp>
        <p:nvSpPr>
          <p:cNvPr id="1075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46650" cy="3711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2"/>
          <p:cNvSpPr>
            <a:spLocks noChangeArrowheads="1"/>
          </p:cNvSpPr>
          <p:nvPr>
            <p:ph type="body" idx="1"/>
          </p:nvPr>
        </p:nvSpPr>
        <p:spPr>
          <a:xfrm>
            <a:off x="677863" y="4703763"/>
            <a:ext cx="5411787" cy="4454525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8499BDC2-D9EC-4996-9736-37050F2E08AF}" type="slidenum">
              <a:rPr lang="pl-PL"/>
              <a:pPr/>
              <a:t>41</a:t>
            </a:fld>
            <a:endParaRPr lang="pl-PL"/>
          </a:p>
        </p:txBody>
      </p:sp>
      <p:sp>
        <p:nvSpPr>
          <p:cNvPr id="133123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85CD1D4-0FE2-48BA-A237-2FA9A5A6733B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41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24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09573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2CD0BA42-7855-4608-AA99-D78226DDEC39}" type="slidenum">
              <a:rPr lang="pl-PL"/>
              <a:pPr/>
              <a:t>42</a:t>
            </a:fld>
            <a:endParaRPr lang="pl-PL"/>
          </a:p>
        </p:txBody>
      </p:sp>
      <p:sp>
        <p:nvSpPr>
          <p:cNvPr id="145411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17D4C1F-F1F7-4B3F-8C47-82BE23906615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42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162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1" name="Rectangle 3"/>
          <p:cNvSpPr>
            <a:spLocks noChangeArrowheads="1"/>
          </p:cNvSpPr>
          <p:nvPr>
            <p:ph type="body" idx="1"/>
          </p:nvPr>
        </p:nvSpPr>
        <p:spPr>
          <a:xfrm>
            <a:off x="679450" y="4703763"/>
            <a:ext cx="5413375" cy="4459287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43ED72E1-7860-4E4A-83D1-3C81851035A7}" type="slidenum">
              <a:rPr lang="pl-PL"/>
              <a:pPr/>
              <a:t>43</a:t>
            </a:fld>
            <a:endParaRPr lang="pl-PL"/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F11E7C6-B95F-480A-BD72-166E17020BF3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43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366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9" name="Rectangle 3"/>
          <p:cNvSpPr>
            <a:spLocks noChangeArrowheads="1"/>
          </p:cNvSpPr>
          <p:nvPr>
            <p:ph type="body" idx="1"/>
          </p:nvPr>
        </p:nvSpPr>
        <p:spPr>
          <a:xfrm>
            <a:off x="679450" y="4703763"/>
            <a:ext cx="5413375" cy="4459287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352C888B-5480-4255-81AC-2E188B6E67BE}" type="slidenum">
              <a:rPr lang="pl-PL"/>
              <a:pPr/>
              <a:t>44</a:t>
            </a:fld>
            <a:endParaRPr lang="pl-PL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7989A9C-1234-44ED-A50D-AAA5A9368D22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44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1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3"/>
          <p:cNvSpPr>
            <a:spLocks noChangeArrowheads="1"/>
          </p:cNvSpPr>
          <p:nvPr>
            <p:ph type="body" idx="1"/>
          </p:nvPr>
        </p:nvSpPr>
        <p:spPr>
          <a:xfrm>
            <a:off x="679450" y="4703763"/>
            <a:ext cx="5413375" cy="4459287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EA5E6545-1E11-4959-AA65-6A756E1B33DA}" type="slidenum">
              <a:rPr lang="pl-PL"/>
              <a:pPr/>
              <a:t>46</a:t>
            </a:fld>
            <a:endParaRPr lang="pl-PL"/>
          </a:p>
        </p:txBody>
      </p:sp>
      <p:sp>
        <p:nvSpPr>
          <p:cNvPr id="135171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56EE73A-24AD-4575-AD83-E2E7533588EC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46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878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9" name="Rectangle 3"/>
          <p:cNvSpPr>
            <a:spLocks noChangeArrowheads="1"/>
          </p:cNvSpPr>
          <p:nvPr>
            <p:ph type="body" idx="1"/>
          </p:nvPr>
        </p:nvSpPr>
        <p:spPr>
          <a:xfrm>
            <a:off x="679450" y="4703763"/>
            <a:ext cx="5413375" cy="4459287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2E6DF789-4523-40E0-908C-FF9992D8FA42}" type="slidenum">
              <a:rPr lang="pl-PL"/>
              <a:pPr/>
              <a:t>47</a:t>
            </a:fld>
            <a:endParaRPr lang="pl-PL"/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4676C5C-5949-43A0-AEEA-248ADB259BEA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47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083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7" name="Rectangle 3"/>
          <p:cNvSpPr>
            <a:spLocks noChangeArrowheads="1"/>
          </p:cNvSpPr>
          <p:nvPr>
            <p:ph type="body" idx="1"/>
          </p:nvPr>
        </p:nvSpPr>
        <p:spPr>
          <a:xfrm>
            <a:off x="679450" y="4703763"/>
            <a:ext cx="5413375" cy="4459287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00EF852D-2B18-41C4-8E5A-DA96D8A54E73}" type="slidenum">
              <a:rPr lang="pl-PL"/>
              <a:pPr/>
              <a:t>48</a:t>
            </a:fld>
            <a:endParaRPr lang="pl-PL"/>
          </a:p>
        </p:txBody>
      </p:sp>
      <p:sp>
        <p:nvSpPr>
          <p:cNvPr id="137219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1EE9D8D-4EAF-4201-9E1F-BEFF18187583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48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88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3"/>
          <p:cNvSpPr>
            <a:spLocks noChangeArrowheads="1"/>
          </p:cNvSpPr>
          <p:nvPr>
            <p:ph type="body" idx="1"/>
          </p:nvPr>
        </p:nvSpPr>
        <p:spPr>
          <a:xfrm>
            <a:off x="679450" y="4703763"/>
            <a:ext cx="5413375" cy="4459287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D7F0A008-2DC2-4CB0-9D15-13ACA9A2F0E4}" type="slidenum">
              <a:rPr lang="pl-PL"/>
              <a:pPr/>
              <a:t>49</a:t>
            </a:fld>
            <a:endParaRPr lang="pl-PL"/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0B43C8E-DA5A-4B6F-BCB5-B5FB25958BA6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49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493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3" name="Rectangle 3"/>
          <p:cNvSpPr>
            <a:spLocks noChangeArrowheads="1"/>
          </p:cNvSpPr>
          <p:nvPr>
            <p:ph type="body" idx="1"/>
          </p:nvPr>
        </p:nvSpPr>
        <p:spPr>
          <a:xfrm>
            <a:off x="679450" y="4703763"/>
            <a:ext cx="5413375" cy="4459287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5D57CBA-CFA0-4DBE-990D-7E8FA97F2BC0}" type="slidenum">
              <a:rPr lang="pl-PL"/>
              <a:pPr>
                <a:buFont typeface="Times New Roman" pitchFamily="18" charset="0"/>
                <a:buNone/>
              </a:pPr>
              <a:t>50</a:t>
            </a:fld>
            <a:endParaRPr lang="pl-PL"/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4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11788" cy="4459288"/>
          </a:xfrm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531B8F3C-E1E5-4BAB-83C0-8D5BEFF273BF}" type="slidenum">
              <a:rPr lang="pl-PL"/>
              <a:pPr/>
              <a:t>5</a:t>
            </a:fld>
            <a:endParaRPr lang="pl-PL"/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6A5993D-5E8B-4885-85D8-F0C9FAF5C7C5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35845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F474B75-E61E-4DE9-94AA-2E8BF9C6D80A}" type="slidenum">
              <a:rPr lang="pl-PL"/>
              <a:pPr>
                <a:buFont typeface="Times New Roman" pitchFamily="18" charset="0"/>
                <a:buNone/>
              </a:pPr>
              <a:t>51</a:t>
            </a:fld>
            <a:endParaRPr lang="pl-PL"/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5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11788" cy="4459288"/>
          </a:xfrm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69BA66B-DCBC-4BC2-8C54-CA0AB09F5E3A}" type="slidenum">
              <a:rPr lang="pl-PL"/>
              <a:pPr>
                <a:buFont typeface="Times New Roman" pitchFamily="18" charset="0"/>
                <a:buNone/>
              </a:pPr>
              <a:t>52</a:t>
            </a:fld>
            <a:endParaRPr lang="pl-PL"/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6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11788" cy="4459288"/>
          </a:xfrm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B887CC8-32BC-478C-82CA-0A42AC5EA980}" type="slidenum">
              <a:rPr lang="pl-PL"/>
              <a:pPr>
                <a:buFont typeface="Times New Roman" pitchFamily="18" charset="0"/>
                <a:buNone/>
              </a:pPr>
              <a:t>53</a:t>
            </a:fld>
            <a:endParaRPr lang="pl-PL"/>
          </a:p>
        </p:txBody>
      </p:sp>
      <p:sp>
        <p:nvSpPr>
          <p:cNvPr id="1064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53000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7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11788" cy="4459288"/>
          </a:xfrm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DFAFF192-DC78-47F4-9415-4D8118285C71}" type="slidenum">
              <a:rPr lang="pl-PL"/>
              <a:pPr/>
              <a:t>54</a:t>
            </a:fld>
            <a:endParaRPr lang="pl-PL"/>
          </a:p>
        </p:txBody>
      </p:sp>
      <p:sp>
        <p:nvSpPr>
          <p:cNvPr id="159747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98DAE4C-EB70-41AF-9A16-5454FCFB70AA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54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698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51413" cy="3714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1" name="Rectangle 3"/>
          <p:cNvSpPr>
            <a:spLocks noChangeArrowheads="1"/>
          </p:cNvSpPr>
          <p:nvPr>
            <p:ph type="body" idx="1"/>
          </p:nvPr>
        </p:nvSpPr>
        <p:spPr>
          <a:xfrm>
            <a:off x="679450" y="4703763"/>
            <a:ext cx="5413375" cy="4459287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60E63E6-A2F0-4B32-B08E-956783946232}" type="slidenum">
              <a:rPr lang="pl-PL"/>
              <a:pPr/>
              <a:t>55</a:t>
            </a:fld>
            <a:endParaRPr lang="pl-PL"/>
          </a:p>
        </p:txBody>
      </p:sp>
      <p:sp>
        <p:nvSpPr>
          <p:cNvPr id="1290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1225" y="742950"/>
            <a:ext cx="4946650" cy="3711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2"/>
          <p:cNvSpPr>
            <a:spLocks noChangeArrowheads="1"/>
          </p:cNvSpPr>
          <p:nvPr>
            <p:ph type="body" idx="1"/>
          </p:nvPr>
        </p:nvSpPr>
        <p:spPr>
          <a:xfrm>
            <a:off x="677863" y="4703763"/>
            <a:ext cx="5411787" cy="4454525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  <p:sp>
        <p:nvSpPr>
          <p:cNvPr id="160773" name="Text Box 3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6A3CB10-73DB-4E0F-8AF8-2F4D9A493076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55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239CF853-DA90-4C6A-B90A-82B2CF1BA7C8}" type="slidenum">
              <a:rPr lang="pl-PL"/>
              <a:pPr/>
              <a:t>6</a:t>
            </a:fld>
            <a:endParaRPr lang="pl-PL"/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49B0353-B07D-4684-BB3A-792250AAA2A9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37893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A90452D9-889D-43CB-B866-FF93C2C2384A}" type="slidenum">
              <a:rPr lang="pl-PL"/>
              <a:pPr/>
              <a:t>7</a:t>
            </a:fld>
            <a:endParaRPr lang="pl-PL"/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96A9212-FD12-414B-9B84-AB5479EF709D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39941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320C1BB3-38DA-486B-B476-421377CF5159}" type="slidenum">
              <a:rPr lang="pl-PL"/>
              <a:pPr/>
              <a:t>8</a:t>
            </a:fld>
            <a:endParaRPr lang="pl-PL"/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4DEBEFB-DB3F-430B-9A1F-27B474F06E66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41989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AA71A70C-6E0D-4CF4-81DB-360B3E501AEA}" type="slidenum">
              <a:rPr lang="pl-PL"/>
              <a:pPr/>
              <a:t>9</a:t>
            </a:fld>
            <a:endParaRPr lang="pl-PL"/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35400" y="9407525"/>
            <a:ext cx="29305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680A8A9-5E4C-49E0-93D5-8DD2B848AC15}" type="slidenum">
              <a:rPr lang="pl-PL" sz="12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pl-PL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909638" y="742950"/>
            <a:ext cx="4953000" cy="37147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44037" name="Rectangle 3"/>
          <p:cNvSpPr>
            <a:spLocks noChangeArrowheads="1"/>
          </p:cNvSpPr>
          <p:nvPr>
            <p:ph type="body"/>
          </p:nvPr>
        </p:nvSpPr>
        <p:spPr>
          <a:xfrm>
            <a:off x="677863" y="4703763"/>
            <a:ext cx="5413375" cy="4457700"/>
          </a:xfrm>
          <a:noFill/>
          <a:ln/>
        </p:spPr>
        <p:txBody>
          <a:bodyPr wrap="none" anchor="ctr"/>
          <a:lstStyle/>
          <a:p>
            <a:endParaRPr kumimoji="0" 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C9A71-573E-46DB-83DB-C10D50458AA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750FD-90A1-4FEE-BC19-DBFE82CB087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19888" y="6350"/>
            <a:ext cx="2036762" cy="61102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6350"/>
            <a:ext cx="5957888" cy="61102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23FAE-8151-475E-AFC8-6705F782845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22B29-E685-437A-A6F3-C59575F3272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8C99A-5FCC-48C6-8237-D6E6AFA8EB1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B4D0F-CE05-4C96-B8CD-E1B403C8108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5738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39957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452BF-416C-4A19-BC69-F19BE85C5AA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A8820-D2BC-436A-B17A-440F78A2DD3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17F8C-49BE-49C2-AE36-681B5CE2C8E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A5832-44C6-4455-B958-BE07F4CBCC1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3E3C9-A544-44F3-819E-613738F89A7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7FCE8-78E6-4ADE-AEF4-6673FC8B980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B796E9-E957-4E0E-A782-4AFE3259C8C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96D22-D6EC-4C67-B288-790B8160A9E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19888" y="6350"/>
            <a:ext cx="2036762" cy="61102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6350"/>
            <a:ext cx="5957888" cy="61102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EDABF-DF60-42B8-ABD6-77D829CFEBF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C3149-0D99-4C62-90AC-DE9B3787047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5738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39957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24F66-157E-4D97-B7B4-68ACF528AEB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BE343-D0F5-446E-A56B-3F4E70C747D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983CE-4DB3-4F80-98E5-AE54E0D6969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997E9-A86D-4890-A30E-A2CD1124BDC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57F71-7B11-4664-8632-E333EF84289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8B669-7AAC-4836-863E-61A5083CBE3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350"/>
            <a:ext cx="8143875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520" tIns="46080" rIns="9252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43875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096000" y="6200775"/>
            <a:ext cx="2667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609600" y="6200775"/>
            <a:ext cx="54213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E87D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0" y="1236663"/>
            <a:ext cx="523875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A172ADBE-970E-4604-9880-FF7256374181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4400">
          <a:solidFill>
            <a:srgbClr val="5A6378"/>
          </a:solidFill>
          <a:latin typeface="+mj-lt"/>
          <a:ea typeface="+mj-ea"/>
          <a:cs typeface="MS Gothic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4400">
          <a:solidFill>
            <a:srgbClr val="5A6378"/>
          </a:solidFill>
          <a:latin typeface="Arial" charset="0"/>
          <a:ea typeface="MS Gothic" pitchFamily="49" charset="-128"/>
          <a:cs typeface="MS Gothic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4400">
          <a:solidFill>
            <a:srgbClr val="5A6378"/>
          </a:solidFill>
          <a:latin typeface="Arial" charset="0"/>
          <a:ea typeface="MS Gothic" pitchFamily="49" charset="-128"/>
          <a:cs typeface="MS Gothic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4400">
          <a:solidFill>
            <a:srgbClr val="5A6378"/>
          </a:solidFill>
          <a:latin typeface="Arial" charset="0"/>
          <a:ea typeface="MS Gothic" pitchFamily="49" charset="-128"/>
          <a:cs typeface="MS Gothic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4400">
          <a:solidFill>
            <a:srgbClr val="5A6378"/>
          </a:solidFill>
          <a:latin typeface="Arial" charset="0"/>
          <a:ea typeface="MS Gothic" pitchFamily="49" charset="-128"/>
          <a:cs typeface="MS Gothic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900">
          <a:solidFill>
            <a:srgbClr val="000000"/>
          </a:solidFill>
          <a:latin typeface="+mn-lt"/>
          <a:ea typeface="+mn-ea"/>
          <a:cs typeface="MS Gothic" charset="0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600">
          <a:solidFill>
            <a:srgbClr val="000000"/>
          </a:solidFill>
          <a:latin typeface="+mn-lt"/>
          <a:ea typeface="+mn-ea"/>
          <a:cs typeface="MS Gothic" charset="0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300">
          <a:solidFill>
            <a:srgbClr val="000000"/>
          </a:solidFill>
          <a:latin typeface="+mn-lt"/>
          <a:ea typeface="+mn-ea"/>
          <a:cs typeface="MS Gothic" charset="0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000">
          <a:solidFill>
            <a:srgbClr val="000000"/>
          </a:solidFill>
          <a:latin typeface="+mn-lt"/>
          <a:ea typeface="+mn-ea"/>
          <a:cs typeface="MS Gothic" charset="0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000">
          <a:solidFill>
            <a:srgbClr val="000000"/>
          </a:solidFill>
          <a:latin typeface="+mn-lt"/>
          <a:ea typeface="+mn-ea"/>
          <a:cs typeface="MS Gothic" charset="0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9525" y="6053138"/>
            <a:ext cx="2249488" cy="71278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359025" y="6043613"/>
            <a:ext cx="6784975" cy="714375"/>
          </a:xfrm>
          <a:prstGeom prst="rect">
            <a:avLst/>
          </a:prstGeom>
          <a:solidFill>
            <a:srgbClr val="E87D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350"/>
            <a:ext cx="81438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43875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085975" y="188913"/>
            <a:ext cx="5867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001000" y="228600"/>
            <a:ext cx="828675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215900" indent="-211138" algn="ctr">
              <a:buClrTx/>
              <a:buSzPct val="45000"/>
              <a:buFontTx/>
              <a:buNone/>
              <a:tabLst>
                <a:tab pos="723900" algn="l"/>
              </a:tabLst>
              <a:defRPr sz="1400" b="1">
                <a:solidFill>
                  <a:srgbClr val="D4D4D6"/>
                </a:solidFill>
                <a:latin typeface="Times New Roman" pitchFamily="18" charset="0"/>
              </a:defRPr>
            </a:lvl1pPr>
          </a:lstStyle>
          <a:p>
            <a:fld id="{BE1A99D8-0C04-406C-BC97-40E3F056A2E6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4400">
          <a:solidFill>
            <a:srgbClr val="D4D4D6"/>
          </a:solidFill>
          <a:latin typeface="+mj-lt"/>
          <a:ea typeface="+mj-ea"/>
          <a:cs typeface="MS Gothic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4400">
          <a:solidFill>
            <a:srgbClr val="D4D4D6"/>
          </a:solidFill>
          <a:latin typeface="Arial" charset="0"/>
          <a:ea typeface="MS Gothic" pitchFamily="49" charset="-128"/>
          <a:cs typeface="MS Gothic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4400">
          <a:solidFill>
            <a:srgbClr val="D4D4D6"/>
          </a:solidFill>
          <a:latin typeface="Arial" charset="0"/>
          <a:ea typeface="MS Gothic" pitchFamily="49" charset="-128"/>
          <a:cs typeface="MS Gothic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4400">
          <a:solidFill>
            <a:srgbClr val="D4D4D6"/>
          </a:solidFill>
          <a:latin typeface="Arial" charset="0"/>
          <a:ea typeface="MS Gothic" pitchFamily="49" charset="-128"/>
          <a:cs typeface="MS Gothic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4400">
          <a:solidFill>
            <a:srgbClr val="D4D4D6"/>
          </a:solidFill>
          <a:latin typeface="Arial" charset="0"/>
          <a:ea typeface="MS Gothic" pitchFamily="49" charset="-128"/>
          <a:cs typeface="MS Gothic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900">
          <a:solidFill>
            <a:srgbClr val="FFFFFF"/>
          </a:solidFill>
          <a:latin typeface="+mn-lt"/>
          <a:ea typeface="+mn-ea"/>
          <a:cs typeface="MS Gothic" charset="0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600">
          <a:solidFill>
            <a:srgbClr val="FFFFFF"/>
          </a:solidFill>
          <a:latin typeface="+mn-lt"/>
          <a:ea typeface="+mn-ea"/>
          <a:cs typeface="MS Gothic" charset="0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300">
          <a:solidFill>
            <a:srgbClr val="FFFFFF"/>
          </a:solidFill>
          <a:latin typeface="+mn-lt"/>
          <a:ea typeface="+mn-ea"/>
          <a:cs typeface="MS Gothic" charset="0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000">
          <a:solidFill>
            <a:srgbClr val="FFFFFF"/>
          </a:solidFill>
          <a:latin typeface="+mn-lt"/>
          <a:ea typeface="+mn-ea"/>
          <a:cs typeface="MS Gothic" charset="0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kumimoji="1" sz="2000">
          <a:solidFill>
            <a:srgbClr val="FFFFFF"/>
          </a:solidFill>
          <a:latin typeface="+mn-lt"/>
          <a:ea typeface="+mn-ea"/>
          <a:cs typeface="MS Gothic" charset="0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ozytek.gov.pl/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ozytek.gov.pl/" TargetMode="Externa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u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49263" y="1700213"/>
            <a:ext cx="799306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 b="1">
                <a:solidFill>
                  <a:srgbClr val="002060"/>
                </a:solidFill>
                <a:latin typeface="Britannic Bold" pitchFamily="34" charset="0"/>
              </a:rPr>
              <a:t>Spotkanie informacyjne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 b="1">
                <a:solidFill>
                  <a:srgbClr val="002060"/>
                </a:solidFill>
                <a:latin typeface="Britannic Bold" pitchFamily="34" charset="0"/>
              </a:rPr>
              <a:t>FIO 2014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3200" b="1">
                <a:solidFill>
                  <a:srgbClr val="743F04"/>
                </a:solidFill>
                <a:latin typeface="Britannic Bold" pitchFamily="34" charset="0"/>
              </a:rPr>
              <a:t/>
            </a:r>
            <a:br>
              <a:rPr lang="pl-PL" sz="3200" b="1">
                <a:solidFill>
                  <a:srgbClr val="743F04"/>
                </a:solidFill>
                <a:latin typeface="Britannic Bold" pitchFamily="34" charset="0"/>
              </a:rPr>
            </a:br>
            <a:r>
              <a:rPr lang="pl-PL" sz="2400" b="1">
                <a:solidFill>
                  <a:srgbClr val="743F04"/>
                </a:solidFill>
                <a:latin typeface="Britannic Bold" pitchFamily="34" charset="0"/>
              </a:rPr>
              <a:t/>
            </a:r>
            <a:br>
              <a:rPr lang="pl-PL" sz="2400" b="1">
                <a:solidFill>
                  <a:srgbClr val="743F04"/>
                </a:solidFill>
                <a:latin typeface="Britannic Bold" pitchFamily="34" charset="0"/>
              </a:rPr>
            </a:br>
            <a:endParaRPr lang="pl-PL" sz="2400" b="1">
              <a:solidFill>
                <a:srgbClr val="743F04"/>
              </a:solidFill>
              <a:latin typeface="Britannic Bold" pitchFamily="34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403350" y="3357563"/>
            <a:ext cx="64008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600" b="1">
              <a:solidFill>
                <a:srgbClr val="FF990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600" b="1">
              <a:solidFill>
                <a:srgbClr val="FF990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b="1">
                <a:solidFill>
                  <a:srgbClr val="FFFFFF"/>
                </a:solidFill>
                <a:latin typeface="Arial" pitchFamily="34" charset="0"/>
              </a:rPr>
              <a:t>Ministerstwo Pracy i Polityki Społecznej</a:t>
            </a:r>
            <a:br>
              <a:rPr lang="pl-PL" sz="2400" b="1">
                <a:solidFill>
                  <a:srgbClr val="FFFFFF"/>
                </a:solidFill>
                <a:latin typeface="Arial" pitchFamily="34" charset="0"/>
              </a:rPr>
            </a:br>
            <a:r>
              <a:rPr lang="pl-PL" sz="2400" b="1">
                <a:solidFill>
                  <a:srgbClr val="FFFFFF"/>
                </a:solidFill>
                <a:latin typeface="Arial" pitchFamily="34" charset="0"/>
              </a:rPr>
              <a:t>Departament Pożytku Publicznego</a:t>
            </a:r>
            <a:r>
              <a:rPr lang="pl-PL" sz="2600" b="1">
                <a:solidFill>
                  <a:srgbClr val="FFFFFF"/>
                </a:solidFill>
                <a:latin typeface="Arial" pitchFamily="34" charset="0"/>
              </a:rPr>
              <a:t/>
            </a:r>
            <a:br>
              <a:rPr lang="pl-PL" sz="2600" b="1">
                <a:solidFill>
                  <a:srgbClr val="FFFFFF"/>
                </a:solidFill>
                <a:latin typeface="Arial" pitchFamily="34" charset="0"/>
              </a:rPr>
            </a:br>
            <a:endParaRPr lang="pl-PL" sz="26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8101013" y="5445125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29225"/>
            <a:ext cx="4751387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763" y="3716338"/>
            <a:ext cx="608488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8001000" y="228600"/>
            <a:ext cx="8350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03EF986-B3A7-4F79-AE40-050ED83A9F77}" type="slidenum">
              <a:rPr lang="pl-PL" sz="1400" b="1">
                <a:solidFill>
                  <a:srgbClr val="D4D4D6"/>
                </a:solidFill>
                <a:latin typeface="Times New Roman" pitchFamily="18" charset="0"/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pl-PL" sz="1400" b="1">
              <a:solidFill>
                <a:srgbClr val="D4D4D6"/>
              </a:solidFill>
              <a:latin typeface="Times New Roman" pitchFamily="18" charset="0"/>
            </a:endParaRPr>
          </a:p>
        </p:txBody>
      </p:sp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6" dur="indefinite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Krótkie podsumowanie FIO 2013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E0C351F-7DAD-40DF-BFAD-63F176305C43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pl-PL" sz="1400" b="1">
              <a:solidFill>
                <a:srgbClr val="FFFFFF"/>
              </a:solidFill>
            </a:endParaRPr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900">
                <a:solidFill>
                  <a:srgbClr val="000000"/>
                </a:solidFill>
                <a:latin typeface="Arial" pitchFamily="34" charset="0"/>
              </a:rPr>
              <a:t>Priorytet III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4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Liczba wniosków złożonych: 1812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Liczba wniosków dofinansowanych: 171 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Suma przyznanych dofinansowań: 12 356 681,07 zł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Kwota alokacji: 13 662 817,52 zł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Pozostało do „resztówek</a:t>
            </a:r>
            <a:r>
              <a:rPr lang="pl-PL" altLang="pl-PL" sz="2400">
                <a:solidFill>
                  <a:srgbClr val="000000"/>
                </a:solidFill>
                <a:latin typeface="Arial" pitchFamily="34" charset="0"/>
              </a:rPr>
              <a:t>”</a:t>
            </a: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 1 306 136,45 zł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Próg - 191 punków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Krótkie podsumowanie FIO 2013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69EE744-2B3C-441C-AFBC-B9AE1A21BB4D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pl-PL" sz="1400" b="1">
              <a:solidFill>
                <a:srgbClr val="FFFFFF"/>
              </a:solidFill>
            </a:endParaRPr>
          </a:p>
        </p:txBody>
      </p:sp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900">
                <a:solidFill>
                  <a:srgbClr val="000000"/>
                </a:solidFill>
                <a:latin typeface="Arial" pitchFamily="34" charset="0"/>
              </a:rPr>
              <a:t>Priorytet IV</a:t>
            </a:r>
          </a:p>
          <a:p>
            <a:pPr algn="ctr"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9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Liczba wniosków złożonych: 223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Liczba wniosków dofinansowanych: 65 w tym 3 na podstawie decyzji strategicznej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Suma przyznanych dofinansowań: 6 474 628,08 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Kwota alokacji: 6 611 040,74 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Pozostało do „resztówek</a:t>
            </a:r>
            <a:r>
              <a:rPr lang="pl-PL" altLang="pl-PL" sz="2400">
                <a:solidFill>
                  <a:srgbClr val="000000"/>
                </a:solidFill>
                <a:latin typeface="Arial" pitchFamily="34" charset="0"/>
              </a:rPr>
              <a:t>”</a:t>
            </a: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 136 412,66 zł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Próg - 176 punków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pl-PL" sz="2400" smtClean="0">
                <a:solidFill>
                  <a:srgbClr val="0070C0"/>
                </a:solidFill>
                <a:latin typeface="Arial" charset="0"/>
              </a:rPr>
              <a:t>Program FIO 2014-2020 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FBD00A6-9294-4247-B179-AA054D37315D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pl-PL" sz="1400" b="1">
              <a:solidFill>
                <a:srgbClr val="FFFFFF"/>
              </a:solidFill>
            </a:endParaRPr>
          </a:p>
        </p:txBody>
      </p:sp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41" name="Text Box 8"/>
          <p:cNvSpPr txBox="1">
            <a:spLocks noChangeArrowheads="1"/>
          </p:cNvSpPr>
          <p:nvPr/>
        </p:nvSpPr>
        <p:spPr bwMode="auto">
          <a:xfrm>
            <a:off x="409575" y="1916113"/>
            <a:ext cx="8229600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Cel główny</a:t>
            </a:r>
          </a:p>
          <a:p>
            <a:pPr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400" u="sng">
              <a:solidFill>
                <a:srgbClr val="000000"/>
              </a:solidFill>
              <a:latin typeface="Arial" pitchFamily="34" charset="0"/>
            </a:endParaRPr>
          </a:p>
          <a:p>
            <a:pPr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u="sng">
                <a:solidFill>
                  <a:srgbClr val="000000"/>
                </a:solidFill>
                <a:latin typeface="Arial" pitchFamily="34" charset="0"/>
              </a:rPr>
              <a:t>Zwiększenie zaangażowania obywateli i organizacji pozarządowych w życie publiczne.</a:t>
            </a:r>
          </a:p>
          <a:p>
            <a:pPr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400" u="sng">
              <a:solidFill>
                <a:srgbClr val="000000"/>
              </a:solidFill>
              <a:latin typeface="Arial" pitchFamily="34" charset="0"/>
            </a:endParaRPr>
          </a:p>
          <a:p>
            <a:pPr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Realizacja Programu FIO ma umożliwić obywatelom angażowanie się w różnorodne działania </a:t>
            </a:r>
            <a:br>
              <a:rPr lang="pl-PL" sz="2400">
                <a:solidFill>
                  <a:srgbClr val="000000"/>
                </a:solidFill>
                <a:latin typeface="Arial" pitchFamily="34" charset="0"/>
              </a:rPr>
            </a:b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na rzecz innych, swoich wspólnot oraz w tworzenie, realizację i monitoring polityk publicznych.</a:t>
            </a:r>
          </a:p>
          <a:p>
            <a:pPr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pl-PL" sz="2400" smtClean="0">
                <a:solidFill>
                  <a:srgbClr val="0070C0"/>
                </a:solidFill>
                <a:latin typeface="Arial" charset="0"/>
              </a:rPr>
              <a:t>Program FIO 2014-2020 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1878398-82BA-4BE3-9A65-FB8F3C43B427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pl-PL" sz="1400" b="1">
              <a:solidFill>
                <a:srgbClr val="FFFFFF"/>
              </a:solidFill>
            </a:endParaRPr>
          </a:p>
        </p:txBody>
      </p:sp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409575" y="1916113"/>
            <a:ext cx="8229600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Cele szczegółowe</a:t>
            </a:r>
          </a:p>
          <a:p>
            <a:pPr algn="ctr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400">
              <a:solidFill>
                <a:srgbClr val="000000"/>
              </a:solidFill>
              <a:latin typeface="Arial" pitchFamily="34" charset="0"/>
            </a:endParaRPr>
          </a:p>
          <a:p>
            <a:pPr hangingPunct="0">
              <a:spcBef>
                <a:spcPts val="7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u="sng">
                <a:solidFill>
                  <a:srgbClr val="000000"/>
                </a:solidFill>
                <a:latin typeface="Arial" pitchFamily="34" charset="0"/>
              </a:rPr>
              <a:t>Zwiększenie ilości inicjatyw oddolnych</a:t>
            </a:r>
          </a:p>
          <a:p>
            <a:pPr hangingPunct="0">
              <a:spcBef>
                <a:spcPts val="7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u="sng">
                <a:solidFill>
                  <a:srgbClr val="000000"/>
                </a:solidFill>
                <a:latin typeface="Arial" pitchFamily="34" charset="0"/>
              </a:rPr>
              <a:t>Wzrost liczby obywateli angażujących się w działania organizacji pozarządowych i inicjatywy lokalne.</a:t>
            </a:r>
          </a:p>
          <a:p>
            <a:pPr hangingPunct="0">
              <a:spcBef>
                <a:spcPts val="7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u="sng">
                <a:solidFill>
                  <a:srgbClr val="000000"/>
                </a:solidFill>
                <a:latin typeface="Arial" pitchFamily="34" charset="0"/>
              </a:rPr>
              <a:t>Wzrost partycypacji obywateli w sprawach publicznych.</a:t>
            </a:r>
          </a:p>
          <a:p>
            <a:pPr hangingPunct="0">
              <a:spcBef>
                <a:spcPts val="7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u="sng">
                <a:solidFill>
                  <a:srgbClr val="000000"/>
                </a:solidFill>
                <a:latin typeface="Arial" pitchFamily="34" charset="0"/>
              </a:rPr>
              <a:t>Wzmocnienie potencjału III sektora</a:t>
            </a: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400">
              <a:solidFill>
                <a:srgbClr val="000000"/>
              </a:solidFill>
              <a:latin typeface="Arial" pitchFamily="34" charset="0"/>
            </a:endParaRPr>
          </a:p>
          <a:p>
            <a:pPr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pl-PL" sz="2400" smtClean="0">
                <a:solidFill>
                  <a:srgbClr val="0070C0"/>
                </a:solidFill>
                <a:latin typeface="Arial" charset="0"/>
              </a:rPr>
              <a:t>Program FIO 2014-2020 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523F7CB-6825-4730-9F48-8969E1191E46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pl-PL" sz="1400" b="1">
              <a:solidFill>
                <a:srgbClr val="FFFFFF"/>
              </a:solidFill>
            </a:endParaRPr>
          </a:p>
        </p:txBody>
      </p:sp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20490" name="Text Box 9"/>
          <p:cNvSpPr txBox="1">
            <a:spLocks noChangeArrowheads="1"/>
          </p:cNvSpPr>
          <p:nvPr/>
        </p:nvSpPr>
        <p:spPr bwMode="auto">
          <a:xfrm>
            <a:off x="409575" y="1916113"/>
            <a:ext cx="8229600" cy="403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just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Projekty realizowane w ramach PFIO </a:t>
            </a:r>
            <a:r>
              <a:rPr lang="pl-PL" sz="2400" b="1" u="sng">
                <a:solidFill>
                  <a:srgbClr val="000000"/>
                </a:solidFill>
                <a:latin typeface="Arial" pitchFamily="34" charset="0"/>
              </a:rPr>
              <a:t>muszą</a:t>
            </a:r>
            <a:r>
              <a:rPr lang="pl-PL" sz="2400" b="1">
                <a:solidFill>
                  <a:srgbClr val="000000"/>
                </a:solidFill>
                <a:latin typeface="Arial" pitchFamily="34" charset="0"/>
              </a:rPr>
              <a:t> zakładać zaangażowanie społeczności lokalnej w działania projektowe</a:t>
            </a: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, a organizacje pozarządowe powinny w ramach realizacji projektu zbliżać się w swoich działaniach do obywateli. </a:t>
            </a:r>
            <a:r>
              <a:rPr lang="pl-PL" sz="2400" b="1">
                <a:solidFill>
                  <a:srgbClr val="000000"/>
                </a:solidFill>
                <a:latin typeface="Arial" pitchFamily="34" charset="0"/>
              </a:rPr>
              <a:t>Istotą projektu ma być powstanie społecznej wartości dodanej, </a:t>
            </a: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wytworzonej w wyniku realizacji konkretnych zadań. Projekty nie mogą zakładać jedynie pozyskiwania środków na dostarczanie konkretnych usług poszczególnym grupom obywateli, ale dążyć do aktywizacji społecznej lokalnych społeczności. </a:t>
            </a:r>
          </a:p>
          <a:p>
            <a:pPr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>
              <a:solidFill>
                <a:srgbClr val="000000"/>
              </a:solidFill>
              <a:latin typeface="Arial" pitchFamily="34" charset="0"/>
            </a:endParaRPr>
          </a:p>
          <a:p>
            <a:pPr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pl-PL" sz="2400" smtClean="0">
                <a:solidFill>
                  <a:srgbClr val="0070C0"/>
                </a:solidFill>
                <a:latin typeface="Arial" charset="0"/>
              </a:rPr>
              <a:t>Program FIO 2014-2020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1B97C1F-B10B-4CEB-A1E8-1E41E740260D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pl-PL" sz="1400" b="1">
              <a:solidFill>
                <a:srgbClr val="FFFFFF"/>
              </a:solidFill>
            </a:endParaRPr>
          </a:p>
        </p:txBody>
      </p:sp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i="1">
                <a:solidFill>
                  <a:srgbClr val="000000"/>
                </a:solidFill>
                <a:latin typeface="Arial" pitchFamily="34" charset="0"/>
              </a:rPr>
              <a:t>Priorytet 1. Małe inicjatywy:</a:t>
            </a:r>
          </a:p>
          <a:p>
            <a:pPr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 u="sng">
                <a:solidFill>
                  <a:srgbClr val="000000"/>
                </a:solidFill>
                <a:latin typeface="Arial" pitchFamily="34" charset="0"/>
              </a:rPr>
              <a:t>Kierunki działania:</a:t>
            </a:r>
          </a:p>
          <a:p>
            <a:pPr hangingPunct="0">
              <a:spcBef>
                <a:spcPts val="7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Zwiększanie roli inicjatyw nieformalnych</a:t>
            </a:r>
          </a:p>
          <a:p>
            <a:pPr hangingPunct="0">
              <a:spcBef>
                <a:spcPts val="7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Animowanie działań samopomocowych</a:t>
            </a:r>
          </a:p>
          <a:p>
            <a:pPr hangingPunct="0">
              <a:spcBef>
                <a:spcPts val="7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Wspieranie młodych organizacji pozarządowych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pl-PL" sz="2400" smtClean="0">
                <a:solidFill>
                  <a:srgbClr val="0070C0"/>
                </a:solidFill>
                <a:latin typeface="Arial" charset="0"/>
              </a:rPr>
              <a:t>Program FIO 2014-2020 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A317C67-4191-49DD-B3FC-4FE29746693C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pl-PL" sz="1400" b="1">
              <a:solidFill>
                <a:srgbClr val="FFFFFF"/>
              </a:solidFill>
            </a:endParaRPr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i="1">
                <a:solidFill>
                  <a:srgbClr val="000000"/>
                </a:solidFill>
                <a:latin typeface="Arial" pitchFamily="34" charset="0"/>
              </a:rPr>
              <a:t>Priorytet 2. Aktywne społeczeństwo </a:t>
            </a:r>
          </a:p>
          <a:p>
            <a:pPr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 u="sng">
                <a:solidFill>
                  <a:srgbClr val="000000"/>
                </a:solidFill>
                <a:latin typeface="Arial" pitchFamily="34" charset="0"/>
              </a:rPr>
              <a:t>Kierunki działania:</a:t>
            </a:r>
          </a:p>
          <a:p>
            <a:pPr hangingPunct="0">
              <a:spcBef>
                <a:spcPts val="7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Aktywizacja obywateli w sprawach wspólnotowych Animowanie działań samopomocowych</a:t>
            </a:r>
          </a:p>
          <a:p>
            <a:pPr hangingPunct="0">
              <a:spcBef>
                <a:spcPts val="7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Rozwijanie wolontariatu</a:t>
            </a:r>
          </a:p>
          <a:p>
            <a:pPr hangingPunct="0">
              <a:spcBef>
                <a:spcPts val="7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Poprawa zdolności organizacji pozarządowych do mobilizowania zasobów</a:t>
            </a:r>
          </a:p>
          <a:p>
            <a:pPr hangingPunct="0">
              <a:spcBef>
                <a:spcPts val="7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Aktywizacja współpracy wspólnot lokalnych i instytucji publicznych</a:t>
            </a:r>
          </a:p>
          <a:p>
            <a:pPr hangingPunct="0">
              <a:spcBef>
                <a:spcPts val="7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Wspieranie aktywnych form integracji społecznej</a:t>
            </a:r>
          </a:p>
          <a:p>
            <a:pPr hangingPunct="0">
              <a:spcBef>
                <a:spcPts val="7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Rozwój przedsiębiorczości społecznej</a:t>
            </a:r>
          </a:p>
          <a:p>
            <a:pPr hangingPunct="0">
              <a:spcBef>
                <a:spcPts val="7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Tworzenie warunków rozwoju bezpłatnego poradnictwa prawnego i obywatelskiego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pl-PL" sz="2400" smtClean="0">
                <a:solidFill>
                  <a:srgbClr val="0070C0"/>
                </a:solidFill>
                <a:latin typeface="Arial" charset="0"/>
              </a:rPr>
              <a:t>Program FIO 2014-2020 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441C68A-662E-4E06-AFAB-8EE643F6F29A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pl-PL" sz="1400" b="1">
              <a:solidFill>
                <a:srgbClr val="FFFFFF"/>
              </a:solidFill>
            </a:endParaRP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i="1">
                <a:solidFill>
                  <a:srgbClr val="000000"/>
                </a:solidFill>
                <a:latin typeface="Arial" pitchFamily="34" charset="0"/>
              </a:rPr>
              <a:t>Priorytet 3. Aktywni obywatele </a:t>
            </a:r>
          </a:p>
          <a:p>
            <a:pPr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 u="sng">
                <a:solidFill>
                  <a:srgbClr val="000000"/>
                </a:solidFill>
                <a:latin typeface="Arial" pitchFamily="34" charset="0"/>
              </a:rPr>
              <a:t>Kierunki działania:</a:t>
            </a:r>
          </a:p>
          <a:p>
            <a:pPr hangingPunct="0">
              <a:spcBef>
                <a:spcPts val="7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Zwiększanie wpływu obywateli na polityki publiczne</a:t>
            </a: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hangingPunct="0">
              <a:spcBef>
                <a:spcPts val="7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Rozwijanie edukacji obywatelskiej i kompetencji społecznych</a:t>
            </a:r>
          </a:p>
          <a:p>
            <a:pPr hangingPunct="0">
              <a:spcBef>
                <a:spcPts val="7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Wzrost znaczenia organizacji strażniczych i rzeczniczych</a:t>
            </a:r>
          </a:p>
          <a:p>
            <a:pPr hangingPunct="0">
              <a:spcBef>
                <a:spcPts val="7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Wspieranie tworzenia partnerstw (w tym partnerstwa publiczno-społecznego) i innych form współpracy, służących aktywizacji obywateli oraz przekazywaniu im realizacji zadań publicznych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pl-PL" sz="2400" smtClean="0">
                <a:solidFill>
                  <a:srgbClr val="0070C0"/>
                </a:solidFill>
                <a:latin typeface="Arial" charset="0"/>
              </a:rPr>
              <a:t>Program FIO 2014-2020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F3E9FE1-6A8E-4E67-98E2-8F70E5C73D64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pl-PL" sz="1400" b="1">
              <a:solidFill>
                <a:srgbClr val="FFFFFF"/>
              </a:solidFill>
            </a:endParaRP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i="1">
                <a:solidFill>
                  <a:srgbClr val="000000"/>
                </a:solidFill>
                <a:latin typeface="Arial" pitchFamily="34" charset="0"/>
              </a:rPr>
              <a:t>Priorytet 4: Silne organizacje pozarządowe </a:t>
            </a:r>
          </a:p>
          <a:p>
            <a:pPr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 u="sng">
                <a:solidFill>
                  <a:srgbClr val="000000"/>
                </a:solidFill>
                <a:latin typeface="Arial" pitchFamily="34" charset="0"/>
              </a:rPr>
              <a:t>Kierunki działania:</a:t>
            </a:r>
          </a:p>
          <a:p>
            <a:pPr hangingPunct="0">
              <a:spcBef>
                <a:spcPts val="7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Zwiększanie kompetencji organizacji obywatelskich</a:t>
            </a:r>
          </a:p>
          <a:p>
            <a:pPr hangingPunct="0">
              <a:spcBef>
                <a:spcPts val="700"/>
              </a:spcBef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Wspieranie działań o charakterze systemowym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pl-PL" sz="2400" smtClean="0">
                <a:solidFill>
                  <a:srgbClr val="0070C0"/>
                </a:solidFill>
                <a:latin typeface="Arial" charset="0"/>
              </a:rPr>
              <a:t>Program FIO 2014-2020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8F5E32E-E179-4967-B93E-F85150135D47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pl-PL" sz="1400" b="1">
              <a:solidFill>
                <a:srgbClr val="FFFFFF"/>
              </a:solidFill>
            </a:endParaRP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graphicFrame>
        <p:nvGraphicFramePr>
          <p:cNvPr id="26630" name="Group 6"/>
          <p:cNvGraphicFramePr>
            <a:graphicFrameLocks noGrp="1"/>
          </p:cNvGraphicFramePr>
          <p:nvPr/>
        </p:nvGraphicFramePr>
        <p:xfrm>
          <a:off x="827088" y="2079625"/>
          <a:ext cx="7202487" cy="2862263"/>
        </p:xfrm>
        <a:graphic>
          <a:graphicData uri="http://schemas.openxmlformats.org/drawingml/2006/table">
            <a:tbl>
              <a:tblPr/>
              <a:tblGrid>
                <a:gridCol w="2390775"/>
                <a:gridCol w="2284412"/>
                <a:gridCol w="2527300"/>
              </a:tblGrid>
              <a:tr h="617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Priorytet</a:t>
                      </a:r>
                    </a:p>
                  </a:txBody>
                  <a:tcPr marL="44280" marR="44280" marT="126864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wysokość środków w %</a:t>
                      </a:r>
                    </a:p>
                  </a:txBody>
                  <a:tcPr marL="44280" marR="44280" marT="126864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wysokość środków w zł</a:t>
                      </a:r>
                    </a:p>
                  </a:txBody>
                  <a:tcPr marL="44280" marR="44280" marT="126864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Priorytet 1</a:t>
                      </a:r>
                    </a:p>
                  </a:txBody>
                  <a:tcPr marL="44280" marR="44280" marT="126864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17</a:t>
                      </a:r>
                    </a:p>
                  </a:txBody>
                  <a:tcPr marL="44280" marR="44280" marT="126864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10 200 000</a:t>
                      </a:r>
                    </a:p>
                  </a:txBody>
                  <a:tcPr marL="44280" marR="44280" marT="126864" marB="0" anchor="b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Priorytet 2</a:t>
                      </a:r>
                    </a:p>
                  </a:txBody>
                  <a:tcPr marL="44280" marR="44280" marT="126864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50</a:t>
                      </a:r>
                    </a:p>
                  </a:txBody>
                  <a:tcPr marL="44280" marR="44280" marT="126864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30 000 000</a:t>
                      </a:r>
                    </a:p>
                  </a:txBody>
                  <a:tcPr marL="44280" marR="44280" marT="126864" marB="0" anchor="b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Priorytet 3</a:t>
                      </a:r>
                    </a:p>
                  </a:txBody>
                  <a:tcPr marL="44280" marR="44280" marT="126864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20</a:t>
                      </a:r>
                    </a:p>
                  </a:txBody>
                  <a:tcPr marL="44280" marR="44280" marT="126864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12 000 000</a:t>
                      </a:r>
                    </a:p>
                  </a:txBody>
                  <a:tcPr marL="44280" marR="44280" marT="126864" marB="0" anchor="b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Priorytet 4</a:t>
                      </a:r>
                    </a:p>
                  </a:txBody>
                  <a:tcPr marL="44280" marR="44280" marT="126864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9</a:t>
                      </a:r>
                    </a:p>
                  </a:txBody>
                  <a:tcPr marL="44280" marR="44280" marT="126864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5 400 000</a:t>
                      </a:r>
                    </a:p>
                  </a:txBody>
                  <a:tcPr marL="44280" marR="44280" marT="126864" marB="0" anchor="b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Priorytet 5</a:t>
                      </a:r>
                    </a:p>
                  </a:txBody>
                  <a:tcPr marL="44280" marR="44280" marT="126864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4</a:t>
                      </a:r>
                    </a:p>
                  </a:txBody>
                  <a:tcPr marL="44280" marR="44280" marT="126864" marB="0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2 400 000</a:t>
                      </a:r>
                    </a:p>
                  </a:txBody>
                  <a:tcPr marL="44280" marR="44280" marT="126864" marB="0" anchor="b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OGÓŁEM Program FIO</a:t>
                      </a:r>
                    </a:p>
                  </a:txBody>
                  <a:tcPr marL="44280" marR="44280" marT="126864" marB="0" anchor="b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100</a:t>
                      </a:r>
                    </a:p>
                  </a:txBody>
                  <a:tcPr marL="44280" marR="44280" marT="126864" marB="0" anchor="b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60 000 000</a:t>
                      </a:r>
                    </a:p>
                  </a:txBody>
                  <a:tcPr marL="44280" marR="44280" marT="126864" marB="0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Informacje ogólne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A0DB2D0-040F-48A2-A77B-570A76961313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pl-PL" sz="1400" b="1">
              <a:solidFill>
                <a:srgbClr val="FFFFFF"/>
              </a:solidFill>
            </a:endParaRPr>
          </a:p>
        </p:txBody>
      </p:sp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0645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>
                <a:solidFill>
                  <a:srgbClr val="000000"/>
                </a:solidFill>
              </a:rPr>
              <a:t>Podstawowe informacje.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800">
              <a:solidFill>
                <a:srgbClr val="000000"/>
              </a:solidFill>
              <a:latin typeface="Arial" pitchFamily="34" charset="0"/>
            </a:endParaRPr>
          </a:p>
          <a:p>
            <a:pPr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>
                <a:solidFill>
                  <a:srgbClr val="000000"/>
                </a:solidFill>
                <a:latin typeface="Arial" pitchFamily="34" charset="0"/>
              </a:rPr>
              <a:t>Podstawą konkursu FIO 2014 jest przyjęty 27 listopada 2013 r. Program FIO na lata 2014-2020.</a:t>
            </a:r>
          </a:p>
          <a:p>
            <a:pPr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>
                <a:solidFill>
                  <a:srgbClr val="000000"/>
                </a:solidFill>
                <a:latin typeface="Arial" pitchFamily="34" charset="0"/>
              </a:rPr>
              <a:t>Podstawowym dokumentem dla Oferentów jest </a:t>
            </a:r>
            <a:r>
              <a:rPr lang="pl-PL" sz="2800" u="sng">
                <a:solidFill>
                  <a:srgbClr val="000000"/>
                </a:solidFill>
                <a:latin typeface="Arial" pitchFamily="34" charset="0"/>
              </a:rPr>
              <a:t>Regulamin Konkursu FIO w 2014 r. </a:t>
            </a:r>
          </a:p>
          <a:p>
            <a:pPr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>
                <a:solidFill>
                  <a:srgbClr val="000000"/>
                </a:solidFill>
                <a:latin typeface="Arial" pitchFamily="34" charset="0"/>
              </a:rPr>
              <a:t>DPP MPiPS jest Instytucją Zarządzającą</a:t>
            </a:r>
          </a:p>
          <a:p>
            <a:pPr>
              <a:buFont typeface="Times New Roman" pitchFamily="18" charset="0"/>
              <a:buAutoNum type="arabicPeriod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>
                <a:solidFill>
                  <a:srgbClr val="000000"/>
                </a:solidFill>
                <a:latin typeface="Arial" pitchFamily="34" charset="0"/>
              </a:rPr>
              <a:t>Nie ma Instytucji Wdrażającej.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 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114E934-3792-4166-B3D6-0063E8D492CF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pl-PL" sz="1400" b="1">
              <a:solidFill>
                <a:srgbClr val="FFFFFF"/>
              </a:solidFill>
            </a:endParaRPr>
          </a:p>
        </p:txBody>
      </p:sp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27656" name="Group 8"/>
          <p:cNvGraphicFramePr>
            <a:graphicFrameLocks noGrp="1"/>
          </p:cNvGraphicFramePr>
          <p:nvPr/>
        </p:nvGraphicFramePr>
        <p:xfrm>
          <a:off x="485775" y="811213"/>
          <a:ext cx="7921625" cy="5522912"/>
        </p:xfrm>
        <a:graphic>
          <a:graphicData uri="http://schemas.openxmlformats.org/drawingml/2006/table">
            <a:tbl>
              <a:tblPr/>
              <a:tblGrid>
                <a:gridCol w="1925638"/>
                <a:gridCol w="215900"/>
                <a:gridCol w="3890962"/>
                <a:gridCol w="1889125"/>
              </a:tblGrid>
              <a:tr h="19161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                        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    </a:t>
                      </a:r>
                    </a:p>
                  </a:txBody>
                  <a:tcPr marL="90000" marR="90000" marT="36432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189791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     konkurs FIO 2014 </a:t>
                      </a:r>
                    </a:p>
                  </a:txBody>
                  <a:tcPr marL="90000" marR="90000" marT="189791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189791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Priorytet 1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189791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189791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Priorytet 2           Priorytet 3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189791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Priorytet 4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189791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42825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189791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       </a:t>
                      </a:r>
                    </a:p>
                  </a:txBody>
                  <a:tcPr marL="90000" marR="90000" marT="42825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189791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42825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189791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Komponent Wsparcia Działań       Rzeczniczych i Strażniczych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3744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Komponent Działań Systemowych</a:t>
                      </a:r>
                    </a:p>
                  </a:txBody>
                  <a:tcPr marL="90000" marR="90000" marT="3744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428256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189791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2849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2849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6654" name="AutoShape 29"/>
          <p:cNvCxnSpPr>
            <a:cxnSpLocks noChangeShapeType="1"/>
          </p:cNvCxnSpPr>
          <p:nvPr/>
        </p:nvCxnSpPr>
        <p:spPr bwMode="auto">
          <a:xfrm flipH="1">
            <a:off x="1258888" y="2060575"/>
            <a:ext cx="2808287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6655" name="AutoShape 30"/>
          <p:cNvCxnSpPr>
            <a:cxnSpLocks noChangeShapeType="1"/>
          </p:cNvCxnSpPr>
          <p:nvPr/>
        </p:nvCxnSpPr>
        <p:spPr bwMode="auto">
          <a:xfrm>
            <a:off x="4067175" y="2060575"/>
            <a:ext cx="2952750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6656" name="AutoShape 31"/>
          <p:cNvCxnSpPr>
            <a:cxnSpLocks noChangeShapeType="1"/>
          </p:cNvCxnSpPr>
          <p:nvPr/>
        </p:nvCxnSpPr>
        <p:spPr bwMode="auto">
          <a:xfrm flipH="1">
            <a:off x="3276600" y="2060575"/>
            <a:ext cx="790575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6657" name="AutoShape 32"/>
          <p:cNvCxnSpPr>
            <a:cxnSpLocks noChangeShapeType="1"/>
          </p:cNvCxnSpPr>
          <p:nvPr/>
        </p:nvCxnSpPr>
        <p:spPr bwMode="auto">
          <a:xfrm>
            <a:off x="4067175" y="2060575"/>
            <a:ext cx="792163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6658" name="AutoShape 33"/>
          <p:cNvCxnSpPr>
            <a:cxnSpLocks noChangeShapeType="1"/>
          </p:cNvCxnSpPr>
          <p:nvPr/>
        </p:nvCxnSpPr>
        <p:spPr bwMode="auto">
          <a:xfrm>
            <a:off x="5003800" y="3284538"/>
            <a:ext cx="3175" cy="865187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6659" name="AutoShape 34"/>
          <p:cNvCxnSpPr>
            <a:cxnSpLocks noChangeShapeType="1"/>
          </p:cNvCxnSpPr>
          <p:nvPr/>
        </p:nvCxnSpPr>
        <p:spPr bwMode="auto">
          <a:xfrm>
            <a:off x="7235825" y="3284538"/>
            <a:ext cx="1588" cy="865187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400">
              <a:solidFill>
                <a:srgbClr val="0070C0"/>
              </a:solidFill>
              <a:latin typeface="Arial" pitchFamily="34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400" b="1" u="sng">
                <a:solidFill>
                  <a:srgbClr val="000000"/>
                </a:solidFill>
                <a:latin typeface="Arial" pitchFamily="34" charset="0"/>
              </a:rPr>
              <a:t>Podmiotami uprawnionymi</a:t>
            </a: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 do składania ofert o dofinansowanie realizacji zadania w ramach Programu FIO są: 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400" b="1">
                <a:solidFill>
                  <a:srgbClr val="000000"/>
                </a:solidFill>
                <a:latin typeface="Arial" pitchFamily="34" charset="0"/>
              </a:rPr>
              <a:t>organizacje pozarządowe</a:t>
            </a: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, o których mowa w art. 3 ust. 2 UoDPPioW, m.in. stowarzyszenia oraz jednostki terenowe stowarzyszeń posiadające osobowość prawną, związki stowarzyszeń, fundacje, kółka rolnicze, cechy rzemieślnicze,  izby rzemieślnicze, izby gospodarcze, samorządy gospodarcze i wspólnoty mieszkaniowe; 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osoby prawne i jednostki organizacyjne działające na podstawie </a:t>
            </a:r>
            <a:r>
              <a:rPr lang="pl-PL" sz="1400" b="1">
                <a:solidFill>
                  <a:srgbClr val="000000"/>
                </a:solidFill>
                <a:latin typeface="Arial" pitchFamily="34" charset="0"/>
              </a:rPr>
              <a:t>przepisów o stosunku Państwa do Kościoła Katolickiego</a:t>
            </a: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 w Rzeczypospolitej Polskiej, o stosunku Państwa do innych kościołów i związków wyznaniowych oraz o gwarancjach wolności sumienia i wyznania, jeżeli ich cele statutowe obejmują prowadzenie działalności pożytku publicznego;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400" b="1">
                <a:solidFill>
                  <a:srgbClr val="000000"/>
                </a:solidFill>
                <a:latin typeface="Arial" pitchFamily="34" charset="0"/>
              </a:rPr>
              <a:t>stowarzyszenia jednostek samorządu terytorialnego</a:t>
            </a: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;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400" b="1">
                <a:solidFill>
                  <a:srgbClr val="000000"/>
                </a:solidFill>
                <a:latin typeface="Arial" pitchFamily="34" charset="0"/>
              </a:rPr>
              <a:t>spółdzielnie socjalne</a:t>
            </a: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;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400" b="1">
                <a:solidFill>
                  <a:srgbClr val="000000"/>
                </a:solidFill>
                <a:latin typeface="Arial" pitchFamily="34" charset="0"/>
              </a:rPr>
              <a:t>spółki akcyjne i spółki z ograniczoną odpowiedzialnością oraz kluby sportowe będące spółkami działającymi na podstawie </a:t>
            </a: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przepisów ustawy z dnia 25 czerwca 2010 r. o sporcie, które nie działają w celu osiągnięcia zysku oraz przeznaczają całość dochodu na realizację celów statutowych oraz nie przeznaczają zysku do podziału między swoich udziałowców, akcjonariuszy i pracowników.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Te podmioty są zobowiązane do załączenia w generatorze ofert wersji elektronicznej statutu / umowy spółki, a także przesłanie go / jej wraz z ofertą, w wersji papierowej. 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 </a:t>
            </a:r>
          </a:p>
          <a:p>
            <a:pPr>
              <a:spcBef>
                <a:spcPts val="7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CBF00BD-9994-4BE0-ADC3-DC97D44DE6EA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pl-PL" sz="1200" b="1">
              <a:solidFill>
                <a:srgbClr val="FFFFFF"/>
              </a:solidFill>
            </a:endParaRP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</a:t>
            </a:r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70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09563" indent="-309563">
              <a:spcBef>
                <a:spcPts val="700"/>
              </a:spcBef>
              <a:buClr>
                <a:srgbClr val="0070C0"/>
              </a:buClr>
              <a:buSzPct val="60000"/>
              <a:buFont typeface="Wingdings" pitchFamily="2" charset="2"/>
              <a:buChar char="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pl-PL" sz="1700">
                <a:solidFill>
                  <a:schemeClr val="tx1"/>
                </a:solidFill>
                <a:latin typeface="Arial" pitchFamily="34" charset="0"/>
              </a:rPr>
              <a:t>Podmioty uprawnione do ubiegania się o dotacje mogą, w celu wspólnej realizacji zadań publicznych, tworzyć </a:t>
            </a:r>
            <a:r>
              <a:rPr lang="pl-PL" sz="1700" b="1">
                <a:solidFill>
                  <a:schemeClr val="tx1"/>
                </a:solidFill>
                <a:latin typeface="Arial" pitchFamily="34" charset="0"/>
              </a:rPr>
              <a:t>partnerstwa</a:t>
            </a:r>
            <a:r>
              <a:rPr lang="pl-PL" sz="1700">
                <a:solidFill>
                  <a:schemeClr val="tx1"/>
                </a:solidFill>
                <a:latin typeface="Arial" pitchFamily="34" charset="0"/>
              </a:rPr>
              <a:t>.  </a:t>
            </a:r>
          </a:p>
          <a:p>
            <a:pPr marL="309563" indent="-309563">
              <a:spcBef>
                <a:spcPts val="700"/>
              </a:spcBef>
              <a:buClrTx/>
              <a:buSzPct val="60000"/>
              <a:buFontTx/>
              <a:buNone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endParaRPr lang="pl-PL" sz="1700">
              <a:solidFill>
                <a:schemeClr val="tx1"/>
              </a:solidFill>
              <a:latin typeface="Arial" pitchFamily="34" charset="0"/>
            </a:endParaRPr>
          </a:p>
          <a:p>
            <a:pPr marL="309563" indent="-309563" eaLnBrk="0" hangingPunct="0">
              <a:spcBef>
                <a:spcPts val="700"/>
              </a:spcBef>
              <a:buClrTx/>
              <a:buFontTx/>
              <a:buNone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pl-PL">
                <a:solidFill>
                  <a:schemeClr val="tx1"/>
                </a:solidFill>
                <a:latin typeface="Arial" pitchFamily="34" charset="0"/>
              </a:rPr>
              <a:t>Zasada partnerstwa może być realizowana w trzech formułach:</a:t>
            </a:r>
          </a:p>
          <a:p>
            <a:pPr marL="309563" indent="-309563"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pl-PL">
                <a:solidFill>
                  <a:schemeClr val="tx1"/>
                </a:solidFill>
                <a:latin typeface="Arial" pitchFamily="34" charset="0"/>
              </a:rPr>
              <a:t>Partnerstwo publiczno-społeczne </a:t>
            </a:r>
          </a:p>
          <a:p>
            <a:pPr marL="309563" indent="-309563"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pl-PL">
                <a:solidFill>
                  <a:schemeClr val="tx1"/>
                </a:solidFill>
                <a:latin typeface="Arial" pitchFamily="34" charset="0"/>
              </a:rPr>
              <a:t>Partnerstwo prywatno-społeczne</a:t>
            </a:r>
          </a:p>
          <a:p>
            <a:pPr marL="309563" indent="-309563"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pl-PL">
                <a:solidFill>
                  <a:schemeClr val="tx1"/>
                </a:solidFill>
                <a:latin typeface="Arial" pitchFamily="34" charset="0"/>
              </a:rPr>
              <a:t>Oferta wspólna (partnerstwo wewnątrzsektorowe) </a:t>
            </a:r>
          </a:p>
          <a:p>
            <a:pPr marL="309563" indent="-309563"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endParaRPr lang="pl-PL">
              <a:solidFill>
                <a:schemeClr val="tx1"/>
              </a:solidFill>
              <a:latin typeface="Arial" pitchFamily="34" charset="0"/>
            </a:endParaRPr>
          </a:p>
          <a:p>
            <a:pPr marL="309563" indent="-309563" eaLnBrk="0" hangingPunct="0">
              <a:spcBef>
                <a:spcPts val="7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pl-PL">
                <a:solidFill>
                  <a:schemeClr val="tx1"/>
                </a:solidFill>
                <a:latin typeface="Arial" pitchFamily="34" charset="0"/>
              </a:rPr>
              <a:t>UWAGA:</a:t>
            </a:r>
          </a:p>
          <a:p>
            <a:pPr marL="309563" indent="-309563" eaLnBrk="0" hangingPunct="0">
              <a:spcBef>
                <a:spcPts val="7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pl-PL">
                <a:solidFill>
                  <a:schemeClr val="tx1"/>
                </a:solidFill>
              </a:rPr>
              <a:t>W przypadku projektów partnerskich potencjał oferentów będzie</a:t>
            </a:r>
          </a:p>
          <a:p>
            <a:pPr marL="309563" indent="-309563" eaLnBrk="0" hangingPunct="0">
              <a:spcBef>
                <a:spcPts val="7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pl-PL">
                <a:solidFill>
                  <a:schemeClr val="tx1"/>
                </a:solidFill>
              </a:rPr>
              <a:t>oceniany z uwzględnieniem potencjału ich partnerów.</a:t>
            </a:r>
          </a:p>
          <a:p>
            <a:pPr marL="309563" indent="-309563" eaLnBrk="0" hangingPunct="0">
              <a:spcBef>
                <a:spcPts val="7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pl-PL" b="1">
                <a:solidFill>
                  <a:srgbClr val="000000"/>
                </a:solidFill>
              </a:rPr>
              <a:t>    W przypadku oferty wspólnej kryterium strategiczne I oraz kryterium strategiczne II </a:t>
            </a:r>
            <a:r>
              <a:rPr lang="pl-PL">
                <a:solidFill>
                  <a:srgbClr val="000000"/>
                </a:solidFill>
              </a:rPr>
              <a:t>uznaje się za spełnione tylko wówczas gdy wszyscy oferenci je spełniają</a:t>
            </a:r>
            <a:endParaRPr lang="pl-PL">
              <a:solidFill>
                <a:schemeClr val="tx1"/>
              </a:solidFill>
            </a:endParaRPr>
          </a:p>
          <a:p>
            <a:pPr marL="309563" indent="-309563" eaLnBrk="0" hangingPunct="0">
              <a:spcBef>
                <a:spcPts val="7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endParaRPr lang="pl-PL">
              <a:solidFill>
                <a:schemeClr val="tx1"/>
              </a:solidFill>
              <a:latin typeface="Arial" pitchFamily="34" charset="0"/>
            </a:endParaRPr>
          </a:p>
          <a:p>
            <a:pPr marL="309563" indent="-309563">
              <a:spcBef>
                <a:spcPts val="700"/>
              </a:spcBef>
              <a:buClrTx/>
              <a:buSzPct val="60000"/>
              <a:buFontTx/>
              <a:buNone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endParaRPr lang="pl-PL" sz="1700">
              <a:solidFill>
                <a:schemeClr val="tx1"/>
              </a:solidFill>
              <a:latin typeface="Arial" pitchFamily="34" charset="0"/>
            </a:endParaRPr>
          </a:p>
          <a:p>
            <a:pPr marL="309563" indent="-309563">
              <a:spcBef>
                <a:spcPts val="700"/>
              </a:spcBef>
              <a:buClrTx/>
              <a:buSzPct val="60000"/>
              <a:buFontTx/>
              <a:buNone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endParaRPr lang="pl-PL" sz="17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C0102A1-801A-43C2-B665-3D0CE6D4CBF3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pl-PL" sz="1200" b="1">
              <a:solidFill>
                <a:srgbClr val="FFFFFF"/>
              </a:solidFill>
            </a:endParaRP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490663"/>
            <a:ext cx="81534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700" b="1">
                <a:solidFill>
                  <a:srgbClr val="000000"/>
                </a:solidFill>
                <a:latin typeface="Arial" pitchFamily="34" charset="0"/>
              </a:rPr>
              <a:t>Przykłady jednostek sektora finansów publicznych, z którymi można zawierać partnerstwo publiczno - społeczne: 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700">
                <a:solidFill>
                  <a:srgbClr val="000000"/>
                </a:solidFill>
                <a:latin typeface="Arial" pitchFamily="34" charset="0"/>
              </a:rPr>
              <a:t>organy administracji rządowej; 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700">
                <a:solidFill>
                  <a:srgbClr val="000000"/>
                </a:solidFill>
                <a:latin typeface="Arial" pitchFamily="34" charset="0"/>
              </a:rPr>
              <a:t>jednostki samorządu terytorialnego oraz ich związki; 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700">
                <a:solidFill>
                  <a:srgbClr val="000000"/>
                </a:solidFill>
                <a:latin typeface="Arial" pitchFamily="34" charset="0"/>
              </a:rPr>
              <a:t>państwowe szkoły wyższe; 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700">
                <a:solidFill>
                  <a:srgbClr val="000000"/>
                </a:solidFill>
                <a:latin typeface="Arial" pitchFamily="34" charset="0"/>
              </a:rPr>
              <a:t>samodzielne publiczne zakłady opieki zdrowotnej; 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700">
                <a:solidFill>
                  <a:srgbClr val="000000"/>
                </a:solidFill>
                <a:latin typeface="Arial" pitchFamily="34" charset="0"/>
              </a:rPr>
              <a:t>państwowe lub samorządowe instytucje kultury.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700" b="1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700" b="1">
                <a:solidFill>
                  <a:srgbClr val="000000"/>
                </a:solidFill>
                <a:latin typeface="Arial" pitchFamily="34" charset="0"/>
              </a:rPr>
              <a:t>Przykłady partnerów prywatnych, z którymi można zawierać partnerstwo prywatno - społeczne: 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700">
                <a:solidFill>
                  <a:srgbClr val="000000"/>
                </a:solidFill>
                <a:latin typeface="Arial" pitchFamily="34" charset="0"/>
              </a:rPr>
              <a:t>spółka akcyjna; 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700">
                <a:solidFill>
                  <a:srgbClr val="000000"/>
                </a:solidFill>
                <a:latin typeface="Arial" pitchFamily="34" charset="0"/>
              </a:rPr>
              <a:t>spółka z o.o.;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700">
                <a:solidFill>
                  <a:srgbClr val="000000"/>
                </a:solidFill>
                <a:latin typeface="Arial" pitchFamily="34" charset="0"/>
              </a:rPr>
              <a:t>spółdzielnia mieszkaniowa; 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700">
                <a:solidFill>
                  <a:srgbClr val="000000"/>
                </a:solidFill>
                <a:latin typeface="Arial" pitchFamily="34" charset="0"/>
              </a:rPr>
              <a:t>prywatna szkoła wyższa;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700">
                <a:solidFill>
                  <a:srgbClr val="000000"/>
                </a:solidFill>
                <a:latin typeface="Arial" pitchFamily="34" charset="0"/>
              </a:rPr>
              <a:t>przedsiębiorcy prowadzący jednoosobową działalność gospodarczą.</a:t>
            </a:r>
          </a:p>
          <a:p>
            <a:pPr>
              <a:spcBef>
                <a:spcPts val="7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7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853E4C6-B189-43B7-A2D2-A2B1882675CA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pl-PL" sz="1200" b="1">
              <a:solidFill>
                <a:srgbClr val="FFFFFF"/>
              </a:solidFill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09563" indent="-309563">
              <a:spcBef>
                <a:spcPts val="700"/>
              </a:spcBef>
              <a:buClr>
                <a:srgbClr val="0070C0"/>
              </a:buClr>
              <a:buSzPct val="60000"/>
              <a:buFont typeface="Wingdings" pitchFamily="2" charset="2"/>
              <a:buChar char="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pl-PL" sz="1700">
                <a:solidFill>
                  <a:srgbClr val="000000"/>
                </a:solidFill>
                <a:latin typeface="Arial" pitchFamily="34" charset="0"/>
              </a:rPr>
              <a:t>Projekt partnerski jest realizowany na podstawie umowy pomiędzy Ministrem właściwym ds. zabezpieczenia społecznego a podmiotem uprawnionym do ubiegania się o dotację. Podmiot, któremu zlecono realizację zadania publicznego działa w imieniu i na rzecz partnerów w zakresie określonym umową partnerską.</a:t>
            </a:r>
          </a:p>
          <a:p>
            <a:pPr marL="309563" indent="-309563">
              <a:spcBef>
                <a:spcPts val="700"/>
              </a:spcBef>
              <a:buClr>
                <a:srgbClr val="0070C0"/>
              </a:buClr>
              <a:buSzPct val="60000"/>
              <a:buFont typeface="Wingdings" pitchFamily="2" charset="2"/>
              <a:buChar char="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pl-PL" sz="1700">
                <a:solidFill>
                  <a:srgbClr val="000000"/>
                </a:solidFill>
                <a:latin typeface="Arial" pitchFamily="34" charset="0"/>
              </a:rPr>
              <a:t>W przypadku projektów partnerskich, w umowie partnerskiej należy określić w szczególności zadania partnerów oraz wysokość środków finansowych na pokrycie niezbędnych kosztów ponoszonych przez partnerów w związku z realizacją  tych zadań.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701C6DC-9E4C-46AE-8175-30C751B9E494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pl-PL" sz="1200" b="1">
              <a:solidFill>
                <a:srgbClr val="FFFFFF"/>
              </a:solidFill>
            </a:endParaRP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612775" y="1773238"/>
            <a:ext cx="8153400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09563" indent="-309563">
              <a:spcBef>
                <a:spcPts val="700"/>
              </a:spcBef>
              <a:buClr>
                <a:srgbClr val="0070C0"/>
              </a:buClr>
              <a:buSzPct val="60000"/>
              <a:buFont typeface="Wingdings" pitchFamily="2" charset="2"/>
              <a:buChar char="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Ofertę wspólną  może złożyć kilka (co najmniej 2) organizacji pozarządowych lub podmiotów. </a:t>
            </a:r>
          </a:p>
          <a:p>
            <a:pPr marL="309563" indent="-309563">
              <a:spcBef>
                <a:spcPts val="700"/>
              </a:spcBef>
              <a:buClr>
                <a:srgbClr val="0070C0"/>
              </a:buClr>
              <a:buSzPct val="60000"/>
              <a:buFont typeface="Wingdings" pitchFamily="2" charset="2"/>
              <a:buChar char="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Oferta wspólna powinna zawierać dodatkowe w stosunku do oferty składanej przez 1 podmiot informacje: podział zadań i sposób reprezentacji podmiotów wobec administracji publicznej. Powinna wskazywać, jakie działania w ramach realizacji zadania publicznego wykonywać będą poszczególne podmioty. Do oferty należy dołączyć umowę regulującą stosunki między oferentami, na podstawie </a:t>
            </a:r>
            <a:r>
              <a:rPr lang="pl-PL" sz="2000" u="sng">
                <a:solidFill>
                  <a:srgbClr val="000000"/>
                </a:solidFill>
                <a:latin typeface="Arial" pitchFamily="34" charset="0"/>
              </a:rPr>
              <a:t>ramowego wzoru oferty wspólnej.</a:t>
            </a: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marL="309563" indent="-309563">
              <a:spcBef>
                <a:spcPts val="700"/>
              </a:spcBef>
              <a:buClr>
                <a:srgbClr val="0070C0"/>
              </a:buClr>
              <a:buSzPct val="60000"/>
              <a:buFont typeface="Wingdings" pitchFamily="2" charset="2"/>
              <a:buChar char="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Złożenie oferty wspólnej wyklucza możliwość złożenia oferty indywidualnie przez podmiot, który bierze udział w ofercie wspólnej. 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39E5A19-EC46-45CC-9D33-CCA76F981E59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pl-PL" sz="1200" b="1">
              <a:solidFill>
                <a:srgbClr val="FFFFFF"/>
              </a:solidFill>
            </a:endParaRP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</a:t>
            </a: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612775" y="1600200"/>
            <a:ext cx="81534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>
                <a:solidFill>
                  <a:srgbClr val="000000"/>
                </a:solidFill>
                <a:latin typeface="Arial" pitchFamily="34" charset="0"/>
              </a:rPr>
              <a:t>Wysokość wnioskowanej dotacji: 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dla projektów „jednorocznych</a:t>
            </a:r>
            <a:r>
              <a:rPr lang="pl-PL" altLang="pl-PL" b="1">
                <a:solidFill>
                  <a:srgbClr val="000000"/>
                </a:solidFill>
                <a:latin typeface="Arial" pitchFamily="34" charset="0"/>
              </a:rPr>
              <a:t>”</a:t>
            </a: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: od 10 tys. zł. do 100 tys. zł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dla projektów „dwuletnich</a:t>
            </a:r>
            <a:r>
              <a:rPr lang="pl-PL" altLang="pl-PL" b="1">
                <a:solidFill>
                  <a:srgbClr val="000000"/>
                </a:solidFill>
                <a:latin typeface="Arial" pitchFamily="34" charset="0"/>
              </a:rPr>
              <a:t>”</a:t>
            </a: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: od 20 tys. zł. do 200 tys. zł</a:t>
            </a:r>
            <a:r>
              <a:rPr lang="pl-PL">
                <a:solidFill>
                  <a:srgbClr val="000000"/>
                </a:solidFill>
                <a:latin typeface="Arial" pitchFamily="34" charset="0"/>
              </a:rPr>
              <a:t> (minimalna dotacja w danym roku musi wynosić nie mniej niż 10 tys. zł).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dla projektów „trzyletnich</a:t>
            </a:r>
            <a:r>
              <a:rPr lang="pl-PL" altLang="pl-PL" b="1">
                <a:solidFill>
                  <a:srgbClr val="000000"/>
                </a:solidFill>
                <a:latin typeface="Arial" pitchFamily="34" charset="0"/>
              </a:rPr>
              <a:t>”</a:t>
            </a: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: od 30 tys. zł. do 300 tys. zł</a:t>
            </a:r>
            <a:r>
              <a:rPr lang="pl-PL">
                <a:solidFill>
                  <a:srgbClr val="000000"/>
                </a:solidFill>
                <a:latin typeface="Arial" pitchFamily="34" charset="0"/>
              </a:rPr>
              <a:t> (minimalna dotacja w danym roku musi wynosić nie mniej niż 10 tys. zł).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b="1">
              <a:solidFill>
                <a:srgbClr val="00B050"/>
              </a:solidFill>
              <a:latin typeface="Arial" pitchFamily="34" charset="0"/>
            </a:endParaRP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>
                <a:solidFill>
                  <a:srgbClr val="000000"/>
                </a:solidFill>
                <a:latin typeface="Arial" pitchFamily="34" charset="0"/>
              </a:rPr>
              <a:t>Komponent Wsparcia Działań Rzeczniczych i Strażniczych: 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do 1,5 mln zł. (po 500 tys. zł rocznie) x 1 projekt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>
                <a:solidFill>
                  <a:srgbClr val="000000"/>
                </a:solidFill>
                <a:latin typeface="Arial" pitchFamily="34" charset="0"/>
              </a:rPr>
              <a:t>Komponent Działań Systemowych</a:t>
            </a: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: </a:t>
            </a: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do 500 tys. zł. (po 250 tys. zł rocznie) x 3 projekty</a:t>
            </a: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133C3AE-1897-4A59-A367-8934525407C5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pl-PL" sz="1200" b="1">
              <a:solidFill>
                <a:srgbClr val="FFFFFF"/>
              </a:solidFill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</a:pPr>
            <a:r>
              <a:rPr lang="pl-PL">
                <a:solidFill>
                  <a:srgbClr val="000000"/>
                </a:solidFill>
                <a:latin typeface="Arial" pitchFamily="34" charset="0"/>
              </a:rPr>
              <a:t>Termin rozpoczęcia zadania dla wszystkich typów projektów: 	</a:t>
            </a:r>
            <a:br>
              <a:rPr lang="pl-PL">
                <a:solidFill>
                  <a:srgbClr val="000000"/>
                </a:solidFill>
                <a:latin typeface="Arial" pitchFamily="34" charset="0"/>
              </a:rPr>
            </a:b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od 1 czerwca 2014 r.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</a:pPr>
            <a:r>
              <a:rPr lang="pl-PL">
                <a:solidFill>
                  <a:srgbClr val="000000"/>
                </a:solidFill>
                <a:latin typeface="Arial" pitchFamily="34" charset="0"/>
              </a:rPr>
              <a:t>Nieprzekraczalny termin zakończenia zadania: 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</a:pPr>
            <a:r>
              <a:rPr lang="pl-PL">
                <a:solidFill>
                  <a:srgbClr val="000000"/>
                </a:solidFill>
                <a:latin typeface="Arial" pitchFamily="34" charset="0"/>
              </a:rPr>
              <a:t>dla projektów „jednorocznych</a:t>
            </a:r>
            <a:r>
              <a:rPr lang="pl-PL" altLang="pl-PL">
                <a:solidFill>
                  <a:srgbClr val="000000"/>
                </a:solidFill>
                <a:latin typeface="Arial" pitchFamily="34" charset="0"/>
              </a:rPr>
              <a:t>”</a:t>
            </a:r>
            <a:r>
              <a:rPr lang="pl-PL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31 grudnia 2014 r.</a:t>
            </a:r>
            <a:r>
              <a:rPr lang="pl-PL">
                <a:solidFill>
                  <a:srgbClr val="000000"/>
                </a:solidFill>
                <a:latin typeface="Arial" pitchFamily="34" charset="0"/>
              </a:rPr>
              <a:t>,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</a:pPr>
            <a:r>
              <a:rPr lang="pl-PL">
                <a:solidFill>
                  <a:srgbClr val="000000"/>
                </a:solidFill>
                <a:latin typeface="Arial" pitchFamily="34" charset="0"/>
              </a:rPr>
              <a:t>dla projektów „dwuletnich</a:t>
            </a:r>
            <a:r>
              <a:rPr lang="pl-PL" altLang="pl-PL">
                <a:solidFill>
                  <a:srgbClr val="000000"/>
                </a:solidFill>
                <a:latin typeface="Arial" pitchFamily="34" charset="0"/>
              </a:rPr>
              <a:t>”</a:t>
            </a:r>
            <a:r>
              <a:rPr lang="pl-PL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30 listopada 2015 r.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</a:pPr>
            <a:r>
              <a:rPr lang="pl-PL">
                <a:solidFill>
                  <a:srgbClr val="000000"/>
                </a:solidFill>
                <a:latin typeface="Arial" pitchFamily="34" charset="0"/>
              </a:rPr>
              <a:t>dla projektów „trzyletnich</a:t>
            </a:r>
            <a:r>
              <a:rPr lang="pl-PL" altLang="pl-PL">
                <a:solidFill>
                  <a:srgbClr val="000000"/>
                </a:solidFill>
                <a:latin typeface="Arial" pitchFamily="34" charset="0"/>
              </a:rPr>
              <a:t>”</a:t>
            </a:r>
            <a:r>
              <a:rPr lang="pl-PL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30 listopada 2016 r.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</a:pP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(w takim przypadku kolejną dotację można uzyskać po 2 latach)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</a:pPr>
            <a:endParaRPr lang="pl-PL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</a:pPr>
            <a:r>
              <a:rPr lang="pl-PL">
                <a:solidFill>
                  <a:srgbClr val="000000"/>
                </a:solidFill>
                <a:latin typeface="Arial" pitchFamily="34" charset="0"/>
              </a:rPr>
              <a:t>Komponent Wsparcia Działań Rzeczniczych i Strażniczych: 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</a:pPr>
            <a:r>
              <a:rPr lang="pl-PL">
                <a:solidFill>
                  <a:srgbClr val="000000"/>
                </a:solidFill>
                <a:latin typeface="Arial" pitchFamily="34" charset="0"/>
              </a:rPr>
              <a:t>Projekty „trzyletnie</a:t>
            </a:r>
            <a:r>
              <a:rPr lang="pl-PL" altLang="pl-PL">
                <a:solidFill>
                  <a:srgbClr val="000000"/>
                </a:solidFill>
                <a:latin typeface="Arial" pitchFamily="34" charset="0"/>
              </a:rPr>
              <a:t>”</a:t>
            </a:r>
            <a:r>
              <a:rPr lang="pl-PL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od 01.06.2014 r. </a:t>
            </a:r>
            <a:r>
              <a:rPr lang="pl-PL">
                <a:solidFill>
                  <a:srgbClr val="000000"/>
                </a:solidFill>
                <a:latin typeface="Arial" pitchFamily="34" charset="0"/>
              </a:rPr>
              <a:t>do</a:t>
            </a: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 30.11.2016 r. 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</a:pPr>
            <a:endParaRPr lang="pl-PL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</a:pPr>
            <a:r>
              <a:rPr lang="pl-PL">
                <a:solidFill>
                  <a:srgbClr val="000000"/>
                </a:solidFill>
                <a:latin typeface="Arial" pitchFamily="34" charset="0"/>
              </a:rPr>
              <a:t>Komponent Działań Systemowych</a:t>
            </a: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: 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</a:pPr>
            <a:r>
              <a:rPr lang="pl-PL">
                <a:solidFill>
                  <a:srgbClr val="000000"/>
                </a:solidFill>
                <a:latin typeface="Arial" pitchFamily="34" charset="0"/>
              </a:rPr>
              <a:t>Projekty „dwuletnie</a:t>
            </a:r>
            <a:r>
              <a:rPr lang="pl-PL" altLang="pl-PL">
                <a:solidFill>
                  <a:srgbClr val="000000"/>
                </a:solidFill>
                <a:latin typeface="Arial" pitchFamily="34" charset="0"/>
              </a:rPr>
              <a:t>”</a:t>
            </a:r>
            <a:r>
              <a:rPr lang="pl-PL">
                <a:solidFill>
                  <a:srgbClr val="000000"/>
                </a:solidFill>
                <a:latin typeface="Arial" pitchFamily="34" charset="0"/>
              </a:rPr>
              <a:t>: od </a:t>
            </a: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01.06.2014 r. </a:t>
            </a:r>
            <a:r>
              <a:rPr lang="pl-PL">
                <a:solidFill>
                  <a:srgbClr val="000000"/>
                </a:solidFill>
                <a:latin typeface="Arial" pitchFamily="34" charset="0"/>
              </a:rPr>
              <a:t>do </a:t>
            </a: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31.12.2015 r. 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</a:pPr>
            <a:endParaRPr lang="pl-PL" b="1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  <a:tab pos="9428163" algn="l"/>
                <a:tab pos="9877425" algn="l"/>
                <a:tab pos="10326688" algn="l"/>
                <a:tab pos="10779125" algn="l"/>
                <a:tab pos="10780713" algn="l"/>
              </a:tabLst>
            </a:pPr>
            <a:endParaRPr lang="pl-PL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0467E8B-199E-48D9-B89B-911222F22FDE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pl-PL" sz="1200" b="1">
              <a:solidFill>
                <a:srgbClr val="FFFFFF"/>
              </a:solidFill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13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13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13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13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13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13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13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4DDE452-F54D-4DF8-AFF4-BBB6EE8F0F84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pl-PL" sz="1200" b="1">
              <a:solidFill>
                <a:srgbClr val="FFFFFF"/>
              </a:solidFill>
            </a:endParaRPr>
          </a:p>
        </p:txBody>
      </p:sp>
      <p:graphicFrame>
        <p:nvGraphicFramePr>
          <p:cNvPr id="35844" name="Group 4"/>
          <p:cNvGraphicFramePr>
            <a:graphicFrameLocks noGrp="1"/>
          </p:cNvGraphicFramePr>
          <p:nvPr/>
        </p:nvGraphicFramePr>
        <p:xfrm>
          <a:off x="1403350" y="2708275"/>
          <a:ext cx="5511800" cy="3168650"/>
        </p:xfrm>
        <a:graphic>
          <a:graphicData uri="http://schemas.openxmlformats.org/drawingml/2006/table">
            <a:tbl>
              <a:tblPr/>
              <a:tblGrid>
                <a:gridCol w="2757488"/>
                <a:gridCol w="2754312"/>
              </a:tblGrid>
              <a:tr h="7524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wartość dotacji</a:t>
                      </a:r>
                    </a:p>
                  </a:txBody>
                  <a:tcPr marL="90000" marR="90000" marT="252971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 wkład własny</a:t>
                      </a:r>
                    </a:p>
                  </a:txBody>
                  <a:tcPr marL="90000" marR="90000" marT="252971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14112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10 tys. zł do 40 tys. zł włącznie </a:t>
                      </a:r>
                    </a:p>
                  </a:txBody>
                  <a:tcPr marL="90000" marR="90000" marT="252971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Co najmniej 10% wartości dotacji środki własne niefinansowe lub finansowe</a:t>
                      </a:r>
                    </a:p>
                  </a:txBody>
                  <a:tcPr marL="90000" marR="90000" marT="252971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ponad 40 tys. zł do 300 tys. zł włącznie </a:t>
                      </a:r>
                    </a:p>
                  </a:txBody>
                  <a:tcPr marL="90000" marR="90000" marT="252971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Co najmniej 10% wartości dotacji środki własne niefinansowe lub finansowe, w tym nie mniej niż 5% wartości dotacji wkład własny finansowy</a:t>
                      </a:r>
                    </a:p>
                  </a:txBody>
                  <a:tcPr marL="90000" marR="90000" marT="252971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34835" name="Text Box 28"/>
          <p:cNvSpPr txBox="1">
            <a:spLocks noChangeArrowheads="1"/>
          </p:cNvSpPr>
          <p:nvPr/>
        </p:nvSpPr>
        <p:spPr bwMode="auto">
          <a:xfrm>
            <a:off x="533400" y="1590675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>
                <a:solidFill>
                  <a:srgbClr val="000000"/>
                </a:solidFill>
                <a:latin typeface="Arial" pitchFamily="34" charset="0"/>
              </a:rPr>
              <a:t>Udział środków własnych – </a:t>
            </a:r>
            <a:r>
              <a:rPr lang="pl-PL" u="sng">
                <a:solidFill>
                  <a:srgbClr val="000000"/>
                </a:solidFill>
                <a:latin typeface="Arial" pitchFamily="34" charset="0"/>
              </a:rPr>
              <a:t>odnosi się do dotacji, a nie do projektu</a:t>
            </a:r>
            <a:r>
              <a:rPr lang="pl-PL">
                <a:solidFill>
                  <a:srgbClr val="000000"/>
                </a:solidFill>
                <a:latin typeface="Arial" pitchFamily="34" charset="0"/>
              </a:rPr>
              <a:t>!</a:t>
            </a:r>
          </a:p>
        </p:txBody>
      </p:sp>
      <p:pic>
        <p:nvPicPr>
          <p:cNvPr id="34836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65883F8-AF22-43D9-87A8-F7BC8F570106}" type="slidenum">
              <a:rPr lang="pl-PL" sz="1200" b="1">
                <a:solidFill>
                  <a:srgbClr val="FFFFFF"/>
                </a:solidFill>
                <a:latin typeface="Times New Roman" pitchFamily="18" charset="0"/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pl-PL" sz="1200" b="1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3" y="1657350"/>
            <a:ext cx="841375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2978150" y="1065213"/>
            <a:ext cx="1809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>
                <a:solidFill>
                  <a:srgbClr val="FFFFFF"/>
                </a:solidFill>
              </a:rPr>
              <a:t/>
            </a:r>
            <a:br>
              <a:rPr lang="pl-PL">
                <a:solidFill>
                  <a:srgbClr val="FFFFFF"/>
                </a:solidFill>
              </a:rPr>
            </a:br>
            <a:endParaRPr lang="pl-PL">
              <a:solidFill>
                <a:srgbClr val="FFFFFF"/>
              </a:solidFill>
            </a:endParaRPr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Informacje ogólne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9F4B635-5EA4-4A95-8983-82D8927794C2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pl-PL" sz="1400" b="1">
              <a:solidFill>
                <a:srgbClr val="FFFFFF"/>
              </a:solidFill>
            </a:endParaRPr>
          </a:p>
        </p:txBody>
      </p:sp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77978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395288" y="1700213"/>
            <a:ext cx="80645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</a:rPr>
              <a:t>Konsultacje społeczne Regulaminu Konkursu FIO 2014 trwały</a:t>
            </a:r>
          </a:p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</a:rPr>
              <a:t>- od 17 grudnia 2013 r. </a:t>
            </a:r>
          </a:p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</a:rPr>
              <a:t>- do 12 stycznia 2014 r. </a:t>
            </a:r>
          </a:p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</a:rPr>
              <a:t>w tym czasie 83 podmioty zgłosiły swoje uwagi. Uwagi przyjmowane były poprzez formularz zamieszczony na stronie </a:t>
            </a:r>
            <a:r>
              <a:rPr lang="pl-PL" sz="2400" u="sng">
                <a:solidFill>
                  <a:srgbClr val="CCCCFF"/>
                </a:solidFill>
                <a:hlinkClick r:id="rId5"/>
              </a:rPr>
              <a:t>www.pozytek.gov.pl</a:t>
            </a:r>
            <a:r>
              <a:rPr lang="pl-PL" sz="240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9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</a:rPr>
              <a:t> 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15 stycznia 2014 r. odbyło się spotkanie podsumowujące konsultacje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22 stycznia </a:t>
            </a:r>
            <a:r>
              <a:rPr lang="pl-PL" sz="2400">
                <a:solidFill>
                  <a:srgbClr val="000000"/>
                </a:solidFill>
              </a:rPr>
              <a:t>2014 r. </a:t>
            </a: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odbyło się spotkanie członków tymczasowego Komitetu Sterująco-Monitorującego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700"/>
              </a:spcBef>
              <a:buClrTx/>
              <a:buSzPct val="6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Oferta może otrzymać następującą liczbę punktów: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spełnienie kryteriów merytorycznych maks. 200 pkt. od dwóch ekspertów,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spełnienie I kryterium strategicznego: 3 pkt.,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spełnienie II kryterium strategicznego: 3 pkt.,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spełnienie III kryterium strategicznego: 3 lub 6 pkt.,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spełnienie IV kryterium strategicznego: 10 pkt.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600" b="1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Łączna liczba punktów, jaką może maksymalnie otrzymać oferta wynosi: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- 212 pkt. (w 2 priorytecie)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- 206 pkt. (w 3 priorytecie)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- 210 pkt. (w 4 priorytecie)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600" b="1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W przypadku komponentów oferta maksymalnie może otrzymać 200 pkt.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A8B3503-AF65-4DF0-A39A-3C32DBBE0F33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pl-PL" sz="1200" b="1">
              <a:solidFill>
                <a:srgbClr val="FFFFFF"/>
              </a:solidFill>
            </a:endParaRPr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</a:rPr>
              <a:t>W ramach FIO będą stosowane następujące rodzaje kryteriów dokonywania wyboru projektów:</a:t>
            </a: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b="1">
              <a:solidFill>
                <a:srgbClr val="000000"/>
              </a:solidFill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b="1">
                <a:solidFill>
                  <a:srgbClr val="000000"/>
                </a:solidFill>
              </a:rPr>
              <a:t>Kryteria ogólne.</a:t>
            </a:r>
            <a:endParaRPr lang="cs-CZ" sz="2400" b="1">
              <a:solidFill>
                <a:srgbClr val="000000"/>
              </a:solidFill>
            </a:endParaRPr>
          </a:p>
          <a:p>
            <a:pPr lvl="1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</a:rPr>
              <a:t>- Formalne</a:t>
            </a:r>
            <a:endParaRPr lang="cs-CZ" sz="2400">
              <a:solidFill>
                <a:srgbClr val="000000"/>
              </a:solidFill>
            </a:endParaRPr>
          </a:p>
          <a:p>
            <a:pPr lvl="1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</a:rPr>
              <a:t>- Merytoryczne</a:t>
            </a:r>
            <a:endParaRPr lang="cs-CZ" sz="2400">
              <a:solidFill>
                <a:srgbClr val="000000"/>
              </a:solidFill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</a:rPr>
              <a:t> </a:t>
            </a:r>
            <a:endParaRPr lang="cs-CZ" sz="2400">
              <a:solidFill>
                <a:srgbClr val="000000"/>
              </a:solidFill>
            </a:endParaRPr>
          </a:p>
          <a:p>
            <a: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b="1">
                <a:solidFill>
                  <a:srgbClr val="000000"/>
                </a:solidFill>
              </a:rPr>
              <a:t>Kryteria szczegółowe.</a:t>
            </a:r>
            <a:endParaRPr lang="cs-CZ" sz="2400" b="1">
              <a:solidFill>
                <a:srgbClr val="000000"/>
              </a:solidFill>
            </a:endParaRPr>
          </a:p>
          <a:p>
            <a:pPr lvl="1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</a:rPr>
              <a:t>- Horyzontalne</a:t>
            </a:r>
            <a:endParaRPr lang="cs-CZ" sz="2400">
              <a:solidFill>
                <a:srgbClr val="000000"/>
              </a:solidFill>
            </a:endParaRPr>
          </a:p>
          <a:p>
            <a:pPr lvl="1" eaLnBrk="0" hangingPunct="0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</a:rPr>
              <a:t>Strategiczne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BC9EC14-2575-49C9-B29B-3BC2E0F635C2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pl-PL" sz="1200" b="1">
              <a:solidFill>
                <a:srgbClr val="FFFFFF"/>
              </a:solidFill>
            </a:endParaRPr>
          </a:p>
        </p:txBody>
      </p:sp>
      <p:pic>
        <p:nvPicPr>
          <p:cNvPr id="37919" name="Picture 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8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69FC985-478F-4C8B-A8D0-E63FD2D9EFBC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pl-PL" sz="1200" b="1">
              <a:solidFill>
                <a:srgbClr val="FFFFFF"/>
              </a:solidFill>
            </a:endParaRP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95288" y="1558925"/>
            <a:ext cx="8370887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300">
              <a:solidFill>
                <a:srgbClr val="000000"/>
              </a:solidFill>
              <a:latin typeface="Arial" pitchFamily="34" charset="0"/>
            </a:endParaRP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400" b="1">
                <a:solidFill>
                  <a:srgbClr val="000000"/>
                </a:solidFill>
                <a:latin typeface="Univers;Arial" charset="0"/>
              </a:rPr>
              <a:t>Kryteria horyzontalne </a:t>
            </a:r>
            <a:r>
              <a:rPr lang="pl-PL" sz="1400">
                <a:solidFill>
                  <a:srgbClr val="000000"/>
                </a:solidFill>
                <a:latin typeface="Univers;Arial" charset="0"/>
              </a:rPr>
              <a:t>(innowacyjność, partnerstwo, zrównoważony rozwój, równość szans) </a:t>
            </a:r>
            <a:r>
              <a:rPr lang="pl-PL" sz="1400" b="1">
                <a:solidFill>
                  <a:srgbClr val="000000"/>
                </a:solidFill>
                <a:latin typeface="Univers;Arial" charset="0"/>
              </a:rPr>
              <a:t>zostały zniesione.</a:t>
            </a:r>
          </a:p>
          <a:p>
            <a:pPr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400">
                <a:solidFill>
                  <a:srgbClr val="000000"/>
                </a:solidFill>
                <a:latin typeface="Univers;Arial" charset="0"/>
              </a:rPr>
              <a:t>Ocenie podlegają kwestie horyzontalne ustalone dla danego priorytetu (zapis programowy).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400">
              <a:solidFill>
                <a:srgbClr val="000000"/>
              </a:solidFill>
              <a:latin typeface="Univers;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400" b="1">
                <a:solidFill>
                  <a:srgbClr val="000000"/>
                </a:solidFill>
                <a:latin typeface="Univers;Arial" charset="0"/>
              </a:rPr>
              <a:t>Priorytet 1. Małe inicjatywy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400">
                <a:solidFill>
                  <a:srgbClr val="000000"/>
                </a:solidFill>
                <a:latin typeface="Univers;Arial" charset="0"/>
              </a:rPr>
              <a:t>Kwestia horyzontalna: Projekty realizowane w ramach tego Priorytetu powinny wpływać pozytywnie na możliwości obywateli w realizacji oddolnych inicjatyw.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400">
              <a:solidFill>
                <a:srgbClr val="000000"/>
              </a:solidFill>
              <a:latin typeface="Univers;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400" b="1">
                <a:solidFill>
                  <a:srgbClr val="000000"/>
                </a:solidFill>
                <a:latin typeface="Univers;Arial" charset="0"/>
              </a:rPr>
              <a:t>Priorytet 2. Aktywne społeczeństwo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400">
                <a:solidFill>
                  <a:srgbClr val="000000"/>
                </a:solidFill>
                <a:latin typeface="Univers;Arial" charset="0"/>
              </a:rPr>
              <a:t>Kwestia horyzontalna: Projekty realizowane w ramach tego Priorytetu powinny w różnych formach angażować obywateli, dając im możliwość aktywnego działania oraz łączenia aktywności ze zdobywaniem wiedzy w sferze działań obywatelskich.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400">
              <a:solidFill>
                <a:srgbClr val="000000"/>
              </a:solidFill>
              <a:latin typeface="Univers;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400" b="1">
                <a:solidFill>
                  <a:srgbClr val="000000"/>
                </a:solidFill>
                <a:latin typeface="Univers;Arial" charset="0"/>
              </a:rPr>
              <a:t>Priorytet 3. Aktywni obywatele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400">
                <a:solidFill>
                  <a:srgbClr val="000000"/>
                </a:solidFill>
                <a:latin typeface="Univers;Arial" charset="0"/>
              </a:rPr>
              <a:t>Kwestia horyzontalna: Projekty realizowane w ramach tego Priorytetu powinny przyczyniać się do wzrostu partycypacji obywateli w sprawach publicznych.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400">
              <a:solidFill>
                <a:srgbClr val="000000"/>
              </a:solidFill>
              <a:latin typeface="Univers;Arial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400" b="1">
                <a:solidFill>
                  <a:srgbClr val="000000"/>
                </a:solidFill>
                <a:latin typeface="Univers;Arial" charset="0"/>
              </a:rPr>
              <a:t>Priorytet 4: Silne organizacje pozarządowe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400">
                <a:solidFill>
                  <a:srgbClr val="000000"/>
                </a:solidFill>
                <a:latin typeface="Univers;Arial" charset="0"/>
              </a:rPr>
              <a:t>Kwestia horyzontalna: Projekty realizowane w ramach tego Priorytetu powinny w różnych formach przyczyniać się do wzmocnienia potencjału organizacji obywatelskich, w szczególności wspierania przez organizacje federacyjne innych podmiotów III sektora. </a:t>
            </a:r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358775" y="1544638"/>
            <a:ext cx="8640763" cy="531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1600" b="1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1600" b="1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1600" b="1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1600" b="1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r>
              <a:rPr lang="pl-PL" sz="1600" b="1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1600" b="1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1600" b="1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1600" b="1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1600" b="1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1600" b="1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16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5EAB9DB-CF51-4D53-A781-6A6C687D1C65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pl-PL" sz="1200" b="1">
              <a:solidFill>
                <a:srgbClr val="FFFFFF"/>
              </a:solidFill>
            </a:endParaRPr>
          </a:p>
        </p:txBody>
      </p:sp>
      <p:graphicFrame>
        <p:nvGraphicFramePr>
          <p:cNvPr id="41988" name="Group 4"/>
          <p:cNvGraphicFramePr>
            <a:graphicFrameLocks noGrp="1"/>
          </p:cNvGraphicFramePr>
          <p:nvPr/>
        </p:nvGraphicFramePr>
        <p:xfrm>
          <a:off x="603250" y="2268538"/>
          <a:ext cx="7889875" cy="4106862"/>
        </p:xfrm>
        <a:graphic>
          <a:graphicData uri="http://schemas.openxmlformats.org/drawingml/2006/table">
            <a:tbl>
              <a:tblPr/>
              <a:tblGrid>
                <a:gridCol w="2749550"/>
                <a:gridCol w="2927350"/>
                <a:gridCol w="2212975"/>
              </a:tblGrid>
              <a:tr h="6080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icrosoft YaHei" pitchFamily="34" charset="-122"/>
                      </a:endParaRPr>
                    </a:p>
                  </a:txBody>
                  <a:tcPr marL="90000" marR="90000" marT="14565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</a:rPr>
                        <a:t>Maksymalna ilość punktów</a:t>
                      </a:r>
                    </a:p>
                  </a:txBody>
                  <a:tcPr marL="90000" marR="90000" marT="14565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</a:rPr>
                        <a:t>Minimum punktowe</a:t>
                      </a:r>
                    </a:p>
                  </a:txBody>
                  <a:tcPr marL="90000" marR="90000" marT="14565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</a:rPr>
                        <a:t>Kwestia horyzontalna dla Priorytetu</a:t>
                      </a:r>
                    </a:p>
                  </a:txBody>
                  <a:tcPr marL="90000" marR="90000" marT="14565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</a:rPr>
                        <a:t>3 pkt. [9]</a:t>
                      </a:r>
                    </a:p>
                  </a:txBody>
                  <a:tcPr marL="90000" marR="90000" marT="14565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</a:rPr>
                        <a:t>65% z 54 pkt. = 35 pkt.</a:t>
                      </a:r>
                    </a:p>
                  </a:txBody>
                  <a:tcPr marL="90000" marR="90000" marT="14565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Merytoryczna zawartość oferty</a:t>
                      </a:r>
                    </a:p>
                  </a:txBody>
                  <a:tcPr marL="90000" marR="90000" marT="1739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51 pkt. [56]</a:t>
                      </a:r>
                    </a:p>
                  </a:txBody>
                  <a:tcPr marL="90000" marR="90000" marT="1739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Budżet</a:t>
                      </a:r>
                    </a:p>
                  </a:txBody>
                  <a:tcPr marL="90000" marR="90000" marT="1739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22 pkt. [25]</a:t>
                      </a:r>
                    </a:p>
                  </a:txBody>
                  <a:tcPr marL="90000" marR="90000" marT="1739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65% z 22 pkt. = 14 pkt.</a:t>
                      </a:r>
                    </a:p>
                  </a:txBody>
                  <a:tcPr marL="90000" marR="90000" marT="1739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</a:rPr>
                        <a:t>Zaangażowanie społeczności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</a:rPr>
                        <a:t>(partycypacja / aktywizacja)</a:t>
                      </a:r>
                    </a:p>
                  </a:txBody>
                  <a:tcPr marL="90000" marR="90000" marT="1155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</a:rPr>
                        <a:t>12 pkt. [0]</a:t>
                      </a:r>
                    </a:p>
                  </a:txBody>
                  <a:tcPr marL="90000" marR="90000" marT="1155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</a:rPr>
                        <a:t>65% z 12 pkt. = 8 pkt.</a:t>
                      </a:r>
                    </a:p>
                  </a:txBody>
                  <a:tcPr marL="90000" marR="90000" marT="1155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Zasoby osobowe i rzeczowe Oferenta: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1739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12 pkt. [10]</a:t>
                      </a:r>
                    </a:p>
                  </a:txBody>
                  <a:tcPr marL="90000" marR="90000" marT="1739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50% z 12 pkt. = 6 pkt.</a:t>
                      </a:r>
                    </a:p>
                  </a:txBody>
                  <a:tcPr marL="90000" marR="90000" marT="1739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ŁĄCZNIE</a:t>
                      </a:r>
                    </a:p>
                  </a:txBody>
                  <a:tcPr marL="90000" marR="90000" marT="1739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100 pkt.</a:t>
                      </a:r>
                    </a:p>
                  </a:txBody>
                  <a:tcPr marL="90000" marR="90000" marT="1739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min. 63 pkt. [59]</a:t>
                      </a:r>
                    </a:p>
                  </a:txBody>
                  <a:tcPr marL="90000" marR="90000" marT="1739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40998" name="Text Box 75"/>
          <p:cNvSpPr txBox="1">
            <a:spLocks noChangeArrowheads="1"/>
          </p:cNvSpPr>
          <p:nvPr/>
        </p:nvSpPr>
        <p:spPr bwMode="auto">
          <a:xfrm>
            <a:off x="503238" y="1385888"/>
            <a:ext cx="83693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Punktacja – konkurs ogólny</a:t>
            </a:r>
          </a:p>
        </p:txBody>
      </p:sp>
      <p:pic>
        <p:nvPicPr>
          <p:cNvPr id="40999" name="Picture 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-206375" y="1274763"/>
            <a:ext cx="9255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901E32A-3F77-48E1-8D19-93F89A53AC24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pl-PL" sz="1200" b="1">
              <a:solidFill>
                <a:srgbClr val="FFFFFF"/>
              </a:solidFill>
            </a:endParaRPr>
          </a:p>
        </p:txBody>
      </p:sp>
      <p:graphicFrame>
        <p:nvGraphicFramePr>
          <p:cNvPr id="43012" name="Group 4"/>
          <p:cNvGraphicFramePr>
            <a:graphicFrameLocks noGrp="1"/>
          </p:cNvGraphicFramePr>
          <p:nvPr/>
        </p:nvGraphicFramePr>
        <p:xfrm>
          <a:off x="603250" y="2268538"/>
          <a:ext cx="7889875" cy="3562350"/>
        </p:xfrm>
        <a:graphic>
          <a:graphicData uri="http://schemas.openxmlformats.org/drawingml/2006/table">
            <a:tbl>
              <a:tblPr/>
              <a:tblGrid>
                <a:gridCol w="2749550"/>
                <a:gridCol w="2927350"/>
                <a:gridCol w="2212975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icrosoft YaHei" pitchFamily="34" charset="-122"/>
                      </a:endParaRPr>
                    </a:p>
                  </a:txBody>
                  <a:tcPr marL="90000" marR="90000" marT="10335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</a:rPr>
                        <a:t>Maksymalna ilość punktów</a:t>
                      </a:r>
                    </a:p>
                  </a:txBody>
                  <a:tcPr marL="90000" marR="90000" marT="1226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</a:rPr>
                        <a:t>Minimum punktowe</a:t>
                      </a:r>
                    </a:p>
                  </a:txBody>
                  <a:tcPr marL="90000" marR="90000" marT="1226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</a:rPr>
                        <a:t>Kwestia horyzontalna dla Priorytetu</a:t>
                      </a:r>
                    </a:p>
                  </a:txBody>
                  <a:tcPr marL="90000" marR="90000" marT="1226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</a:rPr>
                        <a:t>3 pkt. </a:t>
                      </a:r>
                    </a:p>
                  </a:txBody>
                  <a:tcPr marL="90000" marR="90000" marT="1226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</a:rPr>
                        <a:t>65% z 54 pkt. = 35 pkt.</a:t>
                      </a:r>
                    </a:p>
                  </a:txBody>
                  <a:tcPr marL="90000" marR="90000" marT="1226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Merytoryczna zawartość oferty</a:t>
                      </a: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51 pkt. </a:t>
                      </a: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Budżet</a:t>
                      </a: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22 pkt.</a:t>
                      </a: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65% z 22 pkt. = 14 pkt.</a:t>
                      </a: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Zasoby osobowe i rzeczowe Oferenta: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24 pkt.</a:t>
                      </a: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50% z 24 pkt. = 12 pkt.</a:t>
                      </a: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ŁĄCZNIE</a:t>
                      </a: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100 pkt.</a:t>
                      </a: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min. 61 pkt.</a:t>
                      </a: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42018" name="Text Box 65"/>
          <p:cNvSpPr txBox="1">
            <a:spLocks noChangeArrowheads="1"/>
          </p:cNvSpPr>
          <p:nvPr/>
        </p:nvSpPr>
        <p:spPr bwMode="auto">
          <a:xfrm>
            <a:off x="503238" y="1385888"/>
            <a:ext cx="83693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Punktacja – Komponent Wsparcia Działań Rzeczniczych i 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</a:t>
            </a: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-206375" y="1274763"/>
            <a:ext cx="92551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639D09A-4AC8-47B2-965A-067FF638098C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pl-PL" sz="1200" b="1">
              <a:solidFill>
                <a:srgbClr val="FFFFFF"/>
              </a:solidFill>
            </a:endParaRPr>
          </a:p>
        </p:txBody>
      </p:sp>
      <p:graphicFrame>
        <p:nvGraphicFramePr>
          <p:cNvPr id="44036" name="Group 4"/>
          <p:cNvGraphicFramePr>
            <a:graphicFrameLocks noGrp="1"/>
          </p:cNvGraphicFramePr>
          <p:nvPr/>
        </p:nvGraphicFramePr>
        <p:xfrm>
          <a:off x="603250" y="2268538"/>
          <a:ext cx="7889875" cy="3562350"/>
        </p:xfrm>
        <a:graphic>
          <a:graphicData uri="http://schemas.openxmlformats.org/drawingml/2006/table">
            <a:tbl>
              <a:tblPr/>
              <a:tblGrid>
                <a:gridCol w="2749550"/>
                <a:gridCol w="2927350"/>
                <a:gridCol w="2212975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81972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</a:rPr>
                        <a:t>Maksymalna ilość punktów</a:t>
                      </a:r>
                    </a:p>
                  </a:txBody>
                  <a:tcPr marL="90000" marR="90000" marT="1226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</a:rPr>
                        <a:t>Minimum punktowe</a:t>
                      </a:r>
                    </a:p>
                  </a:txBody>
                  <a:tcPr marL="90000" marR="90000" marT="1226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</a:rPr>
                        <a:t>Kwestia horyzontalna dla Priorytetu</a:t>
                      </a:r>
                    </a:p>
                  </a:txBody>
                  <a:tcPr marL="90000" marR="90000" marT="1226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</a:rPr>
                        <a:t>3 pkt. </a:t>
                      </a:r>
                    </a:p>
                  </a:txBody>
                  <a:tcPr marL="90000" marR="90000" marT="1226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icrosoft YaHei" pitchFamily="34" charset="-122"/>
                        </a:rPr>
                        <a:t>65% z 54 pkt. = 35 pkt.</a:t>
                      </a:r>
                    </a:p>
                  </a:txBody>
                  <a:tcPr marL="90000" marR="90000" marT="12261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Merytoryczna zawartość oferty</a:t>
                      </a: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51 pkt. </a:t>
                      </a: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Budżet</a:t>
                      </a: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22 pkt.</a:t>
                      </a: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65% z 22 pkt. = 14 pkt.</a:t>
                      </a: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Zasoby osobowe i rzeczowe Oferenta: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24 pkt.</a:t>
                      </a: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50% z 24 pkt. = 12 pkt.</a:t>
                      </a: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ŁĄCZNIE</a:t>
                      </a: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100 pkt.</a:t>
                      </a: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min. 61 pkt.</a:t>
                      </a:r>
                    </a:p>
                  </a:txBody>
                  <a:tcPr marL="90000" marR="90000" marT="14043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43042" name="Text Box 65"/>
          <p:cNvSpPr txBox="1">
            <a:spLocks noChangeArrowheads="1"/>
          </p:cNvSpPr>
          <p:nvPr/>
        </p:nvSpPr>
        <p:spPr bwMode="auto">
          <a:xfrm>
            <a:off x="503238" y="1385888"/>
            <a:ext cx="83693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Punktacja – Komponent Działań Systemowych.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pl-PL" sz="4400" smtClean="0">
                <a:solidFill>
                  <a:srgbClr val="5A6378"/>
                </a:solidFill>
                <a:latin typeface="Arial" charset="0"/>
              </a:rPr>
              <a:t> 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1313" indent="-334963" algn="ctr">
              <a:spcBef>
                <a:spcPts val="7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2400" b="1">
                <a:solidFill>
                  <a:srgbClr val="000000"/>
                </a:solidFill>
                <a:latin typeface="Arial" pitchFamily="34" charset="0"/>
              </a:rPr>
              <a:t>Koszty kwalifikowalne.</a:t>
            </a:r>
          </a:p>
          <a:p>
            <a:pPr marL="341313" indent="-334963">
              <a:spcBef>
                <a:spcPts val="7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Wydatki w ramach FIO są kwalifikowane, jeżeli są:</a:t>
            </a:r>
          </a:p>
          <a:p>
            <a:pPr marL="631825" lvl="1" indent="-266700">
              <a:spcBef>
                <a:spcPts val="550"/>
              </a:spcBef>
              <a:buClr>
                <a:srgbClr val="E87D08"/>
              </a:buClr>
              <a:buSzPct val="70000"/>
              <a:buFont typeface="Wingdings 2" pitchFamily="18" charset="2"/>
              <a:buChar char="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2600">
                <a:solidFill>
                  <a:srgbClr val="000000"/>
                </a:solidFill>
                <a:latin typeface="Arial" pitchFamily="34" charset="0"/>
              </a:rPr>
              <a:t>niezbędne dla realizacji projektu,</a:t>
            </a:r>
          </a:p>
          <a:p>
            <a:pPr marL="631825" lvl="1" indent="-266700">
              <a:spcBef>
                <a:spcPts val="550"/>
              </a:spcBef>
              <a:buClr>
                <a:srgbClr val="E87D08"/>
              </a:buClr>
              <a:buSzPct val="70000"/>
              <a:buFont typeface="Wingdings 2" pitchFamily="18" charset="2"/>
              <a:buChar char="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2600">
                <a:solidFill>
                  <a:srgbClr val="000000"/>
                </a:solidFill>
                <a:latin typeface="Arial" pitchFamily="34" charset="0"/>
              </a:rPr>
              <a:t>racjonalne i efektywne, </a:t>
            </a:r>
          </a:p>
          <a:p>
            <a:pPr marL="631825" lvl="1" indent="-266700">
              <a:spcBef>
                <a:spcPts val="550"/>
              </a:spcBef>
              <a:buClr>
                <a:srgbClr val="E87D08"/>
              </a:buClr>
              <a:buSzPct val="70000"/>
              <a:buFont typeface="Wingdings 2" pitchFamily="18" charset="2"/>
              <a:buChar char="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2600">
                <a:solidFill>
                  <a:srgbClr val="000000"/>
                </a:solidFill>
                <a:latin typeface="Arial" pitchFamily="34" charset="0"/>
              </a:rPr>
              <a:t>zostały przewidziane w budżecie projektu, </a:t>
            </a:r>
          </a:p>
          <a:p>
            <a:pPr marL="631825" lvl="1" indent="-266700">
              <a:spcBef>
                <a:spcPts val="550"/>
              </a:spcBef>
              <a:buClr>
                <a:srgbClr val="E87D08"/>
              </a:buClr>
              <a:buSzPct val="70000"/>
              <a:buFont typeface="Wingdings 2" pitchFamily="18" charset="2"/>
              <a:buChar char="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2600">
                <a:solidFill>
                  <a:srgbClr val="000000"/>
                </a:solidFill>
                <a:latin typeface="Arial" pitchFamily="34" charset="0"/>
              </a:rPr>
              <a:t>zgodne ze szczegółowymi wytycznymi określonymi w Regulaminie, zgodne z odrębnymi przepisami prawa powszechnie obowiązującego.</a:t>
            </a:r>
          </a:p>
          <a:p>
            <a:pPr marL="341313" indent="-334963">
              <a:spcBef>
                <a:spcPts val="7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pl-PL" sz="2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4331CA4-CAA1-4B8A-A1D1-47345A23084D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pl-PL" sz="1200" b="1">
              <a:solidFill>
                <a:srgbClr val="FFFFFF"/>
              </a:solidFill>
            </a:endParaRP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728663" y="479425"/>
            <a:ext cx="4886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</a:t>
            </a:r>
          </a:p>
        </p:txBody>
      </p:sp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4963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6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6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73FE246-85A4-4F3F-98B1-8504BACBEDF5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pl-PL" sz="1200" b="1">
              <a:solidFill>
                <a:srgbClr val="FFFFFF"/>
              </a:solidFill>
            </a:endParaRPr>
          </a:p>
        </p:txBody>
      </p:sp>
      <p:graphicFrame>
        <p:nvGraphicFramePr>
          <p:cNvPr id="46084" name="Group 4"/>
          <p:cNvGraphicFramePr>
            <a:graphicFrameLocks noGrp="1"/>
          </p:cNvGraphicFramePr>
          <p:nvPr/>
        </p:nvGraphicFramePr>
        <p:xfrm>
          <a:off x="360363" y="1800225"/>
          <a:ext cx="7745412" cy="5168900"/>
        </p:xfrm>
        <a:graphic>
          <a:graphicData uri="http://schemas.openxmlformats.org/drawingml/2006/table">
            <a:tbl>
              <a:tblPr/>
              <a:tblGrid>
                <a:gridCol w="1370012"/>
                <a:gridCol w="4391025"/>
                <a:gridCol w="1984375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marL="90000" marR="90000" marT="221256" anchor="ctr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kategoria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limit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I.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Koszty osobowe  merytoryczne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brak limitu</a:t>
                      </a:r>
                    </a:p>
                  </a:txBody>
                  <a:tcPr marL="90000" marR="90000" marT="2055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II.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Koszty  obsługi zadania publicznego, w tym koszty administracyjne 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20% łącznie z kategorią IV.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III.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Koszty związane z uczestnictwem bezpośrednich adresatów projektu 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brak limitu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IV.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Koszty funkcjonowania organizacji związane z realizacją zadania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20% łącznie z kategorią II.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V.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Koszty wyposażenia związane z realizacją zadania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10% (koszt jednostkowy nie większy niż 3500 zł brutto)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VI.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Koszty adaptacji pomieszczeń dla celów realizacji zadania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10% (nie więcej niż 5000 zł)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VII.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Koszty wyjazdów służbowych osób zaangażowanych w realizację zadania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5%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VIII.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Koszty związane z działaniami promocyjnymi projektu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5%</a:t>
                      </a:r>
                    </a:p>
                  </a:txBody>
                  <a:tcPr marL="90000" marR="90000" marT="209196" marB="46800" horzOverflow="overflow">
                    <a:lnL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45103" name="Text Box 98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</a:t>
            </a:r>
          </a:p>
        </p:txBody>
      </p:sp>
      <p:pic>
        <p:nvPicPr>
          <p:cNvPr id="45104" name="Picture 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395288" y="1557338"/>
            <a:ext cx="8370887" cy="524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34963" algn="ctr">
              <a:spcBef>
                <a:spcPts val="3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2400" b="1">
                <a:solidFill>
                  <a:srgbClr val="000000"/>
                </a:solidFill>
                <a:latin typeface="Arial" pitchFamily="34" charset="0"/>
              </a:rPr>
              <a:t>Koszty niekwalifikowalne</a:t>
            </a:r>
          </a:p>
          <a:p>
            <a:pPr marL="341313" indent="-334963">
              <a:spcBef>
                <a:spcPts val="3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pl-PL" sz="1200" b="1">
              <a:solidFill>
                <a:srgbClr val="000000"/>
              </a:solidFill>
              <a:latin typeface="Arial" pitchFamily="34" charset="0"/>
            </a:endParaRPr>
          </a:p>
          <a:p>
            <a:pPr marL="341313" indent="-334963">
              <a:spcBef>
                <a:spcPts val="3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pl-PL" sz="1300" b="1">
              <a:solidFill>
                <a:srgbClr val="000000"/>
              </a:solidFill>
              <a:latin typeface="Arial" pitchFamily="34" charset="0"/>
            </a:endParaRP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Do wydatków, które w ramach Funduszu Inicjatyw Obywatelskich </a:t>
            </a:r>
            <a:r>
              <a:rPr lang="pl-PL" sz="1600" u="sng">
                <a:solidFill>
                  <a:srgbClr val="000000"/>
                </a:solidFill>
                <a:latin typeface="Arial" pitchFamily="34" charset="0"/>
              </a:rPr>
              <a:t>nie mogą być finansowane</a:t>
            </a: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, należą wydatki nie odnoszące się jednoznacznie do projektu, w tym m. in.: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pl-PL" sz="1600">
              <a:solidFill>
                <a:srgbClr val="000000"/>
              </a:solidFill>
              <a:latin typeface="Arial" pitchFamily="34" charset="0"/>
            </a:endParaRPr>
          </a:p>
          <a:p>
            <a:pPr marL="341313" indent="-334963">
              <a:buSzPct val="45000"/>
              <a:buFont typeface="Wingdings" pitchFamily="2" charset="2"/>
              <a:buChar char="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podatek od towarów i usług (VAT), jeśli może zostać odliczony w oparciu o ustawę z dnia 11 marca 2004 r. o podatku od towarów i usług (Dz. U. z 2011 r. Nr 177, poz. 1054 z późn. zm.);</a:t>
            </a:r>
          </a:p>
          <a:p>
            <a:pPr marL="341313" indent="-334963">
              <a:buSzPct val="45000"/>
              <a:buFont typeface="Wingdings" pitchFamily="2" charset="2"/>
              <a:buChar char="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zakup nieruchomości gruntowej, lokalowej, budowlanej;</a:t>
            </a:r>
          </a:p>
          <a:p>
            <a:pPr marL="341313" indent="-334963">
              <a:buSzPct val="45000"/>
              <a:buFont typeface="Wingdings" pitchFamily="2" charset="2"/>
              <a:buChar char="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zakup środków trwałych (w rozumieniu art. 3 ust. 1 pkt. 15 ustawy z dnia 29 września 1994 r. o rachunkowości Dz. U. z 2013 r. poz. 330) oraz art. 16a ust. 1 </a:t>
            </a:r>
            <a:br>
              <a:rPr lang="pl-PL" sz="1600">
                <a:solidFill>
                  <a:srgbClr val="000000"/>
                </a:solidFill>
                <a:latin typeface="Arial" pitchFamily="34" charset="0"/>
              </a:rPr>
            </a:b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w zw. z art. 16d ust. 1 ustawy z dnia 15 lutego 1992 r. o podatku dochodowym </a:t>
            </a:r>
            <a:br>
              <a:rPr lang="pl-PL" sz="1600">
                <a:solidFill>
                  <a:srgbClr val="000000"/>
                </a:solidFill>
                <a:latin typeface="Arial" pitchFamily="34" charset="0"/>
              </a:rPr>
            </a:b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od osób prawnych Dz. U. z 2011 r. Nr 74, poz. 397 z późn. zm.); </a:t>
            </a:r>
          </a:p>
          <a:p>
            <a:pPr marL="341313" indent="-334963">
              <a:buSzPct val="45000"/>
              <a:buFont typeface="Wingdings" pitchFamily="2" charset="2"/>
              <a:buChar char="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amortyzacja;</a:t>
            </a:r>
          </a:p>
          <a:p>
            <a:pPr marL="341313" indent="-334963">
              <a:buSzPct val="45000"/>
              <a:buFont typeface="Wingdings" pitchFamily="2" charset="2"/>
              <a:buChar char="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leasing;</a:t>
            </a:r>
          </a:p>
          <a:p>
            <a:pPr marL="341313" indent="-334963">
              <a:buSzPct val="45000"/>
              <a:buFont typeface="Wingdings" pitchFamily="2" charset="2"/>
              <a:buChar char="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rezerwy na pokrycie przyszłych strat lub zobowiązań; 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pl-PL" sz="1300">
              <a:solidFill>
                <a:srgbClr val="000000"/>
              </a:solidFill>
              <a:latin typeface="Arial" pitchFamily="34" charset="0"/>
            </a:endParaRPr>
          </a:p>
          <a:p>
            <a:pPr marL="341313" indent="-334963">
              <a:spcBef>
                <a:spcPts val="3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pl-PL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639F1A2-CEB1-464B-869A-9F4836A580B4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38</a:t>
            </a:fld>
            <a:endParaRPr lang="pl-PL" sz="1200" b="1">
              <a:solidFill>
                <a:srgbClr val="FFFFFF"/>
              </a:solidFill>
            </a:endParaRP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</a:t>
            </a:r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3188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395288" y="1557338"/>
            <a:ext cx="8370887" cy="524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34963" algn="ctr">
              <a:spcBef>
                <a:spcPts val="3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2400" b="1">
                <a:solidFill>
                  <a:srgbClr val="000000"/>
                </a:solidFill>
                <a:latin typeface="Arial" pitchFamily="34" charset="0"/>
              </a:rPr>
              <a:t>Koszty niekwalifikowalne</a:t>
            </a:r>
          </a:p>
          <a:p>
            <a:pPr marL="341313" indent="-334963">
              <a:spcBef>
                <a:spcPts val="3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pl-PL" sz="1200" b="1">
              <a:solidFill>
                <a:srgbClr val="000000"/>
              </a:solidFill>
              <a:latin typeface="Arial" pitchFamily="34" charset="0"/>
            </a:endParaRPr>
          </a:p>
          <a:p>
            <a:pPr marL="341313" indent="-334963">
              <a:spcBef>
                <a:spcPts val="3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30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marL="341313" indent="-334963">
              <a:buSzPct val="45000"/>
              <a:buFont typeface="Wingdings" pitchFamily="2" charset="2"/>
              <a:buChar char="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odsetki z tytułu niezapłaconych w terminie zobowiązań; </a:t>
            </a:r>
          </a:p>
          <a:p>
            <a:pPr marL="341313" indent="-334963">
              <a:buSzPct val="45000"/>
              <a:buFont typeface="Wingdings" pitchFamily="2" charset="2"/>
              <a:buChar char="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koszty kar i grzywien;</a:t>
            </a:r>
          </a:p>
          <a:p>
            <a:pPr marL="341313" indent="-334963">
              <a:buSzPct val="45000"/>
              <a:buFont typeface="Wingdings" pitchFamily="2" charset="2"/>
              <a:buChar char="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koszty procesów sądowych;</a:t>
            </a:r>
          </a:p>
          <a:p>
            <a:pPr marL="341313" indent="-334963">
              <a:buSzPct val="45000"/>
              <a:buFont typeface="Wingdings" pitchFamily="2" charset="2"/>
              <a:buChar char="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nagrody, premie i inne formy bonifikaty rzeczowej lub finansowej dla osób zajmujących się realizacją zadania;</a:t>
            </a:r>
          </a:p>
          <a:p>
            <a:pPr marL="341313" indent="-334963">
              <a:buSzPct val="45000"/>
              <a:buFont typeface="Wingdings" pitchFamily="2" charset="2"/>
              <a:buChar char="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koszty obsługi konta bankowego (nie dotyczy kosztów przelewów);</a:t>
            </a:r>
          </a:p>
          <a:p>
            <a:pPr marL="341313" indent="-334963">
              <a:buSzPct val="45000"/>
              <a:buFont typeface="Wingdings" pitchFamily="2" charset="2"/>
              <a:buChar char="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zakup napojów alkoholowych (jest to niezgodne z art. 4 ust. 1 pkt 32 UoDPPioW oraz</a:t>
            </a:r>
            <a:r>
              <a:rPr lang="pl-PL" sz="1600" i="1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art. 1 ust. 1 ustawy z dnia 26 października 1982 r. o wychowaniu w trzeźwości i przeciwdziałaniu alkoholizmowi);</a:t>
            </a:r>
          </a:p>
          <a:p>
            <a:pPr marL="341313" indent="-334963">
              <a:buSzPct val="45000"/>
              <a:buFont typeface="Wingdings" pitchFamily="2" charset="2"/>
              <a:buChar char="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podatki i opłaty</a:t>
            </a:r>
            <a:r>
              <a:rPr lang="pl-PL" sz="1600" u="sng">
                <a:solidFill>
                  <a:srgbClr val="000000"/>
                </a:solidFill>
                <a:latin typeface="Arial" pitchFamily="34" charset="0"/>
              </a:rPr>
              <a:t> z wyłączeniem podatku dochodowego od osób fizycznych, składek na ubezpieczenie społeczne i zdrowotne, składek na Fundusz Pracy oraz Fundusz Gwarantowanych Świadczeń Pracowniczych, a także opłat za zaświadczenie o niekaralności oraz opłaty za zajęcie pasa drogowego</a:t>
            </a: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);</a:t>
            </a:r>
          </a:p>
          <a:p>
            <a:pPr marL="341313" indent="-334963">
              <a:buSzPct val="45000"/>
              <a:buFont typeface="Wingdings" pitchFamily="2" charset="2"/>
              <a:buChar char="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koszty wyjazdów służbowych osób zaangażowanych w realizację projektu na podstawie umowy cywilnoprawnej, chyba że umowa ta określa zasady i sposób podróży służbowych.</a:t>
            </a:r>
          </a:p>
          <a:p>
            <a:pPr marL="341313" indent="-334963">
              <a:spcBef>
                <a:spcPts val="3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pl-PL" sz="16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A231200-9B90-4863-90C5-DB4EBF8B0EB4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pl-PL" sz="1200" b="1">
              <a:solidFill>
                <a:srgbClr val="FFFFFF"/>
              </a:solidFill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</a:t>
            </a:r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3188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Informacje ogólne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324CCE6-4271-420B-B7E1-78863771F53E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pl-PL" sz="1400" b="1">
              <a:solidFill>
                <a:srgbClr val="FFFFFF"/>
              </a:solidFill>
            </a:endParaRPr>
          </a:p>
        </p:txBody>
      </p:sp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77978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322263" y="1663700"/>
            <a:ext cx="8497887" cy="4068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77825" indent="-371475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2000">
              <a:solidFill>
                <a:srgbClr val="000000"/>
              </a:solidFill>
              <a:latin typeface="Arial" pitchFamily="34" charset="0"/>
            </a:endParaRPr>
          </a:p>
          <a:p>
            <a:pPr marL="377825" indent="-371475">
              <a:lnSpc>
                <a:spcPct val="80000"/>
              </a:lnSpc>
              <a:spcBef>
                <a:spcPts val="700"/>
              </a:spcBef>
              <a:buSzPct val="60000"/>
              <a:buFont typeface="Wingdings" pitchFamily="2" charset="2"/>
              <a:buChar char="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Ogłoszenie konkursu – piątek 7 lutego 2014 r.</a:t>
            </a:r>
          </a:p>
          <a:p>
            <a:pPr marL="377825" indent="-371475">
              <a:lnSpc>
                <a:spcPct val="80000"/>
              </a:lnSpc>
              <a:spcBef>
                <a:spcPts val="700"/>
              </a:spcBef>
              <a:buSzPct val="60000"/>
              <a:buFont typeface="Wingdings" pitchFamily="2" charset="2"/>
              <a:buChar char="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Termin składania ofert </a:t>
            </a:r>
            <a:r>
              <a:rPr lang="pl-PL" sz="2000" u="sng">
                <a:solidFill>
                  <a:srgbClr val="000000"/>
                </a:solidFill>
                <a:latin typeface="Arial" pitchFamily="34" charset="0"/>
              </a:rPr>
              <a:t>do 7 marca 2014 r. </a:t>
            </a:r>
          </a:p>
          <a:p>
            <a:pPr marL="377825" indent="-371475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1400">
              <a:solidFill>
                <a:srgbClr val="000000"/>
              </a:solidFill>
              <a:latin typeface="Arial" pitchFamily="34" charset="0"/>
            </a:endParaRPr>
          </a:p>
          <a:p>
            <a:pPr marL="377825" indent="-371475" eaLnBrk="0" hangingPunct="0"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W konkursie ogłoszonym w ramach P FIO oferty należy składać w dwóch formach:</a:t>
            </a:r>
          </a:p>
          <a:p>
            <a:pPr marL="377825" indent="-371475" eaLnBrk="0" hangingPunct="0"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- złożenie oferty w wersji elektronicznej przez Generator Ofert FIO</a:t>
            </a:r>
          </a:p>
          <a:p>
            <a:pPr marL="377825" indent="-371475" eaLnBrk="0" hangingPunct="0"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- wysłanie lub dostarczenie oferty w wersji papierowej lub złożenie oferty za pomocą profilu zaufanego ePUAP, zgodnie z instrukcją zawartą w </a:t>
            </a:r>
            <a:r>
              <a:rPr lang="pl-PL" sz="1400" i="1">
                <a:solidFill>
                  <a:srgbClr val="000000"/>
                </a:solidFill>
                <a:latin typeface="Arial" pitchFamily="34" charset="0"/>
              </a:rPr>
              <a:t>Regulaminie Konkursu FIO w 2014 r.</a:t>
            </a:r>
          </a:p>
          <a:p>
            <a:pPr marL="377825" indent="-371475" eaLnBrk="0" hangingPunct="0"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Do wersji papierowej (lub złożonej przez ePUAP) należy załączyć wymagane załączniki. Generator ofert jest dostępny na stronie internetowej </a:t>
            </a:r>
            <a:r>
              <a:rPr lang="pl-PL" sz="1400">
                <a:solidFill>
                  <a:srgbClr val="CCCCFF"/>
                </a:solidFill>
                <a:latin typeface="Arial" pitchFamily="34" charset="0"/>
                <a:hlinkClick r:id="rId5"/>
              </a:rPr>
              <a:t>www.pozytek.gov.pl</a:t>
            </a: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. Ofertę należy wypełnić w języku polskim i przesłać </a:t>
            </a:r>
            <a:r>
              <a:rPr lang="pl-PL" sz="1400" b="1">
                <a:solidFill>
                  <a:srgbClr val="000000"/>
                </a:solidFill>
                <a:latin typeface="Arial" pitchFamily="34" charset="0"/>
              </a:rPr>
              <a:t>do dnia 07 marca 2014 r. do godz.16:15.</a:t>
            </a:r>
          </a:p>
          <a:p>
            <a:pPr marL="377825" indent="-371475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1400">
              <a:solidFill>
                <a:srgbClr val="000000"/>
              </a:solidFill>
              <a:latin typeface="Arial" pitchFamily="34" charset="0"/>
            </a:endParaRPr>
          </a:p>
          <a:p>
            <a:pPr marL="377825" indent="-371475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1400">
              <a:solidFill>
                <a:srgbClr val="000000"/>
              </a:solidFill>
              <a:latin typeface="Arial" pitchFamily="34" charset="0"/>
            </a:endParaRPr>
          </a:p>
          <a:p>
            <a:pPr marL="377825" indent="-371475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1400">
              <a:solidFill>
                <a:srgbClr val="000000"/>
              </a:solidFill>
              <a:latin typeface="Arial" pitchFamily="34" charset="0"/>
            </a:endParaRPr>
          </a:p>
          <a:p>
            <a:pPr marL="377825" indent="-371475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1400">
              <a:solidFill>
                <a:srgbClr val="000000"/>
              </a:solidFill>
              <a:latin typeface="Arial" pitchFamily="34" charset="0"/>
            </a:endParaRPr>
          </a:p>
          <a:p>
            <a:pPr marL="377825" indent="-371475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1400">
              <a:solidFill>
                <a:srgbClr val="000000"/>
              </a:solidFill>
              <a:latin typeface="Arial" pitchFamily="34" charset="0"/>
            </a:endParaRPr>
          </a:p>
          <a:p>
            <a:pPr marL="377825" indent="-371475"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1400">
              <a:solidFill>
                <a:srgbClr val="000000"/>
              </a:solidFill>
              <a:latin typeface="Cambria" pitchFamily="18" charset="0"/>
            </a:endParaRPr>
          </a:p>
          <a:p>
            <a:pPr marL="377825" indent="-371475"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140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395288" y="1905000"/>
            <a:ext cx="8370887" cy="524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34963">
              <a:spcBef>
                <a:spcPts val="3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2400" b="1">
                <a:solidFill>
                  <a:srgbClr val="000000"/>
                </a:solidFill>
                <a:latin typeface="Arial" pitchFamily="34" charset="0"/>
              </a:rPr>
              <a:t>Uwolnienie regrantingu.</a:t>
            </a:r>
          </a:p>
          <a:p>
            <a:pPr marL="341313" indent="-334963">
              <a:spcBef>
                <a:spcPts val="3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pl-PL" sz="2400">
              <a:solidFill>
                <a:srgbClr val="000000"/>
              </a:solidFill>
              <a:latin typeface="Arial" pitchFamily="34" charset="0"/>
            </a:endParaRPr>
          </a:p>
          <a:p>
            <a:pPr marL="341313" indent="-334963">
              <a:spcBef>
                <a:spcPts val="3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Zapis obowiązujący w 2013 r., iż </a:t>
            </a:r>
            <a:r>
              <a:rPr lang="pl-PL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„celem projektu lub jego części nie może być realizacja konkursu grantowego / dotacyjnego, polegającego na przekazaniu dotacji lub jej części innym podmiotom</a:t>
            </a:r>
            <a:r>
              <a:rPr lang="pl-PL" altLang="pl-PL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pl-PL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1313" indent="-334963">
              <a:spcBef>
                <a:spcPts val="3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pl-PL" sz="2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1313" indent="-334963">
              <a:spcBef>
                <a:spcPts val="3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został zlikwidowany. </a:t>
            </a:r>
          </a:p>
          <a:p>
            <a:pPr marL="341313" indent="-334963">
              <a:spcBef>
                <a:spcPts val="7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pl-PL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144463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EF5BFC8-F204-4DE6-837C-9E6D160C1167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pl-PL" sz="1200" b="1">
              <a:solidFill>
                <a:srgbClr val="FFFFFF"/>
              </a:solidFill>
            </a:endParaRP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3188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822E7BC-A560-4F2B-B7CF-BF4C93EDC204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41</a:t>
            </a:fld>
            <a:endParaRPr lang="pl-PL" sz="1400" b="1">
              <a:solidFill>
                <a:srgbClr val="FFFFFF"/>
              </a:solidFill>
            </a:endParaRP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395288" y="1700213"/>
            <a:ext cx="80645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08550" name="Text Box 5"/>
          <p:cNvSpPr txBox="1">
            <a:spLocks noChangeArrowheads="1"/>
          </p:cNvSpPr>
          <p:nvPr/>
        </p:nvSpPr>
        <p:spPr bwMode="auto">
          <a:xfrm>
            <a:off x="547688" y="1852613"/>
            <a:ext cx="8064500" cy="432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>
                <a:solidFill>
                  <a:srgbClr val="000000"/>
                </a:solidFill>
              </a:rPr>
              <a:t>Pozostałe zmiany w stosunku do 2013 r.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>
                <a:solidFill>
                  <a:srgbClr val="000000"/>
                </a:solidFill>
              </a:rPr>
              <a:t> </a:t>
            </a:r>
          </a:p>
          <a:p>
            <a:pP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>
                <a:solidFill>
                  <a:srgbClr val="000000"/>
                </a:solidFill>
              </a:rPr>
              <a:t>2 wersje regulaminu: podstawowa i dla zaawansowanych (starających o miano Operatora w Priorytecie 1 / dofinansowanie w Komponentach). </a:t>
            </a:r>
          </a:p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600">
              <a:solidFill>
                <a:srgbClr val="000000"/>
              </a:solidFill>
            </a:endParaRPr>
          </a:p>
          <a:p>
            <a:pP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>
                <a:solidFill>
                  <a:srgbClr val="000000"/>
                </a:solidFill>
              </a:rPr>
              <a:t>rezygnacja z weksla in blanco i deklaracji wekslowej;</a:t>
            </a:r>
          </a:p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600">
              <a:solidFill>
                <a:srgbClr val="000000"/>
              </a:solidFill>
            </a:endParaRPr>
          </a:p>
          <a:p>
            <a:pP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>
                <a:solidFill>
                  <a:srgbClr val="000000"/>
                </a:solidFill>
              </a:rPr>
              <a:t>nowy zapis dot. tworzenia list rankingowych i dzielenia środków które pozostają przy odcinaniu listy na określonym pułapie punktowym (str. 29, pkt 11)</a:t>
            </a:r>
          </a:p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>
                <a:solidFill>
                  <a:srgbClr val="000000"/>
                </a:solidFill>
              </a:rPr>
              <a:t> </a:t>
            </a:r>
          </a:p>
          <a:p>
            <a:pP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>
                <a:solidFill>
                  <a:srgbClr val="000000"/>
                </a:solidFill>
              </a:rPr>
              <a:t>wprowadzenie zapisu, iż dofinansowana oferta staje się informacją publiczną;</a:t>
            </a:r>
          </a:p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600">
              <a:solidFill>
                <a:srgbClr val="000000"/>
              </a:solidFill>
            </a:endParaRPr>
          </a:p>
          <a:p>
            <a:pP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>
                <a:solidFill>
                  <a:srgbClr val="000000"/>
                </a:solidFill>
              </a:rPr>
              <a:t>4 karty oceny</a:t>
            </a:r>
          </a:p>
          <a:p>
            <a:pPr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600">
              <a:solidFill>
                <a:srgbClr val="000000"/>
              </a:solidFill>
            </a:endParaRPr>
          </a:p>
          <a:p>
            <a:pPr>
              <a:buSzPct val="45000"/>
              <a:buFont typeface="Wingdings" pitchFamily="2" charset="2"/>
              <a:buChar char="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1600">
                <a:solidFill>
                  <a:srgbClr val="000000"/>
                </a:solidFill>
              </a:rPr>
              <a:t>rezygnacja z 2 KF (priorytet i kierunek działania bez znaczenia </a:t>
            </a:r>
            <a:r>
              <a:rPr lang="pl-PL" sz="1600">
                <a:solidFill>
                  <a:srgbClr val="000000"/>
                </a:solidFill>
                <a:latin typeface="Wingdings" pitchFamily="2" charset="2"/>
              </a:rPr>
              <a:t></a:t>
            </a:r>
            <a:r>
              <a:rPr lang="pl-PL" sz="1600">
                <a:solidFill>
                  <a:srgbClr val="000000"/>
                </a:solidFill>
              </a:rPr>
              <a:t> zmiana klasyfikacji dokonywana będzie przez ekspertów</a:t>
            </a:r>
            <a:r>
              <a:rPr lang="pl-PL" sz="1000">
                <a:solidFill>
                  <a:srgbClr val="000000"/>
                </a:solidFill>
              </a:rPr>
              <a:t>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00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000">
              <a:solidFill>
                <a:srgbClr val="000000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1000">
              <a:solidFill>
                <a:srgbClr val="000000"/>
              </a:solidFill>
            </a:endParaRP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FIO 2014 -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395288" y="1557338"/>
            <a:ext cx="8370887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1313" indent="-334963">
              <a:spcBef>
                <a:spcPts val="7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pl-PL" sz="1200" b="1">
              <a:solidFill>
                <a:srgbClr val="000000"/>
              </a:solidFill>
              <a:latin typeface="Calibri" pitchFamily="34" charset="0"/>
            </a:endParaRP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 b="1">
                <a:solidFill>
                  <a:srgbClr val="FFFFFF"/>
                </a:solidFill>
              </a:rPr>
              <a:t> 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 b="1">
                <a:solidFill>
                  <a:srgbClr val="FFFFFF"/>
                </a:solidFill>
              </a:rPr>
              <a:t>OFERTA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 b="1">
                <a:solidFill>
                  <a:srgbClr val="FFFFFF"/>
                </a:solidFill>
              </a:rPr>
              <a:t>3. BUDŻET 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IV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3.1. NA ILE PRZEDSTAWIONE KOSZTY SĄ RACJONALNE, SPÓJNE  I NIEZBĘDNE Z PERSPEKTYWY REALIZACJI PROJEKTU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8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  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IV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3.2. PRAWIDŁOWOŚĆ KWALIFIKACJI KOSZTÓW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7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  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IV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3.3. ADEKWATNOŚĆ I REALNOŚĆ PRZYJĘTYCH W KALKULACJI STAWEK JEDNOSTKOWYCH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7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  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IV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3.4 W JAKIM STOPNIU ZNACZENIE PROJEKTU I JEGO JAKOŚĆ UZASADNIAJĄ WYSOKOŚĆ KOSZTÓW ADMINISTRACYJNYCH (</a:t>
            </a:r>
            <a:r>
              <a:rPr lang="pl-PL" sz="1200" i="1">
                <a:solidFill>
                  <a:srgbClr val="FFFFFF"/>
                </a:solidFill>
              </a:rPr>
              <a:t>TJ. KATEGORII II - KOSZTY OBSŁUGI ZADANIA, W TYM KOSZTY ADMINISTRACYJNE, KATEGORII IV - KOSZTY FUNKCJONOWANIA ORGANIZACJI ZWIĄZANE Z REALIZACJĄ ZADANIA, KATEGORII V - KOSZTY WYPOSAŻENIA ZWIĄZANE Z REALIZACJĄ ZADANIA, KATEGORII VI  - KOSZTY ADAPTACJI POMIESZCZEŃ DLA CELÓW REALIZACJI ZADANIA, KATEGORII VII – KOSZTY WYJAZDÓW SŁUŻBOWYCH OSÓB ZAANGAŻOWANYCH W REALIZACJĘ ZADANIA, KATEGORII VIII – KOSZTY ZWIĄZANE Z DZIAŁANIAMI PROMOCYJNYMI ZADANIA)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3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  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 b="1">
                <a:solidFill>
                  <a:srgbClr val="FFFFFF"/>
                </a:solidFill>
              </a:rPr>
              <a:t>RAZEM: (MIN 60% = 15PKT)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 b="1">
                <a:solidFill>
                  <a:srgbClr val="FFFFFF"/>
                </a:solidFill>
              </a:rPr>
              <a:t>25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  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 b="1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341313" indent="-334963">
              <a:spcBef>
                <a:spcPts val="7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pl-PL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F30DF1A-F11A-4319-A8F1-CC874416E5B1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42</a:t>
            </a:fld>
            <a:endParaRPr lang="pl-PL" sz="1200" b="1">
              <a:solidFill>
                <a:srgbClr val="FFFFFF"/>
              </a:solidFill>
            </a:endParaRPr>
          </a:p>
        </p:txBody>
      </p:sp>
      <p:graphicFrame>
        <p:nvGraphicFramePr>
          <p:cNvPr id="55299" name="Group 3"/>
          <p:cNvGraphicFramePr>
            <a:graphicFrameLocks noGrp="1"/>
          </p:cNvGraphicFramePr>
          <p:nvPr/>
        </p:nvGraphicFramePr>
        <p:xfrm>
          <a:off x="2124075" y="1525588"/>
          <a:ext cx="5046663" cy="4525962"/>
        </p:xfrm>
        <a:graphic>
          <a:graphicData uri="http://schemas.openxmlformats.org/drawingml/2006/table">
            <a:tbl>
              <a:tblPr/>
              <a:tblGrid>
                <a:gridCol w="747713"/>
                <a:gridCol w="2876550"/>
                <a:gridCol w="617537"/>
                <a:gridCol w="804863"/>
              </a:tblGrid>
              <a:tr h="192088">
                <a:tc gridSpan="4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480" marR="42480" marT="5842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OFERTA</a:t>
                      </a:r>
                    </a:p>
                  </a:txBody>
                  <a:tcPr marL="42480" marR="42480" marT="584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4. Zaangażowanie społeczności</a:t>
                      </a:r>
                    </a:p>
                  </a:txBody>
                  <a:tcPr marL="42480" marR="42480" marT="584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III.10</a:t>
                      </a:r>
                    </a:p>
                  </a:txBody>
                  <a:tcPr marL="42480" marR="42480" marT="584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4.1. W JAKIM STOPNIU PROJEKT ODDZIAŁUJE NA SPOŁECZNOŚCI LOKALNE / REGIONALNE</a:t>
                      </a:r>
                    </a:p>
                  </a:txBody>
                  <a:tcPr marL="42480" marR="42480" marT="584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4 [3]</a:t>
                      </a:r>
                    </a:p>
                  </a:txBody>
                  <a:tcPr marL="42480" marR="42480" marT="584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  </a:t>
                      </a:r>
                    </a:p>
                  </a:txBody>
                  <a:tcPr marL="42480" marR="4248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III.8</a:t>
                      </a:r>
                    </a:p>
                  </a:txBody>
                  <a:tcPr marL="42480" marR="42480" marT="584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4.2. W JAKIM STOPNIU W DZIAŁANIA PROJEKTOWE ZAANGAŻOWANI SĄ CZŁONKOWIE WSPÓLNOTY LOKALNEJ/REGIONALNEJ?</a:t>
                      </a:r>
                    </a:p>
                  </a:txBody>
                  <a:tcPr marL="42480" marR="42480" marT="584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3 [0]</a:t>
                      </a:r>
                    </a:p>
                  </a:txBody>
                  <a:tcPr marL="42480" marR="42480" marT="4104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  </a:t>
                      </a:r>
                    </a:p>
                  </a:txBody>
                  <a:tcPr marL="42480" marR="4248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III.8</a:t>
                      </a:r>
                    </a:p>
                  </a:txBody>
                  <a:tcPr marL="42480" marR="42480" marT="584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4.3. 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W jakim stopniu projekt wpływa na rozwój kapitału społecznego w społeczności lokalnej/regionalnej?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480" marR="42480" marT="584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3 [0]</a:t>
                      </a:r>
                    </a:p>
                  </a:txBody>
                  <a:tcPr marL="42480" marR="42480" marT="4104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  </a:t>
                      </a:r>
                    </a:p>
                  </a:txBody>
                  <a:tcPr marL="42480" marR="4248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605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III.8 i IV</a:t>
                      </a:r>
                    </a:p>
                  </a:txBody>
                  <a:tcPr marL="42480" marR="42480" marT="584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4.4. 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W jakim stopniu ograniczono wydatki ponoszone w ramach projektu, korzystając z zasobów wspólnoty lokalnej/regionalnej?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480" marR="42480" marT="584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2 [0]</a:t>
                      </a:r>
                    </a:p>
                  </a:txBody>
                  <a:tcPr marL="42480" marR="42480" marT="4104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  </a:t>
                      </a:r>
                    </a:p>
                  </a:txBody>
                  <a:tcPr marL="42480" marR="4248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2088">
                <a:tc grid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RAZEM: (MIN 65% = 8 PKT)</a:t>
                      </a:r>
                    </a:p>
                  </a:txBody>
                  <a:tcPr marL="42480" marR="42480" marT="584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8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12 [0]</a:t>
                      </a:r>
                    </a:p>
                  </a:txBody>
                  <a:tcPr marL="42480" marR="42480" marT="584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  </a:t>
                      </a:r>
                    </a:p>
                  </a:txBody>
                  <a:tcPr marL="42480" marR="4248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4338">
                <a:tc gridSpan="4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SZCZEGÓŁOWE UZASADNIENIE PRZYZNANEJ OCENY, ZE SZCZEGÓLNYM UWZGLĘDNIENIEM PRZYCZYNY ODJĘCIA PUNKTÓW.</a:t>
                      </a:r>
                    </a:p>
                  </a:txBody>
                  <a:tcPr marL="42480" marR="42480" marT="584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84" name="Picture 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85" name="Text Box 86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pl-PL" sz="2400" smtClean="0">
                <a:solidFill>
                  <a:srgbClr val="0070C0"/>
                </a:solidFill>
                <a:latin typeface="Arial" charset="0"/>
              </a:rPr>
              <a:t>Zmiany w Karcie Oceny Merytorycznej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395288" y="1557338"/>
            <a:ext cx="8370887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341313" indent="-334963">
              <a:spcBef>
                <a:spcPts val="7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pl-PL" sz="1200" b="1">
              <a:solidFill>
                <a:srgbClr val="000000"/>
              </a:solidFill>
              <a:latin typeface="Calibri" pitchFamily="34" charset="0"/>
            </a:endParaRP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 b="1">
                <a:solidFill>
                  <a:srgbClr val="FFFFFF"/>
                </a:solidFill>
              </a:rPr>
              <a:t> 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 b="1">
                <a:solidFill>
                  <a:srgbClr val="FFFFFF"/>
                </a:solidFill>
              </a:rPr>
              <a:t>OFERTA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 b="1">
                <a:solidFill>
                  <a:srgbClr val="FFFFFF"/>
                </a:solidFill>
              </a:rPr>
              <a:t>3. BUDŻET 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IV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3.1. NA ILE PRZEDSTAWIONE KOSZTY SĄ RACJONALNE, SPÓJNE  I NIEZBĘDNE Z PERSPEKTYWY REALIZACJI PROJEKTU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8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  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IV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3.2. PRAWIDŁOWOŚĆ KWALIFIKACJI KOSZTÓW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7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  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IV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3.3. ADEKWATNOŚĆ I REALNOŚĆ PRZYJĘTYCH W KALKULACJI STAWEK JEDNOSTKOWYCH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7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  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IV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3.4 W JAKIM STOPNIU ZNACZENIE PROJEKTU I JEGO JAKOŚĆ UZASADNIAJĄ WYSOKOŚĆ KOSZTÓW ADMINISTRACYJNYCH (</a:t>
            </a:r>
            <a:r>
              <a:rPr lang="pl-PL" sz="1200" i="1">
                <a:solidFill>
                  <a:srgbClr val="FFFFFF"/>
                </a:solidFill>
              </a:rPr>
              <a:t>TJ. KATEGORII II - KOSZTY OBSŁUGI ZADANIA, W TYM KOSZTY ADMINISTRACYJNE, KATEGORII IV - KOSZTY FUNKCJONOWANIA ORGANIZACJI ZWIĄZANE Z REALIZACJĄ ZADANIA, KATEGORII V - KOSZTY WYPOSAŻENIA ZWIĄZANE Z REALIZACJĄ ZADANIA, KATEGORII VI  - KOSZTY ADAPTACJI POMIESZCZEŃ DLA CELÓW REALIZACJI ZADANIA, KATEGORII VII – KOSZTY WYJAZDÓW SŁUŻBOWYCH OSÓB ZAANGAŻOWANYCH W REALIZACJĘ ZADANIA, KATEGORII VIII – KOSZTY ZWIĄZANE Z DZIAŁANIAMI PROMOCYJNYMI ZADANIA)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3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  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 b="1">
                <a:solidFill>
                  <a:srgbClr val="FFFFFF"/>
                </a:solidFill>
              </a:rPr>
              <a:t>RAZEM: (MIN 60% = 15PKT)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 b="1">
                <a:solidFill>
                  <a:srgbClr val="FFFFFF"/>
                </a:solidFill>
              </a:rPr>
              <a:t>25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>
                <a:solidFill>
                  <a:srgbClr val="FFFFFF"/>
                </a:solidFill>
              </a:rPr>
              <a:t>  </a:t>
            </a:r>
          </a:p>
          <a:p>
            <a:pPr marL="341313" indent="-334963"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pl-PL" sz="1200" b="1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341313" indent="-334963">
              <a:spcBef>
                <a:spcPts val="700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pl-PL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38E7E88-617B-4B09-9809-BA480F67D88A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43</a:t>
            </a:fld>
            <a:endParaRPr lang="pl-PL" sz="1200" b="1">
              <a:solidFill>
                <a:srgbClr val="FFFFFF"/>
              </a:solidFill>
            </a:endParaRPr>
          </a:p>
        </p:txBody>
      </p:sp>
      <p:graphicFrame>
        <p:nvGraphicFramePr>
          <p:cNvPr id="55299" name="Group 3"/>
          <p:cNvGraphicFramePr>
            <a:graphicFrameLocks noGrp="1"/>
          </p:cNvGraphicFramePr>
          <p:nvPr/>
        </p:nvGraphicFramePr>
        <p:xfrm>
          <a:off x="2124075" y="1525588"/>
          <a:ext cx="5046663" cy="4332287"/>
        </p:xfrm>
        <a:graphic>
          <a:graphicData uri="http://schemas.openxmlformats.org/drawingml/2006/table">
            <a:tbl>
              <a:tblPr/>
              <a:tblGrid>
                <a:gridCol w="747713"/>
                <a:gridCol w="2876550"/>
                <a:gridCol w="617537"/>
                <a:gridCol w="804863"/>
              </a:tblGrid>
              <a:tr h="192088">
                <a:tc gridSpan="4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480" marR="42480" marT="5842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OFERTA</a:t>
                      </a:r>
                    </a:p>
                  </a:txBody>
                  <a:tcPr marL="42480" marR="42480" marT="584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5. Zasoby osobowe i rzeczowe Oferenta</a:t>
                      </a:r>
                      <a:endParaRPr kumimoji="0" lang="pl-PL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2480" marR="42480" marT="584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V.1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5.1. Kwalifikacje i doświadczenie kluczowych osób zaangażowanych w realizację projektu.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5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  </a:t>
                      </a:r>
                    </a:p>
                  </a:txBody>
                  <a:tcPr marL="42480" marR="4248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V.1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5.2. Zaangażowanie wolontariuszy 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  </a:t>
                      </a:r>
                    </a:p>
                  </a:txBody>
                  <a:tcPr marL="42480" marR="4248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V.2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5.3. Zaplecze lokalowe, wyposażenie itp. – w odniesieniu do skali proponowanych działań.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  </a:t>
                      </a:r>
                    </a:p>
                  </a:txBody>
                  <a:tcPr marL="42480" marR="4248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5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V.3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5.4. Doświadczenia Oferenta (oraz partnerów) w realizacji podobnych projektów (merytoryczne i co do skali przedsięwzięcia)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3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  </a:t>
                      </a:r>
                    </a:p>
                  </a:txBody>
                  <a:tcPr marL="42480" marR="4248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20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Razem: (min 50% = 6 pkt)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  </a:t>
                      </a:r>
                    </a:p>
                  </a:txBody>
                  <a:tcPr marL="42480" marR="42480" marT="0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4338">
                <a:tc gridSpan="4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2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SZCZEGÓŁOWE UZASADNIENIE PRZYZNANEJ OCENY, ZE SZCZEGÓLNYM UWZGLĘDNIENIEM PRZYCZYNY ODJĘCIA PUNKTÓW.</a:t>
                      </a:r>
                    </a:p>
                  </a:txBody>
                  <a:tcPr marL="42480" marR="42480" marT="58428" marB="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2511" name="Picture 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2512" name="Text Box 86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pl-PL" sz="2400" smtClean="0">
                <a:solidFill>
                  <a:srgbClr val="0070C0"/>
                </a:solidFill>
                <a:latin typeface="Arial" charset="0"/>
              </a:rPr>
              <a:t>Zmiany w Karcie Oceny Merytorycznej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pl-PL" sz="2400" dirty="0" smtClean="0">
                <a:solidFill>
                  <a:srgbClr val="0070C0"/>
                </a:solidFill>
                <a:latin typeface="Arial" charset="0"/>
              </a:rPr>
              <a:t>Priorytet 1.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77478FB-FECC-4ED7-8AF7-3A23F81A46BB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44</a:t>
            </a:fld>
            <a:endParaRPr lang="pl-PL" sz="1200" b="1">
              <a:solidFill>
                <a:srgbClr val="FFFFFF"/>
              </a:solidFill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287338" y="1557338"/>
            <a:ext cx="82804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pic>
        <p:nvPicPr>
          <p:cNvPr id="50182" name="Picture 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338138" y="17907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0" hangingPunct="0">
              <a:lnSpc>
                <a:spcPct val="90000"/>
              </a:lnSpc>
              <a:spcBef>
                <a:spcPts val="700"/>
              </a:spcBef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INFORMACJE OGÓLNE</a:t>
            </a:r>
          </a:p>
          <a:p>
            <a:pPr eaLnBrk="0" hangingPunct="0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realizowany w formule regrantingu</a:t>
            </a:r>
          </a:p>
          <a:p>
            <a:pPr eaLnBrk="0" hangingPunct="0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ogólnopolski</a:t>
            </a:r>
          </a:p>
          <a:p>
            <a:pPr eaLnBrk="0" hangingPunct="0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wyłaniani operatorzy wojewódzcy</a:t>
            </a:r>
          </a:p>
          <a:p>
            <a:pPr eaLnBrk="0" hangingPunct="0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10,2 mln zł rocznie /</a:t>
            </a:r>
          </a:p>
          <a:p>
            <a:pPr eaLnBrk="0" hangingPunct="0">
              <a:lnSpc>
                <a:spcPct val="90000"/>
              </a:lnSpc>
              <a:spcBef>
                <a:spcPts val="700"/>
              </a:spcBef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Wsparcie skierowane do:</a:t>
            </a:r>
          </a:p>
          <a:p>
            <a:pPr eaLnBrk="0" hangingPunct="0">
              <a:lnSpc>
                <a:spcPct val="90000"/>
              </a:lnSpc>
              <a:spcBef>
                <a:spcPts val="700"/>
              </a:spcBef>
              <a:buFont typeface="Wingdings" pitchFamily="2" charset="2"/>
              <a:buChar char="Ø"/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Grup nieformalnych </a:t>
            </a:r>
          </a:p>
          <a:p>
            <a:pPr eaLnBrk="0" hangingPunct="0">
              <a:lnSpc>
                <a:spcPct val="90000"/>
              </a:lnSpc>
              <a:spcBef>
                <a:spcPts val="700"/>
              </a:spcBef>
              <a:buFont typeface="Wingdings" pitchFamily="2" charset="2"/>
              <a:buChar char="Ø"/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Grup samopomocowych</a:t>
            </a:r>
          </a:p>
          <a:p>
            <a:pPr eaLnBrk="0" hangingPunct="0">
              <a:lnSpc>
                <a:spcPct val="90000"/>
              </a:lnSpc>
              <a:spcBef>
                <a:spcPts val="700"/>
              </a:spcBef>
              <a:buFont typeface="Wingdings" pitchFamily="2" charset="2"/>
              <a:buChar char="Ø"/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Młodych organizacji</a:t>
            </a:r>
          </a:p>
          <a:p>
            <a:pPr eaLnBrk="0" hangingPunct="0">
              <a:lnSpc>
                <a:spcPct val="90000"/>
              </a:lnSpc>
              <a:spcBef>
                <a:spcPts val="700"/>
              </a:spcBef>
              <a:buFont typeface="Arial" pitchFamily="34" charset="0"/>
              <a:buChar char="•"/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Udział środków własnych wynosi </a:t>
            </a:r>
            <a:r>
              <a:rPr lang="pl-PL" sz="2400" b="1">
                <a:solidFill>
                  <a:srgbClr val="000000"/>
                </a:solidFill>
                <a:latin typeface="Arial" pitchFamily="34" charset="0"/>
              </a:rPr>
              <a:t>nie mniej niż 20 %</a:t>
            </a: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 dotacji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7" name="Obiekt 1"/>
          <p:cNvGraphicFramePr>
            <a:graphicFrameLocks noChangeAspect="1"/>
          </p:cNvGraphicFramePr>
          <p:nvPr/>
        </p:nvGraphicFramePr>
        <p:xfrm>
          <a:off x="755650" y="1484313"/>
          <a:ext cx="7632700" cy="4818062"/>
        </p:xfrm>
        <a:graphic>
          <a:graphicData uri="http://schemas.openxmlformats.org/presentationml/2006/ole">
            <p:oleObj spid="_x0000_s116737" name="Dokument" r:id="rId3" imgW="5854485" imgH="3695564" progId="Word.Document.12">
              <p:embed/>
            </p:oleObj>
          </a:graphicData>
        </a:graphic>
      </p:graphicFrame>
      <p:sp>
        <p:nvSpPr>
          <p:cNvPr id="116738" name="PoleTekstowe 2"/>
          <p:cNvSpPr txBox="1">
            <a:spLocks noChangeArrowheads="1"/>
          </p:cNvSpPr>
          <p:nvPr/>
        </p:nvSpPr>
        <p:spPr bwMode="auto">
          <a:xfrm>
            <a:off x="1136650" y="801688"/>
            <a:ext cx="1300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70C0"/>
                </a:solidFill>
                <a:latin typeface="Arial" pitchFamily="34" charset="0"/>
              </a:rPr>
              <a:t>Priorytet 1.</a:t>
            </a:r>
          </a:p>
          <a:p>
            <a:endParaRPr lang="pl-PL"/>
          </a:p>
        </p:txBody>
      </p:sp>
      <p:pic>
        <p:nvPicPr>
          <p:cNvPr id="4" name="Picture 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pl-PL" sz="2400" smtClean="0">
                <a:solidFill>
                  <a:srgbClr val="0070C0"/>
                </a:solidFill>
                <a:latin typeface="Arial" charset="0"/>
              </a:rPr>
              <a:t>Priorytet 1.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2E7525C-42DE-4199-86FB-76B2DA0444E3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46</a:t>
            </a:fld>
            <a:endParaRPr lang="pl-PL" sz="1200" b="1">
              <a:solidFill>
                <a:srgbClr val="FFFFFF"/>
              </a:solidFill>
            </a:endParaRP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287338" y="1557338"/>
            <a:ext cx="82804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pic>
        <p:nvPicPr>
          <p:cNvPr id="51206" name="Picture 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338138" y="17907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endParaRPr lang="pl-PL" sz="2400" kern="0" dirty="0"/>
          </a:p>
        </p:txBody>
      </p:sp>
      <p:sp>
        <p:nvSpPr>
          <p:cNvPr id="117768" name="Symbol zastępczy zawartości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ts val="700"/>
              </a:spcBef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KRYTERIA FORMALNE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700"/>
              </a:spcBef>
            </a:pPr>
            <a:endParaRPr lang="pl-PL" sz="200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ts val="700"/>
              </a:spcBef>
            </a:pPr>
            <a:r>
              <a:rPr lang="pl-PL" sz="2000">
                <a:solidFill>
                  <a:schemeClr val="tx1"/>
                </a:solidFill>
                <a:latin typeface="Arial" pitchFamily="34" charset="0"/>
              </a:rPr>
              <a:t>Czy oferta została złożona przez uprawniony podmiot? /Czy Oferent ma</a:t>
            </a:r>
            <a:r>
              <a:rPr lang="pl-PL" sz="2000" b="1">
                <a:solidFill>
                  <a:schemeClr val="tx1"/>
                </a:solidFill>
                <a:latin typeface="Arial" pitchFamily="34" charset="0"/>
              </a:rPr>
              <a:t> siedzibę </a:t>
            </a:r>
            <a:r>
              <a:rPr lang="pl-PL" sz="2000">
                <a:solidFill>
                  <a:schemeClr val="tx1"/>
                </a:solidFill>
                <a:latin typeface="Arial" pitchFamily="34" charset="0"/>
              </a:rPr>
              <a:t>w województwie, które planuje objąć wsparciem. W przypadku oferty wspólnej kryterium to jest spełnione gdy choć jeden z oferentów ma siedzibę w danym województwie/.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700"/>
              </a:spcBef>
            </a:pPr>
            <a:r>
              <a:rPr lang="pl-PL" sz="2000">
                <a:solidFill>
                  <a:schemeClr val="tx1"/>
                </a:solidFill>
                <a:latin typeface="Arial" pitchFamily="34" charset="0"/>
              </a:rPr>
              <a:t>Czy działania przewidziane w projekcie są zgodne z zakresem działalności odpłatnej i/lub  nieodpłatnej, zawartych w statucie organizacji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700"/>
              </a:spcBef>
            </a:pPr>
            <a:r>
              <a:rPr lang="pl-PL" sz="2000" u="sng">
                <a:solidFill>
                  <a:schemeClr val="tx1"/>
                </a:solidFill>
                <a:latin typeface="Arial" pitchFamily="34" charset="0"/>
              </a:rPr>
              <a:t>Czy Oferent w ciągu ostatnich trzech lat realizował </a:t>
            </a:r>
            <a:r>
              <a:rPr lang="pl-PL" sz="2000" b="1" u="sng">
                <a:solidFill>
                  <a:schemeClr val="tx1"/>
                </a:solidFill>
                <a:latin typeface="Arial" pitchFamily="34" charset="0"/>
              </a:rPr>
              <a:t>co najmniej raz program </a:t>
            </a:r>
            <a:r>
              <a:rPr lang="pl-PL" sz="2000" u="sng">
                <a:solidFill>
                  <a:schemeClr val="tx1"/>
                </a:solidFill>
                <a:latin typeface="Arial" pitchFamily="34" charset="0"/>
              </a:rPr>
              <a:t>polegający na przekazywaniu dotacji?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700"/>
              </a:spcBef>
            </a:pPr>
            <a:r>
              <a:rPr lang="pl-PL" sz="2000" u="sng">
                <a:solidFill>
                  <a:schemeClr val="tx1"/>
                </a:solidFill>
                <a:latin typeface="Arial" pitchFamily="34" charset="0"/>
              </a:rPr>
              <a:t>Czy </a:t>
            </a:r>
            <a:r>
              <a:rPr lang="pl-PL" sz="2000" b="1" u="sng">
                <a:solidFill>
                  <a:schemeClr val="tx1"/>
                </a:solidFill>
                <a:latin typeface="Arial" pitchFamily="34" charset="0"/>
              </a:rPr>
              <a:t>średnia kwota przychodów </a:t>
            </a:r>
            <a:r>
              <a:rPr lang="pl-PL" sz="2000" u="sng">
                <a:solidFill>
                  <a:schemeClr val="tx1"/>
                </a:solidFill>
                <a:latin typeface="Arial" pitchFamily="34" charset="0"/>
              </a:rPr>
              <a:t>Oferenta za ostatnie trzy lata ujęta w sprawozdaniu rocznym stanowi nie mniej niż 50 % wnioskowanej dotacji</a:t>
            </a:r>
          </a:p>
          <a:p>
            <a:pPr marL="342900" indent="-342900" eaLnBrk="0" hangingPunct="0">
              <a:lnSpc>
                <a:spcPct val="90000"/>
              </a:lnSpc>
              <a:spcBef>
                <a:spcPts val="700"/>
              </a:spcBef>
            </a:pPr>
            <a:endParaRPr lang="pl-PL" sz="27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pl-PL" sz="2400" smtClean="0">
                <a:solidFill>
                  <a:srgbClr val="0070C0"/>
                </a:solidFill>
                <a:latin typeface="Arial" charset="0"/>
              </a:rPr>
              <a:t>Priorytet 1.</a:t>
            </a: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C413B88-E843-436E-AF4C-5D34DC8220C7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47</a:t>
            </a:fld>
            <a:endParaRPr lang="pl-PL" sz="1200" b="1">
              <a:solidFill>
                <a:srgbClr val="FFFFFF"/>
              </a:solidFill>
            </a:endParaRP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287338" y="1557338"/>
            <a:ext cx="82804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pic>
        <p:nvPicPr>
          <p:cNvPr id="52230" name="Picture 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338138" y="17907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endParaRPr lang="pl-PL" sz="2400" kern="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258888" y="1989138"/>
          <a:ext cx="6626225" cy="3998912"/>
        </p:xfrm>
        <a:graphic>
          <a:graphicData uri="http://schemas.openxmlformats.org/drawingml/2006/table">
            <a:tbl>
              <a:tblPr/>
              <a:tblGrid>
                <a:gridCol w="3687762"/>
                <a:gridCol w="1625600"/>
                <a:gridCol w="1312863"/>
              </a:tblGrid>
              <a:tr h="3730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Punktacja za kryteria merytoryczne w 2014 r.</a:t>
                      </a:r>
                      <a:endParaRPr kumimoji="0" lang="pl-P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 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Maksymalna ilość punktów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  <a:cs typeface="Times New Roman" pitchFamily="18" charset="0"/>
                        </a:rPr>
                        <a:t>Minimum punktowe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1. Kwestie horyzontalne dla Priorytetu 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3 pkt.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65% z 55 pkt. = </a:t>
                      </a: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36 pkt.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2. Merytoryczna zawartość oferty: 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52 pkt.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3. Budżet: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23 pkt.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65% z 23 pkt. = </a:t>
                      </a: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15 pkt.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4. Zasoby osobowe i rzeczowe Oferenta: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22 pkt.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50% z 22 pkt. =</a:t>
                      </a: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 11 pkt.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ŁĄCZNIE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100 pkt.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Gothic" pitchFamily="49" charset="-128"/>
                          <a:cs typeface="Times New Roman" pitchFamily="18" charset="0"/>
                        </a:rPr>
                        <a:t>min. 62 pkt.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Gothic" pitchFamily="49" charset="-128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pl-PL" sz="2400" smtClean="0">
                <a:solidFill>
                  <a:srgbClr val="0070C0"/>
                </a:solidFill>
                <a:latin typeface="Arial" charset="0"/>
              </a:rPr>
              <a:t>Priorytet 1.</a:t>
            </a: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26434CE-67F2-40A0-B50D-28A5E2A6E2CF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48</a:t>
            </a:fld>
            <a:endParaRPr lang="pl-PL" sz="1200" b="1">
              <a:solidFill>
                <a:srgbClr val="FFFFFF"/>
              </a:solidFill>
            </a:endParaRP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pic>
        <p:nvPicPr>
          <p:cNvPr id="53254" name="Picture 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338138" y="17907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endParaRPr lang="pl-PL" sz="2400" kern="0" dirty="0"/>
          </a:p>
        </p:txBody>
      </p:sp>
      <p:sp>
        <p:nvSpPr>
          <p:cNvPr id="121863" name="Symbol zastępczy zawartości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ts val="700"/>
              </a:spcBef>
            </a:pPr>
            <a:r>
              <a:rPr lang="pl-PL">
                <a:solidFill>
                  <a:srgbClr val="000000"/>
                </a:solidFill>
                <a:latin typeface="Arial" pitchFamily="34" charset="0"/>
              </a:rPr>
              <a:t>CO BĘDZIE OCENIANE W OFERTACH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ts val="700"/>
              </a:spcBef>
            </a:pPr>
            <a:endParaRPr lang="pl-PL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700"/>
              </a:spcBef>
            </a:pP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diagnoza dotycząca</a:t>
            </a:r>
            <a:r>
              <a:rPr lang="pl-PL">
                <a:solidFill>
                  <a:srgbClr val="000000"/>
                </a:solidFill>
                <a:latin typeface="Arial" pitchFamily="34" charset="0"/>
              </a:rPr>
              <a:t>: funkcjonowania trzeciego sektora, aktywności obywatelskiej i inicjatyw lokalnych na obszarze województwa objętego wsparcie, uwzględniającą specyfikę lokalnych organizacji,</a:t>
            </a:r>
            <a:endParaRPr lang="pl-PL" b="1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700"/>
              </a:spcBef>
            </a:pP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opis strategii informacyjnej i promocyjnej </a:t>
            </a:r>
            <a:r>
              <a:rPr lang="pl-PL">
                <a:solidFill>
                  <a:srgbClr val="000000"/>
                </a:solidFill>
                <a:latin typeface="Arial" pitchFamily="34" charset="0"/>
              </a:rPr>
              <a:t>z uwzględnieniem różnorodnych środków przekazu umożliwiających dotarcie zarówno do organizacji pozarządowych jak i grup nieformalnych,</a:t>
            </a:r>
            <a:endParaRPr lang="pl-PL" b="1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700"/>
              </a:spcBef>
            </a:pP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opis koncepcji animacyjnej </a:t>
            </a:r>
            <a:r>
              <a:rPr lang="pl-PL">
                <a:solidFill>
                  <a:srgbClr val="000000"/>
                </a:solidFill>
                <a:latin typeface="Arial" pitchFamily="34" charset="0"/>
              </a:rPr>
              <a:t>zawierający informacje na temat planowanych działań skierowanych do społeczności lokalnych, dzięki którym uzyskają one zdolności do: formułowania celów, aplikowania o środki i realizacji własnych projektów,</a:t>
            </a:r>
            <a:endParaRPr lang="pl-PL" b="1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700"/>
              </a:spcBef>
            </a:pPr>
            <a:r>
              <a:rPr lang="pl-PL" b="1">
                <a:solidFill>
                  <a:srgbClr val="000000"/>
                </a:solidFill>
                <a:latin typeface="Arial" pitchFamily="34" charset="0"/>
              </a:rPr>
              <a:t>opis organizacji procesu przekazywania dotacji </a:t>
            </a:r>
            <a:r>
              <a:rPr lang="pl-PL">
                <a:solidFill>
                  <a:srgbClr val="000000"/>
                </a:solidFill>
                <a:latin typeface="Arial" pitchFamily="34" charset="0"/>
              </a:rPr>
              <a:t>młodym organizacjom pozarządowym, grupom samopomocowym, i grupom nieformalnym. W opisie tym powinny zostać przewidziane rozwiązania umożliwiające objęcie wsparciem podmiotów i grup, które ze względu na utrudnione warunki funkcjonowania nie korzystały z środków publicznych,</a:t>
            </a:r>
            <a:endParaRPr lang="pl-PL" b="1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ts val="700"/>
              </a:spcBef>
            </a:pPr>
            <a:endParaRPr lang="pl-PL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r>
              <a:rPr lang="pl-PL" sz="2400" smtClean="0">
                <a:solidFill>
                  <a:srgbClr val="0070C0"/>
                </a:solidFill>
                <a:latin typeface="Arial" charset="0"/>
              </a:rPr>
              <a:t>Priorytet 1.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F7F9047-1737-41AF-9C7B-8B2EFBD99BD8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49</a:t>
            </a:fld>
            <a:endParaRPr lang="pl-PL" sz="1200" b="1">
              <a:solidFill>
                <a:srgbClr val="FFFFFF"/>
              </a:solidFill>
            </a:endParaRP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287338" y="1557338"/>
            <a:ext cx="82804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pic>
        <p:nvPicPr>
          <p:cNvPr id="54278" name="Picture 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338138" y="17907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6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3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defRPr/>
            </a:pPr>
            <a:endParaRPr lang="pl-PL" sz="2400" kern="0" dirty="0"/>
          </a:p>
        </p:txBody>
      </p:sp>
      <p:sp>
        <p:nvSpPr>
          <p:cNvPr id="123912" name="Symbol zastępczy zawartości 2"/>
          <p:cNvSpPr txBox="1">
            <a:spLocks/>
          </p:cNvSpPr>
          <p:nvPr/>
        </p:nvSpPr>
        <p:spPr bwMode="auto">
          <a:xfrm>
            <a:off x="338138" y="1600200"/>
            <a:ext cx="8348662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700"/>
              </a:spcBef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opis sposobu zbierania informacji o projektach </a:t>
            </a: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oraz dokumentowania działań projektowych, umożliwiający IZ przeprowadzenie ewaluacji,</a:t>
            </a:r>
            <a:endParaRPr lang="pl-PL" sz="1600" b="1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eaLnBrk="0" hangingPunct="0">
              <a:spcBef>
                <a:spcPts val="700"/>
              </a:spcBef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Pozyskanie dodatkowych środków ze źródeł publicznych i niepublicznych </a:t>
            </a: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przeznaczonych na zwiększenie puli na mikrodotacje.</a:t>
            </a:r>
            <a:endParaRPr lang="pl-PL" sz="1600" b="1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eaLnBrk="0" hangingPunct="0">
              <a:spcBef>
                <a:spcPts val="700"/>
              </a:spcBef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nawiązanie współpracy z podmiotami publicznymi</a:t>
            </a: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, przedsiębiorcami lub organizacjami pozarządowymi, mogące przyczynić się do sprawniejszej i bardziej efektywnej realizacji zadań,</a:t>
            </a:r>
            <a:endParaRPr lang="pl-PL" sz="1600" b="1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eaLnBrk="0" hangingPunct="0">
              <a:spcBef>
                <a:spcPts val="700"/>
              </a:spcBef>
            </a:pP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opis zasobów </a:t>
            </a: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obejmujący potencjał kadrowy, rzeczowy i lokalowy. W  opisie tym powinny zostać zawarte informacje na temat kwalifikacji kadry projektu, wyposażenia, będącego w dyspozycji oferenta, niezbędnego do realizacji projektu, pomieszczeń i biur sal szkoleniowych itp. mogących pozytywnie wpłynąć na dotarcie z wsparciem poza największe ośrodki miejskie,</a:t>
            </a:r>
          </a:p>
          <a:p>
            <a:pPr marL="342900" indent="-342900" eaLnBrk="0" hangingPunct="0">
              <a:spcBef>
                <a:spcPts val="700"/>
              </a:spcBef>
            </a:pPr>
            <a:r>
              <a:rPr lang="pl-PL" sz="1600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lang="pl-PL" sz="1600" b="1">
                <a:solidFill>
                  <a:srgbClr val="000000"/>
                </a:solidFill>
                <a:latin typeface="Arial" pitchFamily="34" charset="0"/>
              </a:rPr>
              <a:t>Na etapie oceny panelowej ZOP preferować będzie projekty, w których dzięki współdziałaniu z lokalnymi podmiotami wspierającymi aktywność obywatelską lub organizacje pozarządowe, wspierany będzie rozwój tychże, a także współpraca ta wpłynie pozytywnie na możliwość dotarcia do potencjalnych beneficjentów.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Informacje ogólne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1A31FD4-EE13-49B4-80DD-EBE355448555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pl-PL" sz="1400" b="1">
              <a:solidFill>
                <a:srgbClr val="FFFFFF"/>
              </a:solidFill>
            </a:endParaRPr>
          </a:p>
        </p:txBody>
      </p:sp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77978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322263" y="1663700"/>
            <a:ext cx="8497887" cy="4068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77825" indent="-371475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2000">
              <a:solidFill>
                <a:srgbClr val="000000"/>
              </a:solidFill>
              <a:latin typeface="Arial" pitchFamily="34" charset="0"/>
            </a:endParaRPr>
          </a:p>
          <a:p>
            <a:pPr marL="377825" indent="-371475" eaLnBrk="0" hangingPunct="0"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Jeden podpisany egzemplarz oferty wraz z wymaganymi załącznikami (oferta powinna zostać trwale połączona z załącznikami) należy wysłać pocztą </a:t>
            </a:r>
            <a:r>
              <a:rPr lang="pl-PL" sz="1400" b="1">
                <a:solidFill>
                  <a:srgbClr val="000000"/>
                </a:solidFill>
                <a:latin typeface="Arial" pitchFamily="34" charset="0"/>
              </a:rPr>
              <a:t>do dnia 07 marca 2014 r. </a:t>
            </a: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na podany poniżej adres Departamentu Pożytku Publicznego (decyduje data stempla pocztowego), złożyć osobiście, za potwierdzeniem odbioru (w zapieczętowanej kopercie) w siedzibie Ministerstwa Pracy i Polityki Społecznej lub złożyć ofertę za pomocą profilu zaufanego ePUAP w wymaganym terminie.</a:t>
            </a:r>
          </a:p>
          <a:p>
            <a:pPr marL="377825" indent="-371475" eaLnBrk="0" hangingPunct="0"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r>
              <a:rPr lang="pl-PL" sz="1400" b="1">
                <a:solidFill>
                  <a:srgbClr val="000000"/>
                </a:solidFill>
                <a:latin typeface="Arial" pitchFamily="34" charset="0"/>
              </a:rPr>
              <a:t> </a:t>
            </a:r>
          </a:p>
          <a:p>
            <a:pPr marL="377825" indent="-371475" eaLnBrk="0" hangingPunct="0"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r>
              <a:rPr lang="pl-PL" sz="1400" b="1">
                <a:solidFill>
                  <a:srgbClr val="000000"/>
                </a:solidFill>
                <a:latin typeface="Arial" pitchFamily="34" charset="0"/>
              </a:rPr>
              <a:t>Departament Pożytku Publicznego</a:t>
            </a:r>
          </a:p>
          <a:p>
            <a:pPr marL="377825" indent="-371475" eaLnBrk="0" hangingPunct="0"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r>
              <a:rPr lang="pl-PL" sz="1400" b="1">
                <a:solidFill>
                  <a:srgbClr val="000000"/>
                </a:solidFill>
                <a:latin typeface="Arial" pitchFamily="34" charset="0"/>
              </a:rPr>
              <a:t>Ministerstwo Pracy i Polityki Społecznej</a:t>
            </a:r>
          </a:p>
          <a:p>
            <a:pPr marL="377825" indent="-371475" eaLnBrk="0" hangingPunct="0"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ul. Nowogrodzka 1/3/5</a:t>
            </a:r>
          </a:p>
          <a:p>
            <a:pPr marL="377825" indent="-371475" eaLnBrk="0" hangingPunct="0"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r>
              <a:rPr lang="pl-PL" sz="1400">
                <a:solidFill>
                  <a:srgbClr val="000000"/>
                </a:solidFill>
                <a:latin typeface="Arial" pitchFamily="34" charset="0"/>
              </a:rPr>
              <a:t>00-513 Warszawa</a:t>
            </a:r>
          </a:p>
          <a:p>
            <a:pPr marL="377825" indent="-371475" eaLnBrk="0" hangingPunct="0"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r>
              <a:rPr lang="pl-PL" sz="1400" b="1">
                <a:solidFill>
                  <a:srgbClr val="000000"/>
                </a:solidFill>
                <a:latin typeface="Arial" pitchFamily="34" charset="0"/>
              </a:rPr>
              <a:t>z dopiskiem: FIO 2014.</a:t>
            </a:r>
          </a:p>
          <a:p>
            <a:pPr marL="377825" indent="-371475" eaLnBrk="0" hangingPunct="0"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1400">
              <a:solidFill>
                <a:srgbClr val="000000"/>
              </a:solidFill>
              <a:latin typeface="Arial" pitchFamily="34" charset="0"/>
            </a:endParaRPr>
          </a:p>
          <a:p>
            <a:pPr marL="377825" indent="-371475" eaLnBrk="0" hangingPunct="0"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r>
              <a:rPr lang="pl-PL" sz="1400" b="1">
                <a:solidFill>
                  <a:srgbClr val="000000"/>
                </a:solidFill>
                <a:latin typeface="Arial" pitchFamily="34" charset="0"/>
              </a:rPr>
              <a:t>Portal ePUAP jest dostępny pod adresem http://epuap.gov.pl</a:t>
            </a:r>
          </a:p>
          <a:p>
            <a:pPr marL="377825" indent="-371475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1400">
              <a:solidFill>
                <a:srgbClr val="000000"/>
              </a:solidFill>
              <a:latin typeface="Arial" pitchFamily="34" charset="0"/>
            </a:endParaRPr>
          </a:p>
          <a:p>
            <a:pPr marL="377825" indent="-371475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1400">
              <a:solidFill>
                <a:srgbClr val="000000"/>
              </a:solidFill>
              <a:latin typeface="Arial" pitchFamily="34" charset="0"/>
            </a:endParaRPr>
          </a:p>
          <a:p>
            <a:pPr marL="377825" indent="-371475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1400">
              <a:solidFill>
                <a:srgbClr val="000000"/>
              </a:solidFill>
              <a:latin typeface="Arial" pitchFamily="34" charset="0"/>
            </a:endParaRPr>
          </a:p>
          <a:p>
            <a:pPr marL="377825" indent="-371475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1400">
              <a:solidFill>
                <a:srgbClr val="000000"/>
              </a:solidFill>
              <a:latin typeface="Arial" pitchFamily="34" charset="0"/>
            </a:endParaRPr>
          </a:p>
          <a:p>
            <a:pPr marL="377825" indent="-371475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1400">
              <a:solidFill>
                <a:srgbClr val="000000"/>
              </a:solidFill>
              <a:latin typeface="Arial" pitchFamily="34" charset="0"/>
            </a:endParaRPr>
          </a:p>
          <a:p>
            <a:pPr marL="377825" indent="-371475"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1400">
              <a:solidFill>
                <a:srgbClr val="000000"/>
              </a:solidFill>
              <a:latin typeface="Cambria" pitchFamily="18" charset="0"/>
            </a:endParaRPr>
          </a:p>
          <a:p>
            <a:pPr marL="377825" indent="-371475"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140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50825" y="34925"/>
            <a:ext cx="8153400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b="1">
                <a:solidFill>
                  <a:srgbClr val="7F7F7F"/>
                </a:solidFill>
                <a:latin typeface="Arial" pitchFamily="34" charset="0"/>
              </a:rPr>
              <a:t>Komponent WSPARCIA  DZIAŁAŃ RZECZNICZYCH I STRAŻNICZYCH W PRIORYTECIE 3</a:t>
            </a:r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E27E250-25E6-4D48-BAED-8D3E595659AB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50</a:t>
            </a:fld>
            <a:endParaRPr lang="pl-PL" sz="1200" b="1">
              <a:solidFill>
                <a:srgbClr val="FFFFFF"/>
              </a:solidFill>
            </a:endParaRP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075" y="44450"/>
            <a:ext cx="11430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0052" name="PoleTekstowe 1"/>
          <p:cNvSpPr txBox="1">
            <a:spLocks noChangeArrowheads="1"/>
          </p:cNvSpPr>
          <p:nvPr/>
        </p:nvSpPr>
        <p:spPr bwMode="auto">
          <a:xfrm>
            <a:off x="684213" y="1989138"/>
            <a:ext cx="77755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79388" y="1628775"/>
            <a:ext cx="8713787" cy="47244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300">
                <a:solidFill>
                  <a:srgbClr val="000000"/>
                </a:solidFill>
              </a:rPr>
              <a:t>W konkursie wyłoniony zostanie </a:t>
            </a:r>
            <a:r>
              <a:rPr lang="pl-PL" sz="2300" b="1">
                <a:solidFill>
                  <a:srgbClr val="000000"/>
                </a:solidFill>
              </a:rPr>
              <a:t>1 operator, </a:t>
            </a:r>
            <a:r>
              <a:rPr lang="pl-PL" sz="2300">
                <a:solidFill>
                  <a:srgbClr val="000000"/>
                </a:solidFill>
              </a:rPr>
              <a:t>który będzie zobowiązany do dalszej dystrybucji środków w wysokości </a:t>
            </a:r>
            <a:br>
              <a:rPr lang="pl-PL" sz="2300">
                <a:solidFill>
                  <a:srgbClr val="000000"/>
                </a:solidFill>
              </a:rPr>
            </a:br>
            <a:r>
              <a:rPr lang="pl-PL" sz="2300">
                <a:solidFill>
                  <a:srgbClr val="000000"/>
                </a:solidFill>
              </a:rPr>
              <a:t>1 500 000 zł (na lata 2014-2016, w częściach równych po 500 000,00 zł rocznie).</a:t>
            </a:r>
          </a:p>
          <a:p>
            <a:endParaRPr lang="cs-CZ" sz="2300">
              <a:solidFill>
                <a:srgbClr val="000000"/>
              </a:solidFill>
            </a:endParaRPr>
          </a:p>
          <a:p>
            <a:r>
              <a:rPr lang="pl-PL" sz="2400" b="1">
                <a:solidFill>
                  <a:srgbClr val="000000"/>
                </a:solidFill>
              </a:rPr>
              <a:t>Wybrany operator będzie przyznawać dotacje (do 50 tys. zł) na projekty dotyczące:</a:t>
            </a:r>
            <a:endParaRPr lang="cs-CZ" sz="2400" b="1">
              <a:solidFill>
                <a:srgbClr val="000000"/>
              </a:solidFill>
            </a:endParaRPr>
          </a:p>
          <a:p>
            <a:r>
              <a:rPr lang="pl-PL" sz="2300">
                <a:solidFill>
                  <a:srgbClr val="000000"/>
                </a:solidFill>
              </a:rPr>
              <a:t>- społecznego nadzoru nad funkcjonowaniem administracji publicznej w wymiarze krajowym, regionalnym i lokalnym;</a:t>
            </a:r>
            <a:endParaRPr lang="cs-CZ" sz="2300">
              <a:solidFill>
                <a:srgbClr val="000000"/>
              </a:solidFill>
            </a:endParaRPr>
          </a:p>
          <a:p>
            <a:r>
              <a:rPr lang="pl-PL" sz="2300">
                <a:solidFill>
                  <a:srgbClr val="000000"/>
                </a:solidFill>
              </a:rPr>
              <a:t>- wspieranie instytucji występujących w imieniu kogoś lub w konkretnej sprawie;</a:t>
            </a:r>
            <a:endParaRPr lang="cs-CZ" sz="2300">
              <a:solidFill>
                <a:srgbClr val="000000"/>
              </a:solidFill>
            </a:endParaRPr>
          </a:p>
          <a:p>
            <a:pPr>
              <a:buFontTx/>
              <a:buChar char="-"/>
            </a:pPr>
            <a:r>
              <a:rPr lang="pl-PL" sz="2300">
                <a:solidFill>
                  <a:srgbClr val="000000"/>
                </a:solidFill>
              </a:rPr>
              <a:t>społeczny nadzór nad funkcjonowaniem wymiaru sprawiedliwości.</a:t>
            </a:r>
            <a:endParaRPr lang="cs-CZ" sz="23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50825" y="34925"/>
            <a:ext cx="8153400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 b="1">
                <a:solidFill>
                  <a:srgbClr val="7F7F7F"/>
                </a:solidFill>
                <a:latin typeface="Arial" pitchFamily="34" charset="0"/>
              </a:rPr>
              <a:t>Komponent WSPARCIA  DZIAŁAŃ RZECZNICZYCH I STRAŻNICZYCH W PRIORYTECIE 3</a:t>
            </a:r>
          </a:p>
        </p:txBody>
      </p:sp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35C1E14-E0F2-4E44-AEED-E2F661EECB20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51</a:t>
            </a:fld>
            <a:endParaRPr lang="pl-PL" sz="1200" b="1">
              <a:solidFill>
                <a:srgbClr val="FFFFFF"/>
              </a:solidFill>
            </a:endParaRPr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075" y="44450"/>
            <a:ext cx="11430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1076" name="PoleTekstowe 1"/>
          <p:cNvSpPr txBox="1">
            <a:spLocks noChangeArrowheads="1"/>
          </p:cNvSpPr>
          <p:nvPr/>
        </p:nvSpPr>
        <p:spPr bwMode="auto">
          <a:xfrm>
            <a:off x="684213" y="1989138"/>
            <a:ext cx="77755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79388" y="1628775"/>
            <a:ext cx="8713787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b="1">
                <a:solidFill>
                  <a:schemeClr val="tx1"/>
                </a:solidFill>
              </a:rPr>
              <a:t>Operatorzy WYMAGANIA:</a:t>
            </a:r>
            <a:br>
              <a:rPr lang="pl-PL" sz="2400" b="1">
                <a:solidFill>
                  <a:schemeClr val="tx1"/>
                </a:solidFill>
              </a:rPr>
            </a:br>
            <a:r>
              <a:rPr lang="pl-PL" sz="2400">
                <a:solidFill>
                  <a:schemeClr val="tx1"/>
                </a:solidFill>
              </a:rPr>
              <a:t>-  nie mogą pobierać wpłat i opłat w ramach realizowanego zadania</a:t>
            </a:r>
          </a:p>
          <a:p>
            <a:pPr>
              <a:buFontTx/>
              <a:buChar char="-"/>
            </a:pPr>
            <a:r>
              <a:rPr lang="pl-PL" sz="2400">
                <a:solidFill>
                  <a:schemeClr val="tx1"/>
                </a:solidFill>
              </a:rPr>
              <a:t>kwota przychodów w sprawozdaniu finansowym za rok obrotowy 2013 powinna wynosić co najmniej 200 tys. zł.</a:t>
            </a:r>
          </a:p>
          <a:p>
            <a:pPr>
              <a:buFontTx/>
              <a:buChar char="-"/>
            </a:pPr>
            <a:endParaRPr lang="pl-PL" sz="2400">
              <a:solidFill>
                <a:srgbClr val="000000"/>
              </a:solidFill>
            </a:endParaRPr>
          </a:p>
          <a:p>
            <a:r>
              <a:rPr lang="pl-PL" sz="2400" b="1">
                <a:solidFill>
                  <a:srgbClr val="000000"/>
                </a:solidFill>
              </a:rPr>
              <a:t>Wkład własny finansowy i niefinansowy:</a:t>
            </a:r>
          </a:p>
          <a:p>
            <a:pPr>
              <a:buFontTx/>
              <a:buChar char="-"/>
            </a:pPr>
            <a:r>
              <a:rPr lang="pl-PL" sz="2400">
                <a:solidFill>
                  <a:srgbClr val="000000"/>
                </a:solidFill>
              </a:rPr>
              <a:t>kwota wkładu własnego (nie mniejszego niż 10%) liczona jest od kwoty, która faktycznie pozostaje u operatora</a:t>
            </a:r>
          </a:p>
          <a:p>
            <a:pPr>
              <a:buFontTx/>
              <a:buChar char="-"/>
            </a:pPr>
            <a:r>
              <a:rPr lang="pl-PL" sz="2400" b="1">
                <a:solidFill>
                  <a:srgbClr val="000000"/>
                </a:solidFill>
              </a:rPr>
              <a:t>Min. 90% środków z dotacji</a:t>
            </a:r>
            <a:r>
              <a:rPr lang="pl-PL" sz="2400">
                <a:solidFill>
                  <a:srgbClr val="000000"/>
                </a:solidFill>
              </a:rPr>
              <a:t> musi być przekazane na dotacje na działania rzecznicze lub strażnicze.</a:t>
            </a:r>
          </a:p>
          <a:p>
            <a:pPr>
              <a:buFontTx/>
              <a:buChar char="-"/>
            </a:pPr>
            <a:r>
              <a:rPr lang="pl-PL" sz="2400" b="1">
                <a:solidFill>
                  <a:srgbClr val="000000"/>
                </a:solidFill>
              </a:rPr>
              <a:t>Pozostałe 10% środków z dotacji </a:t>
            </a:r>
            <a:r>
              <a:rPr lang="pl-PL" sz="2400">
                <a:solidFill>
                  <a:srgbClr val="000000"/>
                </a:solidFill>
              </a:rPr>
              <a:t>może zostać przeznaczone na pozostałe kategorie budżetowe</a:t>
            </a:r>
            <a:r>
              <a:rPr lang="cs-CZ" sz="24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50825" y="34925"/>
            <a:ext cx="8153400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pl-PL" sz="2400" b="1">
                <a:solidFill>
                  <a:srgbClr val="7F7F7F"/>
                </a:solidFill>
                <a:latin typeface="Arial" pitchFamily="34" charset="0"/>
              </a:rPr>
              <a:t>KOMPONENT DZIAŁAŃ SYSTEMOWYCH W PRIORYTECIE 4</a:t>
            </a:r>
            <a:endParaRPr lang="cs-CZ" sz="2400" b="1">
              <a:solidFill>
                <a:srgbClr val="7F7F7F"/>
              </a:solidFill>
              <a:latin typeface="Arial" pitchFamily="34" charset="0"/>
            </a:endParaRPr>
          </a:p>
        </p:txBody>
      </p:sp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5662C34-6A8E-4FA3-901F-48BA1D58A571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52</a:t>
            </a:fld>
            <a:endParaRPr lang="pl-PL" sz="1200" b="1">
              <a:solidFill>
                <a:srgbClr val="FFFFFF"/>
              </a:solidFill>
            </a:endParaRP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075" y="44450"/>
            <a:ext cx="11430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2100" name="PoleTekstowe 1"/>
          <p:cNvSpPr txBox="1">
            <a:spLocks noChangeArrowheads="1"/>
          </p:cNvSpPr>
          <p:nvPr/>
        </p:nvSpPr>
        <p:spPr bwMode="auto">
          <a:xfrm>
            <a:off x="684213" y="1989138"/>
            <a:ext cx="77755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79388" y="1628775"/>
            <a:ext cx="8713787" cy="53863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200">
                <a:solidFill>
                  <a:schemeClr val="tx1"/>
                </a:solidFill>
              </a:rPr>
              <a:t>W ramach Priorytetu 4 przeznaczono 1 500 000 zł (750 000,00 zł w 2014 r. + 750 000,00 zł w 2015 r.) na Komponent Działań Systemowych dla nie więcej niż </a:t>
            </a:r>
            <a:r>
              <a:rPr lang="pl-PL" sz="2200" b="1">
                <a:solidFill>
                  <a:schemeClr val="tx1"/>
                </a:solidFill>
              </a:rPr>
              <a:t>trzech projektów</a:t>
            </a:r>
            <a:r>
              <a:rPr lang="pl-PL" sz="2200">
                <a:solidFill>
                  <a:schemeClr val="tx1"/>
                </a:solidFill>
              </a:rPr>
              <a:t>. Projekty realizowane w tej formule powinny w sposób innowacyjny odpowiadać na istotne problemy III sektora i jego otoczenia. </a:t>
            </a:r>
            <a:endParaRPr lang="cs-CZ" sz="220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pl-PL" sz="2400">
              <a:solidFill>
                <a:schemeClr val="tx1"/>
              </a:solidFill>
            </a:endParaRPr>
          </a:p>
          <a:p>
            <a:r>
              <a:rPr lang="pl-PL" sz="2400" b="1">
                <a:solidFill>
                  <a:schemeClr val="tx1"/>
                </a:solidFill>
              </a:rPr>
              <a:t>Zakres tematyczny:</a:t>
            </a:r>
          </a:p>
          <a:p>
            <a:r>
              <a:rPr lang="pl-PL" sz="2200">
                <a:solidFill>
                  <a:srgbClr val="000000"/>
                </a:solidFill>
              </a:rPr>
              <a:t>1 – Badania dot. problematyki III sektora (temat badania otwarty).</a:t>
            </a:r>
            <a:endParaRPr lang="cs-CZ" sz="2200">
              <a:solidFill>
                <a:srgbClr val="000000"/>
              </a:solidFill>
            </a:endParaRPr>
          </a:p>
          <a:p>
            <a:r>
              <a:rPr lang="pl-PL" sz="2200">
                <a:solidFill>
                  <a:srgbClr val="000000"/>
                </a:solidFill>
              </a:rPr>
              <a:t>2 – Analiza systemu prawnego (w tym finansowego i podatkowego) funkcjonowania III sektora, służąca jego uproszczeniu, przeprowadzona z wykorzystaniem szerokich konsultacji społecznych.</a:t>
            </a:r>
            <a:endParaRPr lang="cs-CZ" sz="2200">
              <a:solidFill>
                <a:srgbClr val="000000"/>
              </a:solidFill>
            </a:endParaRPr>
          </a:p>
          <a:p>
            <a:r>
              <a:rPr lang="pl-PL" sz="2200">
                <a:solidFill>
                  <a:srgbClr val="000000"/>
                </a:solidFill>
              </a:rPr>
              <a:t>3 – Działania informacyjno-szkoleniowe związane z wykorzystaniem bezpłatnego czasu antenowego dla OPP i umiejętnym tworzeniem kampanii społecznych - przy uwzględnieniu dobrych praktyk.</a:t>
            </a:r>
            <a:endParaRPr lang="cs-CZ" sz="22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50825" y="34925"/>
            <a:ext cx="8153400" cy="112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pl-PL" sz="2400" b="1">
                <a:solidFill>
                  <a:srgbClr val="7F7F7F"/>
                </a:solidFill>
                <a:latin typeface="Arial" pitchFamily="34" charset="0"/>
              </a:rPr>
              <a:t>KOMPONENT DZIAŁAŃ SYSTEMOWYCH W PRIORYTECIE 4</a:t>
            </a:r>
            <a:endParaRPr lang="cs-CZ" sz="2400" b="1">
              <a:solidFill>
                <a:srgbClr val="7F7F7F"/>
              </a:solidFill>
              <a:latin typeface="Arial" pitchFamily="34" charset="0"/>
            </a:endParaRPr>
          </a:p>
        </p:txBody>
      </p:sp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7767414-CF94-4100-B0A4-9ABEBE40C453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53</a:t>
            </a:fld>
            <a:endParaRPr lang="pl-PL" sz="1200" b="1">
              <a:solidFill>
                <a:srgbClr val="FFFFFF"/>
              </a:solidFill>
            </a:endParaRPr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6075" y="44450"/>
            <a:ext cx="1143000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179388" y="1628775"/>
            <a:ext cx="871378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sz="2400">
                <a:solidFill>
                  <a:srgbClr val="000000"/>
                </a:solidFill>
              </a:rPr>
              <a:t>Projekty „dwuletnie</a:t>
            </a:r>
            <a:r>
              <a:rPr lang="pl-PL" altLang="pl-PL" sz="2400">
                <a:solidFill>
                  <a:srgbClr val="000000"/>
                </a:solidFill>
              </a:rPr>
              <a:t>”</a:t>
            </a:r>
            <a:r>
              <a:rPr lang="pl-PL" sz="2400">
                <a:solidFill>
                  <a:srgbClr val="000000"/>
                </a:solidFill>
              </a:rPr>
              <a:t>: od 01.06.2014 r. do 31.12.2015 r. </a:t>
            </a:r>
            <a:endParaRPr lang="cs-CZ" sz="2400">
              <a:solidFill>
                <a:srgbClr val="000000"/>
              </a:solidFill>
            </a:endParaRPr>
          </a:p>
          <a:p>
            <a:pPr marL="342900" indent="-342900"/>
            <a:endParaRPr lang="pl-PL" sz="2400" b="1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sz="2400">
                <a:solidFill>
                  <a:srgbClr val="000000"/>
                </a:solidFill>
              </a:rPr>
              <a:t>Możliwa wysokość wnioskowanej dotacji: od 20 tys. zł. do 500 tys. zł. (od 10 tys. zł do 250 tys. zł rocznie).</a:t>
            </a:r>
          </a:p>
          <a:p>
            <a:pPr marL="342900" indent="-342900">
              <a:buFont typeface="Arial" pitchFamily="34" charset="0"/>
              <a:buChar char="•"/>
            </a:pPr>
            <a:endParaRPr lang="pl-PL" sz="2400" b="1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sz="2400" b="1">
                <a:solidFill>
                  <a:srgbClr val="000000"/>
                </a:solidFill>
              </a:rPr>
              <a:t>Udział środków własnych finansowych i niefinansowych</a:t>
            </a:r>
            <a:r>
              <a:rPr lang="cs-CZ" sz="2400">
                <a:solidFill>
                  <a:srgbClr val="000000"/>
                </a:solidFill>
              </a:rPr>
              <a:t> </a:t>
            </a:r>
            <a:r>
              <a:rPr lang="pl-PL" sz="2400">
                <a:solidFill>
                  <a:srgbClr val="000000"/>
                </a:solidFill>
              </a:rPr>
              <a:t>nie może być mniejszy niż 10% wartości dotacji.</a:t>
            </a:r>
          </a:p>
          <a:p>
            <a:pPr marL="342900" indent="-342900"/>
            <a:endParaRPr lang="pl-PL" sz="240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sz="2400">
                <a:solidFill>
                  <a:srgbClr val="000000"/>
                </a:solidFill>
              </a:rPr>
              <a:t>Oferent nie może pobierać wpłat i opłat w ramach realizowanego zadania. Ponadto kwota przychodów w sprawozdaniu finansowym za rok obrotowy 2013 powinna wynosić co najmniej 200 tys. zł.</a:t>
            </a:r>
            <a:endParaRPr lang="cs-CZ" sz="240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240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612775" y="160338"/>
            <a:ext cx="81534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4400">
                <a:solidFill>
                  <a:srgbClr val="5A6378"/>
                </a:solidFill>
                <a:latin typeface="Arial" pitchFamily="34" charset="0"/>
              </a:rPr>
              <a:t>Więcej informacji</a:t>
            </a:r>
            <a:br>
              <a:rPr lang="pl-PL" sz="4400">
                <a:solidFill>
                  <a:srgbClr val="5A6378"/>
                </a:solidFill>
                <a:latin typeface="Arial" pitchFamily="34" charset="0"/>
              </a:rPr>
            </a:br>
            <a:r>
              <a:rPr lang="pl-PL" sz="2400">
                <a:solidFill>
                  <a:srgbClr val="5A6378"/>
                </a:solidFill>
                <a:latin typeface="Arial" pitchFamily="34" charset="0"/>
              </a:rPr>
              <a:t>www.pozytek.gov.pl</a:t>
            </a: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1135FA3-C52B-444B-9596-6628C957B75C}" type="slidenum">
              <a:rPr lang="pl-PL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54</a:t>
            </a:fld>
            <a:endParaRPr lang="pl-PL" sz="1200" b="1">
              <a:solidFill>
                <a:srgbClr val="FFFFFF"/>
              </a:solidFill>
            </a:endParaRPr>
          </a:p>
        </p:txBody>
      </p:sp>
      <p:pic>
        <p:nvPicPr>
          <p:cNvPr id="1259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700213"/>
            <a:ext cx="882015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577850" y="1522413"/>
            <a:ext cx="81534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520" tIns="46080" rIns="92520" bIns="4608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4400">
                <a:solidFill>
                  <a:srgbClr val="5A6378"/>
                </a:solidFill>
                <a:latin typeface="Arial" pitchFamily="34" charset="0"/>
              </a:rPr>
              <a:t>Dziękuję za uwagę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7BD3FA-1A52-4686-AC9C-C3C356CEB30C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55</a:t>
            </a:fld>
            <a:endParaRPr lang="pl-PL" sz="1400" b="1">
              <a:solidFill>
                <a:srgbClr val="FFFFFF"/>
              </a:solidFill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1476375" y="3716338"/>
            <a:ext cx="6192838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Sławomir Stańczak	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biuro@kancelariadg.pl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Informacje ogólne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855AE73-F4E8-4D64-889B-0C3D684CBF9C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pl-PL" sz="1400" b="1">
              <a:solidFill>
                <a:srgbClr val="FFFFFF"/>
              </a:solidFill>
            </a:endParaRPr>
          </a:p>
        </p:txBody>
      </p:sp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323850" y="2565400"/>
            <a:ext cx="8497888" cy="2052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77825" indent="-371475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2000">
              <a:solidFill>
                <a:srgbClr val="000000"/>
              </a:solidFill>
              <a:latin typeface="Arial" pitchFamily="34" charset="0"/>
            </a:endParaRPr>
          </a:p>
          <a:p>
            <a:pPr marL="377825" indent="-371475">
              <a:lnSpc>
                <a:spcPct val="80000"/>
              </a:lnSpc>
              <a:spcBef>
                <a:spcPts val="700"/>
              </a:spcBef>
              <a:buSzPct val="60000"/>
              <a:buFont typeface="Wingdings" pitchFamily="2" charset="2"/>
              <a:buChar char="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Przewidywany termin rozpoczęcia ocen: 12 – 14 marca 2014 r.</a:t>
            </a:r>
          </a:p>
          <a:p>
            <a:pPr marL="377825" indent="-371475">
              <a:lnSpc>
                <a:spcPct val="80000"/>
              </a:lnSpc>
              <a:spcBef>
                <a:spcPts val="700"/>
              </a:spcBef>
              <a:buSzPct val="60000"/>
              <a:buFont typeface="Wingdings" pitchFamily="2" charset="2"/>
              <a:buChar char="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Czas na ocenę – ok. 3 tygodni</a:t>
            </a:r>
          </a:p>
          <a:p>
            <a:pPr marL="377825" indent="-371475">
              <a:lnSpc>
                <a:spcPct val="80000"/>
              </a:lnSpc>
              <a:spcBef>
                <a:spcPts val="700"/>
              </a:spcBef>
              <a:buSzPct val="60000"/>
              <a:buFont typeface="Wingdings" pitchFamily="2" charset="2"/>
              <a:buChar char="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Przewidywana liczba złożonych ofert: ok. 4 000</a:t>
            </a:r>
          </a:p>
          <a:p>
            <a:pPr marL="377825" indent="-371475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1200">
              <a:solidFill>
                <a:srgbClr val="000000"/>
              </a:solidFill>
              <a:latin typeface="Arial" pitchFamily="34" charset="0"/>
            </a:endParaRPr>
          </a:p>
          <a:p>
            <a:pPr marL="377825" indent="-371475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2000">
              <a:solidFill>
                <a:srgbClr val="000000"/>
              </a:solidFill>
              <a:latin typeface="Arial" pitchFamily="34" charset="0"/>
            </a:endParaRPr>
          </a:p>
          <a:p>
            <a:pPr marL="377825" indent="-371475"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2000">
              <a:solidFill>
                <a:srgbClr val="000000"/>
              </a:solidFill>
              <a:latin typeface="Cambria" pitchFamily="18" charset="0"/>
            </a:endParaRPr>
          </a:p>
          <a:p>
            <a:pPr marL="377825" indent="-371475"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</a:pPr>
            <a:endParaRPr lang="pl-PL" sz="200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Krótkie podsumowanie FIO 2013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DE3A201-2CF0-45BE-AC24-7B5A30BD1475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pl-PL" sz="1400" b="1">
              <a:solidFill>
                <a:srgbClr val="FFFFFF"/>
              </a:solidFill>
            </a:endParaRPr>
          </a:p>
        </p:txBody>
      </p:sp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539750" y="1687513"/>
            <a:ext cx="8497888" cy="375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Liczba złożonych ofert: 4017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Rozstrzygnięcie konkursu nastąpiło: 10 maja 2013 r.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Ostateczna liczba podmiotów dofinansowanych to 527 (licząc rezygnacje i resztówki)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Wszystkie projekty były 1-roczne.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000">
                <a:solidFill>
                  <a:srgbClr val="000000"/>
                </a:solidFill>
                <a:latin typeface="Arial" pitchFamily="34" charset="0"/>
              </a:rPr>
              <a:t>Łączna kwota przekazana na realizację zadań to 42 470 790 PLN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>
              <a:solidFill>
                <a:srgbClr val="000000"/>
              </a:solidFill>
              <a:latin typeface="Cambria" pitchFamily="18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000">
              <a:solidFill>
                <a:srgbClr val="0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Krótkie podsumowanie FIO 2013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ADEE675-A8C6-4BA7-8050-DA3C2FA1CC30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pl-PL" sz="1400" b="1">
              <a:solidFill>
                <a:srgbClr val="FFFFFF"/>
              </a:solidFill>
            </a:endParaRPr>
          </a:p>
        </p:txBody>
      </p:sp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900">
                <a:solidFill>
                  <a:srgbClr val="000000"/>
                </a:solidFill>
                <a:latin typeface="Arial" pitchFamily="34" charset="0"/>
              </a:rPr>
              <a:t>Priorytet I</a:t>
            </a:r>
          </a:p>
          <a:p>
            <a:pPr algn="ctr"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9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Liczba wniosków złożonych: 1490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Liczba wniosków dofinansowanych: 157 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Suma przyznanych dofinansowań: 12 564 141,24 zł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Kwota alokacji: 13 222 081,47 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Pozostało do „resztówek</a:t>
            </a:r>
            <a:r>
              <a:rPr lang="pl-PL" altLang="pl-PL" sz="2400">
                <a:solidFill>
                  <a:srgbClr val="000000"/>
                </a:solidFill>
                <a:latin typeface="Arial" pitchFamily="34" charset="0"/>
              </a:rPr>
              <a:t>”</a:t>
            </a: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 657 940,23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Próg - 190 punków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70C0"/>
                </a:solidFill>
                <a:latin typeface="Arial" pitchFamily="34" charset="0"/>
              </a:rPr>
              <a:t>Krótkie podsumowanie FIO 2013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pl-PL">
              <a:latin typeface="Tahoma" charset="0"/>
              <a:ea typeface="MS Gothic" charset="0"/>
              <a:cs typeface="MS Gothic" charset="0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ahoma" charset="0"/>
                <a:ea typeface="MS Gothic" charset="0"/>
                <a:cs typeface="MS Gothic" charset="0"/>
              </a:defRPr>
            </a:lvl9pPr>
          </a:lstStyle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  <a:buClrTx/>
              <a:buFontTx/>
              <a:buNone/>
              <a:defRPr/>
            </a:pPr>
            <a:endParaRPr lang="pl-PL" sz="24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0C267B8-C1DB-459F-8F36-C578B4458079}" type="slidenum">
              <a:rPr lang="pl-PL" sz="1400" b="1">
                <a:solidFill>
                  <a:srgbClr val="FFFFFF"/>
                </a:solidFill>
              </a:rPr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pl-PL" sz="1400" b="1">
              <a:solidFill>
                <a:srgbClr val="FFFFFF"/>
              </a:solidFill>
            </a:endParaRPr>
          </a:p>
        </p:txBody>
      </p:sp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900">
                <a:solidFill>
                  <a:srgbClr val="000000"/>
                </a:solidFill>
                <a:latin typeface="Arial" pitchFamily="34" charset="0"/>
              </a:rPr>
              <a:t>Priorytet II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40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Liczba wniosków złożonych: 492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Liczba wniosków dofinansowanych: 95 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Suma przyznanych dofinansowań: 8 270 989,11 zł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Kwota alokacji: 8 814 720,98 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Pozostało do „resztówek</a:t>
            </a:r>
            <a:r>
              <a:rPr lang="pl-PL" altLang="pl-PL" sz="2400">
                <a:solidFill>
                  <a:srgbClr val="000000"/>
                </a:solidFill>
                <a:latin typeface="Arial" pitchFamily="34" charset="0"/>
              </a:rPr>
              <a:t>”</a:t>
            </a: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 543 731,87 </a:t>
            </a:r>
          </a:p>
          <a:p>
            <a:pPr eaLnBrk="0" hangingPunct="0">
              <a:spcBef>
                <a:spcPts val="700"/>
              </a:spcBef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400">
                <a:solidFill>
                  <a:srgbClr val="000000"/>
                </a:solidFill>
                <a:latin typeface="Arial" pitchFamily="34" charset="0"/>
              </a:rPr>
              <a:t>Próg - 183 punków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sz="24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2894</Words>
  <Application>Microsoft Office PowerPoint</Application>
  <PresentationFormat>Pokaz na ekranie (4:3)</PresentationFormat>
  <Paragraphs>793</Paragraphs>
  <Slides>55</Slides>
  <Notes>54</Notes>
  <HiddenSlides>1</HiddenSlides>
  <MMClips>0</MMClips>
  <ScaleCrop>false</ScaleCrop>
  <HeadingPairs>
    <vt:vector size="8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55</vt:i4>
      </vt:variant>
    </vt:vector>
  </HeadingPairs>
  <TitlesOfParts>
    <vt:vector size="69" baseType="lpstr">
      <vt:lpstr>Tahoma</vt:lpstr>
      <vt:lpstr>MS Gothic</vt:lpstr>
      <vt:lpstr>Times New Roman</vt:lpstr>
      <vt:lpstr>Arial</vt:lpstr>
      <vt:lpstr>Britannic Bold</vt:lpstr>
      <vt:lpstr>Cambria</vt:lpstr>
      <vt:lpstr>Wingdings</vt:lpstr>
      <vt:lpstr>Univers;Arial</vt:lpstr>
      <vt:lpstr>Microsoft YaHei</vt:lpstr>
      <vt:lpstr>Wingdings 2</vt:lpstr>
      <vt:lpstr>Calibri</vt:lpstr>
      <vt:lpstr>Motyw pakietu Office</vt:lpstr>
      <vt:lpstr>1_Motyw pakietu Office</vt:lpstr>
      <vt:lpstr>Dokument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  <vt:lpstr>Slajd 49</vt:lpstr>
      <vt:lpstr>Slajd 50</vt:lpstr>
      <vt:lpstr>Slajd 51</vt:lpstr>
      <vt:lpstr>Slajd 52</vt:lpstr>
      <vt:lpstr>Slajd 53</vt:lpstr>
      <vt:lpstr>Slajd 54</vt:lpstr>
      <vt:lpstr>Slajd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Fundusz Inicjatyw Obywatelskich - podsumowanie i perspektywy</dc:title>
  <dc:creator>Filip Kolodziejski</dc:creator>
  <cp:lastModifiedBy>rpedziwiater</cp:lastModifiedBy>
  <cp:revision>194</cp:revision>
  <cp:lastPrinted>2013-02-28T08:02:36Z</cp:lastPrinted>
  <dcterms:created xsi:type="dcterms:W3CDTF">2012-12-02T19:34:30Z</dcterms:created>
  <dcterms:modified xsi:type="dcterms:W3CDTF">2014-02-20T09:22:47Z</dcterms:modified>
</cp:coreProperties>
</file>