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57" r:id="rId2"/>
    <p:sldId id="282" r:id="rId3"/>
    <p:sldId id="314" r:id="rId4"/>
    <p:sldId id="315" r:id="rId5"/>
    <p:sldId id="283" r:id="rId6"/>
    <p:sldId id="299" r:id="rId7"/>
    <p:sldId id="301" r:id="rId8"/>
    <p:sldId id="309" r:id="rId9"/>
    <p:sldId id="302" r:id="rId10"/>
    <p:sldId id="310" r:id="rId11"/>
    <p:sldId id="311" r:id="rId12"/>
    <p:sldId id="312" r:id="rId13"/>
    <p:sldId id="313" r:id="rId14"/>
    <p:sldId id="258" r:id="rId15"/>
    <p:sldId id="275" r:id="rId16"/>
    <p:sldId id="284" r:id="rId17"/>
    <p:sldId id="285" r:id="rId18"/>
    <p:sldId id="286" r:id="rId19"/>
    <p:sldId id="287" r:id="rId20"/>
    <p:sldId id="288" r:id="rId21"/>
    <p:sldId id="259" r:id="rId22"/>
    <p:sldId id="290" r:id="rId23"/>
    <p:sldId id="291" r:id="rId24"/>
    <p:sldId id="293" r:id="rId25"/>
    <p:sldId id="294" r:id="rId26"/>
    <p:sldId id="295" r:id="rId27"/>
    <p:sldId id="296" r:id="rId28"/>
    <p:sldId id="297" r:id="rId29"/>
    <p:sldId id="298" r:id="rId30"/>
    <p:sldId id="316" r:id="rId31"/>
    <p:sldId id="308" r:id="rId32"/>
    <p:sldId id="306" r:id="rId33"/>
  </p:sldIdLst>
  <p:sldSz cx="12192000" cy="6858000"/>
  <p:notesSz cx="6819900" cy="99187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299E2-F627-4BFE-9A8C-20BD49114A0C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582B1-5651-4A82-846F-C8B6CCB55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85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4586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63690" y="0"/>
            <a:ext cx="2954586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51CB-B0CB-48C7-858C-B44DDA1CBCA7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828" y="4773613"/>
            <a:ext cx="5456245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1814"/>
            <a:ext cx="2954586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63690" y="9421814"/>
            <a:ext cx="2954586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C14EE-F47D-4529-A12D-15823D7C18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18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14EE-F47D-4529-A12D-15823D7C184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04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Grupa robocza – w tym 2</a:t>
            </a:r>
            <a:r>
              <a:rPr lang="pl-PL" baseline="0" dirty="0"/>
              <a:t> osoby z RDPP (KB, WK) oraz p. AO – koordynatorka partnerstwa Mapy drogowej zajmującej się tym zagadnieniem</a:t>
            </a: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solidFill>
                  <a:srgbClr val="000000"/>
                </a:solidFill>
                <a:latin typeface="Calibri" panose="020F0502020204030204" pitchFamily="34" charset="0"/>
              </a:rPr>
              <a:t>ja zostałam przez dyrektora Departamentu Społeczeństwa Obywatelskiego poproszona o koordynowanie tychże prac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14EE-F47D-4529-A12D-15823D7C184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59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Wydaje się chyba</a:t>
            </a:r>
            <a:r>
              <a:rPr lang="pl-PL" baseline="0" dirty="0"/>
              <a:t> dość naturalnym, że członkowie RDPP raczej z dystansem podchodzą do ew. likwidacji podmiotu, w którym pracują</a:t>
            </a:r>
          </a:p>
          <a:p>
            <a:r>
              <a:rPr lang="pl-PL" baseline="0" dirty="0"/>
              <a:t>Moja rola: 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prowadzenie spotkań, opracowanie materiału na podstawie artykułowanych podczas spotkań koncepcji i argumentów, bez opowiadania się za żadną ze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str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14EE-F47D-4529-A12D-15823D7C184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79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Wydaje się chyba</a:t>
            </a:r>
            <a:r>
              <a:rPr lang="pl-PL" baseline="0" dirty="0"/>
              <a:t> dość naturalnym, że członkowie RDPP raczej z dystansem podchodzą do ew. likwidacji podmiotu, w którym pracują</a:t>
            </a:r>
          </a:p>
          <a:p>
            <a:r>
              <a:rPr lang="pl-PL" baseline="0" dirty="0"/>
              <a:t>Moja rola: </a:t>
            </a:r>
            <a:r>
              <a:rPr lang="pl-PL" dirty="0">
                <a:solidFill>
                  <a:schemeClr val="tx1"/>
                </a:solidFill>
                <a:sym typeface="Wingdings" panose="05000000000000000000" pitchFamily="2" charset="2"/>
              </a:rPr>
              <a:t>prowadzenie spotkań, opracowanie materiału na podstawie artykułowanych podczas spotkań koncepcji i argumentów, bez opowiadania się za żadną ze </a:t>
            </a:r>
            <a:r>
              <a:rPr lang="pl-PL" dirty="0" err="1">
                <a:solidFill>
                  <a:schemeClr val="tx1"/>
                </a:solidFill>
                <a:sym typeface="Wingdings" panose="05000000000000000000" pitchFamily="2" charset="2"/>
              </a:rPr>
              <a:t>str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14EE-F47D-4529-A12D-15823D7C184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42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14EE-F47D-4529-A12D-15823D7C184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84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 słabościach</a:t>
            </a:r>
            <a:r>
              <a:rPr lang="pl-PL" baseline="0" dirty="0"/>
              <a:t> RDPP mówił KB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14EE-F47D-4529-A12D-15823D7C184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736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Inicjatywa</a:t>
            </a:r>
            <a:r>
              <a:rPr lang="pl-PL" baseline="0" dirty="0"/>
              <a:t> </a:t>
            </a:r>
            <a:r>
              <a:rPr lang="pl-PL" baseline="0" dirty="0" err="1"/>
              <a:t>pseudoustawodawcza</a:t>
            </a:r>
            <a:r>
              <a:rPr lang="pl-PL" baseline="0" dirty="0"/>
              <a:t> – możliwość przygotowania propozycji zmian legislacyjnych i przekazywanie ich organowi, który wg Konstytucji posiada uprawnienia do inicjatywy ustawodawczej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14EE-F47D-4529-A12D-15823D7C184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39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C14EE-F47D-4529-A12D-15823D7C184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76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D597-762A-4E55-BA91-D9E6F91ABB3D}" type="datetime1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3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FBE6-F02F-42A0-A5A7-AF6F5E84CE89}" type="datetime1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35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7BD4-F69D-4CCB-8301-E6485521347E}" type="datetime1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66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37E2-E426-4C5C-AFF1-3D5D59534F14}" type="datetime1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636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25D3-5724-4617-A78A-E3F76E845B78}" type="datetime1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07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EF12F-DA4A-4DEA-A773-09E906771376}" type="datetime1">
              <a:rPr lang="pl-PL" smtClean="0"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54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8840-A477-4C3D-B67A-4802E8E7D899}" type="datetime1">
              <a:rPr lang="pl-PL" smtClean="0"/>
              <a:t>06.06.2018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38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526B-24BE-4013-8743-EF1C7D4CAC94}" type="datetime1">
              <a:rPr lang="pl-PL" smtClean="0"/>
              <a:t>06.06.2018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24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A424-9D03-41F6-B9C1-AF165EB55509}" type="datetime1">
              <a:rPr lang="pl-PL" smtClean="0"/>
              <a:t>06.06.2018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06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1ECBA-0ED6-413E-84E0-C253A3CF57C8}" type="datetime1">
              <a:rPr lang="pl-PL" smtClean="0"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122ED4-CAC2-401B-BA7E-80589E9B5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1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5EDD-A28A-4A45-89BB-76FE919F0D49}" type="datetime1">
              <a:rPr lang="pl-PL" smtClean="0"/>
              <a:t>06.06.2018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80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4C9041-9F10-4504-91D6-217E2A3C0159}" type="datetime1">
              <a:rPr lang="pl-PL" smtClean="0"/>
              <a:t>06.06.2018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122ED4-CAC2-401B-BA7E-80589E9B513B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79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leczenstwoobywatelskie.gov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o&#380;ytek.gov.p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r="30029"/>
          <a:stretch/>
        </p:blipFill>
        <p:spPr>
          <a:xfrm>
            <a:off x="9199963" y="0"/>
            <a:ext cx="2992037" cy="727970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1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568" y="4972376"/>
            <a:ext cx="8894545" cy="940254"/>
          </a:xfrm>
          <a:prstGeom prst="rect">
            <a:avLst/>
          </a:prstGeom>
        </p:spPr>
      </p:pic>
      <p:sp>
        <p:nvSpPr>
          <p:cNvPr id="7" name="pole tekstowe 12"/>
          <p:cNvSpPr txBox="1">
            <a:spLocks noChangeArrowheads="1"/>
          </p:cNvSpPr>
          <p:nvPr/>
        </p:nvSpPr>
        <p:spPr bwMode="auto">
          <a:xfrm>
            <a:off x="364597" y="1493559"/>
            <a:ext cx="116559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solidFill>
                  <a:schemeClr val="accent2"/>
                </a:solidFill>
              </a:rPr>
              <a:t>Społeczeństwo obywatelskie w Polsce </a:t>
            </a:r>
          </a:p>
          <a:p>
            <a:pPr algn="ctr"/>
            <a:r>
              <a:rPr lang="pl-PL" sz="4000" dirty="0">
                <a:solidFill>
                  <a:schemeClr val="accent2"/>
                </a:solidFill>
              </a:rPr>
              <a:t>– potencjał, szanse rozwojowe, zagrożenia. </a:t>
            </a:r>
          </a:p>
          <a:p>
            <a:pPr algn="ctr"/>
            <a:r>
              <a:rPr lang="pl-PL" sz="4000" dirty="0">
                <a:solidFill>
                  <a:schemeClr val="accent2"/>
                </a:solidFill>
              </a:rPr>
              <a:t>Działalność Departamentu Społeczeństwa Obywatelskiego KPRM </a:t>
            </a:r>
          </a:p>
        </p:txBody>
      </p:sp>
    </p:spTree>
    <p:extLst>
      <p:ext uri="{BB962C8B-B14F-4D97-AF65-F5344CB8AC3E}">
        <p14:creationId xmlns:p14="http://schemas.microsoft.com/office/powerpoint/2010/main" val="3854062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10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  <p:sp>
        <p:nvSpPr>
          <p:cNvPr id="4" name="pole tekstowe 21"/>
          <p:cNvSpPr txBox="1">
            <a:spLocks noChangeArrowheads="1"/>
          </p:cNvSpPr>
          <p:nvPr/>
        </p:nvSpPr>
        <p:spPr bwMode="auto">
          <a:xfrm>
            <a:off x="2060033" y="421894"/>
            <a:ext cx="413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2800" dirty="0">
                <a:latin typeface="Calibri" panose="020F0502020204030204" pitchFamily="34" charset="0"/>
              </a:rPr>
              <a:t>ZESPOŁY EKSPERCKIE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1074737"/>
            <a:ext cx="12201525" cy="5278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Zespoły mają charakter pomocniczy i doradczy. Powstały jako wyraz dążenia Pełnomocnika do nawiązania stałej współpracy ze środowiskami pozarządowymi i naukowymi, a także wdrażania zasad dialogu obywatelskiego i partycypacji obywatelskiej w pracach nad tworzeniem rządowych programów wspierania rozwoju społeczeństwa obywatelskiego.</a:t>
            </a:r>
          </a:p>
          <a:p>
            <a:r>
              <a:rPr lang="pl-PL" sz="24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Powołanych zostało 8 zespołów tematycznych. Każdy z zespołów liczy od kilku do kilkunastu osób. </a:t>
            </a:r>
          </a:p>
          <a:p>
            <a:endParaRPr lang="pl-PL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Ich celem zasadniczym jest wypracowanie i konsultowania założeń programów wspierania rozwoju społeczeństwa obywatelskiego.</a:t>
            </a:r>
          </a:p>
        </p:txBody>
      </p:sp>
    </p:spTree>
    <p:extLst>
      <p:ext uri="{BB962C8B-B14F-4D97-AF65-F5344CB8AC3E}">
        <p14:creationId xmlns:p14="http://schemas.microsoft.com/office/powerpoint/2010/main" val="88535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11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  <p:sp>
        <p:nvSpPr>
          <p:cNvPr id="5" name="pole tekstowe 21"/>
          <p:cNvSpPr txBox="1">
            <a:spLocks noChangeArrowheads="1"/>
          </p:cNvSpPr>
          <p:nvPr/>
        </p:nvSpPr>
        <p:spPr bwMode="auto">
          <a:xfrm>
            <a:off x="2095544" y="404139"/>
            <a:ext cx="413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2800" dirty="0">
                <a:latin typeface="Calibri" panose="020F0502020204030204" pitchFamily="34" charset="0"/>
              </a:rPr>
              <a:t>ZESPOŁY EKSPERCKIE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074738"/>
            <a:ext cx="12192000" cy="526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l-PL" sz="2400" u="sng" dirty="0">
                <a:solidFill>
                  <a:schemeClr val="tx1"/>
                </a:solidFill>
              </a:rPr>
              <a:t>Zespoły te poświęcone są następującym obszarom tematycznym: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Budowa instytucji dialogu obywatelskiego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Podstawy prawne społeczeństwa obywatelskiego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Reforma systemu horyzontalnego finansowania rozwoju społeczeństwa obywatelskiego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Program rozwoju wolontariatu długoterminowego - Korpus Solidarności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Edukacja obywatelska – wspieranie rozwoju uniwersytetów ludowych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Promocja uczestnictwa rodzin w życiu publicznym i przeciwdziałania ich dyskryminacji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Wspieranie harcerstwa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solidFill>
                  <a:schemeClr val="tx1"/>
                </a:solidFill>
              </a:rPr>
              <a:t>Wspieranie mediów obywatelskich</a:t>
            </a:r>
          </a:p>
        </p:txBody>
      </p:sp>
    </p:spTree>
    <p:extLst>
      <p:ext uri="{BB962C8B-B14F-4D97-AF65-F5344CB8AC3E}">
        <p14:creationId xmlns:p14="http://schemas.microsoft.com/office/powerpoint/2010/main" val="13805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6834" y="508546"/>
            <a:ext cx="10355580" cy="690142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  <a:latin typeface="+mn-lt"/>
              </a:rPr>
              <a:t>PROGRAMY WSPIERANIA ROZWOJU SPOŁECZEŃSTWA OBYWATELSKIEGO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1331650"/>
            <a:ext cx="12191999" cy="5022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2257425" y="1395413"/>
            <a:ext cx="2590800" cy="2590800"/>
            <a:chOff x="2257425" y="1395413"/>
            <a:chExt cx="2590800" cy="2590800"/>
          </a:xfrm>
        </p:grpSpPr>
        <p:pic>
          <p:nvPicPr>
            <p:cNvPr id="9" name="Obraz 3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57425" y="1395413"/>
              <a:ext cx="25908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ole tekstowe 22"/>
            <p:cNvSpPr txBox="1">
              <a:spLocks noChangeArrowheads="1"/>
            </p:cNvSpPr>
            <p:nvPr/>
          </p:nvSpPr>
          <p:spPr bwMode="auto">
            <a:xfrm>
              <a:off x="2626019" y="2203928"/>
              <a:ext cx="159385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 dirty="0">
                  <a:latin typeface="Calibri" pitchFamily="34" charset="0"/>
                </a:rPr>
                <a:t>Fundusz Inicjatyw Obywatelskich</a:t>
              </a:r>
              <a:endParaRPr lang="pl-PL" sz="1500" dirty="0">
                <a:latin typeface="Calibri" pitchFamily="34" charset="0"/>
              </a:endParaRPr>
            </a:p>
            <a:p>
              <a:pPr algn="ctr"/>
              <a:r>
                <a:rPr lang="pl-PL" sz="1500" dirty="0">
                  <a:latin typeface="Calibri" pitchFamily="34" charset="0"/>
                </a:rPr>
                <a:t>(FIO)</a:t>
              </a:r>
              <a:endParaRPr lang="en-US" sz="1500" dirty="0">
                <a:latin typeface="Calibri" pitchFamily="34" charset="0"/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4678363" y="1395413"/>
            <a:ext cx="2590800" cy="2590800"/>
            <a:chOff x="4678363" y="1395413"/>
            <a:chExt cx="2590800" cy="2590800"/>
          </a:xfrm>
        </p:grpSpPr>
        <p:pic>
          <p:nvPicPr>
            <p:cNvPr id="12" name="Obraz 3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78363" y="1395413"/>
              <a:ext cx="25908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pole tekstowe 23"/>
            <p:cNvSpPr txBox="1">
              <a:spLocks noChangeArrowheads="1"/>
            </p:cNvSpPr>
            <p:nvPr/>
          </p:nvSpPr>
          <p:spPr bwMode="auto">
            <a:xfrm>
              <a:off x="4973638" y="1964862"/>
              <a:ext cx="1700212" cy="1246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 dirty="0">
                  <a:latin typeface="Calibri" pitchFamily="34" charset="0"/>
                </a:rPr>
                <a:t>Program rozwoju instytucjonalnego organizacji obywatelskich</a:t>
              </a:r>
              <a:r>
                <a:rPr lang="pl-PL" sz="1500" dirty="0">
                  <a:latin typeface="Calibri" pitchFamily="34" charset="0"/>
                </a:rPr>
                <a:t> (PROO)</a:t>
              </a:r>
              <a:endParaRPr lang="en-US" sz="1500" dirty="0">
                <a:latin typeface="Calibri" pitchFamily="34" charset="0"/>
              </a:endParaRP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7115175" y="1390650"/>
            <a:ext cx="2589213" cy="2590800"/>
            <a:chOff x="7115175" y="1390650"/>
            <a:chExt cx="2589213" cy="2590800"/>
          </a:xfrm>
        </p:grpSpPr>
        <p:pic>
          <p:nvPicPr>
            <p:cNvPr id="15" name="Obraz 3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15175" y="1390650"/>
              <a:ext cx="2589213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pole tekstowe 24"/>
            <p:cNvSpPr txBox="1">
              <a:spLocks noChangeArrowheads="1"/>
            </p:cNvSpPr>
            <p:nvPr/>
          </p:nvSpPr>
          <p:spPr bwMode="auto">
            <a:xfrm>
              <a:off x="7493000" y="2235200"/>
              <a:ext cx="1508125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 dirty="0">
                  <a:latin typeface="Calibri" pitchFamily="34" charset="0"/>
                </a:rPr>
                <a:t>Korpus Solidarności</a:t>
              </a: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4689475" y="3621088"/>
            <a:ext cx="2590800" cy="2590800"/>
            <a:chOff x="4689475" y="3621088"/>
            <a:chExt cx="2590800" cy="2590800"/>
          </a:xfrm>
        </p:grpSpPr>
        <p:pic>
          <p:nvPicPr>
            <p:cNvPr id="19" name="Obraz 3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89475" y="3621088"/>
              <a:ext cx="25908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pole tekstowe 27"/>
            <p:cNvSpPr txBox="1">
              <a:spLocks noChangeArrowheads="1"/>
            </p:cNvSpPr>
            <p:nvPr/>
          </p:nvSpPr>
          <p:spPr bwMode="auto">
            <a:xfrm>
              <a:off x="5035905" y="4351106"/>
              <a:ext cx="1595437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 dirty="0">
                  <a:latin typeface="Calibri" pitchFamily="34" charset="0"/>
                </a:rPr>
                <a:t>Program wsparcia organizacji harcerskich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7126288" y="3635375"/>
            <a:ext cx="2590800" cy="2590800"/>
            <a:chOff x="7126288" y="3635375"/>
            <a:chExt cx="2590800" cy="2590800"/>
          </a:xfrm>
        </p:grpSpPr>
        <p:pic>
          <p:nvPicPr>
            <p:cNvPr id="22" name="Obraz 3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26288" y="3635375"/>
              <a:ext cx="25908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pole tekstowe 28"/>
            <p:cNvSpPr txBox="1">
              <a:spLocks noChangeArrowheads="1"/>
            </p:cNvSpPr>
            <p:nvPr/>
          </p:nvSpPr>
          <p:spPr bwMode="auto">
            <a:xfrm>
              <a:off x="7459663" y="4413250"/>
              <a:ext cx="1593850" cy="78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500" dirty="0">
                  <a:latin typeface="Calibri" pitchFamily="34" charset="0"/>
                </a:rPr>
                <a:t>Program wsparcia uniwersytetów ludowych</a:t>
              </a:r>
            </a:p>
          </p:txBody>
        </p:sp>
      </p:grpSp>
      <p:sp>
        <p:nvSpPr>
          <p:cNvPr id="26" name="pole tekstowe 26"/>
          <p:cNvSpPr txBox="1">
            <a:spLocks noChangeArrowheads="1"/>
          </p:cNvSpPr>
          <p:nvPr/>
        </p:nvSpPr>
        <p:spPr bwMode="auto">
          <a:xfrm>
            <a:off x="2572752" y="4252975"/>
            <a:ext cx="1593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dirty="0">
                <a:latin typeface="Calibri" pitchFamily="34" charset="0"/>
              </a:rPr>
              <a:t>Fundusz Wsparcia Organizacji Pożytku Publicznego</a:t>
            </a: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30137" y="3959442"/>
            <a:ext cx="1757778" cy="1535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91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13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  <p:sp>
        <p:nvSpPr>
          <p:cNvPr id="4" name="pole tekstowe 21"/>
          <p:cNvSpPr txBox="1">
            <a:spLocks noChangeArrowheads="1"/>
          </p:cNvSpPr>
          <p:nvPr/>
        </p:nvSpPr>
        <p:spPr bwMode="auto">
          <a:xfrm>
            <a:off x="2210953" y="785879"/>
            <a:ext cx="5992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2800" dirty="0">
                <a:latin typeface="Calibri" panose="020F0502020204030204" pitchFamily="34" charset="0"/>
              </a:rPr>
              <a:t>AKTUALNE DZIAŁANIA PRIORYTETOWE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1695635"/>
            <a:ext cx="12191999" cy="4622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ole tekstowe 21"/>
          <p:cNvSpPr txBox="1">
            <a:spLocks noChangeArrowheads="1"/>
          </p:cNvSpPr>
          <p:nvPr/>
        </p:nvSpPr>
        <p:spPr bwMode="auto">
          <a:xfrm>
            <a:off x="1502071" y="2518829"/>
            <a:ext cx="876173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RDO - INSTYTUCJONALIZACJA DIALOGU OBYWATELSKIEGO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PRACE LEGISLACYJNE ZWIĄZANE Z REALIZACJĄ ZADAŃ PRZEWODNICZĄCEGO KOMITETU DS. POŻYTKU PUBLICZNEGO 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3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1059" y="426128"/>
            <a:ext cx="8880074" cy="929531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PRACE NAD INSTYTUCJONALIZACJĄ </a:t>
            </a:r>
            <a:br>
              <a:rPr lang="pl-PL" sz="2800" dirty="0">
                <a:solidFill>
                  <a:schemeClr val="tx1"/>
                </a:solidFill>
                <a:latin typeface="+mn-lt"/>
              </a:rPr>
            </a:br>
            <a:r>
              <a:rPr lang="pl-PL" sz="2800" dirty="0">
                <a:solidFill>
                  <a:schemeClr val="tx1"/>
                </a:solidFill>
                <a:latin typeface="+mn-lt"/>
              </a:rPr>
              <a:t>DIALOGU OBYWATELSKIEGO W KPRM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5346" y="1900819"/>
            <a:ext cx="11182120" cy="436777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l-PL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2016 r. </a:t>
            </a:r>
            <a:endParaRPr lang="pl-PL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000000"/>
                </a:solidFill>
              </a:rPr>
              <a:t>powołanie przez Pełnomocnika Rządu ds. Społeczeństwa Obywatelskiego Zespołu ds. Dialogu (ok. 25 osób)</a:t>
            </a:r>
          </a:p>
          <a:p>
            <a:pPr marL="177800" lvl="0" indent="-17780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000000"/>
                </a:solidFill>
              </a:rPr>
              <a:t>2 spotkania Zespołu – dyskusje gł. wokół kondycji obecnego systemu dialogu w Polsce. Przewaga opinii o konieczności utworzenia nowego ciała/organu – Rady Dialogu Obywatelskiego</a:t>
            </a:r>
            <a:endParaRPr lang="pl-PL" sz="26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pl-PL" sz="3000" b="1" dirty="0">
                <a:solidFill>
                  <a:srgbClr val="000000"/>
                </a:solidFill>
                <a:latin typeface="Calibri" panose="020F0502020204030204" pitchFamily="34" charset="0"/>
              </a:rPr>
              <a:t>2017 r.</a:t>
            </a:r>
            <a:endParaRPr lang="pl-PL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indent="-17780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000000"/>
                </a:solidFill>
              </a:rPr>
              <a:t>2.10.2017 – kolejne posiedzenie Zespołu ds. Dialogu, na którym zdecydowano, iż warto rozpocząć prace nad utworzeniem Rady Dialogu Obywatelskiego</a:t>
            </a:r>
            <a:endParaRPr lang="pl-PL" sz="2600" dirty="0"/>
          </a:p>
          <a:p>
            <a:pPr marL="177800" indent="-17780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000000"/>
                </a:solidFill>
              </a:rPr>
              <a:t>9 osób zadeklarowało udział w pracach grupy roboczej ds. opracowania wstępnej koncepcji RDO</a:t>
            </a:r>
            <a:endParaRPr lang="pl-PL" sz="2600" dirty="0"/>
          </a:p>
          <a:p>
            <a:pPr marL="177800" indent="-17780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000000"/>
                </a:solidFill>
              </a:rPr>
              <a:t>Opracowanie wstępnego harmonogramu i wybór koordynatora</a:t>
            </a:r>
            <a:endParaRPr lang="pl-PL" sz="2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14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5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628" y="195308"/>
            <a:ext cx="8123069" cy="1311271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PRACE NAD INSTYTUCJONALIZACJĄ </a:t>
            </a:r>
            <a:br>
              <a:rPr lang="pl-PL" sz="2800" dirty="0">
                <a:solidFill>
                  <a:schemeClr val="tx1"/>
                </a:solidFill>
                <a:latin typeface="+mn-lt"/>
              </a:rPr>
            </a:br>
            <a:r>
              <a:rPr lang="pl-PL" sz="2800" dirty="0">
                <a:solidFill>
                  <a:schemeClr val="tx1"/>
                </a:solidFill>
                <a:latin typeface="+mn-lt"/>
              </a:rPr>
              <a:t>DIALOGU OBYWATELSKIEGO W KPRM – CD.</a:t>
            </a:r>
            <a:br>
              <a:rPr lang="pl-PL" sz="2800" dirty="0">
                <a:solidFill>
                  <a:schemeClr val="tx1"/>
                </a:solidFill>
                <a:latin typeface="+mn-lt"/>
              </a:rPr>
            </a:br>
            <a:r>
              <a:rPr lang="pl-PL" sz="2800" dirty="0">
                <a:solidFill>
                  <a:schemeClr val="tx1"/>
                </a:solidFill>
                <a:latin typeface="+mn-lt"/>
              </a:rPr>
              <a:t>GRUPA ROBOCZA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6604" y="1879444"/>
            <a:ext cx="10856021" cy="4466931"/>
          </a:xfrm>
        </p:spPr>
        <p:txBody>
          <a:bodyPr>
            <a:normAutofit lnSpcReduction="10000"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3.11.2017</a:t>
            </a:r>
            <a:r>
              <a:rPr lang="pl-PL" sz="2400" dirty="0">
                <a:solidFill>
                  <a:schemeClr val="tx1"/>
                </a:solidFill>
              </a:rPr>
              <a:t> – jednomyślne potwierdzenie potrzeby powołania RDO jako nowej instytucji, zadecydowano o opracowaniu ankiety nt. głównych elementów koncepcji RDO, do wypełnienia przez członków Grupy roboczej 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8.12.2017 </a:t>
            </a:r>
            <a:r>
              <a:rPr lang="pl-PL" sz="2400" dirty="0">
                <a:solidFill>
                  <a:schemeClr val="tx1"/>
                </a:solidFill>
              </a:rPr>
              <a:t>– dyskusja nad materiałem będącym opracowaniem ankiet, zawierającym wstępną charakterystykę zgodności i rozbieżności i wyodrębnione warianty, zawężenie liczby wariantów, wśród punktów wspólnych - zgoda co do potrzeby powołania nowej instytucji dialogu – RDO i czerpania wzorców z RDS. Jako otwartą pozostawiono relację RDO do innych ciał dialogu (w tym RDPP)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20.12.2017</a:t>
            </a:r>
            <a:r>
              <a:rPr lang="pl-PL" sz="2400" dirty="0">
                <a:solidFill>
                  <a:schemeClr val="tx1"/>
                </a:solidFill>
              </a:rPr>
              <a:t> – prezentacja prac nad RDO podczas seminarium dla członków RDPP – głosy za modyfikacją RDO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23.01.2018 </a:t>
            </a:r>
            <a:r>
              <a:rPr lang="pl-PL" sz="2400" dirty="0">
                <a:solidFill>
                  <a:schemeClr val="tx1"/>
                </a:solidFill>
              </a:rPr>
              <a:t>– spotkanie Grupy roboczej, coraz więcej głosów, że może lepiej/łatwiej będzie modyfikować RDPP niż tworzyć nową instytucję, ew. zmieniając jej nazwę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15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42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5207" y="1873189"/>
            <a:ext cx="11776537" cy="4597474"/>
          </a:xfrm>
        </p:spPr>
        <p:txBody>
          <a:bodyPr>
            <a:normAutofit fontScale="70000" lnSpcReduction="20000"/>
          </a:bodyPr>
          <a:lstStyle/>
          <a:p>
            <a:r>
              <a:rPr lang="pl-PL" sz="3100" b="1" dirty="0">
                <a:solidFill>
                  <a:schemeClr val="tx1"/>
                </a:solidFill>
                <a:sym typeface="Wingdings" panose="05000000000000000000" pitchFamily="2" charset="2"/>
              </a:rPr>
              <a:t>23.01.2018-16.02.2018</a:t>
            </a:r>
            <a:r>
              <a:rPr lang="pl-PL" sz="3100" dirty="0">
                <a:solidFill>
                  <a:schemeClr val="tx1"/>
                </a:solidFill>
                <a:sym typeface="Wingdings" panose="05000000000000000000" pitchFamily="2" charset="2"/>
              </a:rPr>
              <a:t> – cd. prac nad materiałem, który został przesłany do członków Grupy by stworzyć wstępną koncepcję nadającą się do przedstawienia na seminarium</a:t>
            </a:r>
          </a:p>
          <a:p>
            <a:r>
              <a:rPr lang="pl-PL" sz="3100" b="1" dirty="0">
                <a:solidFill>
                  <a:schemeClr val="tx1"/>
                </a:solidFill>
                <a:sym typeface="Wingdings" panose="05000000000000000000" pitchFamily="2" charset="2"/>
              </a:rPr>
              <a:t>16.02.2018</a:t>
            </a:r>
            <a:r>
              <a:rPr lang="pl-PL" sz="3100" dirty="0">
                <a:solidFill>
                  <a:schemeClr val="tx1"/>
                </a:solidFill>
                <a:sym typeface="Wingdings" panose="05000000000000000000" pitchFamily="2" charset="2"/>
              </a:rPr>
              <a:t> r. – roboczy materiał do dyskusji został przesłany osobom, które zgłosiły swój udział w seminarium</a:t>
            </a:r>
          </a:p>
          <a:p>
            <a:r>
              <a:rPr lang="pl-PL" sz="3100" b="1" dirty="0">
                <a:solidFill>
                  <a:schemeClr val="tx1"/>
                </a:solidFill>
                <a:sym typeface="Wingdings" panose="05000000000000000000" pitchFamily="2" charset="2"/>
              </a:rPr>
              <a:t>19.02.2018 r. </a:t>
            </a:r>
            <a:r>
              <a:rPr lang="pl-PL" sz="3100" dirty="0">
                <a:solidFill>
                  <a:schemeClr val="tx1"/>
                </a:solidFill>
                <a:sym typeface="Wingdings" panose="05000000000000000000" pitchFamily="2" charset="2"/>
              </a:rPr>
              <a:t>–</a:t>
            </a:r>
            <a:r>
              <a:rPr lang="pl-PL" sz="3100" dirty="0">
                <a:solidFill>
                  <a:schemeClr val="tx1"/>
                </a:solidFill>
              </a:rPr>
              <a:t>zorganizowanie seminarium w KPRM dla przedstawienia koncepcji pod szerszą dyskusję </a:t>
            </a:r>
          </a:p>
          <a:p>
            <a:r>
              <a:rPr lang="pl-PL" sz="3100" b="1" dirty="0">
                <a:solidFill>
                  <a:schemeClr val="tx1"/>
                </a:solidFill>
                <a:sym typeface="Wingdings" panose="05000000000000000000" pitchFamily="2" charset="2"/>
              </a:rPr>
              <a:t>19.02.2018 r. – 23.03.2018 r. </a:t>
            </a:r>
            <a:r>
              <a:rPr lang="pl-PL" sz="3100" dirty="0">
                <a:solidFill>
                  <a:schemeClr val="tx1"/>
                </a:solidFill>
                <a:sym typeface="Wingdings" panose="05000000000000000000" pitchFamily="2" charset="2"/>
              </a:rPr>
              <a:t>– modyfikacja i uzupełnianie koncepcji na podstawie uwag zgłoszonych w trakcie i po seminarium</a:t>
            </a:r>
          </a:p>
          <a:p>
            <a:r>
              <a:rPr lang="pl-PL" sz="3100" b="1" dirty="0">
                <a:solidFill>
                  <a:schemeClr val="tx1"/>
                </a:solidFill>
                <a:sym typeface="Wingdings" panose="05000000000000000000" pitchFamily="2" charset="2"/>
              </a:rPr>
              <a:t>23 marca 2018 r. </a:t>
            </a:r>
            <a:r>
              <a:rPr lang="pl-PL" sz="3100" dirty="0">
                <a:solidFill>
                  <a:schemeClr val="tx1"/>
                </a:solidFill>
                <a:sym typeface="Wingdings" panose="05000000000000000000" pitchFamily="2" charset="2"/>
              </a:rPr>
              <a:t>- Spotkanie Zespołu eksperckiego ds. dialogu  obywatelskiego dla przedyskutowania zmodyfikowanego i uzupełnionego materiału</a:t>
            </a:r>
          </a:p>
          <a:p>
            <a:r>
              <a:rPr lang="pl-PL" sz="3100" b="1" dirty="0">
                <a:solidFill>
                  <a:schemeClr val="tx1"/>
                </a:solidFill>
                <a:sym typeface="Wingdings" panose="05000000000000000000" pitchFamily="2" charset="2"/>
              </a:rPr>
              <a:t>Kwiecień 2018 r. </a:t>
            </a:r>
            <a:r>
              <a:rPr lang="pl-PL" sz="3100" dirty="0">
                <a:solidFill>
                  <a:schemeClr val="tx1"/>
                </a:solidFill>
                <a:sym typeface="Wingdings" panose="05000000000000000000" pitchFamily="2" charset="2"/>
              </a:rPr>
              <a:t>– ostatnie prace redakcyjne uwzględniające uwagi zgłoszone przez Zespół i przedstawienie  Przewodniczącemu Komitetu ds. Pożytku Publicznego (</a:t>
            </a:r>
            <a:r>
              <a:rPr lang="pl-PL" sz="3100" dirty="0" err="1">
                <a:solidFill>
                  <a:schemeClr val="tx1"/>
                </a:solidFill>
                <a:sym typeface="Wingdings" panose="05000000000000000000" pitchFamily="2" charset="2"/>
              </a:rPr>
              <a:t>KdsPP</a:t>
            </a:r>
            <a:r>
              <a:rPr lang="pl-PL" sz="3100" dirty="0">
                <a:solidFill>
                  <a:schemeClr val="tx1"/>
                </a:solidFill>
                <a:sym typeface="Wingdings" panose="05000000000000000000" pitchFamily="2" charset="2"/>
              </a:rPr>
              <a:t>), który podejmie decyzję, co do kierunku dalszych prac nad projektem</a:t>
            </a:r>
          </a:p>
          <a:p>
            <a:r>
              <a:rPr lang="pl-PL" sz="3100" b="1" dirty="0">
                <a:solidFill>
                  <a:schemeClr val="tx1"/>
                </a:solidFill>
                <a:sym typeface="Wingdings" panose="05000000000000000000" pitchFamily="2" charset="2"/>
              </a:rPr>
              <a:t>6.04.2018 r. </a:t>
            </a:r>
            <a:r>
              <a:rPr lang="pl-PL" sz="3100" dirty="0">
                <a:solidFill>
                  <a:schemeClr val="tx1"/>
                </a:solidFill>
                <a:sym typeface="Wingdings" panose="05000000000000000000" pitchFamily="2" charset="2"/>
              </a:rPr>
              <a:t>– materiał przekazany Sekretarzowi Komitetu ds. Pożytku Publicznego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16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260628" y="195308"/>
            <a:ext cx="8123069" cy="1311271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PRACE NAD INSTYTUCJONALIZACJĄ </a:t>
            </a:r>
            <a:br>
              <a:rPr lang="pl-PL" sz="2800" dirty="0">
                <a:solidFill>
                  <a:schemeClr val="tx1"/>
                </a:solidFill>
                <a:latin typeface="+mn-lt"/>
              </a:rPr>
            </a:br>
            <a:r>
              <a:rPr lang="pl-PL" sz="2800" dirty="0">
                <a:solidFill>
                  <a:schemeClr val="tx1"/>
                </a:solidFill>
                <a:latin typeface="+mn-lt"/>
              </a:rPr>
              <a:t>DIALOGU OBYWATELSKIEGO W KPRM – CD.</a:t>
            </a:r>
            <a:br>
              <a:rPr lang="pl-PL" sz="2800" dirty="0">
                <a:solidFill>
                  <a:schemeClr val="tx1"/>
                </a:solidFill>
                <a:latin typeface="+mn-lt"/>
              </a:rPr>
            </a:br>
            <a:r>
              <a:rPr lang="pl-PL" sz="2800" dirty="0">
                <a:solidFill>
                  <a:schemeClr val="tx1"/>
                </a:solidFill>
                <a:latin typeface="+mn-lt"/>
              </a:rPr>
              <a:t>GRUPA ROBOCZA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42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53" y="149123"/>
            <a:ext cx="10058400" cy="116484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CO DALEJ?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8811" y="1845734"/>
            <a:ext cx="10058400" cy="42796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Przekazanie materiału Przewodniczącemu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dirty="0">
                <a:solidFill>
                  <a:schemeClr val="tx1"/>
                </a:solidFill>
                <a:sym typeface="Wingdings" panose="05000000000000000000" pitchFamily="2" charset="2"/>
              </a:rPr>
              <a:t>Komitetu ds. Pożytku Publicznego do podjęcia decyzji kierunkowych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sz="2400" dirty="0">
                <a:solidFill>
                  <a:schemeClr val="tx1"/>
                </a:solidFill>
              </a:rPr>
              <a:t>Podjęcie decyzji kierunkowych</a:t>
            </a:r>
          </a:p>
          <a:p>
            <a:pPr algn="ctr"/>
            <a:endParaRPr lang="pl-PL" sz="24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pl-PL" sz="2400" dirty="0">
                <a:solidFill>
                  <a:schemeClr val="tx1"/>
                </a:solidFill>
              </a:rPr>
              <a:t>Przygotowanie założeń do ustawy/zmian prawnych + konsultacje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17</a:t>
            </a:fld>
            <a:endParaRPr lang="pl-PL"/>
          </a:p>
        </p:txBody>
      </p:sp>
      <p:sp>
        <p:nvSpPr>
          <p:cNvPr id="6" name="Down Arrow 5"/>
          <p:cNvSpPr/>
          <p:nvPr/>
        </p:nvSpPr>
        <p:spPr>
          <a:xfrm>
            <a:off x="5816906" y="3207726"/>
            <a:ext cx="396606" cy="388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n Arrow 6"/>
          <p:cNvSpPr/>
          <p:nvPr/>
        </p:nvSpPr>
        <p:spPr>
          <a:xfrm>
            <a:off x="5816906" y="4128078"/>
            <a:ext cx="396606" cy="343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6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3397" y="310718"/>
            <a:ext cx="10058400" cy="1071535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  <a:latin typeface="+mn-lt"/>
              </a:rPr>
              <a:t>JAKIE SĄ SŁABOŚCI OBECNEGO SYSTEMU/CIAŁ DIALOGU W POLSCE?  </a:t>
            </a:r>
            <a:endParaRPr lang="pl-PL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67788" y="1942961"/>
            <a:ext cx="10289754" cy="4302345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Brak szerokiej partycypacji organizacji społeczeństwa obywatelskiego w dialogu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Brak realnego wpływu i niewystarczające kompetencje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Brak ustawowego umocowania dialogu obywatelskiego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Partykularyzm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Rozproszenie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Brak stałego miejsca prowadzenia dialogu pomiędzy rządem a sektorem obywatelskim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Słabości RDPP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18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144" y="-1"/>
            <a:ext cx="2985856" cy="7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1407" y="701335"/>
            <a:ext cx="10058400" cy="985421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UPRAWNIENIA RDO</a:t>
            </a:r>
            <a:br>
              <a:rPr lang="pl-PL" dirty="0">
                <a:solidFill>
                  <a:schemeClr val="tx1"/>
                </a:solidFill>
                <a:latin typeface="+mn-lt"/>
              </a:rPr>
            </a:br>
            <a:endParaRPr lang="pl-PL" sz="27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90830" cy="4460474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Opiniowanie projektów aktów normatywnych.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Inicjatywa (pseudo)ustawodawcza strony pozarządowej.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Wyrażanie opinii i zajmowanie stanowisk wobec strategii, planów i programów rządowych/konieczność ustosunkowania się.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Kierowanie zapytań do właściwego ministra w zakresie spraw należących do właściwości Rady.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Wnioskowanie o przeprowadzenie wysłuchania publicznego.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Przyjmowanie stanowisk w sporach pomiędzy administracją rządową a zorganizowanymi obywatelami.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19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2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-9525" y="1083076"/>
            <a:ext cx="12201525" cy="5264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tx1"/>
              </a:solidFill>
            </a:endParaRPr>
          </a:p>
          <a:p>
            <a:pPr lvl="0"/>
            <a:endParaRPr lang="pl-PL" sz="28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5" name="pole tekstowe 21"/>
          <p:cNvSpPr txBox="1">
            <a:spLocks noChangeArrowheads="1"/>
          </p:cNvSpPr>
          <p:nvPr/>
        </p:nvSpPr>
        <p:spPr bwMode="auto">
          <a:xfrm>
            <a:off x="177553" y="289590"/>
            <a:ext cx="9001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Calibri" panose="020F0502020204030204" pitchFamily="34" charset="0"/>
              </a:rPr>
              <a:t>PLAN PREZENTACJI: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6" name="pole tekstowe 21"/>
          <p:cNvSpPr txBox="1">
            <a:spLocks noChangeArrowheads="1"/>
          </p:cNvSpPr>
          <p:nvPr/>
        </p:nvSpPr>
        <p:spPr bwMode="auto">
          <a:xfrm>
            <a:off x="213064" y="1063250"/>
            <a:ext cx="1185464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SPOŁECZEŃSTWO OBYWATELSKIE – </a:t>
            </a: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PROBLEMY</a:t>
            </a:r>
            <a:r>
              <a:rPr lang="pl-PL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POTENCJAŁ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STRUKTURA I DZIAŁANIE DEPARTAMENTU SPOŁECZEŃSTWA OBYWATELSKIEGO</a:t>
            </a:r>
            <a:endParaRPr lang="pl-PL" sz="2800" dirty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ZESPOŁY EKSPERCKIE I TWORZONE PROGRAMY WSPARCIA ROZWOJU SPOŁECZEŃSTWA OBYWATELSKIEGO</a:t>
            </a:r>
            <a:endParaRPr lang="pl-PL" sz="2800" dirty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INSTYTUCJONALIZACJA DIALOGU OBYWATELSKIEGO</a:t>
            </a:r>
            <a:endParaRPr lang="pl-PL" sz="2800" dirty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DZIAŁANIA LEGISLACYJNE – AKTUALIZACJA ROZPORZĄDZEŃ DO UoDPPioW</a:t>
            </a:r>
            <a:endParaRPr lang="pl-PL" sz="2800" dirty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WSPÓŁPRACA Z PEŁNOMOCNIKAMI WOJEWODÓW</a:t>
            </a:r>
            <a:endParaRPr lang="pl-PL" sz="2800" dirty="0"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SEMINARIA I KONFERENCJE</a:t>
            </a:r>
          </a:p>
        </p:txBody>
      </p:sp>
    </p:spTree>
    <p:extLst>
      <p:ext uri="{BB962C8B-B14F-4D97-AF65-F5344CB8AC3E}">
        <p14:creationId xmlns:p14="http://schemas.microsoft.com/office/powerpoint/2010/main" val="2368092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657341" y="0"/>
            <a:ext cx="11534659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Najważniejsze rozbieżności. Pytania do podjęcia decyzji kierunkowych: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Która z przedstawionych koncepcji jest właściwa?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Utworzenie nowego ciała dialogu obywatelskiego – Rady Dialogu Obywatelskiego.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Zreformowanie RDPP poprzez np. poszerzenie jej kompetencji.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Pozostawienie obecnego </a:t>
            </a:r>
            <a:r>
              <a:rPr lang="pl-PL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status quo.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510" algn="l"/>
              </a:tabLst>
            </a:pPr>
            <a:r>
              <a:rPr lang="pl-P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Jaki zakres przedmiotowy działania (RDO) byłby właściwy?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RDO jako ciało dialogu tylko w sprawach mających bezpośredni wpływ na funkcjonowanie III sektora.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RDO jako ciało dialogu o szerszym zakresie przedmiotowym.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Ewolucyjny (RDO początkowo ciałem dialogu III sektora i ewoluowałoby w kierunku instytucjonalnego połączenia dialogu obywatelskiego z dialogiem społecznym, czy ewentualnie z innymi ciałami dialogu).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510" algn="l"/>
              </a:tabLst>
            </a:pPr>
            <a:r>
              <a:rPr lang="pl-P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Jakie powinny być strony dialogu prowadzonego w RDO?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Rząd – Reprezentanci Społeczeństwa Obywatelskiego (SO).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Rząd – Reprezentanci SO – Samorządy.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510" algn="l"/>
              </a:tabLst>
            </a:pPr>
            <a:r>
              <a:rPr lang="pl-P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Jakie powinno być umiejscowienie RDO?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RDO jako ciało samodzielne, instytucjonalnie umocowane przy KPRM.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RDO jako ciało samodzielne, instytucjonalnie umocowane przy Kancelarii Prezydenta.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70510" algn="l"/>
              </a:tabLst>
            </a:pPr>
            <a:r>
              <a:rPr lang="pl-PL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Czy powinny powstać regionalne RDO?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Tak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Tak, ale dopiero po pewnym okresie. </a:t>
            </a:r>
            <a:endParaRPr lang="pl-P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UcParenR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Nie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472" y="5601703"/>
            <a:ext cx="2923528" cy="7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2456" y="550415"/>
            <a:ext cx="9049406" cy="1633491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PRACE LEGISLACYJNE ZWIĄZANE Z REALIZACJĄ ZADAŃ PRZEWODNICZĄCEGO KOMITETU DS. POŻYTKU PUBLICZNEGO</a:t>
            </a:r>
            <a:br>
              <a:rPr lang="pl-PL" dirty="0">
                <a:solidFill>
                  <a:schemeClr val="tx1"/>
                </a:solidFill>
                <a:latin typeface="+mn-lt"/>
              </a:rPr>
            </a:br>
            <a:endParaRPr lang="pl-PL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09903" y="1974518"/>
            <a:ext cx="11508828" cy="4436508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Rozporządzenie do UoDPPioW (w sprawie wzoru ofert, umów i sprawozdań – tryb art. 19) 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Art. 19. Przewodniczący Komitetu </a:t>
            </a:r>
            <a:r>
              <a:rPr lang="pl-PL" sz="2400" dirty="0">
                <a:solidFill>
                  <a:schemeClr val="tx1"/>
                </a:solidFill>
              </a:rPr>
              <a:t>określi, w drodze rozporządzenia:</a:t>
            </a:r>
          </a:p>
          <a:p>
            <a:r>
              <a:rPr lang="pl-PL" sz="2400" dirty="0">
                <a:solidFill>
                  <a:schemeClr val="tx1"/>
                </a:solidFill>
              </a:rPr>
              <a:t>1)	wzory ofert, o których mowa w art. 14 ust. 1, 1a i 2,</a:t>
            </a:r>
          </a:p>
          <a:p>
            <a:r>
              <a:rPr lang="pl-PL" sz="2400" dirty="0">
                <a:solidFill>
                  <a:schemeClr val="tx1"/>
                </a:solidFill>
              </a:rPr>
              <a:t>2)	ramowe wzory umów, o których mowa w art. 16 ust. 1, 1a i 6,</a:t>
            </a:r>
          </a:p>
          <a:p>
            <a:r>
              <a:rPr lang="pl-PL" sz="2400" dirty="0">
                <a:solidFill>
                  <a:schemeClr val="tx1"/>
                </a:solidFill>
              </a:rPr>
              <a:t>3)	wzory sprawozdań, o których mowa w art. 18</a:t>
            </a:r>
          </a:p>
          <a:p>
            <a:r>
              <a:rPr lang="pl-PL" sz="2400" dirty="0">
                <a:solidFill>
                  <a:schemeClr val="tx1"/>
                </a:solidFill>
              </a:rPr>
              <a:t>- uwzględniając konieczność zapewnienia niezbędnych informacji dotyczących wykonania zadania publicznego oraz biorąc pod uwagę liczbę oferentów, sposób i czas realizacji zadania publicznego, a także sposób jego rozliczenia.</a:t>
            </a:r>
          </a:p>
          <a:p>
            <a:r>
              <a:rPr lang="pl-PL" dirty="0">
                <a:solidFill>
                  <a:srgbClr val="FF0000"/>
                </a:solidFill>
              </a:rPr>
              <a:t>Rozporządzenie musi wejść w życie przed 28 października 2018 r. Konsultacje z sektorem i samorządem. </a:t>
            </a:r>
          </a:p>
          <a:p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21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26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3478" y="399495"/>
            <a:ext cx="9049406" cy="1813340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PRACE LEGISLACYJNE ZWIĄZANE Z REALIZACJĄ ZADAŃ PRZEWODNICZĄCEGO KOMITETU DS. POŻYTKU PUBLICZNEGO</a:t>
            </a:r>
            <a:br>
              <a:rPr lang="pl-PL" dirty="0">
                <a:solidFill>
                  <a:schemeClr val="tx1"/>
                </a:solidFill>
                <a:latin typeface="+mn-lt"/>
              </a:rPr>
            </a:br>
            <a:endParaRPr lang="pl-PL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51338" y="1974518"/>
            <a:ext cx="9774621" cy="4436508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Rozporządzenie do UoDPPioW (w sprawie wzoru ofert, umów i sprawozdań – tryb Art. 19a) 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Art. 19a ust. 7d 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Przewodniczący Komitetu </a:t>
            </a:r>
            <a:r>
              <a:rPr lang="pl-PL" sz="2400" dirty="0">
                <a:solidFill>
                  <a:schemeClr val="tx1"/>
                </a:solidFill>
              </a:rPr>
              <a:t>określi, w drodze rozporządzenia uproszczony wzór oferty i uproszczony wzór sprawozdania z realizacji zadania, o którym mowa w ust. 1, uwzględniając konieczność zapewnienia podstawowych informacji dotyczących wykonania zadania publicznego.</a:t>
            </a:r>
          </a:p>
          <a:p>
            <a:endParaRPr lang="pl-PL" sz="2400" b="1" u="sng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Rozporządzenie musi wejść w życie przed 28 października 2018 r. Konsultacje z sektorem.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22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39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435" y="284087"/>
            <a:ext cx="9049406" cy="187318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PRACE LEGISLACYJNE ZWIĄZANE Z REALIZACJĄ ZADAŃ PRZEWODNICZĄCEGO KOMITETU DS. POŻYTKU PUBLICZNEGO</a:t>
            </a:r>
            <a:br>
              <a:rPr lang="pl-PL" dirty="0">
                <a:solidFill>
                  <a:schemeClr val="tx1"/>
                </a:solidFill>
                <a:latin typeface="+mn-lt"/>
              </a:rPr>
            </a:br>
            <a:endParaRPr lang="pl-PL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72250" y="1743851"/>
            <a:ext cx="11630360" cy="4683581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Rozporządzenie do UoDPPioW (w sprawie wzoru sprawozdań merytorycznych) 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Art. 23 ust. 8 </a:t>
            </a:r>
            <a:r>
              <a:rPr lang="pl-PL" sz="2400" dirty="0">
                <a:solidFill>
                  <a:schemeClr val="tx1"/>
                </a:solidFill>
              </a:rPr>
              <a:t>Przewodniczący Komitetu określi, w drodze rozporządzenia, </a:t>
            </a:r>
            <a:r>
              <a:rPr lang="pl-PL" sz="2400" b="1" dirty="0">
                <a:solidFill>
                  <a:schemeClr val="tx1"/>
                </a:solidFill>
              </a:rPr>
              <a:t>wzór sprawozdania merytorycznego</a:t>
            </a:r>
            <a:r>
              <a:rPr lang="pl-PL" sz="2400" dirty="0">
                <a:solidFill>
                  <a:schemeClr val="tx1"/>
                </a:solidFill>
              </a:rPr>
              <a:t>, o którym mowa w ust. 1 i 1a, oraz </a:t>
            </a:r>
            <a:r>
              <a:rPr lang="pl-PL" sz="2400" b="1" dirty="0">
                <a:solidFill>
                  <a:schemeClr val="tx1"/>
                </a:solidFill>
              </a:rPr>
              <a:t>wzór uproszczonego sprawozdania merytorycznego</a:t>
            </a:r>
            <a:r>
              <a:rPr lang="pl-PL" sz="2400" dirty="0">
                <a:solidFill>
                  <a:schemeClr val="tx1"/>
                </a:solidFill>
              </a:rPr>
              <a:t>, o którym mowa w ust. 6c, kierując się potrzebą ujednolicenia składanych sprawozdań. </a:t>
            </a:r>
          </a:p>
          <a:p>
            <a:r>
              <a:rPr lang="pl-PL" sz="2400" dirty="0">
                <a:solidFill>
                  <a:schemeClr val="tx1"/>
                </a:solidFill>
              </a:rPr>
              <a:t>(</a:t>
            </a:r>
            <a:r>
              <a:rPr lang="pl-PL" sz="2400" i="1" dirty="0">
                <a:solidFill>
                  <a:schemeClr val="tx1"/>
                </a:solidFill>
              </a:rPr>
              <a:t>Organizacja pożytku publicznego sporządza roczne sprawozdanie merytoryczne ze swojej działalności; 6c. Organizacja pożytku publicznego, która w roku obrotowym, za który sporządza sprawozdanie finansowe i merytoryczne ze swojej działalności, osiągnęła przychód nieprzekraczający 100 000 zł, zamieszcza na stronie podmiotowej Narodowego Instytutu w Biuletynie Informacji Publicznej, w terminie, o którym mowa w ust. 6 lub w ust. 6b, sprawozdanie, o którym mowa w ust. 1 i 1a, w formie uproszczonego sprawozdania merytorycznego.)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rgbClr val="FF0000"/>
                </a:solidFill>
              </a:rPr>
              <a:t>Rozporządzenie musi wejść w życie przed 28 października 2018 r. Konsultacje z sektorem.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23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47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67559" y="1832629"/>
            <a:ext cx="11275253" cy="4436508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Rozporządzenie do UoDPPioW (w sprawie </a:t>
            </a:r>
            <a:r>
              <a:rPr lang="pl-PL" sz="2400" b="1" dirty="0"/>
              <a:t>wymiany informacji dotyczących organizacji pożytku publicznego</a:t>
            </a:r>
            <a:r>
              <a:rPr lang="pl-PL" sz="2400" b="1" dirty="0">
                <a:solidFill>
                  <a:schemeClr val="tx1"/>
                </a:solidFill>
              </a:rPr>
              <a:t>)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Art. 27a ust. 10</a:t>
            </a:r>
          </a:p>
          <a:p>
            <a:r>
              <a:rPr lang="pl-PL" sz="2400" dirty="0">
                <a:solidFill>
                  <a:schemeClr val="tx1"/>
                </a:solidFill>
              </a:rPr>
              <a:t>Przewodniczący Komitetu w porozumieniu z ministrem właściwym do spraw finansów publicznych oraz Ministrem Sprawiedliwości określi, w drodze rozporządzenia, tryby, terminy oraz format i strukturę danych dla </a:t>
            </a:r>
            <a:r>
              <a:rPr lang="pl-PL" sz="2400" b="1" dirty="0">
                <a:solidFill>
                  <a:schemeClr val="tx1"/>
                </a:solidFill>
              </a:rPr>
              <a:t>wymiany informacji dotyczących organizacji pożytku publicznego</a:t>
            </a:r>
            <a:r>
              <a:rPr lang="pl-PL" sz="2400" dirty="0">
                <a:solidFill>
                  <a:schemeClr val="tx1"/>
                </a:solidFill>
              </a:rPr>
              <a:t>, o których mowa w ust. 4 i 5, między Dyrektorem Narodowego Instytutu a Ministrem Sprawiedliwości oraz ministrem właściwym do spraw finansów publicznych,</a:t>
            </a:r>
          </a:p>
          <a:p>
            <a:r>
              <a:rPr lang="pl-PL" dirty="0">
                <a:solidFill>
                  <a:srgbClr val="FF0000"/>
                </a:solidFill>
              </a:rPr>
              <a:t>Rozporządzenie musi wejść w życie przed 28 października 2018 r. Konsultacje z MS, MF, Dyr. NIW-CRSO. </a:t>
            </a:r>
            <a:endParaRPr lang="pl-PL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24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397046" y="319597"/>
            <a:ext cx="9049406" cy="187318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PRACE LEGISLACYJNE ZWIĄZANE Z REALIZACJĄ ZADAŃ PRZEWODNICZĄCEGO KOMITETU DS. POŻYTKU PUBLICZNEGO</a:t>
            </a:r>
            <a:br>
              <a:rPr lang="pl-PL" dirty="0">
                <a:solidFill>
                  <a:schemeClr val="tx1"/>
                </a:solidFill>
                <a:latin typeface="+mn-lt"/>
              </a:rPr>
            </a:br>
            <a:endParaRPr lang="pl-PL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89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67559" y="1832629"/>
            <a:ext cx="10937901" cy="4436508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Rozporządzenie do UoDPPioW (w sprawie </a:t>
            </a:r>
            <a:r>
              <a:rPr lang="pl-PL" sz="2400" b="1" dirty="0"/>
              <a:t>Funduszu Wspierania Organizacji Pozarządowych</a:t>
            </a:r>
            <a:r>
              <a:rPr lang="pl-PL" sz="2400" b="1" dirty="0">
                <a:solidFill>
                  <a:schemeClr val="tx1"/>
                </a:solidFill>
              </a:rPr>
              <a:t>)</a:t>
            </a:r>
          </a:p>
          <a:p>
            <a:r>
              <a:rPr lang="pl-PL" sz="2400" b="1" dirty="0"/>
              <a:t>Art. 27ab ust. 6</a:t>
            </a:r>
          </a:p>
          <a:p>
            <a:r>
              <a:rPr lang="pl-PL" sz="2400" dirty="0">
                <a:solidFill>
                  <a:schemeClr val="tx1"/>
                </a:solidFill>
              </a:rPr>
              <a:t>Przewodniczący Komitetu określi, w drodze rozporządzenia, szczegółowe zadania, na które są przeznaczane środki Funduszu, oraz szczegółowe zasady gospodarki finansowej Funduszu, uwzględniając potrzebę prowadzenia odrębnej gospodarki finansowej w zakresie realizacji zadań dotyczących wsparcia organizacji pożytku publicznego, a także potrzebę skutecznego i racjonalnego wykorzystania środków Funduszu oraz osiągnięcia celów, dla których Fundusz został utworzony.</a:t>
            </a:r>
          </a:p>
          <a:p>
            <a:r>
              <a:rPr lang="pl-PL" dirty="0">
                <a:solidFill>
                  <a:srgbClr val="FF0000"/>
                </a:solidFill>
              </a:rPr>
              <a:t>Rozporządzenie musi wejść w życie przed 28 października 2018 r. Konsultacje z sektorem.</a:t>
            </a:r>
          </a:p>
          <a:p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25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41435" y="363985"/>
            <a:ext cx="9049406" cy="187318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PRACE LEGISLACYJNE ZWIĄZANE Z REALIZACJĄ ZADAŃ PRZEWODNICZĄCEGO KOMITETU DS. POŻYTKU PUBLICZNEGO</a:t>
            </a:r>
            <a:br>
              <a:rPr lang="pl-PL" dirty="0">
                <a:solidFill>
                  <a:schemeClr val="tx1"/>
                </a:solidFill>
                <a:latin typeface="+mn-lt"/>
              </a:rPr>
            </a:br>
            <a:endParaRPr lang="pl-PL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21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67559" y="1832628"/>
            <a:ext cx="11624441" cy="4506027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Rozporządzenie do UoDPPioW (w sprawie </a:t>
            </a:r>
            <a:r>
              <a:rPr lang="pl-PL" sz="2400" b="1" dirty="0"/>
              <a:t>promocji zachęcającej do przekazania 1%</a:t>
            </a:r>
            <a:r>
              <a:rPr lang="pl-PL" sz="2400" b="1" dirty="0">
                <a:solidFill>
                  <a:schemeClr val="tx1"/>
                </a:solidFill>
              </a:rPr>
              <a:t>)</a:t>
            </a:r>
          </a:p>
          <a:p>
            <a:r>
              <a:rPr lang="pl-PL" sz="2400" b="1" dirty="0"/>
              <a:t>Art. 27c ust. 3. </a:t>
            </a:r>
            <a:r>
              <a:rPr lang="pl-PL" sz="2400" dirty="0">
                <a:solidFill>
                  <a:schemeClr val="tx1"/>
                </a:solidFill>
              </a:rPr>
              <a:t>Przewodniczący Komitetu określi, w drodze rozporządzenia, treść, formę oraz sposób zamieszczenia informacji, o której mowa w ust. 1 i 2, mając na względzie zapewnienie przejrzystości wydatkowania środków pochodzących z 1% podatku dochodowego od osób fizycznych oraz pełnej informacji dotyczącej możliwości wyboru organizacji pożytku publicznego. </a:t>
            </a:r>
          </a:p>
          <a:p>
            <a:r>
              <a:rPr lang="pl-PL" sz="2400" dirty="0">
                <a:solidFill>
                  <a:schemeClr val="tx1"/>
                </a:solidFill>
              </a:rPr>
              <a:t>(Promocja prowadzona przez organizację pożytku publicznego, polegająca na publicznym zachęcaniu do przekazania 1% podatku dochodowego od osób fizycznych, bez względu na formę dotarcia do podatnika, zawiera w szczególności informację o jej finansowaniu lub współfinansowaniu ze środków finansowych pochodzących z 1% podatku dochodowego od osób fizycznych)</a:t>
            </a:r>
          </a:p>
          <a:p>
            <a:r>
              <a:rPr lang="pl-PL" dirty="0">
                <a:solidFill>
                  <a:srgbClr val="FF0000"/>
                </a:solidFill>
              </a:rPr>
              <a:t>Rozporządzenie musi wejść w życie przed 28 października 2018 r. Konsultacje z sektorem.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26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03579" y="372863"/>
            <a:ext cx="9049406" cy="187318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PRACE LEGISLACYJNE ZWIĄZANE Z REALIZACJĄ ZADAŃ PRZEWODNICZĄCEGO KOMITETU DS. POŻYTKU PUBLICZNEGO</a:t>
            </a:r>
            <a:br>
              <a:rPr lang="pl-PL" dirty="0">
                <a:solidFill>
                  <a:schemeClr val="tx1"/>
                </a:solidFill>
                <a:latin typeface="+mn-lt"/>
              </a:rPr>
            </a:br>
            <a:endParaRPr lang="pl-PL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30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8581" y="2303145"/>
            <a:ext cx="10547283" cy="3778059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Rozporządzenie do UoDPPioW (w sprawie </a:t>
            </a:r>
            <a:r>
              <a:rPr lang="pl-PL" sz="2400" b="1" dirty="0"/>
              <a:t>przeprowadzania kontroli organizacji pożytku publicznego</a:t>
            </a:r>
            <a:r>
              <a:rPr lang="pl-PL" sz="2400" b="1" dirty="0">
                <a:solidFill>
                  <a:schemeClr val="tx1"/>
                </a:solidFill>
              </a:rPr>
              <a:t>)</a:t>
            </a:r>
          </a:p>
          <a:p>
            <a:r>
              <a:rPr lang="pl-PL" sz="2400" b="1" dirty="0"/>
              <a:t>Art. 33b</a:t>
            </a:r>
          </a:p>
          <a:p>
            <a:r>
              <a:rPr lang="pl-PL" sz="2400" dirty="0">
                <a:solidFill>
                  <a:schemeClr val="tx1"/>
                </a:solidFill>
              </a:rPr>
              <a:t>Przewodniczący Komitetu określi, w drodze rozporządzenia, szczegółowe warunki, sposób i tryb przeprowadzania kontroli organizacji pożytku publicznego, w tym wzór upoważnienia do przeprowadzenia kontroli, uwzględniając konieczność zapewnienia jej sprawnego i skutecznego przebiegu.</a:t>
            </a:r>
          </a:p>
          <a:p>
            <a:r>
              <a:rPr lang="pl-PL" dirty="0">
                <a:solidFill>
                  <a:srgbClr val="FF0000"/>
                </a:solidFill>
              </a:rPr>
              <a:t>Rozporządzenie musi wejść w życie przed 28 października 2018 r. Konsultacje z wojewodami i Dyrektorem NIW -CRSO.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27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03578" y="310719"/>
            <a:ext cx="9049406" cy="187318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PRACE LEGISLACYJNE ZWIĄZANE Z REALIZACJĄ ZADAŃ PRZEWODNICZĄCEGO KOMITETU DS. POŻYTKU PUBLICZNEGO</a:t>
            </a:r>
            <a:br>
              <a:rPr lang="pl-PL" dirty="0">
                <a:solidFill>
                  <a:schemeClr val="tx1"/>
                </a:solidFill>
                <a:latin typeface="+mn-lt"/>
              </a:rPr>
            </a:br>
            <a:endParaRPr lang="pl-PL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02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144" y="321739"/>
            <a:ext cx="10058399" cy="1657981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WSPÓŁPRACA Z PEŁNOMOCNIKAMI WOJEWODÓW </a:t>
            </a:r>
            <a:br>
              <a:rPr lang="pl-PL" sz="2800" dirty="0">
                <a:solidFill>
                  <a:schemeClr val="tx1"/>
                </a:solidFill>
                <a:latin typeface="+mn-lt"/>
              </a:rPr>
            </a:br>
            <a:r>
              <a:rPr lang="pl-PL" sz="2800" dirty="0">
                <a:solidFill>
                  <a:schemeClr val="tx1"/>
                </a:solidFill>
                <a:latin typeface="+mn-lt"/>
              </a:rPr>
              <a:t>DS. SPOŁECZEŃSTWA OBYWATELSKIEGO</a:t>
            </a:r>
            <a:br>
              <a:rPr lang="pl-PL" dirty="0">
                <a:solidFill>
                  <a:schemeClr val="tx1"/>
                </a:solidFill>
                <a:latin typeface="+mn-lt"/>
              </a:rPr>
            </a:br>
            <a:endParaRPr lang="pl-PL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31077" y="1832629"/>
            <a:ext cx="11860924" cy="4436508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Art. 41k i a 41l UoDPPioW</a:t>
            </a:r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</a:rPr>
              <a:t>Art. 41k Wojewoda może ustanowić pełnomocnika wojewody do spraw społeczeństwa obywatelskiego. Przepisu art. 18 ust. 1 ustawy z dnia 23 stycznia 2009 r. o wojewodzie i administracji rządowej w województwie (Dz.U. z 2017 r. poz. 2234) nie stosuje się.</a:t>
            </a:r>
          </a:p>
          <a:p>
            <a:r>
              <a:rPr lang="pl-PL" sz="2400" dirty="0">
                <a:solidFill>
                  <a:schemeClr val="tx1"/>
                </a:solidFill>
              </a:rPr>
              <a:t>Art. 41l Do zadań pełnomocnika wojewody do spraw społeczeństwa obywatelskiego należy:</a:t>
            </a:r>
          </a:p>
          <a:p>
            <a:r>
              <a:rPr lang="pl-PL" sz="2400" dirty="0">
                <a:solidFill>
                  <a:schemeClr val="tx1"/>
                </a:solidFill>
              </a:rPr>
              <a:t>1) monitorowanie wdrażania programów wspierania rozwoju społeczeństwa obywatelskiego oraz programów, o których mowa w art. 5b ust. 1;</a:t>
            </a:r>
          </a:p>
          <a:p>
            <a:r>
              <a:rPr lang="pl-PL" sz="2400" dirty="0">
                <a:solidFill>
                  <a:schemeClr val="tx1"/>
                </a:solidFill>
              </a:rPr>
              <a:t>2) koordynowanie współpracy jednostek administracji rządowej w województwie z organizacjami pozarządowymi, które zgodnie z zakresem swoich zadań statutowych działają na rzecz rozwoju społeczeństwa obywatelskiego.</a:t>
            </a:r>
            <a:r>
              <a:rPr lang="pl-PL" sz="2400" dirty="0"/>
              <a:t>	</a:t>
            </a:r>
          </a:p>
          <a:p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28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13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42874" y="2093017"/>
            <a:ext cx="9259410" cy="4059207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Intencją Pełnomocnika Rządu do spraw Społeczeństwa Obywatelskiego było, aby we wszystkich województwach powoływani byli pełnomocnicy odpowiedzialni za współpracę z organizacjami pozarządowymi, którzy posiadają ujednolicone kompetencje i stanowią wsparcie dla Pełnomocnika w realizacji współpracy z organizacjami obywatelskimi na poziomie regionalnym.</a:t>
            </a:r>
          </a:p>
          <a:p>
            <a:r>
              <a:rPr lang="pl-PL" sz="2400" dirty="0">
                <a:solidFill>
                  <a:schemeClr val="tx1"/>
                </a:solidFill>
              </a:rPr>
              <a:t>Dotychczas odbyły się 4 spotkania Pełnomocnika Rządu z pełnomocnikami wojewodów do spraw społeczeństwa obywatelskiego: </a:t>
            </a:r>
          </a:p>
          <a:p>
            <a:r>
              <a:rPr lang="pl-PL" sz="2400" dirty="0">
                <a:solidFill>
                  <a:schemeClr val="tx1"/>
                </a:solidFill>
              </a:rPr>
              <a:t>20 lipca 2016 r., 5 grudnia 2016 r., 28 lutego 2017 r., 4 czerwca 2018 r. </a:t>
            </a:r>
          </a:p>
          <a:p>
            <a:endParaRPr lang="pl-PL" sz="24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29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2144" y="321739"/>
            <a:ext cx="10058399" cy="1657981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WSPÓŁPRACA Z PEŁNOMOCNIKAMI WOJEWODÓW </a:t>
            </a:r>
            <a:br>
              <a:rPr lang="pl-PL" sz="2800" dirty="0">
                <a:solidFill>
                  <a:schemeClr val="tx1"/>
                </a:solidFill>
                <a:latin typeface="+mn-lt"/>
              </a:rPr>
            </a:br>
            <a:r>
              <a:rPr lang="pl-PL" sz="2800" dirty="0">
                <a:solidFill>
                  <a:schemeClr val="tx1"/>
                </a:solidFill>
                <a:latin typeface="+mn-lt"/>
              </a:rPr>
              <a:t>DS. SPOŁECZEŃSTWA OBYWATELSKIEGO</a:t>
            </a:r>
            <a:br>
              <a:rPr lang="pl-PL" dirty="0">
                <a:solidFill>
                  <a:schemeClr val="tx1"/>
                </a:solidFill>
                <a:latin typeface="+mn-lt"/>
              </a:rPr>
            </a:br>
            <a:endParaRPr lang="pl-PL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3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  <p:sp>
        <p:nvSpPr>
          <p:cNvPr id="6" name="pole tekstowe 21"/>
          <p:cNvSpPr txBox="1">
            <a:spLocks noChangeArrowheads="1"/>
          </p:cNvSpPr>
          <p:nvPr/>
        </p:nvSpPr>
        <p:spPr bwMode="auto">
          <a:xfrm>
            <a:off x="-1" y="333978"/>
            <a:ext cx="90019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Calibri" panose="020F0502020204030204" pitchFamily="34" charset="0"/>
              </a:rPr>
              <a:t>NAJWAŻNIEJSZE PROBLEMY SPOŁECZEŃSTWA OBYWATELSKIEGO W POLSCE – WYBÓR AUTORSKI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9525" y="1393794"/>
            <a:ext cx="12201525" cy="4943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Rozwarstwienie sektora (na różnych wymiarach)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Brak reprezentacji sektora w dialogu z administracją publiczną, zwł. na szczeblu centralnym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Bariery prawne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Problemy z finansowaniem działalności (niski poziom filantropii, krótkotrwałość projektów nieprzyjazne procedury aplikowania i rozliczania się ze środków, mechanizm 1%…)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Governmentalizacja i komercjalizacja organizacji / odchodzenie od misji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Spadek liczby członków i długoterminowego zaangażowania wolontariuszy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Brak środków na rozwój instytucjonalny, doraźne potrzeby, uczestnictwo w dialogu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Wizerunek publiczny (skandale, 1%, brak rzetelnej informacji w mediach)</a:t>
            </a:r>
          </a:p>
          <a:p>
            <a:pPr lvl="0"/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072055" y="2093017"/>
            <a:ext cx="10436773" cy="4059207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Zakres proponowanych zadań pełnomocników wojewodów: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1. Stworzenie i aktualizacja bazy danych o organizacjach pozarządowych w regionie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2. Utworzenie serwisu internetowego dla organizacji pozarządowych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3. Wspieranie udziału organizacji pozarządowych działających na terenie regionu w                           konsultacjach programów wspierania społeczeństwa obywatelskiego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4. Wspieranie udziału organizacji pozarządowych działających na terenie regionu w konsultacjach nowych rozporządzeń do UoDPPioW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/>
                </a:solidFill>
              </a:rPr>
              <a:t>5. Udział w spotkaniach z Przewodniczącym Komitetu ds. Pożytku Publicznego i/lub Pełnomocnikiem Rządu ds. Społeczeństwa Obywatelskiego 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30</a:t>
            </a:fld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19800" y="526691"/>
            <a:ext cx="10058399" cy="1657981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n-lt"/>
              </a:rPr>
              <a:t>WSPÓŁPRACA Z PEŁNOMOCNIKAMI WOJEWODÓW </a:t>
            </a:r>
            <a:br>
              <a:rPr lang="pl-PL" sz="2800" dirty="0">
                <a:solidFill>
                  <a:schemeClr val="tx1"/>
                </a:solidFill>
                <a:latin typeface="+mn-lt"/>
              </a:rPr>
            </a:br>
            <a:r>
              <a:rPr lang="pl-PL" sz="2800" dirty="0">
                <a:solidFill>
                  <a:schemeClr val="tx1"/>
                </a:solidFill>
                <a:latin typeface="+mn-lt"/>
              </a:rPr>
              <a:t>DS. SPOŁECZEŃSTWA OBYWATELSKIEGO</a:t>
            </a:r>
            <a:br>
              <a:rPr lang="pl-PL" dirty="0">
                <a:solidFill>
                  <a:schemeClr val="tx1"/>
                </a:solidFill>
                <a:latin typeface="+mn-lt"/>
              </a:rPr>
            </a:br>
            <a:endParaRPr lang="pl-PL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3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31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  <p:sp>
        <p:nvSpPr>
          <p:cNvPr id="4" name="pole tekstowe 21"/>
          <p:cNvSpPr txBox="1">
            <a:spLocks noChangeArrowheads="1"/>
          </p:cNvSpPr>
          <p:nvPr/>
        </p:nvSpPr>
        <p:spPr bwMode="auto">
          <a:xfrm>
            <a:off x="519223" y="286681"/>
            <a:ext cx="7218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400" dirty="0">
                <a:latin typeface="Calibri" panose="020F0502020204030204" pitchFamily="34" charset="0"/>
              </a:rPr>
              <a:t>SEMINARIA/KONFERENCJE W KPRM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819807"/>
            <a:ext cx="12201525" cy="5502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66246" y="865923"/>
            <a:ext cx="3589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/>
              <a:t>Społeczeństwo obywatelskie we współczesnej Polsce – realizacja idei pożytku publicznego. Potencjał, szanse rozwojowe i zagrożenia. </a:t>
            </a:r>
          </a:p>
          <a:p>
            <a:r>
              <a:rPr lang="pl-PL" b="1" dirty="0"/>
              <a:t>7 listopada 2017 roku</a:t>
            </a:r>
            <a:r>
              <a:rPr lang="pl-PL" dirty="0"/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4" y="2295725"/>
            <a:ext cx="3532259" cy="19868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0947"/>
            <a:ext cx="3537959" cy="199010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30" y="875046"/>
            <a:ext cx="2344707" cy="416836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705394" y="5070358"/>
            <a:ext cx="313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/>
              <a:t>System zlecania zadań publicznych w Polsce. Problemy i propozycje zmian</a:t>
            </a:r>
            <a:r>
              <a:rPr lang="pl-PL" dirty="0"/>
              <a:t>.</a:t>
            </a:r>
          </a:p>
          <a:p>
            <a:r>
              <a:rPr lang="pl-PL" b="1" dirty="0"/>
              <a:t>12 grudnia 2017 roku</a:t>
            </a:r>
            <a:r>
              <a:rPr lang="pl-PL" dirty="0"/>
              <a:t>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876374" y="864499"/>
            <a:ext cx="431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/>
              <a:t>Koncepcja Rady Dialogu Obywatelskiego</a:t>
            </a:r>
            <a:r>
              <a:rPr lang="pl-PL" b="1" dirty="0"/>
              <a:t>. </a:t>
            </a:r>
          </a:p>
          <a:p>
            <a:r>
              <a:rPr lang="pl-PL" b="1" dirty="0"/>
              <a:t>19 lutego 2018 roku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097" y="1504658"/>
            <a:ext cx="3560747" cy="237025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308" y="3907849"/>
            <a:ext cx="3674691" cy="23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13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32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633" y="-1"/>
            <a:ext cx="3021368" cy="73409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68150" y="1905719"/>
            <a:ext cx="58270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accent2"/>
                </a:solidFill>
                <a:latin typeface="Tw Cen MT" pitchFamily="34" charset="-18"/>
              </a:rPr>
              <a:t>DZIĘKUJĘ ZA UWAGĘ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500234" y="3812309"/>
            <a:ext cx="7067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dr Agnieszka Rymsza</a:t>
            </a:r>
          </a:p>
          <a:p>
            <a:pPr algn="ctr"/>
            <a:r>
              <a:rPr lang="pl-PL" dirty="0"/>
              <a:t>Zastępca Dyrektora Departamentu Społeczeństwa Obywatelskiego KPRM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strona internetowa obecnie: </a:t>
            </a:r>
            <a:r>
              <a:rPr lang="pl-PL" dirty="0">
                <a:hlinkClick r:id="rId3"/>
              </a:rPr>
              <a:t>www.spoleczenstwoobywatelskie.gov.pl</a:t>
            </a:r>
            <a:endParaRPr lang="pl-PL" dirty="0"/>
          </a:p>
          <a:p>
            <a:pPr algn="ctr"/>
            <a:r>
              <a:rPr lang="pl-PL" dirty="0"/>
              <a:t>strona internetowa w przygotowaniu: </a:t>
            </a:r>
            <a:r>
              <a:rPr lang="pl-PL" dirty="0">
                <a:hlinkClick r:id="rId4"/>
              </a:rPr>
              <a:t>www.pożytek.gov.pl</a:t>
            </a:r>
            <a:r>
              <a:rPr lang="pl-PL" dirty="0"/>
              <a:t>  </a:t>
            </a:r>
          </a:p>
          <a:p>
            <a:pPr algn="ctr"/>
            <a:r>
              <a:rPr lang="pl-PL" dirty="0"/>
              <a:t>  </a:t>
            </a:r>
          </a:p>
          <a:p>
            <a:pPr algn="ctr"/>
            <a:r>
              <a:rPr lang="pl-PL" dirty="0"/>
              <a:t>Agnieszka.Rymsza@kprm.gov.pl</a:t>
            </a:r>
          </a:p>
        </p:txBody>
      </p:sp>
    </p:spTree>
    <p:extLst>
      <p:ext uri="{BB962C8B-B14F-4D97-AF65-F5344CB8AC3E}">
        <p14:creationId xmlns:p14="http://schemas.microsoft.com/office/powerpoint/2010/main" val="215925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4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  <p:sp>
        <p:nvSpPr>
          <p:cNvPr id="6" name="pole tekstowe 21"/>
          <p:cNvSpPr txBox="1">
            <a:spLocks noChangeArrowheads="1"/>
          </p:cNvSpPr>
          <p:nvPr/>
        </p:nvSpPr>
        <p:spPr bwMode="auto">
          <a:xfrm>
            <a:off x="177553" y="467143"/>
            <a:ext cx="9099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Calibri" panose="020F0502020204030204" pitchFamily="34" charset="0"/>
              </a:rPr>
              <a:t>POTENCJAŁ, SZANSE ROZWOJOWE SPOŁECZEŃSTWA OBYWATELSKIEGO W POLSCE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9525" y="1553592"/>
            <a:ext cx="12201525" cy="4784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Po stronie organizacji: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Ponad 100 tys. organizacji, co roku kilka tysięcy nowych w różnych obszarach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Chęć działania, uczestnictwa w tworzeniu programów, zmian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/>
              </a:solidFill>
            </a:endParaRPr>
          </a:p>
          <a:p>
            <a:pPr lvl="1"/>
            <a:endParaRPr lang="pl-PL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Po stronie obecnego rządu: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Nowe instytucje wspierania rozwoju społeczeństwa obywatelskiego (Pełnomocnik Rządu ds. Społeczeństwa Obywatelskiego, Departament Społeczeństwa Obywatelskiego w KPRM, Narodowy Instytut Wolności)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Nowe programy wspierania rozwoju społeczeństwa obywatelskiego</a:t>
            </a:r>
          </a:p>
        </p:txBody>
      </p:sp>
    </p:spTree>
    <p:extLst>
      <p:ext uri="{BB962C8B-B14F-4D97-AF65-F5344CB8AC3E}">
        <p14:creationId xmlns:p14="http://schemas.microsoft.com/office/powerpoint/2010/main" val="28094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5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  <p:sp>
        <p:nvSpPr>
          <p:cNvPr id="4" name="pole tekstowe 21"/>
          <p:cNvSpPr txBox="1">
            <a:spLocks noChangeArrowheads="1"/>
          </p:cNvSpPr>
          <p:nvPr/>
        </p:nvSpPr>
        <p:spPr bwMode="auto">
          <a:xfrm>
            <a:off x="1023718" y="223619"/>
            <a:ext cx="8013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2800" dirty="0">
                <a:latin typeface="Calibri" panose="020F0502020204030204" pitchFamily="34" charset="0"/>
              </a:rPr>
              <a:t>DEPARTAMENT SPOŁECZEŃSTWA OBYWATELSKIEGO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0" y="1157680"/>
            <a:ext cx="11929145" cy="52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6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  <p:sp>
        <p:nvSpPr>
          <p:cNvPr id="4" name="pole tekstowe 21"/>
          <p:cNvSpPr txBox="1">
            <a:spLocks noChangeArrowheads="1"/>
          </p:cNvSpPr>
          <p:nvPr/>
        </p:nvSpPr>
        <p:spPr bwMode="auto">
          <a:xfrm>
            <a:off x="1023719" y="223619"/>
            <a:ext cx="7942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sz="2800" dirty="0">
                <a:latin typeface="Calibri" panose="020F0502020204030204" pitchFamily="34" charset="0"/>
              </a:rPr>
              <a:t>DEPARTAMENT SPOŁECZEŃSTWA OBYWATELSKIEGO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0" y="1157680"/>
            <a:ext cx="11929145" cy="5226342"/>
          </a:xfrm>
          <a:prstGeom prst="rect">
            <a:avLst/>
          </a:prstGeom>
          <a:ln w="22225">
            <a:noFill/>
          </a:ln>
        </p:spPr>
      </p:pic>
      <p:sp>
        <p:nvSpPr>
          <p:cNvPr id="9" name="Prostokąt zaokrąglony 8"/>
          <p:cNvSpPr/>
          <p:nvPr/>
        </p:nvSpPr>
        <p:spPr>
          <a:xfrm>
            <a:off x="6056851" y="2323751"/>
            <a:ext cx="4194496" cy="318781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8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7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  <p:sp>
        <p:nvSpPr>
          <p:cNvPr id="7" name="pole tekstowe 21"/>
          <p:cNvSpPr txBox="1">
            <a:spLocks noChangeArrowheads="1"/>
          </p:cNvSpPr>
          <p:nvPr/>
        </p:nvSpPr>
        <p:spPr bwMode="auto">
          <a:xfrm>
            <a:off x="550415" y="676228"/>
            <a:ext cx="7218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800" dirty="0">
                <a:latin typeface="Calibri" panose="020F0502020204030204" pitchFamily="34" charset="0"/>
              </a:rPr>
              <a:t>WYDZIAŁ PROGRAMOWANIA I ANALIZ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-9525" y="1526958"/>
            <a:ext cx="12201525" cy="4795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dokonywanie przeglądów, analiz i ocen aktualnie obowiązujących programów i strategii dotyczących wspierania rozwoju społeczeństwa obywatelskiego, działalności pożytku publicznego, wolontariatu</a:t>
            </a:r>
          </a:p>
          <a:p>
            <a:pPr lvl="0"/>
            <a:endParaRPr lang="pl-PL" sz="24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opracowywanie projektów programów wspierania rozwoju społeczeństwa obywatelskiego, strategii, rozwiązań instytucjonalnych i organizacyjnych dotyczących działalności pożytku publicznego – WSPÓŁPRACA Z UTWORZONYMI ZESPOŁAMI EKSPERCKIMI</a:t>
            </a:r>
          </a:p>
          <a:p>
            <a:pPr lvl="0"/>
            <a:endParaRPr lang="pl-PL" sz="24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prowadzenie i analizowanie badań dotyczących organizacji obywatelskich oraz rozwoju społeczeństwa obywatelskiego</a:t>
            </a:r>
          </a:p>
        </p:txBody>
      </p:sp>
    </p:spTree>
    <p:extLst>
      <p:ext uri="{BB962C8B-B14F-4D97-AF65-F5344CB8AC3E}">
        <p14:creationId xmlns:p14="http://schemas.microsoft.com/office/powerpoint/2010/main" val="8459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8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  <p:sp>
        <p:nvSpPr>
          <p:cNvPr id="7" name="pole tekstowe 21"/>
          <p:cNvSpPr txBox="1">
            <a:spLocks noChangeArrowheads="1"/>
          </p:cNvSpPr>
          <p:nvPr/>
        </p:nvSpPr>
        <p:spPr bwMode="auto">
          <a:xfrm>
            <a:off x="612559" y="711738"/>
            <a:ext cx="7218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800" dirty="0">
                <a:latin typeface="Calibri" panose="020F0502020204030204" pitchFamily="34" charset="0"/>
              </a:rPr>
              <a:t>WYDZIAŁ PROGRAMOWANIA I ANALIZ c.d.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-9525" y="1535836"/>
            <a:ext cx="12201525" cy="47861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obsługa merytoryczna, organizacyjna i kancelaryjno-biurowa Przewodniczącego Komitetu do spraw Pożytku Publicznego, sekretarza stanu w Kancelarii Prezesa Rady Ministrów Wiceprzewodniczącego Komitetu do spraw Pożytku Publicznego, Komitetu do spraw Pożytku Publicznego oraz podmiotów wewnętrznych utworzonych przez wymienione organy</a:t>
            </a:r>
          </a:p>
          <a:p>
            <a:pPr lvl="0"/>
            <a:endParaRPr lang="pl-PL" sz="24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współpraca z innymi organami administracji rządowej w celu podwyższania standardów współpracy z sektorem organizacji pozarządowych </a:t>
            </a:r>
          </a:p>
        </p:txBody>
      </p:sp>
    </p:spTree>
    <p:extLst>
      <p:ext uri="{BB962C8B-B14F-4D97-AF65-F5344CB8AC3E}">
        <p14:creationId xmlns:p14="http://schemas.microsoft.com/office/powerpoint/2010/main" val="27348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2ED4-CAC2-401B-BA7E-80589E9B513B}" type="slidenum">
              <a:rPr lang="pl-PL" smtClean="0"/>
              <a:t>9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355" y="-1"/>
            <a:ext cx="2992646" cy="727113"/>
          </a:xfrm>
          <a:prstGeom prst="rect">
            <a:avLst/>
          </a:prstGeom>
        </p:spPr>
      </p:pic>
      <p:sp>
        <p:nvSpPr>
          <p:cNvPr id="6" name="pole tekstowe 21"/>
          <p:cNvSpPr txBox="1">
            <a:spLocks noChangeArrowheads="1"/>
          </p:cNvSpPr>
          <p:nvPr/>
        </p:nvSpPr>
        <p:spPr bwMode="auto">
          <a:xfrm>
            <a:off x="0" y="333978"/>
            <a:ext cx="7218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800" dirty="0">
                <a:latin typeface="Calibri" panose="020F0502020204030204" pitchFamily="34" charset="0"/>
              </a:rPr>
              <a:t>WYDZIAŁ DIALOGU OBYWATELSKIEGO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9525" y="1074738"/>
            <a:ext cx="12201525" cy="526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obsługa merytoryczna, organizacyjna i kancelaryjno-biurowa Rady Działalności Pożytku Publicznego, jak również utworzonych w jej ramach zespołów roboczych</a:t>
            </a:r>
          </a:p>
          <a:p>
            <a:pPr lvl="0"/>
            <a:endParaRPr lang="pl-PL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organizowanie współpracy Przewodniczącego Komitetu do spraw Pożytku Publicznego z pełnomocnikami wojewodów do spraw społeczeństwa obywatelskiego, organizacjami pozarządowymi, w tym współpracy międzynarodowej oraz innymi podmiotami dialogu obywatelskiego</a:t>
            </a:r>
          </a:p>
          <a:p>
            <a:pPr lvl="0"/>
            <a:endParaRPr lang="pl-PL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</a:rPr>
              <a:t>prowadzenie konsultacji publicznych projektów założeń projektów ustaw, projektów aktów normatywnych oraz projektów innych dokumentów rządowych inicjowanych przez Przewodniczącego Komitetu do spraw Pożytku Publicznego</a:t>
            </a:r>
          </a:p>
        </p:txBody>
      </p:sp>
    </p:spTree>
    <p:extLst>
      <p:ext uri="{BB962C8B-B14F-4D97-AF65-F5344CB8AC3E}">
        <p14:creationId xmlns:p14="http://schemas.microsoft.com/office/powerpoint/2010/main" val="4670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2448</Words>
  <Application>Microsoft Office PowerPoint</Application>
  <PresentationFormat>Panoramiczny</PresentationFormat>
  <Paragraphs>261</Paragraphs>
  <Slides>32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Tw Cen MT</vt:lpstr>
      <vt:lpstr>Wingdings</vt:lpstr>
      <vt:lpstr>Retrospekcja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PROGRAMY WSPIERANIA ROZWOJU SPOŁECZEŃSTWA OBYWATELSKIEGO </vt:lpstr>
      <vt:lpstr>Prezentacja programu PowerPoint</vt:lpstr>
      <vt:lpstr>PRACE NAD INSTYTUCJONALIZACJĄ  DIALOGU OBYWATELSKIEGO W KPRM</vt:lpstr>
      <vt:lpstr>PRACE NAD INSTYTUCJONALIZACJĄ  DIALOGU OBYWATELSKIEGO W KPRM – CD. GRUPA ROBOCZA</vt:lpstr>
      <vt:lpstr>PRACE NAD INSTYTUCJONALIZACJĄ  DIALOGU OBYWATELSKIEGO W KPRM – CD. GRUPA ROBOCZA</vt:lpstr>
      <vt:lpstr>CO DALEJ?</vt:lpstr>
      <vt:lpstr>JAKIE SĄ SŁABOŚCI OBECNEGO SYSTEMU/CIAŁ DIALOGU W POLSCE?  </vt:lpstr>
      <vt:lpstr>UPRAWNIENIA RDO </vt:lpstr>
      <vt:lpstr>Prezentacja programu PowerPoint</vt:lpstr>
      <vt:lpstr>PRACE LEGISLACYJNE ZWIĄZANE Z REALIZACJĄ ZADAŃ PRZEWODNICZĄCEGO KOMITETU DS. POŻYTKU PUBLICZNEGO </vt:lpstr>
      <vt:lpstr>PRACE LEGISLACYJNE ZWIĄZANE Z REALIZACJĄ ZADAŃ PRZEWODNICZĄCEGO KOMITETU DS. POŻYTKU PUBLICZNEGO </vt:lpstr>
      <vt:lpstr>PRACE LEGISLACYJNE ZWIĄZANE Z REALIZACJĄ ZADAŃ PRZEWODNICZĄCEGO KOMITETU DS. POŻYTKU PUBLICZNEGO </vt:lpstr>
      <vt:lpstr>PRACE LEGISLACYJNE ZWIĄZANE Z REALIZACJĄ ZADAŃ PRZEWODNICZĄCEGO KOMITETU DS. POŻYTKU PUBLICZNEGO </vt:lpstr>
      <vt:lpstr>PRACE LEGISLACYJNE ZWIĄZANE Z REALIZACJĄ ZADAŃ PRZEWODNICZĄCEGO KOMITETU DS. POŻYTKU PUBLICZNEGO </vt:lpstr>
      <vt:lpstr>PRACE LEGISLACYJNE ZWIĄZANE Z REALIZACJĄ ZADAŃ PRZEWODNICZĄCEGO KOMITETU DS. POŻYTKU PUBLICZNEGO </vt:lpstr>
      <vt:lpstr>PRACE LEGISLACYJNE ZWIĄZANE Z REALIZACJĄ ZADAŃ PRZEWODNICZĄCEGO KOMITETU DS. POŻYTKU PUBLICZNEGO </vt:lpstr>
      <vt:lpstr>WSPÓŁPRACA Z PEŁNOMOCNIKAMI WOJEWODÓW  DS. SPOŁECZEŃSTWA OBYWATELSKIEGO </vt:lpstr>
      <vt:lpstr>WSPÓŁPRACA Z PEŁNOMOCNIKAMI WOJEWODÓW  DS. SPOŁECZEŃSTWA OBYWATELSKIEGO </vt:lpstr>
      <vt:lpstr>WSPÓŁPRACA Z PEŁNOMOCNIKAMI WOJEWODÓW  DS. SPOŁECZEŃSTWA OBYWATELSKIEGO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Filip Paweł</dc:creator>
  <cp:lastModifiedBy>Iwona Łyp</cp:lastModifiedBy>
  <cp:revision>162</cp:revision>
  <cp:lastPrinted>2018-02-19T10:12:41Z</cp:lastPrinted>
  <dcterms:created xsi:type="dcterms:W3CDTF">2018-02-08T09:42:27Z</dcterms:created>
  <dcterms:modified xsi:type="dcterms:W3CDTF">2018-06-06T13:18:46Z</dcterms:modified>
</cp:coreProperties>
</file>