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2" r:id="rId2"/>
    <p:sldId id="304" r:id="rId3"/>
    <p:sldId id="305" r:id="rId4"/>
    <p:sldId id="306" r:id="rId5"/>
    <p:sldId id="308" r:id="rId6"/>
    <p:sldId id="309" r:id="rId7"/>
    <p:sldId id="310" r:id="rId8"/>
    <p:sldId id="303" r:id="rId9"/>
    <p:sldId id="311" r:id="rId10"/>
  </p:sldIdLst>
  <p:sldSz cx="24384000" cy="13716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10" autoAdjust="0"/>
    <p:restoredTop sz="94624"/>
  </p:normalViewPr>
  <p:slideViewPr>
    <p:cSldViewPr snapToGrid="0" snapToObjects="1">
      <p:cViewPr varScale="1">
        <p:scale>
          <a:sx n="34" d="100"/>
          <a:sy n="34" d="100"/>
        </p:scale>
        <p:origin x="1098" y="8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207846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5643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376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 tytułowy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lIns="71437" tIns="71437" rIns="71437" bIns="71437" anchor="b"/>
          <a:lstStyle>
            <a:lvl1pPr algn="ctr" defTabSz="821531">
              <a:lnSpc>
                <a:spcPct val="100000"/>
              </a:lnSpc>
              <a:defRPr sz="11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Tekst tytułowy</a:t>
            </a:r>
          </a:p>
        </p:txBody>
      </p:sp>
      <p:sp>
        <p:nvSpPr>
          <p:cNvPr id="12" name="Treść - poziom 1…"/>
          <p:cNvSpPr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3" name="Numer slajdu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821531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anek Jabłonka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lIns="71437" tIns="71437" rIns="71437" bIns="71437">
            <a:spAutoFit/>
          </a:bodyPr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–Janek Jabłonka</a:t>
            </a:r>
          </a:p>
        </p:txBody>
      </p:sp>
      <p:sp>
        <p:nvSpPr>
          <p:cNvPr id="94" name="„Wpisz tu cytat.”"/>
          <p:cNvSpPr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 lIns="71437" tIns="71437" rIns="71437" bIns="71437" anchor="ctr">
            <a:spAutoFit/>
          </a:bodyPr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„Wpisz tu cytat.” </a:t>
            </a:r>
          </a:p>
        </p:txBody>
      </p:sp>
      <p:sp>
        <p:nvSpPr>
          <p:cNvPr id="95" name="Numer slajdu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821531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poziom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razek"/>
          <p:cNvSpPr>
            <a:spLocks noGrp="1"/>
          </p:cNvSpPr>
          <p:nvPr>
            <p:ph type="pic" sz="half" idx="13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21" name="Tekst tytułowy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lIns="71437" tIns="71437" rIns="71437" bIns="71437" anchor="b"/>
          <a:lstStyle>
            <a:lvl1pPr algn="ctr" defTabSz="821531">
              <a:lnSpc>
                <a:spcPct val="100000"/>
              </a:lnSpc>
              <a:defRPr sz="11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Tekst tytułowy</a:t>
            </a:r>
          </a:p>
        </p:txBody>
      </p:sp>
      <p:sp>
        <p:nvSpPr>
          <p:cNvPr id="22" name="Treść - poziom 1…"/>
          <p:cNvSpPr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3" name="Numer slajdu"/>
          <p:cNvSpPr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821531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(na środk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 tytułowy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lnSpc>
                <a:spcPct val="100000"/>
              </a:lnSpc>
              <a:defRPr sz="11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Tekst tytułowy</a:t>
            </a:r>
          </a:p>
        </p:txBody>
      </p:sp>
      <p:sp>
        <p:nvSpPr>
          <p:cNvPr id="31" name="Numer slajdu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821531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pionow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razek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39" name="Tekst tytułowy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lIns="71437" tIns="71437" rIns="71437" bIns="71437" anchor="b"/>
          <a:lstStyle>
            <a:lvl1pPr algn="ctr" defTabSz="821531">
              <a:lnSpc>
                <a:spcPct val="100000"/>
              </a:lnSpc>
              <a:defRPr sz="84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Tekst tytułowy</a:t>
            </a:r>
          </a:p>
        </p:txBody>
      </p:sp>
      <p:sp>
        <p:nvSpPr>
          <p:cNvPr id="40" name="Treść - poziom 1…"/>
          <p:cNvSpPr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8215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1" name="Numer slajdu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821531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(na gór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kst tytułowy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lnSpc>
                <a:spcPct val="100000"/>
              </a:lnSpc>
              <a:defRPr sz="11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Tekst tytułowy</a:t>
            </a:r>
          </a:p>
        </p:txBody>
      </p:sp>
      <p:sp>
        <p:nvSpPr>
          <p:cNvPr id="49" name="Numer slajdu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821531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kst tytułowy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lnSpc>
                <a:spcPct val="100000"/>
              </a:lnSpc>
              <a:defRPr sz="11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Tekst tytułowy</a:t>
            </a:r>
          </a:p>
        </p:txBody>
      </p:sp>
      <p:sp>
        <p:nvSpPr>
          <p:cNvPr id="57" name="Treść - poziom 1…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617361" indent="-617361" defTabSz="821531">
              <a:lnSpc>
                <a:spcPct val="100000"/>
              </a:lnSpc>
              <a:spcBef>
                <a:spcPts val="5900"/>
              </a:spcBef>
              <a:buSzPct val="75000"/>
              <a:buFontTx/>
              <a:defRPr sz="5000">
                <a:latin typeface="+mn-lt"/>
                <a:ea typeface="+mn-ea"/>
                <a:cs typeface="+mn-cs"/>
                <a:sym typeface="Helvetica Light"/>
              </a:defRPr>
            </a:lvl1pPr>
            <a:lvl2pPr marL="1061861" indent="-617361" defTabSz="821531">
              <a:lnSpc>
                <a:spcPct val="100000"/>
              </a:lnSpc>
              <a:spcBef>
                <a:spcPts val="5900"/>
              </a:spcBef>
              <a:buSzPct val="75000"/>
              <a:buFontTx/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marL="1506361" indent="-617361" defTabSz="821531">
              <a:lnSpc>
                <a:spcPct val="100000"/>
              </a:lnSpc>
              <a:spcBef>
                <a:spcPts val="5900"/>
              </a:spcBef>
              <a:buSzPct val="75000"/>
              <a:buFontTx/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marL="1950861" indent="-617361" defTabSz="821531">
              <a:lnSpc>
                <a:spcPct val="100000"/>
              </a:lnSpc>
              <a:spcBef>
                <a:spcPts val="5900"/>
              </a:spcBef>
              <a:buSzPct val="75000"/>
              <a:buFontTx/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marL="2395361" indent="-617361" defTabSz="821531">
              <a:lnSpc>
                <a:spcPct val="100000"/>
              </a:lnSpc>
              <a:spcBef>
                <a:spcPts val="5900"/>
              </a:spcBef>
              <a:buSzPct val="75000"/>
              <a:buFontTx/>
              <a:defRPr sz="50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58" name="Numer slajdu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821531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razek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66" name="Tekst tytułowy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lnSpc>
                <a:spcPct val="100000"/>
              </a:lnSpc>
              <a:defRPr sz="11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Tekst tytułowy</a:t>
            </a:r>
          </a:p>
        </p:txBody>
      </p:sp>
      <p:sp>
        <p:nvSpPr>
          <p:cNvPr id="67" name="Treść - poziom 1…"/>
          <p:cNvSpPr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465364" indent="-465364" defTabSz="821531">
              <a:lnSpc>
                <a:spcPct val="100000"/>
              </a:lnSpc>
              <a:spcBef>
                <a:spcPts val="4500"/>
              </a:spcBef>
              <a:buSzPct val="75000"/>
              <a:buFontTx/>
              <a:defRPr sz="3800">
                <a:latin typeface="+mn-lt"/>
                <a:ea typeface="+mn-ea"/>
                <a:cs typeface="+mn-cs"/>
                <a:sym typeface="Helvetica Light"/>
              </a:defRPr>
            </a:lvl1pPr>
            <a:lvl2pPr marL="808264" indent="-465364" defTabSz="821531">
              <a:lnSpc>
                <a:spcPct val="100000"/>
              </a:lnSpc>
              <a:spcBef>
                <a:spcPts val="4500"/>
              </a:spcBef>
              <a:buSzPct val="75000"/>
              <a:buFontTx/>
              <a:defRPr sz="3800">
                <a:latin typeface="+mn-lt"/>
                <a:ea typeface="+mn-ea"/>
                <a:cs typeface="+mn-cs"/>
                <a:sym typeface="Helvetica Light"/>
              </a:defRPr>
            </a:lvl2pPr>
            <a:lvl3pPr marL="1151164" indent="-465364" defTabSz="821531">
              <a:lnSpc>
                <a:spcPct val="100000"/>
              </a:lnSpc>
              <a:spcBef>
                <a:spcPts val="4500"/>
              </a:spcBef>
              <a:buSzPct val="75000"/>
              <a:buFontTx/>
              <a:defRPr sz="3800">
                <a:latin typeface="+mn-lt"/>
                <a:ea typeface="+mn-ea"/>
                <a:cs typeface="+mn-cs"/>
                <a:sym typeface="Helvetica Light"/>
              </a:defRPr>
            </a:lvl3pPr>
            <a:lvl4pPr marL="1494064" indent="-465364" defTabSz="821531">
              <a:lnSpc>
                <a:spcPct val="100000"/>
              </a:lnSpc>
              <a:spcBef>
                <a:spcPts val="4500"/>
              </a:spcBef>
              <a:buSzPct val="75000"/>
              <a:buFontTx/>
              <a:defRPr sz="3800">
                <a:latin typeface="+mn-lt"/>
                <a:ea typeface="+mn-ea"/>
                <a:cs typeface="+mn-cs"/>
                <a:sym typeface="Helvetica Light"/>
              </a:defRPr>
            </a:lvl4pPr>
            <a:lvl5pPr marL="1836964" indent="-465364" defTabSz="821531">
              <a:lnSpc>
                <a:spcPct val="100000"/>
              </a:lnSpc>
              <a:spcBef>
                <a:spcPts val="4500"/>
              </a:spcBef>
              <a:buSzPct val="75000"/>
              <a:buFontTx/>
              <a:defRPr sz="38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68" name="Numer slajdu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821531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reść - poziom 1…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617361" indent="-617361" defTabSz="821531">
              <a:lnSpc>
                <a:spcPct val="100000"/>
              </a:lnSpc>
              <a:spcBef>
                <a:spcPts val="5900"/>
              </a:spcBef>
              <a:buSzPct val="75000"/>
              <a:buFontTx/>
              <a:defRPr sz="5000">
                <a:latin typeface="+mn-lt"/>
                <a:ea typeface="+mn-ea"/>
                <a:cs typeface="+mn-cs"/>
                <a:sym typeface="Helvetica Light"/>
              </a:defRPr>
            </a:lvl1pPr>
            <a:lvl2pPr marL="1061861" indent="-617361" defTabSz="821531">
              <a:lnSpc>
                <a:spcPct val="100000"/>
              </a:lnSpc>
              <a:spcBef>
                <a:spcPts val="5900"/>
              </a:spcBef>
              <a:buSzPct val="75000"/>
              <a:buFontTx/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marL="1506361" indent="-617361" defTabSz="821531">
              <a:lnSpc>
                <a:spcPct val="100000"/>
              </a:lnSpc>
              <a:spcBef>
                <a:spcPts val="5900"/>
              </a:spcBef>
              <a:buSzPct val="75000"/>
              <a:buFontTx/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marL="1950861" indent="-617361" defTabSz="821531">
              <a:lnSpc>
                <a:spcPct val="100000"/>
              </a:lnSpc>
              <a:spcBef>
                <a:spcPts val="5900"/>
              </a:spcBef>
              <a:buSzPct val="75000"/>
              <a:buFontTx/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marL="2395361" indent="-617361" defTabSz="821531">
              <a:lnSpc>
                <a:spcPct val="100000"/>
              </a:lnSpc>
              <a:spcBef>
                <a:spcPts val="5900"/>
              </a:spcBef>
              <a:buSzPct val="75000"/>
              <a:buFontTx/>
              <a:defRPr sz="50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6" name="Numer slajdu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821531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razek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84" name="Obrazek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85" name="Obrazek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86" name="Numer slajdu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821531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 tytułowy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Tekst tytułowy</a:t>
            </a:r>
          </a:p>
        </p:txBody>
      </p:sp>
      <p:sp>
        <p:nvSpPr>
          <p:cNvPr id="3" name="Treść - poziom 1…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" name="Numer slajdu"/>
          <p:cNvSpPr>
            <a:spLocks noGrp="1"/>
          </p:cNvSpPr>
          <p:nvPr>
            <p:ph type="sldNum" sz="quarter" idx="2"/>
          </p:nvPr>
        </p:nvSpPr>
        <p:spPr>
          <a:xfrm>
            <a:off x="22192337" y="12808585"/>
            <a:ext cx="515264" cy="538480"/>
          </a:xfrm>
          <a:prstGeom prst="rect">
            <a:avLst/>
          </a:prstGeom>
          <a:ln w="12700">
            <a:miter lim="400000"/>
          </a:ln>
        </p:spPr>
        <p:txBody>
          <a:bodyPr wrap="none" tIns="91439" bIns="91439" anchor="ctr">
            <a:spAutoFit/>
          </a:bodyPr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457200" marR="0" indent="-457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90600" marR="0" indent="-5334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54479" marR="0" indent="-640079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82800" marR="0" indent="-711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540000" marR="0" indent="-711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97200" marR="0" indent="-711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454400" marR="0" indent="-711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911600" marR="0" indent="-711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68800" marR="0" indent="-711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ENIOR@DOPS.WROC.P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73B3DC-FCB6-4AE4-A11B-5CC70828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1647" y="625078"/>
            <a:ext cx="15334900" cy="2064334"/>
          </a:xfrm>
        </p:spPr>
        <p:txBody>
          <a:bodyPr>
            <a:normAutofit/>
          </a:bodyPr>
          <a:lstStyle/>
          <a:p>
            <a:r>
              <a:rPr lang="pl-PL" sz="6000" b="1" dirty="0"/>
              <a:t>Wojewódzki Program   </a:t>
            </a:r>
            <a:br>
              <a:rPr lang="pl-PL" sz="6000" b="1" dirty="0"/>
            </a:br>
            <a:r>
              <a:rPr lang="pl-PL" sz="6000" b="1" dirty="0"/>
              <a:t>N E S T O R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448235" y="4737262"/>
            <a:ext cx="23648893" cy="70384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pl-PL" sz="2800" b="1" dirty="0"/>
              <a:t>Działania 2021 - DOPS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pl-PL" sz="2800" dirty="0"/>
              <a:t>realizacja szkoleń dla nieformalnych opiekunów osób starszych z terenu województwa dolnośląskiego.</a:t>
            </a:r>
          </a:p>
          <a:p>
            <a:pPr algn="l"/>
            <a:r>
              <a:rPr lang="pl-PL" sz="2800" dirty="0"/>
              <a:t> Planowane jest przeprowadzenie min. 15 szkoleń dla 300 uczestników, jednak wartości docelowe uzależnione będą od sytuacji pandemicznej.</a:t>
            </a:r>
          </a:p>
          <a:p>
            <a:pPr algn="l"/>
            <a:endParaRPr lang="pl-PL" sz="2800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pl-PL" sz="2800" dirty="0"/>
              <a:t>wydruk poradnika poświęconego problematyce </a:t>
            </a:r>
            <a:r>
              <a:rPr lang="pl-PL" sz="2800" dirty="0" err="1"/>
              <a:t>polipragmazji</a:t>
            </a:r>
            <a:r>
              <a:rPr lang="pl-PL" sz="2800" dirty="0"/>
              <a:t> (wielolekowości) w wieku senioralnym. </a:t>
            </a:r>
          </a:p>
          <a:p>
            <a:pPr algn="l"/>
            <a:endParaRPr lang="pl-PL" sz="2800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pl-PL" sz="2800" dirty="0"/>
              <a:t>przygotowanie w ramach „Biblioteki Nestora” publikacji – poradnika poświęconego problematyce schorzeń sensorycznych w wieku senioralnym (m.in. schorzenia zmysłu wzroku, słuchu, węchu) – przyczyny, objawy, rodzaje, leczenie, rehabilitacja i opieka. 12 poradnik z serii.</a:t>
            </a:r>
          </a:p>
          <a:p>
            <a:pPr algn="l"/>
            <a:endParaRPr lang="pl-PL" sz="2800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pl-PL" sz="2800" dirty="0"/>
              <a:t>szkolenia dla kadr służb społecznych pracujących na co dzień z osobami starszymi, służące profesjonalizacji ich pracy oraz zapewnieniu wysokiej jakości usług świadczonych seniorom. Planowane dla  minimum 30 uczestników.</a:t>
            </a:r>
          </a:p>
          <a:p>
            <a:pPr algn="l"/>
            <a:endParaRPr lang="pl-PL" sz="2800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pl-PL" sz="2800" dirty="0"/>
              <a:t>organizacja, we współpracy z dolnośląskimi instytucjami kultury, przedsięwzięć kulturalnych, celem których jest aktywizacja i integracja społeczno-kulturowa seniorów.</a:t>
            </a:r>
          </a:p>
          <a:p>
            <a:pPr algn="l"/>
            <a:endParaRPr lang="pl-PL" sz="2800" dirty="0"/>
          </a:p>
          <a:p>
            <a:pPr algn="l"/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52964475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/>
              <a:t>Działania aktywizujące Seniorów – </a:t>
            </a:r>
            <a:br>
              <a:rPr lang="pl-PL" sz="5400" b="1" dirty="0"/>
            </a:br>
            <a:r>
              <a:rPr lang="pl-PL" sz="5400" b="1" dirty="0"/>
              <a:t>we współpracy z jednostkami kultury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388" y="3385605"/>
            <a:ext cx="12389224" cy="915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7320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21224" y="625078"/>
            <a:ext cx="18275323" cy="2153981"/>
          </a:xfrm>
        </p:spPr>
        <p:txBody>
          <a:bodyPr>
            <a:normAutofit/>
          </a:bodyPr>
          <a:lstStyle/>
          <a:p>
            <a:r>
              <a:rPr lang="pl-PL" sz="5400" b="1" dirty="0"/>
              <a:t>Oferta zajęć dla seniorów w Muzeum Papiernictwa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721224" y="2779059"/>
            <a:ext cx="18275323" cy="97225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2800" b="1" dirty="0"/>
              <a:t>Tematy do wyboru</a:t>
            </a:r>
            <a:r>
              <a:rPr lang="pl-PL" sz="2800" dirty="0"/>
              <a:t>:</a:t>
            </a:r>
          </a:p>
          <a:p>
            <a:pPr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2800" dirty="0"/>
              <a:t>Rękodzieło papiernicze (zajęcia te cieszyły się zawsze największym zainteresowaniem uczestników bez względu na wiek);</a:t>
            </a:r>
          </a:p>
          <a:p>
            <a:pPr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2800" dirty="0"/>
              <a:t>„Czy Twoja dycha jest prawdziwa” – zajęcia dotyczące badania zabezpieczeń banknotów. Obydwa tematy mogą być połączone ze zwiedzaniem wystaw stałych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2800" b="1" dirty="0"/>
              <a:t>Cel zajęć</a:t>
            </a:r>
            <a:r>
              <a:rPr lang="pl-PL" sz="2800" dirty="0"/>
              <a:t>:</a:t>
            </a:r>
          </a:p>
          <a:p>
            <a:pPr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2800" dirty="0"/>
              <a:t>aktywizacja osób w wieku senioralnym po kątem udziału w kulturze;</a:t>
            </a:r>
          </a:p>
          <a:p>
            <a:pPr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2800" dirty="0"/>
              <a:t>upowszechnianie wiedzy o tradycyjnych rzemiosłach Dolnego Śląska;</a:t>
            </a:r>
          </a:p>
          <a:p>
            <a:pPr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2800" dirty="0"/>
              <a:t>wyrabianie w uczestnikach zajęć umiejętności rozpoznawania zabezpieczeń banknotów (w przypadku zajęć „Czy Twoja dycha jest prawdziwa”).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2800" b="1" dirty="0"/>
              <a:t>Czas trwania zajęć:</a:t>
            </a:r>
          </a:p>
          <a:p>
            <a:pPr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2800" dirty="0"/>
              <a:t>Rękodzieło papiernicze: 1 godzina – zajęcia praktyczne + 45 minut zwiedzanie wystawy „Z papierem przez 2 tysiąclecia”. </a:t>
            </a:r>
          </a:p>
          <a:p>
            <a:pPr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2800" dirty="0"/>
              <a:t>„Czy Twoja dycha jest prawdziwa”: 45 minut – zajęcia + 45 minut zwiedzanie wystawy „Historia polskich banknotów.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pl-PL" sz="2800" dirty="0"/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2800" b="1" dirty="0"/>
              <a:t>Ilość uczestników:- 10 grup po 15 osób  - łącznie 150 osób</a:t>
            </a:r>
          </a:p>
        </p:txBody>
      </p:sp>
    </p:spTree>
    <p:extLst>
      <p:ext uri="{BB962C8B-B14F-4D97-AF65-F5344CB8AC3E}">
        <p14:creationId xmlns:p14="http://schemas.microsoft.com/office/powerpoint/2010/main" val="348596232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08847" y="302350"/>
            <a:ext cx="18562194" cy="2225698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dirty="0"/>
            </a:br>
            <a:r>
              <a:rPr lang="pl-PL" sz="6000" b="1" dirty="0"/>
              <a:t>Teatr Dramatyczny im. Jerzego Szaniawskiego </a:t>
            </a:r>
            <a:br>
              <a:rPr lang="pl-PL" sz="6000" b="1" dirty="0"/>
            </a:br>
            <a:r>
              <a:rPr lang="pl-PL" sz="6000" b="1" dirty="0"/>
              <a:t>w Wałbrzychu</a:t>
            </a:r>
            <a:br>
              <a:rPr lang="pl-PL" sz="6000" b="1" dirty="0"/>
            </a:br>
            <a:br>
              <a:rPr lang="pl-PL" sz="6000" b="1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08847" y="2528048"/>
            <a:ext cx="18687700" cy="997351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4000" b="1" u="sng" dirty="0"/>
              <a:t>PROGRAM</a:t>
            </a:r>
            <a:endParaRPr lang="pl-PL" sz="4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4000" b="1" dirty="0"/>
              <a:t>MOJE HOBBY TO TEATR I LASAGNE</a:t>
            </a:r>
            <a:endParaRPr lang="pl-PL" sz="4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4000" dirty="0"/>
              <a:t>Planowane zbudowanie programu nauki o współczesnym teatrze, a także o jego konwencjach i zmianach, </a:t>
            </a:r>
            <a:r>
              <a:rPr lang="pl-PL" sz="4000" b="1" dirty="0"/>
              <a:t>odwołując się do kuchni.</a:t>
            </a:r>
            <a:r>
              <a:rPr lang="pl-PL" sz="4000" dirty="0"/>
              <a:t> 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4000" b="1" dirty="0"/>
              <a:t>ZAPROSZOSZENIE GOŚCI DO STOŁU</a:t>
            </a:r>
            <a:endParaRPr lang="pl-PL" sz="4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4000" dirty="0"/>
              <a:t>poprzez analogie do przepisu na </a:t>
            </a:r>
            <a:r>
              <a:rPr lang="pl-PL" sz="4000" dirty="0" err="1"/>
              <a:t>lasagne</a:t>
            </a:r>
            <a:r>
              <a:rPr lang="pl-PL" sz="4000" dirty="0"/>
              <a:t> / przekładany makaron/  </a:t>
            </a:r>
            <a:r>
              <a:rPr lang="pl-PL" sz="4000" b="1" dirty="0"/>
              <a:t>przygotowywany będzie fragment spektaklu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4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4000" dirty="0"/>
              <a:t>UCZESTNICY 2 grupy 10-osobowe [</a:t>
            </a:r>
            <a:r>
              <a:rPr lang="pl-PL" sz="4000" b="1" dirty="0"/>
              <a:t>łącznie 20 osób w ciągu dwóch dni</a:t>
            </a:r>
            <a:r>
              <a:rPr lang="pl-PL" sz="4000" dirty="0"/>
              <a:t>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4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4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92860742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41176" y="625078"/>
            <a:ext cx="17755371" cy="3036094"/>
          </a:xfrm>
        </p:spPr>
        <p:txBody>
          <a:bodyPr>
            <a:normAutofit/>
          </a:bodyPr>
          <a:lstStyle/>
          <a:p>
            <a:r>
              <a:rPr lang="pl-PL" sz="6000" b="1" dirty="0"/>
              <a:t>Warsztaty np. dla UTW w Filharmonii Dolnośląskiej w Jeleniej Górze.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41176" y="3661171"/>
            <a:ext cx="17755371" cy="88403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4200" dirty="0"/>
              <a:t>Zabawy z wnukami - jak rozmawiać z dziećmi o muzyce, jak bawić się muzyką? Budowa własnych instrumentów perkusyjnych, przygotowanie do drugich warsztatów. Joanna Moryc, zespół instrumentalny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4200" dirty="0"/>
              <a:t>Zabawy z wnukami - warsztaty praktyczne z wykorzystaniem materiałów z pierwszych zajęć. Śpiewanie z dziećmi, “instrumenty z niczego”. Joanna Moryc, zespół instrumentalny.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4200" dirty="0"/>
              <a:t>Ludomir Różycki w Jeleniej Górze. prof. Elżbieta </a:t>
            </a:r>
            <a:r>
              <a:rPr lang="pl-PL" sz="4200" dirty="0" err="1"/>
              <a:t>Terlega</a:t>
            </a:r>
            <a:r>
              <a:rPr lang="pl-PL" sz="4200" dirty="0"/>
              <a:t>-Stachów. 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4200" dirty="0"/>
              <a:t>Mistrz i uczeń - portrety muzyków, prof. Elżbieta </a:t>
            </a:r>
            <a:r>
              <a:rPr lang="pl-PL" sz="4200" dirty="0" err="1"/>
              <a:t>Terlega</a:t>
            </a:r>
            <a:r>
              <a:rPr lang="pl-PL" sz="4200" dirty="0"/>
              <a:t>-Stachów. 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4200" dirty="0"/>
              <a:t>Po co w orkiestrze dyrygent? Jak “działa” orkiestra? Szymon Makowski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pl-PL" sz="4200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4200" b="1" dirty="0"/>
              <a:t>Zajęcia trwać będą około 60-90minut, dla grupy około 100-osobowej.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pl-PL" sz="4200" dirty="0"/>
          </a:p>
        </p:txBody>
      </p:sp>
    </p:spTree>
    <p:extLst>
      <p:ext uri="{BB962C8B-B14F-4D97-AF65-F5344CB8AC3E}">
        <p14:creationId xmlns:p14="http://schemas.microsoft.com/office/powerpoint/2010/main" val="91220188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18447" y="625078"/>
            <a:ext cx="18078100" cy="3036094"/>
          </a:xfrm>
        </p:spPr>
        <p:txBody>
          <a:bodyPr>
            <a:normAutofit/>
          </a:bodyPr>
          <a:lstStyle/>
          <a:p>
            <a:r>
              <a:rPr lang="pl-PL" sz="6000" b="1" dirty="0"/>
              <a:t>TEATR im. Heleny Modrzejewskiej W LEGNICY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918447" y="3661171"/>
            <a:ext cx="18078100" cy="884039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b="1" dirty="0"/>
              <a:t>PROJEKT DLA SENIORÓW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dirty="0"/>
              <a:t>Grupy: seniorzy przyjeżdżają na jednorazowe zajęcia.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dirty="0"/>
              <a:t>Np. trzy grupy, po 10 osób, przez 1,5 godz.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b="1" dirty="0"/>
              <a:t>IDEA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dirty="0"/>
              <a:t>.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dirty="0"/>
              <a:t>Idea „uczenia się przez całe życie”,  zapoczątkowana przez duńskiego pastora, poetę, mitologa, historyka, polityka, nauczyciela ludu Mikołaja Fryderyka Seweryna </a:t>
            </a:r>
            <a:r>
              <a:rPr lang="pl-PL" dirty="0" err="1"/>
              <a:t>Grundtviga</a:t>
            </a:r>
            <a:r>
              <a:rPr lang="pl-PL" dirty="0"/>
              <a:t>,  jest nadal aktualna, potrzebna i rozwijana z dużym powodzeniem w krajach europejskich, szczególnie skandynawskich. W Europie 10, 8 % dorosłych i seniorów uczestniczy w tego rodzaju edukacji, w Polsce jedynie 4%.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973720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681318" y="1847461"/>
            <a:ext cx="19315229" cy="1124101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600" b="1" dirty="0"/>
              <a:t>WARSZTATY TEATRALNE Z LEGNICKIMI AKTORAMI- do wyboru dwa warsztaty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2600" b="1" dirty="0"/>
              <a:t>1-szy warsztat- DYKCJA I IMPOSTACJA GŁOSU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2600" dirty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2600" b="1" dirty="0"/>
              <a:t>2-gi warsztat – Teatralny z wyrażania emocji.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600" dirty="0"/>
              <a:t>Warsztaty będą prowadzili legniccy aktorzy, którzy mają doświadczenie w pracy teatralnej z dorosłymi i seniorami.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600" dirty="0"/>
              <a:t>Możliwe są też - Warsztaty do spektakli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26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600" dirty="0"/>
              <a:t>Każdy warsztat jest dedykowany konkretnemu spektaklowi. Bazuje na doświadczeniach uczestników i tematach poruszanych w przedstawieniu. Służy jego świadomemu odbiorowi. Warsztaty mogą się odbywać przed lub po spektaklu.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26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600" dirty="0"/>
              <a:t>PONADTO: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600" dirty="0"/>
              <a:t>Jeśli seniorzy będą mieli siłę i ochotę to po przerwie można zaproponować: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600" dirty="0"/>
              <a:t>LEKCJA TEATRALNA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600" dirty="0"/>
              <a:t>Oprowadzanie po budynku i historii legnickiego teatru. Legnicki teatr mieści się w przepięknym, klasycystycznym budynku z prawie dwusetletnią historią. Był tu teatr niemiecki, rosyjski, a obecnie polski. Historia legnickiego teatru to jednocześnie historia Legnicy i Dolnego Śląska.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600" dirty="0"/>
              <a:t>SPOTKANIA Z PRACOWNIKAMI SCENY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600" dirty="0"/>
              <a:t>SPEKTAKL TEATRALNY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26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26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386491185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9506" y="672283"/>
            <a:ext cx="17255098" cy="1855765"/>
          </a:xfrm>
        </p:spPr>
        <p:txBody>
          <a:bodyPr>
            <a:normAutofit/>
          </a:bodyPr>
          <a:lstStyle/>
          <a:p>
            <a:r>
              <a:rPr lang="pl-PL" sz="6000" b="1" dirty="0"/>
              <a:t>Teatr dla Seniorów – Teatr Polski we Wrocławiu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"/>
          </p:nvPr>
        </p:nvSpPr>
        <p:spPr>
          <a:xfrm>
            <a:off x="1649506" y="4141694"/>
            <a:ext cx="17900557" cy="4520103"/>
          </a:xfrm>
        </p:spPr>
        <p:txBody>
          <a:bodyPr>
            <a:normAutofit fontScale="92500" lnSpcReduction="20000"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pl-PL" dirty="0"/>
              <a:t>Warsztaty teatralne – 3 grupy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pl-PL" dirty="0"/>
              <a:t>Warsztaty choreograficzne – 2 grupy</a:t>
            </a:r>
          </a:p>
          <a:p>
            <a:pPr algn="l"/>
            <a:endParaRPr lang="pl-PL" dirty="0"/>
          </a:p>
          <a:p>
            <a:pPr algn="l"/>
            <a:r>
              <a:rPr lang="pl-PL" b="1" dirty="0"/>
              <a:t>5 grup po 5 osób – łącznie 25 osób</a:t>
            </a:r>
          </a:p>
          <a:p>
            <a:pPr algn="l"/>
            <a:endParaRPr lang="pl-PL" b="1" dirty="0"/>
          </a:p>
          <a:p>
            <a:pPr algn="l"/>
            <a:r>
              <a:rPr lang="pl-PL" dirty="0"/>
              <a:t>Spotkania:   1-2 razy w tygodniu dla każdej z grup</a:t>
            </a:r>
          </a:p>
          <a:p>
            <a:pPr algn="l"/>
            <a:endParaRPr lang="pl-PL" dirty="0"/>
          </a:p>
          <a:p>
            <a:pPr algn="l"/>
            <a:r>
              <a:rPr lang="pl-PL" dirty="0"/>
              <a:t>Czas trwania : 6 godzin na grupę – łącznie 30 godzin zegarowych</a:t>
            </a:r>
          </a:p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549450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89E2FF46-B98B-4975-A96A-EABB151FCBBE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6177545" y="607218"/>
            <a:ext cx="13751720" cy="8322470"/>
          </a:xfrm>
        </p:spPr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C8CBDD80-DF1A-4E27-B856-822455C1B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/>
              <a:t>9999]09]99]0]9</a:t>
            </a:r>
            <a:br>
              <a:rPr lang="pl-PL"/>
            </a:br>
            <a:r>
              <a:rPr lang="pl-PL"/>
              <a:t>0]9]9</a:t>
            </a:r>
            <a:br>
              <a:rPr lang="pl-PL"/>
            </a:br>
            <a:br>
              <a:rPr lang="pl-PL"/>
            </a:br>
            <a:r>
              <a:rPr lang="pl-PL"/>
              <a:t>9</a:t>
            </a:r>
            <a:br>
              <a:rPr lang="pl-PL"/>
            </a:br>
            <a:r>
              <a:rPr lang="pl-PL"/>
              <a:t>9]</a:t>
            </a:r>
            <a:br>
              <a:rPr lang="pl-PL"/>
            </a:br>
            <a:r>
              <a:rPr lang="pl-PL"/>
              <a:t>9[</a:t>
            </a:r>
            <a:br>
              <a:rPr lang="pl-PL"/>
            </a:br>
            <a:r>
              <a:rPr lang="pl-PL"/>
              <a:t>][9</a:t>
            </a:r>
            <a:br>
              <a:rPr lang="pl-PL"/>
            </a:br>
            <a:br>
              <a:rPr lang="pl-PL"/>
            </a:br>
            <a:r>
              <a:rPr lang="pl-PL"/>
              <a:t>99</a:t>
            </a:r>
            <a:br>
              <a:rPr lang="pl-PL"/>
            </a:br>
            <a:r>
              <a:rPr lang="pl-PL"/>
              <a:t>[</a:t>
            </a:r>
            <a:br>
              <a:rPr lang="pl-PL"/>
            </a:br>
            <a:r>
              <a:rPr lang="pl-PL"/>
              <a:t>[9</a:t>
            </a:r>
            <a:br>
              <a:rPr lang="pl-PL"/>
            </a:br>
            <a:r>
              <a:rPr lang="pl-PL"/>
              <a:t>9[</a:t>
            </a:r>
            <a:br>
              <a:rPr lang="pl-PL"/>
            </a:br>
            <a:r>
              <a:rPr lang="pl-PL"/>
              <a:t>9[</a:t>
            </a:r>
            <a:br>
              <a:rPr lang="pl-PL"/>
            </a:br>
            <a:r>
              <a:rPr lang="pl-PL"/>
              <a:t>9[p</a:t>
            </a:r>
            <a:br>
              <a:rPr lang="pl-PL"/>
            </a:br>
            <a:br>
              <a:rPr lang="pl-PL"/>
            </a:br>
            <a:br>
              <a:rPr lang="pl-PL"/>
            </a:br>
            <a:r>
              <a:rPr lang="pl-PL"/>
              <a:t>9[p</a:t>
            </a:r>
            <a:br>
              <a:rPr lang="pl-PL"/>
            </a:br>
            <a:br>
              <a:rPr lang="pl-PL"/>
            </a:br>
            <a:r>
              <a:rPr lang="pl-PL"/>
              <a:t>9p[</a:t>
            </a:r>
            <a:br>
              <a:rPr lang="pl-PL"/>
            </a:br>
            <a:r>
              <a:rPr lang="pl-PL"/>
              <a:t>(</a:t>
            </a: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3210974-3D6A-45B9-B1FB-0939A88A5CF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Symbol zastępczy obrazu 1">
            <a:extLst>
              <a:ext uri="{FF2B5EF4-FFF2-40B4-BE49-F238E27FC236}">
                <a16:creationId xmlns:a16="http://schemas.microsoft.com/office/drawing/2014/main" id="{B79FDCA0-D230-4737-BA0F-C48D8485C7A3}"/>
              </a:ext>
            </a:extLst>
          </p:cNvPr>
          <p:cNvSpPr txBox="1">
            <a:spLocks/>
          </p:cNvSpPr>
          <p:nvPr/>
        </p:nvSpPr>
        <p:spPr>
          <a:xfrm>
            <a:off x="5166850" y="1125139"/>
            <a:ext cx="13751720" cy="832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A611E7D-680C-46F2-86FA-EF81C4D2F3CD}"/>
              </a:ext>
            </a:extLst>
          </p:cNvPr>
          <p:cNvSpPr txBox="1"/>
          <p:nvPr/>
        </p:nvSpPr>
        <p:spPr>
          <a:xfrm>
            <a:off x="6097555" y="2579906"/>
            <a:ext cx="12195110" cy="85561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l-PL" dirty="0"/>
              <a:t>Termin Realizacji – Czerwiec – wrzesień 2021 ( chyba, że pandemia pozwoli na wydłużenie działań )</a:t>
            </a:r>
          </a:p>
          <a:p>
            <a:endParaRPr lang="pl-PL" dirty="0"/>
          </a:p>
          <a:p>
            <a:r>
              <a:rPr lang="pl-PL" dirty="0"/>
              <a:t>Rekrutacja = DOPS</a:t>
            </a:r>
          </a:p>
          <a:p>
            <a:endParaRPr lang="pl-PL" dirty="0"/>
          </a:p>
          <a:p>
            <a:r>
              <a:rPr lang="pl-PL" dirty="0"/>
              <a:t>Zgłoszenia na e-mail </a:t>
            </a:r>
            <a:r>
              <a:rPr lang="pl-PL" dirty="0">
                <a:hlinkClick r:id="rId3"/>
              </a:rPr>
              <a:t>SENIOR@DOPS.WROC.PL</a:t>
            </a:r>
            <a:endParaRPr lang="pl-PL" dirty="0"/>
          </a:p>
          <a:p>
            <a:endParaRPr lang="pl-PL" dirty="0"/>
          </a:p>
          <a:p>
            <a:r>
              <a:rPr lang="pl-PL" dirty="0"/>
              <a:t>Planowana współpraca z Ośrodkami Pomocy Społecznej</a:t>
            </a:r>
          </a:p>
        </p:txBody>
      </p:sp>
    </p:spTree>
    <p:extLst>
      <p:ext uri="{BB962C8B-B14F-4D97-AF65-F5344CB8AC3E}">
        <p14:creationId xmlns:p14="http://schemas.microsoft.com/office/powerpoint/2010/main" val="2454510641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3102</TotalTime>
  <Words>946</Words>
  <Application>Microsoft Office PowerPoint</Application>
  <PresentationFormat>Niestandardowy</PresentationFormat>
  <Paragraphs>103</Paragraphs>
  <Slides>9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Helvetica Light</vt:lpstr>
      <vt:lpstr>Helvetica Neue</vt:lpstr>
      <vt:lpstr>Wingdings</vt:lpstr>
      <vt:lpstr>White</vt:lpstr>
      <vt:lpstr>Wojewódzki Program    N E S T O R</vt:lpstr>
      <vt:lpstr>Działania aktywizujące Seniorów –  we współpracy z jednostkami kultury</vt:lpstr>
      <vt:lpstr>Oferta zajęć dla seniorów w Muzeum Papiernictwa</vt:lpstr>
      <vt:lpstr>  Teatr Dramatyczny im. Jerzego Szaniawskiego  w Wałbrzychu   </vt:lpstr>
      <vt:lpstr>Warsztaty np. dla UTW w Filharmonii Dolnośląskiej w Jeleniej Górze.</vt:lpstr>
      <vt:lpstr>TEATR im. Heleny Modrzejewskiej W LEGNICY </vt:lpstr>
      <vt:lpstr>Prezentacja programu PowerPoint</vt:lpstr>
      <vt:lpstr>Teatr dla Seniorów – Teatr Polski we Wrocławiu</vt:lpstr>
      <vt:lpstr>9999]09]99]0]9 0]9]9  9 9] 9[ ][9  99 [ [9 9[ 9[ 9[p   9[p  9p[ (                                        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Marta Libner-Zoniuk</dc:creator>
  <cp:lastModifiedBy>Iwona Łyp</cp:lastModifiedBy>
  <cp:revision>191</cp:revision>
  <cp:lastPrinted>2019-11-25T16:08:51Z</cp:lastPrinted>
  <dcterms:modified xsi:type="dcterms:W3CDTF">2021-03-10T09:04:31Z</dcterms:modified>
</cp:coreProperties>
</file>