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7" r:id="rId1"/>
    <p:sldMasterId id="2147483708" r:id="rId2"/>
    <p:sldMasterId id="2147483709" r:id="rId3"/>
    <p:sldMasterId id="2147483711" r:id="rId4"/>
  </p:sldMasterIdLst>
  <p:notesMasterIdLst>
    <p:notesMasterId r:id="rId40"/>
  </p:notesMasterIdLst>
  <p:sldIdLst>
    <p:sldId id="256" r:id="rId5"/>
    <p:sldId id="257" r:id="rId6"/>
    <p:sldId id="259" r:id="rId7"/>
    <p:sldId id="263" r:id="rId8"/>
    <p:sldId id="315" r:id="rId9"/>
    <p:sldId id="264" r:id="rId10"/>
    <p:sldId id="316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0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2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/>
              <a:t>Określa, że każdy obiekt budowlany powinien zapewnić „niezbędne warunki do korzystania z obiektów użyteczności publicznej i mieszkaniowego budownictwa wielorodzinnego przez osoby niepełnosprawne, 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/>
              <a:t>w szczególności poruszające się na wózkach inwalidzkich”.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/>
              <a:t>Rozporządzeniu Ministra Infrastruktury z dnia 12 kwietnia 2002 r. sprawie warunków technicznych, jakim powinny odpowiadać budynki i ich usytuowanie </a:t>
            </a:r>
            <a:endParaRPr sz="1200"/>
          </a:p>
        </p:txBody>
      </p:sp>
      <p:sp>
        <p:nvSpPr>
          <p:cNvPr id="410" name="Google Shape;410;p12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3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/>
              <a:t>Przewoźnik powinien podejmować działania ułatwiające podróżnym, w szczególności osobom 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/>
              <a:t>o ograniczonej zdolności ruchowej oraz osobom niepełnosprawnym, korzystanie ze środków transportowych</a:t>
            </a:r>
            <a:endParaRPr sz="1200"/>
          </a:p>
        </p:txBody>
      </p:sp>
      <p:sp>
        <p:nvSpPr>
          <p:cNvPr id="425" name="Google Shape;425;p13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6" name="Google Shape;4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4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/>
              <a:t>Rozporządzenie Rady Ministrów z dnia 12 kwietnia 2012 r. w sprawie Krajowych Ram Interoperacyjności, minimalnych wymagań dla rejestrów publicznych i wymiany informacji w postaci elektronicznej oraz minimalnych wymagań dla systemów teleinformatycznych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</p:txBody>
      </p:sp>
      <p:sp>
        <p:nvSpPr>
          <p:cNvPr id="440" name="Google Shape;440;p14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5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5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6" name="Google Shape;4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 b="0" strike="noStrike">
                <a:latin typeface="Calibri"/>
                <a:ea typeface="Calibri"/>
                <a:cs typeface="Calibri"/>
                <a:sym typeface="Calibri"/>
              </a:rPr>
              <a:t>definicja zgodna z Ustawą o rehabilitacji oraz Ustawą o ochronie zdrowia psychicznego, ale niezgodna z Konwencją; IZ ma możliwość rozszerzać definicję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7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4" name="Google Shape;4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8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 b="0" strike="noStrike">
                <a:latin typeface="Calibri"/>
                <a:ea typeface="Calibri"/>
                <a:cs typeface="Calibri"/>
                <a:sym typeface="Calibri"/>
              </a:rPr>
              <a:t>projektowanie produktów, środowiska, programów i usług w taki sposób, by były użyteczne dla wszystkich, w możliwie największym stopniu, bez potrzeby adaptacji lub specjalistycznego projektowania. Uniwersalne projektowanie nie wyklucza możliwości zapewniania dodatkowych udogodnień dla szczególnych grup osób z niepełnosprawnościami, jeżeli jest to potrzebne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8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5" name="Google Shape;4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9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 b="0" strike="noStrike">
                <a:latin typeface="Arial"/>
                <a:ea typeface="Arial"/>
                <a:cs typeface="Arial"/>
                <a:sym typeface="Arial"/>
              </a:rPr>
              <a:t>Ron Mace </a:t>
            </a:r>
            <a:r>
              <a:rPr lang="pl-PL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Podstawą idei projektowania uniwersalnego jest przekonanie, że przestrzeń i przedmioty, które będą dostępne dla najbardziej wymagających użytkowników, będą dostępne dla wszystkich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9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6" name="Google Shape;4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7" name="Google Shape;5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1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Identyczne zastosowanie (</a:t>
            </a:r>
            <a:r>
              <a:rPr lang="pl-PL" sz="1200" b="0" i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equitable use</a:t>
            </a:r>
            <a:r>
              <a:rPr lang="pl-PL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– dla każdego, bez dodatkowych warunków. Wynika z przekonania, że każdy powinien mieć równy dostęp do przestrzeni fizycznej i wirtualnej bez potrzeby spełniania jakichkolwiek dodatkowych warunków.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1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0" name="Google Shape;5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2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Elastyczność użycia – użycie przez możliwie najszerszą grupę odbiorców np. bankomat o odpowiedniej wysokości, z miejscem na wózek, brajlem, podparciem nadgarstka komunikatami głosowymi i możliwością wyboru języka 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22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5" name="Google Shape;54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3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Prosta i intuicyjna obsługa – unikanie skomplikowania, możliwość zrozumienia przez użytkownika bez względu na jego wykształcenie, znajomość języka czy np. zdolność utrzymania koncentracji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3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8" name="Google Shape;5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4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niezależnie od okoliczności przestrzennych i możliwości odbiorcy (np. informacja głosowa na peronach jest bardzo nieuniwersalna ale np. napisy do wszystkich audycji telewizyjnych wyświetlanych w hałaśliwej poczekalni kolejowej to przykład uniwersalnego podejścia)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4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3" name="Google Shape;57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5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Jej zadaniem jest zminimalizować ryzyko błędnego użycia przedmiotów oraz ograniczyć niekorzystne konsekwencje przypadkowego i niezamierzonego użycia danego przedmiotu.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5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9" name="Google Shape;58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6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Niski poziom wysiłku fizycznego – np. klamki/dźwignie, które bez wysiłku można nacisnąć pięścią lub łokciem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26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4" name="Google Shape;60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7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Wymiary i przestrzeń dla podejścia i użycia – odpowiednie wymiary i przestrzeń dla każdego, bez dodatkowych warunków (metro w Warszawie jest dobrym przykładem – są tam windy, schody ruchome, bramki wąskie i szerokie, toalety w których zmieści się nawet osoba na wózku elektrycznym). 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7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9" name="Google Shape;61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8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Tworzymy przestrzeń w taki sposób żeby było „widać” różnorodność użytkowników.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/>
          </a:p>
        </p:txBody>
      </p:sp>
      <p:sp>
        <p:nvSpPr>
          <p:cNvPr id="633" name="Google Shape;633;p28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4" name="Google Shape;63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 b="0" strike="noStrike">
                <a:latin typeface="Calibri"/>
                <a:ea typeface="Calibri"/>
                <a:cs typeface="Calibri"/>
                <a:sym typeface="Calibri"/>
              </a:rPr>
              <a:t>konieczne i odpowiednie zmiany oraz dostosowania, nienakładające nieproporcjonalnego lub nadmiernego obciążenia, rozpatrywane osobno dla każdego konkretnego przypadku, w celu zapewnienia osobom z niepełnosprawnościami możliwości korzystania z wszelkich praw człowieka 9 i podstawowych wolności oraz ich wykonywania na zasadzie równości </a:t>
            </a:r>
            <a:br>
              <a:rPr lang="pl-PL"/>
            </a:br>
            <a:r>
              <a:rPr lang="pl-PL" sz="1200" b="0" strike="noStrike">
                <a:latin typeface="Calibri"/>
                <a:ea typeface="Calibri"/>
                <a:cs typeface="Calibri"/>
                <a:sym typeface="Calibri"/>
              </a:rPr>
              <a:t>z innymi osobami.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29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7" name="Google Shape;64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5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5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4" name="Google Shape;71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45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45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6" name="Google Shape;83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46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46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5" name="Google Shape;84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7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47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5" name="Google Shape;85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8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48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1" name="Google Shape;87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49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49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2" name="Google Shape;88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50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50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3" name="Google Shape;89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51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51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3" name="Google Shape;90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52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52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4" name="Google Shape;91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1" name="Google Shape;3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1" name="Google Shape;3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1570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 b="0" strike="noStrike">
                <a:latin typeface="Arial"/>
                <a:ea typeface="Arial"/>
                <a:cs typeface="Arial"/>
                <a:sym typeface="Arial"/>
              </a:rPr>
              <a:t>Aby umożliwić osobom niepełnosprawnym niezależne życie  i pełny udział we wszystkich sferach życia, Państwa Strony podejmą odpowiednie środki w celu zapewnienia im, na zasadzie równości z innymi osobami, dostępu do środowiska fizycznego, środków transportu, informacji i komunikacji, w tym technologii i systemów informacyjno-komunikacyjnych, a także do innych urządzeń i usług, powszechnie dostępnych lub powszechnie zapewnianych, zarówno na obszarach miejskich, jak i wiejskich.</a:t>
            </a:r>
            <a:r>
              <a:rPr lang="pl-PL" sz="2000" b="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9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 b="0" strike="noStrike">
                <a:latin typeface="Arial"/>
                <a:ea typeface="Arial"/>
                <a:cs typeface="Arial"/>
                <a:sym typeface="Arial"/>
              </a:rPr>
              <a:t>Aby umożliwić osobom niepełnosprawnym niezależne życie  i pełny udział we wszystkich sferach życia, Państwa Strony podejmą odpowiednie środki w celu zapewnienia im, na zasadzie równości z innymi osobami, dostępu do środowiska fizycznego, środków transportu, informacji i komunikacji, w tym technologii i systemów informacyjno-komunikacyjnych, a także do innych urządzeń i usług, powszechnie dostępnych lub powszechnie zapewnianych, zarówno na obszarach miejskich, jak i wiejskich.</a:t>
            </a:r>
            <a:r>
              <a:rPr lang="pl-PL" sz="2000" b="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9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0598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0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/>
              <a:t>Instytucje zarządzające w drodze działań podejmowanych przez cały okres trwania programu zapewniają, że wszystkie produkty, towary, usługi 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/>
              <a:t>i infrastruktura, które są publicznie dostępne lub zapewniane ogółowi społeczeństwa i które są dofinansowane z EFSI, są dostępne dla wszystkich obywateli, łącznie z osobami 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/>
              <a:t>z niepełnosprawnościami, zgodnie 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/>
              <a:t>z mającymi zastosowanie przepisami, co przyczynia się do istnienia środowiska wolnego od barier dla osób z niepełnosprawnościami i osób starszych. 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</p:txBody>
      </p:sp>
      <p:sp>
        <p:nvSpPr>
          <p:cNvPr id="380" name="Google Shape;380;p10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" name="Google Shape;3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1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/>
              <a:t>Ustawa stanowi, że rehabilitacja społeczna, mająca na celu umożliwienie osobom niepełnosprawnym uczestnictwo w życiu społecznym, realizowana jest m.in. przez likwidację barier w komunikowaniu się, w tym w szczególności barier architektonicznych i transportowych (art. 9).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</p:txBody>
      </p:sp>
      <p:sp>
        <p:nvSpPr>
          <p:cNvPr id="395" name="Google Shape;395;p11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dpis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ża liczba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838080" y="1825560"/>
            <a:ext cx="10515300" cy="3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300" cy="3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200" cy="3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200" cy="3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subTitle" idx="1"/>
          </p:nvPr>
        </p:nvSpPr>
        <p:spPr>
          <a:xfrm>
            <a:off x="2084400" y="365040"/>
            <a:ext cx="7020000" cy="6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838080" y="386064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3"/>
          </p:nvPr>
        </p:nvSpPr>
        <p:spPr>
          <a:xfrm>
            <a:off x="6226200" y="1825560"/>
            <a:ext cx="5131200" cy="3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200" cy="3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3"/>
          </p:nvPr>
        </p:nvSpPr>
        <p:spPr>
          <a:xfrm>
            <a:off x="6226200" y="386064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3"/>
          </p:nvPr>
        </p:nvSpPr>
        <p:spPr>
          <a:xfrm>
            <a:off x="838080" y="3860640"/>
            <a:ext cx="105153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3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2"/>
          </p:nvPr>
        </p:nvSpPr>
        <p:spPr>
          <a:xfrm>
            <a:off x="838080" y="3860640"/>
            <a:ext cx="105153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3"/>
          </p:nvPr>
        </p:nvSpPr>
        <p:spPr>
          <a:xfrm>
            <a:off x="6226200" y="386064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4"/>
          </p:nvPr>
        </p:nvSpPr>
        <p:spPr>
          <a:xfrm>
            <a:off x="838080" y="386064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33858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2"/>
          </p:nvPr>
        </p:nvSpPr>
        <p:spPr>
          <a:xfrm>
            <a:off x="4393440" y="1825560"/>
            <a:ext cx="33858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3"/>
          </p:nvPr>
        </p:nvSpPr>
        <p:spPr>
          <a:xfrm>
            <a:off x="7949160" y="1825560"/>
            <a:ext cx="33858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4"/>
          </p:nvPr>
        </p:nvSpPr>
        <p:spPr>
          <a:xfrm>
            <a:off x="7949160" y="3860640"/>
            <a:ext cx="33858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5"/>
          </p:nvPr>
        </p:nvSpPr>
        <p:spPr>
          <a:xfrm>
            <a:off x="4393440" y="3860640"/>
            <a:ext cx="33858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6"/>
          </p:nvPr>
        </p:nvSpPr>
        <p:spPr>
          <a:xfrm>
            <a:off x="838080" y="3860640"/>
            <a:ext cx="33858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8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subTitle" idx="1"/>
          </p:nvPr>
        </p:nvSpPr>
        <p:spPr>
          <a:xfrm>
            <a:off x="838080" y="1825560"/>
            <a:ext cx="10515300" cy="3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300" cy="3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200" cy="3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200" cy="3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2084400" y="365040"/>
            <a:ext cx="7020000" cy="6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2"/>
          </p:nvPr>
        </p:nvSpPr>
        <p:spPr>
          <a:xfrm>
            <a:off x="838080" y="386064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body" idx="3"/>
          </p:nvPr>
        </p:nvSpPr>
        <p:spPr>
          <a:xfrm>
            <a:off x="6226200" y="1825560"/>
            <a:ext cx="5131200" cy="3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200" cy="3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3"/>
          </p:nvPr>
        </p:nvSpPr>
        <p:spPr>
          <a:xfrm>
            <a:off x="6226200" y="386064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5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3"/>
          </p:nvPr>
        </p:nvSpPr>
        <p:spPr>
          <a:xfrm>
            <a:off x="838080" y="3860640"/>
            <a:ext cx="105153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6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3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2"/>
          </p:nvPr>
        </p:nvSpPr>
        <p:spPr>
          <a:xfrm>
            <a:off x="838080" y="3860640"/>
            <a:ext cx="105153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7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7"/>
          <p:cNvSpPr txBox="1">
            <a:spLocks noGrp="1"/>
          </p:cNvSpPr>
          <p:nvPr>
            <p:ph type="body" idx="3"/>
          </p:nvPr>
        </p:nvSpPr>
        <p:spPr>
          <a:xfrm>
            <a:off x="6226200" y="386064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7"/>
          <p:cNvSpPr txBox="1">
            <a:spLocks noGrp="1"/>
          </p:cNvSpPr>
          <p:nvPr>
            <p:ph type="body" idx="4"/>
          </p:nvPr>
        </p:nvSpPr>
        <p:spPr>
          <a:xfrm>
            <a:off x="838080" y="386064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8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33858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8"/>
          <p:cNvSpPr txBox="1">
            <a:spLocks noGrp="1"/>
          </p:cNvSpPr>
          <p:nvPr>
            <p:ph type="body" idx="2"/>
          </p:nvPr>
        </p:nvSpPr>
        <p:spPr>
          <a:xfrm>
            <a:off x="4393440" y="1825560"/>
            <a:ext cx="33858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8"/>
          <p:cNvSpPr txBox="1">
            <a:spLocks noGrp="1"/>
          </p:cNvSpPr>
          <p:nvPr>
            <p:ph type="body" idx="3"/>
          </p:nvPr>
        </p:nvSpPr>
        <p:spPr>
          <a:xfrm>
            <a:off x="7949160" y="1825560"/>
            <a:ext cx="33858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8"/>
          <p:cNvSpPr txBox="1">
            <a:spLocks noGrp="1"/>
          </p:cNvSpPr>
          <p:nvPr>
            <p:ph type="body" idx="4"/>
          </p:nvPr>
        </p:nvSpPr>
        <p:spPr>
          <a:xfrm>
            <a:off x="7949160" y="3860640"/>
            <a:ext cx="33858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8"/>
          <p:cNvSpPr txBox="1">
            <a:spLocks noGrp="1"/>
          </p:cNvSpPr>
          <p:nvPr>
            <p:ph type="body" idx="5"/>
          </p:nvPr>
        </p:nvSpPr>
        <p:spPr>
          <a:xfrm>
            <a:off x="4393440" y="3860640"/>
            <a:ext cx="33858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8"/>
          <p:cNvSpPr txBox="1">
            <a:spLocks noGrp="1"/>
          </p:cNvSpPr>
          <p:nvPr>
            <p:ph type="body" idx="6"/>
          </p:nvPr>
        </p:nvSpPr>
        <p:spPr>
          <a:xfrm>
            <a:off x="838080" y="3860640"/>
            <a:ext cx="33858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4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4"/>
          <p:cNvSpPr txBox="1">
            <a:spLocks noGrp="1"/>
          </p:cNvSpPr>
          <p:nvPr>
            <p:ph type="subTitle" idx="1"/>
          </p:nvPr>
        </p:nvSpPr>
        <p:spPr>
          <a:xfrm>
            <a:off x="838080" y="1825560"/>
            <a:ext cx="10515300" cy="3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5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5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300" cy="3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6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6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200" cy="3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56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200" cy="3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reść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7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8"/>
          <p:cNvSpPr txBox="1">
            <a:spLocks noGrp="1"/>
          </p:cNvSpPr>
          <p:nvPr>
            <p:ph type="subTitle" idx="1"/>
          </p:nvPr>
        </p:nvSpPr>
        <p:spPr>
          <a:xfrm>
            <a:off x="2084400" y="365040"/>
            <a:ext cx="7020000" cy="6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9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59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9"/>
          <p:cNvSpPr txBox="1">
            <a:spLocks noGrp="1"/>
          </p:cNvSpPr>
          <p:nvPr>
            <p:ph type="body" idx="2"/>
          </p:nvPr>
        </p:nvSpPr>
        <p:spPr>
          <a:xfrm>
            <a:off x="838080" y="386064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59"/>
          <p:cNvSpPr txBox="1">
            <a:spLocks noGrp="1"/>
          </p:cNvSpPr>
          <p:nvPr>
            <p:ph type="body" idx="3"/>
          </p:nvPr>
        </p:nvSpPr>
        <p:spPr>
          <a:xfrm>
            <a:off x="6226200" y="1825560"/>
            <a:ext cx="5131200" cy="3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0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60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200" cy="3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60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0"/>
          <p:cNvSpPr txBox="1">
            <a:spLocks noGrp="1"/>
          </p:cNvSpPr>
          <p:nvPr>
            <p:ph type="body" idx="3"/>
          </p:nvPr>
        </p:nvSpPr>
        <p:spPr>
          <a:xfrm>
            <a:off x="6226200" y="386064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1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61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61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61"/>
          <p:cNvSpPr txBox="1">
            <a:spLocks noGrp="1"/>
          </p:cNvSpPr>
          <p:nvPr>
            <p:ph type="body" idx="3"/>
          </p:nvPr>
        </p:nvSpPr>
        <p:spPr>
          <a:xfrm>
            <a:off x="838080" y="3860640"/>
            <a:ext cx="105153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2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62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3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62"/>
          <p:cNvSpPr txBox="1">
            <a:spLocks noGrp="1"/>
          </p:cNvSpPr>
          <p:nvPr>
            <p:ph type="body" idx="2"/>
          </p:nvPr>
        </p:nvSpPr>
        <p:spPr>
          <a:xfrm>
            <a:off x="838080" y="3860640"/>
            <a:ext cx="105153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3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63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63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3"/>
          <p:cNvSpPr txBox="1">
            <a:spLocks noGrp="1"/>
          </p:cNvSpPr>
          <p:nvPr>
            <p:ph type="body" idx="3"/>
          </p:nvPr>
        </p:nvSpPr>
        <p:spPr>
          <a:xfrm>
            <a:off x="6226200" y="386064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63"/>
          <p:cNvSpPr txBox="1">
            <a:spLocks noGrp="1"/>
          </p:cNvSpPr>
          <p:nvPr>
            <p:ph type="body" idx="4"/>
          </p:nvPr>
        </p:nvSpPr>
        <p:spPr>
          <a:xfrm>
            <a:off x="838080" y="3860640"/>
            <a:ext cx="51312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4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64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33858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64"/>
          <p:cNvSpPr txBox="1">
            <a:spLocks noGrp="1"/>
          </p:cNvSpPr>
          <p:nvPr>
            <p:ph type="body" idx="2"/>
          </p:nvPr>
        </p:nvSpPr>
        <p:spPr>
          <a:xfrm>
            <a:off x="4393440" y="1825560"/>
            <a:ext cx="33858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64"/>
          <p:cNvSpPr txBox="1">
            <a:spLocks noGrp="1"/>
          </p:cNvSpPr>
          <p:nvPr>
            <p:ph type="body" idx="3"/>
          </p:nvPr>
        </p:nvSpPr>
        <p:spPr>
          <a:xfrm>
            <a:off x="7949160" y="1825560"/>
            <a:ext cx="33858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64"/>
          <p:cNvSpPr txBox="1">
            <a:spLocks noGrp="1"/>
          </p:cNvSpPr>
          <p:nvPr>
            <p:ph type="body" idx="4"/>
          </p:nvPr>
        </p:nvSpPr>
        <p:spPr>
          <a:xfrm>
            <a:off x="7949160" y="3860640"/>
            <a:ext cx="33858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64"/>
          <p:cNvSpPr txBox="1">
            <a:spLocks noGrp="1"/>
          </p:cNvSpPr>
          <p:nvPr>
            <p:ph type="body" idx="5"/>
          </p:nvPr>
        </p:nvSpPr>
        <p:spPr>
          <a:xfrm>
            <a:off x="4393440" y="3860640"/>
            <a:ext cx="33858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64"/>
          <p:cNvSpPr txBox="1">
            <a:spLocks noGrp="1"/>
          </p:cNvSpPr>
          <p:nvPr>
            <p:ph type="body" idx="6"/>
          </p:nvPr>
        </p:nvSpPr>
        <p:spPr>
          <a:xfrm>
            <a:off x="838080" y="3860640"/>
            <a:ext cx="33858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dwie kolumny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w jednej kolumnie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łówny punk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opis sekcji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9880" y="457200"/>
            <a:ext cx="3931800" cy="15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183280" y="987480"/>
            <a:ext cx="6171900" cy="48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839880" y="2057400"/>
            <a:ext cx="3931800" cy="3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9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9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300" cy="4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9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9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2"/>
          <p:cNvSpPr txBox="1">
            <a:spLocks noGrp="1"/>
          </p:cNvSpPr>
          <p:nvPr>
            <p:ph type="title"/>
          </p:nvPr>
        </p:nvSpPr>
        <p:spPr>
          <a:xfrm>
            <a:off x="2084400" y="365040"/>
            <a:ext cx="70200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52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300" cy="3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Google Shape;217;p52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9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52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52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9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7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23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acebook/spoldzielniafado" TargetMode="External"/><Relationship Id="rId5" Type="http://schemas.openxmlformats.org/officeDocument/2006/relationships/hyperlink" Target="http://www.doradztwo.spoldzielniafado.pl/" TargetMode="External"/><Relationship Id="rId4" Type="http://schemas.openxmlformats.org/officeDocument/2006/relationships/hyperlink" Target="mailto:biuro@spoldzielniafado.p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5.jpg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9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2.jp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.docx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5"/>
          <p:cNvSpPr/>
          <p:nvPr/>
        </p:nvSpPr>
        <p:spPr>
          <a:xfrm>
            <a:off x="4024500" y="101938"/>
            <a:ext cx="4143000" cy="57174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65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-26" y="-101938"/>
            <a:ext cx="12192001" cy="592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925"/>
            <a:ext cx="4024530" cy="57174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pic>
        <p:nvPicPr>
          <p:cNvPr id="275" name="Google Shape;275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7475" y="101925"/>
            <a:ext cx="4024530" cy="57174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pic>
        <p:nvPicPr>
          <p:cNvPr id="276" name="Google Shape;276;p65"/>
          <p:cNvPicPr preferRelativeResize="0"/>
          <p:nvPr/>
        </p:nvPicPr>
        <p:blipFill rotWithShape="1">
          <a:blip r:embed="rId5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65"/>
          <p:cNvSpPr txBox="1"/>
          <p:nvPr/>
        </p:nvSpPr>
        <p:spPr>
          <a:xfrm>
            <a:off x="4793400" y="4039700"/>
            <a:ext cx="26052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-PL" sz="19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27 STYCZNIA 2020</a:t>
            </a:r>
            <a:endParaRPr sz="19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65"/>
          <p:cNvSpPr txBox="1"/>
          <p:nvPr/>
        </p:nvSpPr>
        <p:spPr>
          <a:xfrm flipH="1">
            <a:off x="4083725" y="1484862"/>
            <a:ext cx="4143000" cy="15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pl-PL" sz="3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USTAWA </a:t>
            </a:r>
            <a:br>
              <a:rPr lang="pl-PL" sz="3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-PL" sz="3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 ZAPEWNIANIU DOSTĘPNOŚCI OSOBOM ZE SZCZEGÓLNYMI POTRZEBAMI</a:t>
            </a:r>
            <a:endParaRPr sz="32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76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0"/>
            <a:ext cx="12192001" cy="5921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4" name="Google Shape;414;p76"/>
          <p:cNvGrpSpPr/>
          <p:nvPr/>
        </p:nvGrpSpPr>
        <p:grpSpPr>
          <a:xfrm>
            <a:off x="0" y="0"/>
            <a:ext cx="5080800" cy="3837600"/>
            <a:chOff x="0" y="0"/>
            <a:chExt cx="5080800" cy="3837600"/>
          </a:xfrm>
        </p:grpSpPr>
        <p:sp>
          <p:nvSpPr>
            <p:cNvPr id="415" name="Google Shape;415;p76"/>
            <p:cNvSpPr/>
            <p:nvPr/>
          </p:nvSpPr>
          <p:spPr>
            <a:xfrm>
              <a:off x="0" y="0"/>
              <a:ext cx="5080800" cy="3837600"/>
            </a:xfrm>
            <a:prstGeom prst="rect">
              <a:avLst/>
            </a:prstGeom>
            <a:solidFill>
              <a:schemeClr val="lt1">
                <a:alpha val="7451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0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76"/>
            <p:cNvSpPr/>
            <p:nvPr/>
          </p:nvSpPr>
          <p:spPr>
            <a:xfrm rot="6529787">
              <a:off x="321440" y="249584"/>
              <a:ext cx="729650" cy="528333"/>
            </a:xfrm>
            <a:prstGeom prst="mathNotEqual">
              <a:avLst>
                <a:gd name="adj1" fmla="val 1914"/>
                <a:gd name="adj2" fmla="val 4200000"/>
                <a:gd name="adj3" fmla="val 103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7" name="Google Shape;417;p76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3416900"/>
            <a:ext cx="5080801" cy="250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76"/>
          <p:cNvSpPr txBox="1"/>
          <p:nvPr/>
        </p:nvSpPr>
        <p:spPr>
          <a:xfrm>
            <a:off x="336750" y="4094787"/>
            <a:ext cx="4407300" cy="15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pl-PL" dirty="0"/>
              <a:t>po tej dacie osobom ze szczególnymi potrzebami będzie przysługiwała skarga na brak dostępności </a:t>
            </a:r>
            <a:endParaRPr sz="27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9" name="Google Shape;419;p76"/>
          <p:cNvSpPr txBox="1"/>
          <p:nvPr/>
        </p:nvSpPr>
        <p:spPr>
          <a:xfrm>
            <a:off x="690700" y="732307"/>
            <a:ext cx="43959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6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Skarga</a:t>
            </a:r>
            <a:endParaRPr sz="26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0" name="Google Shape;420;p76"/>
          <p:cNvPicPr preferRelativeResize="0"/>
          <p:nvPr/>
        </p:nvPicPr>
        <p:blipFill rotWithShape="1">
          <a:blip r:embed="rId4">
            <a:alphaModFix/>
          </a:blip>
          <a:srcRect l="7706" t="6344" b="25213"/>
          <a:stretch/>
        </p:blipFill>
        <p:spPr>
          <a:xfrm>
            <a:off x="5092297" y="2473175"/>
            <a:ext cx="7099700" cy="3448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pic>
        <p:nvPicPr>
          <p:cNvPr id="421" name="Google Shape;421;p76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5092300" y="-94268"/>
            <a:ext cx="7099700" cy="290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76"/>
          <p:cNvPicPr preferRelativeResize="0"/>
          <p:nvPr/>
        </p:nvPicPr>
        <p:blipFill rotWithShape="1">
          <a:blip r:embed="rId5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73;p73">
            <a:extLst>
              <a:ext uri="{FF2B5EF4-FFF2-40B4-BE49-F238E27FC236}">
                <a16:creationId xmlns:a16="http://schemas.microsoft.com/office/drawing/2014/main" id="{9F0B7CB6-14F1-4997-9D60-15593B42E596}"/>
              </a:ext>
            </a:extLst>
          </p:cNvPr>
          <p:cNvSpPr txBox="1"/>
          <p:nvPr/>
        </p:nvSpPr>
        <p:spPr>
          <a:xfrm>
            <a:off x="5581051" y="740172"/>
            <a:ext cx="44073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2700" dirty="0"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pl-PL" sz="27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września 2021</a:t>
            </a:r>
            <a:endParaRPr sz="27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77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0"/>
            <a:ext cx="12192001" cy="5921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9" name="Google Shape;429;p77"/>
          <p:cNvGrpSpPr/>
          <p:nvPr/>
        </p:nvGrpSpPr>
        <p:grpSpPr>
          <a:xfrm>
            <a:off x="0" y="0"/>
            <a:ext cx="5080800" cy="3837600"/>
            <a:chOff x="0" y="0"/>
            <a:chExt cx="5080800" cy="3837600"/>
          </a:xfrm>
        </p:grpSpPr>
        <p:sp>
          <p:nvSpPr>
            <p:cNvPr id="430" name="Google Shape;430;p77"/>
            <p:cNvSpPr/>
            <p:nvPr/>
          </p:nvSpPr>
          <p:spPr>
            <a:xfrm>
              <a:off x="0" y="0"/>
              <a:ext cx="5080800" cy="3837600"/>
            </a:xfrm>
            <a:prstGeom prst="rect">
              <a:avLst/>
            </a:prstGeom>
            <a:solidFill>
              <a:schemeClr val="lt1">
                <a:alpha val="7451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0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77"/>
            <p:cNvSpPr/>
            <p:nvPr/>
          </p:nvSpPr>
          <p:spPr>
            <a:xfrm rot="6529787">
              <a:off x="321440" y="249584"/>
              <a:ext cx="729650" cy="528333"/>
            </a:xfrm>
            <a:prstGeom prst="mathNotEqual">
              <a:avLst>
                <a:gd name="adj1" fmla="val 1914"/>
                <a:gd name="adj2" fmla="val 4200000"/>
                <a:gd name="adj3" fmla="val 103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2" name="Google Shape;432;p77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3416900"/>
            <a:ext cx="5080801" cy="250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77"/>
          <p:cNvSpPr txBox="1"/>
          <p:nvPr/>
        </p:nvSpPr>
        <p:spPr>
          <a:xfrm>
            <a:off x="318486" y="4175646"/>
            <a:ext cx="4407300" cy="15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4400"/>
            </a:pPr>
            <a:r>
              <a:rPr lang="pl-PL" dirty="0"/>
              <a:t>pacjenci ze szczególnymi potrzebami mają prawo do informacji w wersjach dostępnych – zgodnych z ustawą o języku migowym – czyli na przykład w formie filmu zawierającego nagranie tłumacza PJM </a:t>
            </a:r>
            <a:endParaRPr sz="27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4" name="Google Shape;434;p77"/>
          <p:cNvSpPr txBox="1"/>
          <p:nvPr/>
        </p:nvSpPr>
        <p:spPr>
          <a:xfrm>
            <a:off x="690700" y="732307"/>
            <a:ext cx="43959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6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Informacje dla pacjentów</a:t>
            </a:r>
            <a:endParaRPr sz="26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5" name="Google Shape;435;p77"/>
          <p:cNvPicPr preferRelativeResize="0"/>
          <p:nvPr/>
        </p:nvPicPr>
        <p:blipFill rotWithShape="1">
          <a:blip r:embed="rId4">
            <a:alphaModFix/>
          </a:blip>
          <a:srcRect t="10970" r="22690" b="32685"/>
          <a:stretch/>
        </p:blipFill>
        <p:spPr>
          <a:xfrm>
            <a:off x="5092306" y="2473175"/>
            <a:ext cx="7099700" cy="344810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pic>
        <p:nvPicPr>
          <p:cNvPr id="436" name="Google Shape;436;p77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5092300" y="-47134"/>
            <a:ext cx="7099700" cy="290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77"/>
          <p:cNvPicPr preferRelativeResize="0"/>
          <p:nvPr/>
        </p:nvPicPr>
        <p:blipFill rotWithShape="1">
          <a:blip r:embed="rId5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73;p73">
            <a:extLst>
              <a:ext uri="{FF2B5EF4-FFF2-40B4-BE49-F238E27FC236}">
                <a16:creationId xmlns:a16="http://schemas.microsoft.com/office/drawing/2014/main" id="{1793FF9A-CB23-42CB-874F-69E094C64D5C}"/>
              </a:ext>
            </a:extLst>
          </p:cNvPr>
          <p:cNvSpPr txBox="1"/>
          <p:nvPr/>
        </p:nvSpPr>
        <p:spPr>
          <a:xfrm>
            <a:off x="5581051" y="740172"/>
            <a:ext cx="44073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2700" dirty="0"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pl-PL" sz="27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września 2021</a:t>
            </a:r>
            <a:endParaRPr sz="27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78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0"/>
            <a:ext cx="12192001" cy="5921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" name="Google Shape;444;p78"/>
          <p:cNvGrpSpPr/>
          <p:nvPr/>
        </p:nvGrpSpPr>
        <p:grpSpPr>
          <a:xfrm>
            <a:off x="0" y="0"/>
            <a:ext cx="5080800" cy="3837600"/>
            <a:chOff x="0" y="0"/>
            <a:chExt cx="5080800" cy="3837600"/>
          </a:xfrm>
        </p:grpSpPr>
        <p:sp>
          <p:nvSpPr>
            <p:cNvPr id="445" name="Google Shape;445;p78"/>
            <p:cNvSpPr/>
            <p:nvPr/>
          </p:nvSpPr>
          <p:spPr>
            <a:xfrm>
              <a:off x="0" y="0"/>
              <a:ext cx="5080800" cy="3837600"/>
            </a:xfrm>
            <a:prstGeom prst="rect">
              <a:avLst/>
            </a:prstGeom>
            <a:solidFill>
              <a:schemeClr val="lt1">
                <a:alpha val="7451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0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78"/>
            <p:cNvSpPr/>
            <p:nvPr/>
          </p:nvSpPr>
          <p:spPr>
            <a:xfrm rot="6529787">
              <a:off x="321419" y="249645"/>
              <a:ext cx="729650" cy="528333"/>
            </a:xfrm>
            <a:prstGeom prst="mathNotEqual">
              <a:avLst>
                <a:gd name="adj1" fmla="val 1914"/>
                <a:gd name="adj2" fmla="val 4200000"/>
                <a:gd name="adj3" fmla="val 103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47" name="Google Shape;447;p78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3416900"/>
            <a:ext cx="5080801" cy="250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78"/>
          <p:cNvSpPr txBox="1"/>
          <p:nvPr/>
        </p:nvSpPr>
        <p:spPr>
          <a:xfrm>
            <a:off x="166526" y="4003346"/>
            <a:ext cx="44073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4400"/>
            </a:pPr>
            <a:r>
              <a:rPr lang="pl-PL"/>
              <a:t>do tego dnia każdy odmiot publiczny musi przygotować pierwszy raport o zapewnieniu dostępności (art. 11 Ustawy). Kolejne raporty muszą być publikowane w BIP co cztery lata </a:t>
            </a:r>
            <a:endParaRPr sz="27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9" name="Google Shape;449;p78"/>
          <p:cNvSpPr txBox="1"/>
          <p:nvPr/>
        </p:nvSpPr>
        <p:spPr>
          <a:xfrm>
            <a:off x="690700" y="732307"/>
            <a:ext cx="43959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6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Raport</a:t>
            </a:r>
            <a:endParaRPr sz="26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0" name="Google Shape;450;p78"/>
          <p:cNvPicPr preferRelativeResize="0"/>
          <p:nvPr/>
        </p:nvPicPr>
        <p:blipFill rotWithShape="1">
          <a:blip r:embed="rId4">
            <a:alphaModFix/>
          </a:blip>
          <a:srcRect t="13556" b="13556"/>
          <a:stretch/>
        </p:blipFill>
        <p:spPr>
          <a:xfrm>
            <a:off x="5092292" y="2473074"/>
            <a:ext cx="7099700" cy="34481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451" name="Google Shape;451;p78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5092300" y="-47134"/>
            <a:ext cx="7099700" cy="290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78"/>
          <p:cNvPicPr preferRelativeResize="0"/>
          <p:nvPr/>
        </p:nvPicPr>
        <p:blipFill rotWithShape="1">
          <a:blip r:embed="rId5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73;p73">
            <a:extLst>
              <a:ext uri="{FF2B5EF4-FFF2-40B4-BE49-F238E27FC236}">
                <a16:creationId xmlns:a16="http://schemas.microsoft.com/office/drawing/2014/main" id="{42C0AFA6-07AD-4717-B723-5E28167F382D}"/>
              </a:ext>
            </a:extLst>
          </p:cNvPr>
          <p:cNvSpPr txBox="1"/>
          <p:nvPr/>
        </p:nvSpPr>
        <p:spPr>
          <a:xfrm>
            <a:off x="5581051" y="740172"/>
            <a:ext cx="44073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2700" dirty="0"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pl-PL" sz="27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września 2021</a:t>
            </a:r>
            <a:endParaRPr sz="27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79"/>
          <p:cNvPicPr preferRelativeResize="0"/>
          <p:nvPr/>
        </p:nvPicPr>
        <p:blipFill rotWithShape="1">
          <a:blip r:embed="rId3">
            <a:alphaModFix/>
          </a:blip>
          <a:srcRect t="1093" b="36422"/>
          <a:stretch/>
        </p:blipFill>
        <p:spPr>
          <a:xfrm>
            <a:off x="0" y="-412000"/>
            <a:ext cx="12192000" cy="3152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sp>
        <p:nvSpPr>
          <p:cNvPr id="459" name="Google Shape;459;p79"/>
          <p:cNvSpPr txBox="1"/>
          <p:nvPr/>
        </p:nvSpPr>
        <p:spPr>
          <a:xfrm>
            <a:off x="318816" y="3494842"/>
            <a:ext cx="115545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>
              <a:buSzPts val="3100"/>
            </a:pPr>
            <a:r>
              <a:rPr lang="pl-PL" sz="1800" dirty="0"/>
              <a:t>Celem wprowadzenia Ustawy jest zapewnienie dostępności wszystkim, którzy jej potrzebują, poprzez zastosowanie projektowania uniwersalnego i racjonalnych usprawnień. </a:t>
            </a:r>
          </a:p>
          <a:p>
            <a:pPr marL="457200" lvl="0">
              <a:buSzPts val="3100"/>
            </a:pPr>
            <a:r>
              <a:rPr lang="pl-PL" sz="1800" dirty="0"/>
              <a:t>Zakres tej dostępności określony jest w art. 6, który określa pewne minimum.</a:t>
            </a:r>
          </a:p>
          <a:p>
            <a:pPr marL="457200" lvl="0">
              <a:buSzPts val="3100"/>
            </a:pPr>
            <a:r>
              <a:rPr lang="pl-PL" sz="1800" dirty="0"/>
              <a:t>Każdy podmiot publiczny może i powinien rozszerzać dostępność na kolejne obszary. Zgodnie z ustawą osoba słabosłysząca musi mieć możliwość wygodnego kupienia biletu w kasie samorządowego muzeum, ale ustawa nie nakłada obowiązku zapewnienia napisów do wszystkich materiałów wideo znajdujących się w tym muzeum. </a:t>
            </a:r>
            <a:endParaRPr sz="2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0" name="Google Shape;460;p79"/>
          <p:cNvPicPr preferRelativeResize="0"/>
          <p:nvPr/>
        </p:nvPicPr>
        <p:blipFill rotWithShape="1">
          <a:blip r:embed="rId4">
            <a:alphaModFix amt="49000"/>
          </a:blip>
          <a:srcRect/>
          <a:stretch/>
        </p:blipFill>
        <p:spPr>
          <a:xfrm>
            <a:off x="0" y="1831758"/>
            <a:ext cx="12192001" cy="16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79"/>
          <p:cNvPicPr preferRelativeResize="0"/>
          <p:nvPr/>
        </p:nvPicPr>
        <p:blipFill rotWithShape="1">
          <a:blip r:embed="rId5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81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1" y="0"/>
            <a:ext cx="12192001" cy="592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" y="0"/>
            <a:ext cx="9456826" cy="53194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</p:pic>
      <p:grpSp>
        <p:nvGrpSpPr>
          <p:cNvPr id="478" name="Google Shape;478;p81"/>
          <p:cNvGrpSpPr/>
          <p:nvPr/>
        </p:nvGrpSpPr>
        <p:grpSpPr>
          <a:xfrm>
            <a:off x="0" y="4101075"/>
            <a:ext cx="6029999" cy="1820249"/>
            <a:chOff x="0" y="4101075"/>
            <a:chExt cx="6029999" cy="1820249"/>
          </a:xfrm>
        </p:grpSpPr>
        <p:pic>
          <p:nvPicPr>
            <p:cNvPr id="479" name="Google Shape;479;p81"/>
            <p:cNvPicPr preferRelativeResize="0"/>
            <p:nvPr/>
          </p:nvPicPr>
          <p:blipFill rotWithShape="1">
            <a:blip r:embed="rId3">
              <a:alphaModFix amt="49000"/>
            </a:blip>
            <a:srcRect/>
            <a:stretch/>
          </p:blipFill>
          <p:spPr>
            <a:xfrm>
              <a:off x="0" y="4101075"/>
              <a:ext cx="6029999" cy="182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0" name="Google Shape;480;p81"/>
            <p:cNvSpPr txBox="1"/>
            <p:nvPr/>
          </p:nvSpPr>
          <p:spPr>
            <a:xfrm>
              <a:off x="202650" y="4495724"/>
              <a:ext cx="5624700" cy="14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l-PL" sz="3000" b="1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Osoby </a:t>
              </a:r>
              <a:br>
                <a:rPr lang="pl-PL" sz="3000" b="1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pl-PL" sz="3000" b="1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ze szczególnymi potrzebami</a:t>
              </a:r>
              <a:endParaRPr sz="30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481" name="Google Shape;481;p81"/>
          <p:cNvPicPr preferRelativeResize="0"/>
          <p:nvPr/>
        </p:nvPicPr>
        <p:blipFill rotWithShape="1">
          <a:blip r:embed="rId5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82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1" y="0"/>
            <a:ext cx="12192001" cy="592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82"/>
          <p:cNvPicPr preferRelativeResize="0"/>
          <p:nvPr/>
        </p:nvPicPr>
        <p:blipFill rotWithShape="1">
          <a:blip r:embed="rId4">
            <a:alphaModFix/>
          </a:blip>
          <a:srcRect t="7447" b="7438"/>
          <a:stretch/>
        </p:blipFill>
        <p:spPr>
          <a:xfrm>
            <a:off x="150" y="0"/>
            <a:ext cx="9456653" cy="5319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</p:pic>
      <p:grpSp>
        <p:nvGrpSpPr>
          <p:cNvPr id="489" name="Google Shape;489;p82"/>
          <p:cNvGrpSpPr/>
          <p:nvPr/>
        </p:nvGrpSpPr>
        <p:grpSpPr>
          <a:xfrm>
            <a:off x="0" y="4101075"/>
            <a:ext cx="6029999" cy="1820200"/>
            <a:chOff x="0" y="2796300"/>
            <a:chExt cx="6029999" cy="1820200"/>
          </a:xfrm>
        </p:grpSpPr>
        <p:pic>
          <p:nvPicPr>
            <p:cNvPr id="490" name="Google Shape;490;p82"/>
            <p:cNvPicPr preferRelativeResize="0"/>
            <p:nvPr/>
          </p:nvPicPr>
          <p:blipFill rotWithShape="1">
            <a:blip r:embed="rId3">
              <a:alphaModFix amt="49000"/>
            </a:blip>
            <a:srcRect/>
            <a:stretch/>
          </p:blipFill>
          <p:spPr>
            <a:xfrm>
              <a:off x="0" y="2796300"/>
              <a:ext cx="6029999" cy="182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1" name="Google Shape;491;p82"/>
            <p:cNvSpPr txBox="1"/>
            <p:nvPr/>
          </p:nvSpPr>
          <p:spPr>
            <a:xfrm>
              <a:off x="290700" y="3173300"/>
              <a:ext cx="5448600" cy="10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l-PL" sz="3000" b="1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Koncepcja </a:t>
              </a:r>
              <a:endPara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l-PL" sz="3000" b="1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projektowania uniwersalnego</a:t>
              </a:r>
              <a:endParaRPr sz="3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492" name="Google Shape;492;p82"/>
          <p:cNvPicPr preferRelativeResize="0"/>
          <p:nvPr/>
        </p:nvPicPr>
        <p:blipFill rotWithShape="1">
          <a:blip r:embed="rId5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83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1" y="0"/>
            <a:ext cx="12192001" cy="592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83"/>
          <p:cNvPicPr preferRelativeResize="0"/>
          <p:nvPr/>
        </p:nvPicPr>
        <p:blipFill rotWithShape="1">
          <a:blip r:embed="rId4">
            <a:alphaModFix/>
          </a:blip>
          <a:srcRect t="2711" b="10940"/>
          <a:stretch/>
        </p:blipFill>
        <p:spPr>
          <a:xfrm>
            <a:off x="0" y="0"/>
            <a:ext cx="9456652" cy="5319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pic>
        <p:nvPicPr>
          <p:cNvPr id="500" name="Google Shape;500;p83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2545075"/>
            <a:ext cx="9456649" cy="3376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1" name="Google Shape;501;p83"/>
          <p:cNvGrpSpPr/>
          <p:nvPr/>
        </p:nvGrpSpPr>
        <p:grpSpPr>
          <a:xfrm>
            <a:off x="6" y="2707119"/>
            <a:ext cx="9122687" cy="2840075"/>
            <a:chOff x="1179500" y="1788146"/>
            <a:chExt cx="10302300" cy="2937300"/>
          </a:xfrm>
        </p:grpSpPr>
        <p:sp>
          <p:nvSpPr>
            <p:cNvPr id="502" name="Google Shape;502;p83"/>
            <p:cNvSpPr txBox="1"/>
            <p:nvPr/>
          </p:nvSpPr>
          <p:spPr>
            <a:xfrm>
              <a:off x="1179500" y="1788146"/>
              <a:ext cx="10302300" cy="29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914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pl-PL" sz="3000" b="1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Ekstremalny użytkownik</a:t>
              </a:r>
              <a:r>
                <a:rPr lang="pl-PL" sz="2300" b="1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2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914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2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914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pl-PL" sz="2300" b="1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“Podstawą idei projektowania uniwersalnego jest przekonanie, że przestrzeń i przedmioty, które będą dostępne dla najbardziej wymagających użytkowników, będą dostępne dla wszystkich”</a:t>
              </a:r>
              <a:endParaRPr sz="2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914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pl-PL" sz="2300" b="1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-Ron Mace </a:t>
              </a:r>
              <a:endParaRPr sz="2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914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2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914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2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914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2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503" name="Google Shape;503;p83"/>
            <p:cNvCxnSpPr/>
            <p:nvPr/>
          </p:nvCxnSpPr>
          <p:spPr>
            <a:xfrm>
              <a:off x="1921157" y="2794086"/>
              <a:ext cx="0" cy="12177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04" name="Google Shape;504;p83"/>
          <p:cNvPicPr preferRelativeResize="0"/>
          <p:nvPr/>
        </p:nvPicPr>
        <p:blipFill rotWithShape="1">
          <a:blip r:embed="rId5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84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 rot="3">
            <a:off x="-3" y="5"/>
            <a:ext cx="12191998" cy="59212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</p:pic>
      <p:grpSp>
        <p:nvGrpSpPr>
          <p:cNvPr id="510" name="Google Shape;510;p84"/>
          <p:cNvGrpSpPr/>
          <p:nvPr/>
        </p:nvGrpSpPr>
        <p:grpSpPr>
          <a:xfrm>
            <a:off x="599852" y="38"/>
            <a:ext cx="10992307" cy="5921197"/>
            <a:chOff x="2" y="38"/>
            <a:chExt cx="10992307" cy="5921197"/>
          </a:xfrm>
        </p:grpSpPr>
        <p:grpSp>
          <p:nvGrpSpPr>
            <p:cNvPr id="511" name="Google Shape;511;p84"/>
            <p:cNvGrpSpPr/>
            <p:nvPr/>
          </p:nvGrpSpPr>
          <p:grpSpPr>
            <a:xfrm>
              <a:off x="2" y="38"/>
              <a:ext cx="10992307" cy="5921197"/>
              <a:chOff x="1199700" y="38"/>
              <a:chExt cx="10992307" cy="5921197"/>
            </a:xfrm>
          </p:grpSpPr>
          <p:grpSp>
            <p:nvGrpSpPr>
              <p:cNvPr id="512" name="Google Shape;512;p84"/>
              <p:cNvGrpSpPr/>
              <p:nvPr/>
            </p:nvGrpSpPr>
            <p:grpSpPr>
              <a:xfrm>
                <a:off x="1199700" y="38"/>
                <a:ext cx="10992307" cy="5921197"/>
                <a:chOff x="0" y="0"/>
                <a:chExt cx="12192000" cy="6858000"/>
              </a:xfrm>
            </p:grpSpPr>
            <p:pic>
              <p:nvPicPr>
                <p:cNvPr id="513" name="Google Shape;513;p8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6252"/>
                <a:stretch/>
              </p:blipFill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4" name="Google Shape;514;p84"/>
                <p:cNvPicPr preferRelativeResize="0"/>
                <p:nvPr/>
              </p:nvPicPr>
              <p:blipFill rotWithShape="1">
                <a:blip r:embed="rId5">
                  <a:alphaModFix amt="61000"/>
                </a:blip>
                <a:srcRect l="15331" r="14850"/>
                <a:stretch/>
              </p:blipFill>
              <p:spPr>
                <a:xfrm rot="1254311">
                  <a:off x="11107017" y="5220837"/>
                  <a:ext cx="758380" cy="70517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020"/>
                    </a:srgbClr>
                  </a:outerShdw>
                </a:effectLst>
              </p:spPr>
            </p:pic>
            <p:sp>
              <p:nvSpPr>
                <p:cNvPr id="515" name="Google Shape;515;p84"/>
                <p:cNvSpPr/>
                <p:nvPr/>
              </p:nvSpPr>
              <p:spPr>
                <a:xfrm>
                  <a:off x="11621475" y="4665775"/>
                  <a:ext cx="73500" cy="18153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02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16" name="Google Shape;516;p84"/>
              <p:cNvGrpSpPr/>
              <p:nvPr/>
            </p:nvGrpSpPr>
            <p:grpSpPr>
              <a:xfrm>
                <a:off x="2029209" y="2008051"/>
                <a:ext cx="2568124" cy="1905178"/>
                <a:chOff x="804601" y="2437639"/>
                <a:chExt cx="3378222" cy="2413450"/>
              </a:xfrm>
            </p:grpSpPr>
            <p:grpSp>
              <p:nvGrpSpPr>
                <p:cNvPr id="517" name="Google Shape;517;p84"/>
                <p:cNvGrpSpPr/>
                <p:nvPr/>
              </p:nvGrpSpPr>
              <p:grpSpPr>
                <a:xfrm>
                  <a:off x="830348" y="2475400"/>
                  <a:ext cx="3326727" cy="2337924"/>
                  <a:chOff x="830348" y="2475400"/>
                  <a:chExt cx="3326727" cy="2337924"/>
                </a:xfrm>
              </p:grpSpPr>
              <p:pic>
                <p:nvPicPr>
                  <p:cNvPr id="518" name="Google Shape;518;p84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r="4443"/>
                  <a:stretch/>
                </p:blipFill>
                <p:spPr>
                  <a:xfrm rot="-591944">
                    <a:off x="965508" y="2723627"/>
                    <a:ext cx="3056408" cy="18414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57150" dist="19050" dir="5400000" algn="bl" rotWithShape="0">
                      <a:srgbClr val="000000">
                        <a:alpha val="49020"/>
                      </a:srgbClr>
                    </a:outerShdw>
                  </a:effectLst>
                </p:spPr>
              </p:pic>
              <p:pic>
                <p:nvPicPr>
                  <p:cNvPr id="519" name="Google Shape;519;p84"/>
                  <p:cNvPicPr preferRelativeResize="0"/>
                  <p:nvPr/>
                </p:nvPicPr>
                <p:blipFill rotWithShape="1">
                  <a:blip r:embed="rId7">
                    <a:alphaModFix amt="99000"/>
                  </a:blip>
                  <a:srcRect t="22609" b="23851"/>
                  <a:stretch/>
                </p:blipFill>
                <p:spPr>
                  <a:xfrm rot="-564705">
                    <a:off x="2908891" y="3790625"/>
                    <a:ext cx="988379" cy="5725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520" name="Google Shape;520;p84"/>
                <p:cNvPicPr preferRelativeResize="0"/>
                <p:nvPr/>
              </p:nvPicPr>
              <p:blipFill rotWithShape="1">
                <a:blip r:embed="rId3">
                  <a:alphaModFix amt="9000"/>
                </a:blip>
                <a:srcRect/>
                <a:stretch/>
              </p:blipFill>
              <p:spPr>
                <a:xfrm rot="-624328">
                  <a:off x="949588" y="2701013"/>
                  <a:ext cx="3088248" cy="188670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020"/>
                    </a:srgbClr>
                  </a:outerShdw>
                </a:effectLst>
              </p:spPr>
            </p:pic>
          </p:grpSp>
        </p:grpSp>
        <p:grpSp>
          <p:nvGrpSpPr>
            <p:cNvPr id="521" name="Google Shape;521;p84"/>
            <p:cNvGrpSpPr/>
            <p:nvPr/>
          </p:nvGrpSpPr>
          <p:grpSpPr>
            <a:xfrm>
              <a:off x="4227504" y="2416473"/>
              <a:ext cx="4466700" cy="2876175"/>
              <a:chOff x="5068546" y="2475401"/>
              <a:chExt cx="4466700" cy="3033300"/>
            </a:xfrm>
          </p:grpSpPr>
          <p:sp>
            <p:nvSpPr>
              <p:cNvPr id="522" name="Google Shape;522;p84"/>
              <p:cNvSpPr/>
              <p:nvPr/>
            </p:nvSpPr>
            <p:spPr>
              <a:xfrm>
                <a:off x="5068546" y="2475401"/>
                <a:ext cx="4466700" cy="3033300"/>
              </a:xfrm>
              <a:prstGeom prst="rect">
                <a:avLst/>
              </a:prstGeom>
              <a:solidFill>
                <a:schemeClr val="lt1">
                  <a:alpha val="74510"/>
                </a:scheme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02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23" name="Google Shape;523;p84"/>
              <p:cNvGrpSpPr/>
              <p:nvPr/>
            </p:nvGrpSpPr>
            <p:grpSpPr>
              <a:xfrm>
                <a:off x="5257250" y="3026050"/>
                <a:ext cx="4089301" cy="1932000"/>
                <a:chOff x="5257250" y="3396525"/>
                <a:chExt cx="4089301" cy="1932000"/>
              </a:xfrm>
            </p:grpSpPr>
            <p:pic>
              <p:nvPicPr>
                <p:cNvPr id="524" name="Google Shape;524;p84"/>
                <p:cNvPicPr preferRelativeResize="0"/>
                <p:nvPr/>
              </p:nvPicPr>
              <p:blipFill rotWithShape="1">
                <a:blip r:embed="rId8">
                  <a:alphaModFix amt="49000"/>
                </a:blip>
                <a:srcRect/>
                <a:stretch/>
              </p:blipFill>
              <p:spPr>
                <a:xfrm>
                  <a:off x="5257250" y="3396525"/>
                  <a:ext cx="4089301" cy="1932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25" name="Google Shape;525;p84"/>
                <p:cNvSpPr txBox="1"/>
                <p:nvPr/>
              </p:nvSpPr>
              <p:spPr>
                <a:xfrm>
                  <a:off x="5257250" y="3590355"/>
                  <a:ext cx="4089300" cy="139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rmAutofit fontScale="92500" lnSpcReduction="20000"/>
                </a:bodyPr>
                <a:lstStyle/>
                <a:p>
                  <a:pPr marL="45720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0"/>
                    <a:buFont typeface="Arial"/>
                    <a:buNone/>
                  </a:pPr>
                  <a:r>
                    <a:rPr lang="pl-PL" sz="3200" b="1" i="0" u="none" strike="noStrike" cap="none">
                      <a:solidFill>
                        <a:srgbClr val="FFFFFF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8 zasad projektowania uniwersalnego</a:t>
                  </a:r>
                  <a:endParaRPr sz="3200" b="1" i="0" u="none" strike="noStrike" cap="none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</p:grpSp>
      <p:pic>
        <p:nvPicPr>
          <p:cNvPr id="526" name="Google Shape;526;p84"/>
          <p:cNvPicPr preferRelativeResize="0"/>
          <p:nvPr/>
        </p:nvPicPr>
        <p:blipFill rotWithShape="1">
          <a:blip r:embed="rId7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85"/>
          <p:cNvPicPr preferRelativeResize="0"/>
          <p:nvPr/>
        </p:nvPicPr>
        <p:blipFill rotWithShape="1">
          <a:blip r:embed="rId3">
            <a:alphaModFix amt="8000"/>
          </a:blip>
          <a:srcRect/>
          <a:stretch/>
        </p:blipFill>
        <p:spPr>
          <a:xfrm rot="2">
            <a:off x="6" y="1"/>
            <a:ext cx="4638947" cy="592127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sp>
        <p:nvSpPr>
          <p:cNvPr id="533" name="Google Shape;533;p85"/>
          <p:cNvSpPr/>
          <p:nvPr/>
        </p:nvSpPr>
        <p:spPr>
          <a:xfrm>
            <a:off x="-115925" y="0"/>
            <a:ext cx="4755000" cy="3367800"/>
          </a:xfrm>
          <a:prstGeom prst="rect">
            <a:avLst/>
          </a:prstGeom>
          <a:solidFill>
            <a:schemeClr val="lt1">
              <a:alpha val="7451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4" name="Google Shape;534;p85"/>
          <p:cNvPicPr preferRelativeResize="0"/>
          <p:nvPr/>
        </p:nvPicPr>
        <p:blipFill rotWithShape="1">
          <a:blip r:embed="rId4">
            <a:alphaModFix amt="49000"/>
          </a:blip>
          <a:srcRect/>
          <a:stretch/>
        </p:blipFill>
        <p:spPr>
          <a:xfrm>
            <a:off x="4638939" y="8"/>
            <a:ext cx="7552500" cy="59212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535" name="Google Shape;535;p85"/>
          <p:cNvSpPr txBox="1"/>
          <p:nvPr/>
        </p:nvSpPr>
        <p:spPr>
          <a:xfrm>
            <a:off x="567025" y="490650"/>
            <a:ext cx="3504900" cy="23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Identyczne zastosowanie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36" name="Google Shape;536;p85"/>
          <p:cNvGrpSpPr/>
          <p:nvPr/>
        </p:nvGrpSpPr>
        <p:grpSpPr>
          <a:xfrm>
            <a:off x="5327745" y="1124050"/>
            <a:ext cx="6174900" cy="3673200"/>
            <a:chOff x="5562600" y="1134000"/>
            <a:chExt cx="6174900" cy="3673200"/>
          </a:xfrm>
        </p:grpSpPr>
        <p:sp>
          <p:nvSpPr>
            <p:cNvPr id="537" name="Google Shape;537;p85"/>
            <p:cNvSpPr/>
            <p:nvPr/>
          </p:nvSpPr>
          <p:spPr>
            <a:xfrm rot="5400000">
              <a:off x="6813450" y="-116850"/>
              <a:ext cx="3673200" cy="61749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t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8" name="Google Shape;538;p85"/>
            <p:cNvGrpSpPr/>
            <p:nvPr/>
          </p:nvGrpSpPr>
          <p:grpSpPr>
            <a:xfrm>
              <a:off x="5743391" y="1303075"/>
              <a:ext cx="5813314" cy="3315102"/>
              <a:chOff x="6187538" y="1681379"/>
              <a:chExt cx="5042340" cy="2558541"/>
            </a:xfrm>
          </p:grpSpPr>
          <p:pic>
            <p:nvPicPr>
              <p:cNvPr id="539" name="Google Shape;539;p85"/>
              <p:cNvPicPr preferRelativeResize="0"/>
              <p:nvPr/>
            </p:nvPicPr>
            <p:blipFill rotWithShape="1">
              <a:blip r:embed="rId5">
                <a:alphaModFix/>
              </a:blip>
              <a:srcRect t="5539" b="5539"/>
              <a:stretch/>
            </p:blipFill>
            <p:spPr>
              <a:xfrm>
                <a:off x="6187538" y="1681381"/>
                <a:ext cx="2420133" cy="25585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020"/>
                  </a:srgbClr>
                </a:outerShdw>
              </a:effectLst>
            </p:spPr>
          </p:pic>
          <p:pic>
            <p:nvPicPr>
              <p:cNvPr id="540" name="Google Shape;540;p85"/>
              <p:cNvPicPr preferRelativeResize="0"/>
              <p:nvPr/>
            </p:nvPicPr>
            <p:blipFill rotWithShape="1">
              <a:blip r:embed="rId6">
                <a:alphaModFix/>
              </a:blip>
              <a:srcRect l="11968" r="3806"/>
              <a:stretch/>
            </p:blipFill>
            <p:spPr>
              <a:xfrm>
                <a:off x="8809744" y="1681379"/>
                <a:ext cx="2420134" cy="25585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020"/>
                  </a:srgbClr>
                </a:outerShdw>
              </a:effectLst>
            </p:spPr>
          </p:pic>
        </p:grpSp>
      </p:grpSp>
      <p:pic>
        <p:nvPicPr>
          <p:cNvPr id="541" name="Google Shape;541;p85"/>
          <p:cNvPicPr preferRelativeResize="0"/>
          <p:nvPr/>
        </p:nvPicPr>
        <p:blipFill rotWithShape="1">
          <a:blip r:embed="rId7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86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4638939" y="8"/>
            <a:ext cx="7552500" cy="59212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</p:pic>
      <p:pic>
        <p:nvPicPr>
          <p:cNvPr id="548" name="Google Shape;548;p86"/>
          <p:cNvPicPr preferRelativeResize="0"/>
          <p:nvPr/>
        </p:nvPicPr>
        <p:blipFill rotWithShape="1">
          <a:blip r:embed="rId4">
            <a:alphaModFix amt="8000"/>
          </a:blip>
          <a:srcRect/>
          <a:stretch/>
        </p:blipFill>
        <p:spPr>
          <a:xfrm rot="2">
            <a:off x="3" y="1"/>
            <a:ext cx="4638947" cy="592127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</p:pic>
      <p:sp>
        <p:nvSpPr>
          <p:cNvPr id="549" name="Google Shape;549;p86"/>
          <p:cNvSpPr/>
          <p:nvPr/>
        </p:nvSpPr>
        <p:spPr>
          <a:xfrm>
            <a:off x="0" y="0"/>
            <a:ext cx="4638900" cy="3367800"/>
          </a:xfrm>
          <a:prstGeom prst="rect">
            <a:avLst/>
          </a:prstGeom>
          <a:solidFill>
            <a:schemeClr val="lt1">
              <a:alpha val="7451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0" name="Google Shape;550;p86"/>
          <p:cNvGrpSpPr/>
          <p:nvPr/>
        </p:nvGrpSpPr>
        <p:grpSpPr>
          <a:xfrm>
            <a:off x="5979810" y="629342"/>
            <a:ext cx="4870800" cy="4662600"/>
            <a:chOff x="6466535" y="1097705"/>
            <a:chExt cx="4870800" cy="4662600"/>
          </a:xfrm>
        </p:grpSpPr>
        <p:sp>
          <p:nvSpPr>
            <p:cNvPr id="551" name="Google Shape;551;p86"/>
            <p:cNvSpPr/>
            <p:nvPr/>
          </p:nvSpPr>
          <p:spPr>
            <a:xfrm>
              <a:off x="6466535" y="1097705"/>
              <a:ext cx="4870800" cy="46626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t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52" name="Google Shape;552;p8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21541" y="1504628"/>
              <a:ext cx="4160759" cy="38487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020"/>
                </a:srgbClr>
              </a:outerShdw>
            </a:effectLst>
          </p:spPr>
        </p:pic>
      </p:grpSp>
      <p:sp>
        <p:nvSpPr>
          <p:cNvPr id="553" name="Google Shape;553;p86"/>
          <p:cNvSpPr txBox="1"/>
          <p:nvPr/>
        </p:nvSpPr>
        <p:spPr>
          <a:xfrm flipH="1">
            <a:off x="567000" y="740697"/>
            <a:ext cx="3504900" cy="1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2.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Elastyczność użycia 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4" name="Google Shape;554;p86"/>
          <p:cNvPicPr preferRelativeResize="0"/>
          <p:nvPr/>
        </p:nvPicPr>
        <p:blipFill rotWithShape="1">
          <a:blip r:embed="rId6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6"/>
          <p:cNvSpPr/>
          <p:nvPr/>
        </p:nvSpPr>
        <p:spPr>
          <a:xfrm>
            <a:off x="6921150" y="1107450"/>
            <a:ext cx="3197400" cy="152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66"/>
          <p:cNvPicPr preferRelativeResize="0"/>
          <p:nvPr/>
        </p:nvPicPr>
        <p:blipFill rotWithShape="1">
          <a:blip r:embed="rId3">
            <a:alphaModFix/>
          </a:blip>
          <a:srcRect t="16584" b="48698"/>
          <a:stretch/>
        </p:blipFill>
        <p:spPr>
          <a:xfrm>
            <a:off x="7813641" y="1212681"/>
            <a:ext cx="3106500" cy="99257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66"/>
          <p:cNvSpPr txBox="1"/>
          <p:nvPr/>
        </p:nvSpPr>
        <p:spPr>
          <a:xfrm flipH="1">
            <a:off x="927018" y="4598854"/>
            <a:ext cx="53559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pl-PL" sz="1700" b="0" i="0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biuro@spoldzielniafado.pl</a:t>
            </a:r>
            <a:r>
              <a:rPr lang="pl-PL" sz="1700" b="0" i="0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1700" b="0" i="0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700" b="0" i="0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pl-PL" sz="1700" b="0" i="0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artykul6.spoldzielniafado.pl</a:t>
            </a:r>
            <a:r>
              <a:rPr lang="pl-PL" sz="17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7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66"/>
          <p:cNvSpPr txBox="1"/>
          <p:nvPr/>
        </p:nvSpPr>
        <p:spPr>
          <a:xfrm flipH="1">
            <a:off x="927102" y="2199575"/>
            <a:ext cx="3660000" cy="16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pl-PL"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SPÓŁDZIELNIA</a:t>
            </a:r>
            <a:endParaRPr sz="30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pl-PL"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SOCJALNA </a:t>
            </a:r>
            <a:endParaRPr sz="30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pl-PL"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FADO </a:t>
            </a:r>
            <a:endParaRPr sz="30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66"/>
          <p:cNvSpPr txBox="1"/>
          <p:nvPr/>
        </p:nvSpPr>
        <p:spPr>
          <a:xfrm flipH="1">
            <a:off x="6265225" y="4463250"/>
            <a:ext cx="52137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l-PL" sz="17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Nawrot 94/96, 90-040 Łódź </a:t>
            </a:r>
            <a:endParaRPr sz="17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l-PL" sz="1700" b="0" i="0" u="sng" strike="noStrike" cap="none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www.facebook.com/spoldzielniafado</a:t>
            </a:r>
            <a:endParaRPr sz="1700" b="0" i="0" u="sng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8" name="Google Shape;288;p66"/>
          <p:cNvGrpSpPr/>
          <p:nvPr/>
        </p:nvGrpSpPr>
        <p:grpSpPr>
          <a:xfrm rot="10800000">
            <a:off x="-13355" y="-8"/>
            <a:ext cx="940353" cy="5653350"/>
            <a:chOff x="-111661" y="-62955"/>
            <a:chExt cx="1377000" cy="6056080"/>
          </a:xfrm>
        </p:grpSpPr>
        <p:sp>
          <p:nvSpPr>
            <p:cNvPr id="289" name="Google Shape;289;p66"/>
            <p:cNvSpPr/>
            <p:nvPr/>
          </p:nvSpPr>
          <p:spPr>
            <a:xfrm>
              <a:off x="318670" y="9025"/>
              <a:ext cx="452700" cy="5984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66"/>
            <p:cNvSpPr/>
            <p:nvPr/>
          </p:nvSpPr>
          <p:spPr>
            <a:xfrm rot="7653956" flipH="1">
              <a:off x="-213419" y="461666"/>
              <a:ext cx="1580517" cy="521559"/>
            </a:xfrm>
            <a:prstGeom prst="mathNotEqual">
              <a:avLst>
                <a:gd name="adj1" fmla="val 0"/>
                <a:gd name="adj2" fmla="val 5115752"/>
                <a:gd name="adj3" fmla="val 23623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1" name="Google Shape;291;p66"/>
          <p:cNvPicPr preferRelativeResize="0"/>
          <p:nvPr/>
        </p:nvPicPr>
        <p:blipFill rotWithShape="1">
          <a:blip r:embed="rId7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87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4638939" y="8"/>
            <a:ext cx="7552500" cy="59212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</p:pic>
      <p:pic>
        <p:nvPicPr>
          <p:cNvPr id="561" name="Google Shape;561;p87"/>
          <p:cNvPicPr preferRelativeResize="0"/>
          <p:nvPr/>
        </p:nvPicPr>
        <p:blipFill rotWithShape="1">
          <a:blip r:embed="rId4">
            <a:alphaModFix amt="8000"/>
          </a:blip>
          <a:srcRect/>
          <a:stretch/>
        </p:blipFill>
        <p:spPr>
          <a:xfrm rot="2">
            <a:off x="2" y="1"/>
            <a:ext cx="4638947" cy="592127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</p:pic>
      <p:sp>
        <p:nvSpPr>
          <p:cNvPr id="562" name="Google Shape;562;p87"/>
          <p:cNvSpPr/>
          <p:nvPr/>
        </p:nvSpPr>
        <p:spPr>
          <a:xfrm>
            <a:off x="0" y="0"/>
            <a:ext cx="4638900" cy="3367800"/>
          </a:xfrm>
          <a:prstGeom prst="rect">
            <a:avLst/>
          </a:prstGeom>
          <a:solidFill>
            <a:schemeClr val="lt1">
              <a:alpha val="7451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3" name="Google Shape;563;p87"/>
          <p:cNvGrpSpPr/>
          <p:nvPr/>
        </p:nvGrpSpPr>
        <p:grpSpPr>
          <a:xfrm>
            <a:off x="5371551" y="606388"/>
            <a:ext cx="6087300" cy="4708500"/>
            <a:chOff x="5804476" y="979175"/>
            <a:chExt cx="6087300" cy="4708500"/>
          </a:xfrm>
        </p:grpSpPr>
        <p:sp>
          <p:nvSpPr>
            <p:cNvPr id="564" name="Google Shape;564;p87"/>
            <p:cNvSpPr/>
            <p:nvPr/>
          </p:nvSpPr>
          <p:spPr>
            <a:xfrm>
              <a:off x="5804476" y="979175"/>
              <a:ext cx="6087300" cy="47085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t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5" name="Google Shape;565;p87"/>
            <p:cNvGrpSpPr/>
            <p:nvPr/>
          </p:nvGrpSpPr>
          <p:grpSpPr>
            <a:xfrm>
              <a:off x="6034726" y="1365825"/>
              <a:ext cx="5626800" cy="3935201"/>
              <a:chOff x="6043251" y="1189750"/>
              <a:chExt cx="5626800" cy="3935201"/>
            </a:xfrm>
          </p:grpSpPr>
          <p:pic>
            <p:nvPicPr>
              <p:cNvPr id="566" name="Google Shape;566;p8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884400" y="1189750"/>
                <a:ext cx="2785650" cy="393520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020"/>
                  </a:srgbClr>
                </a:outerShdw>
              </a:effectLst>
            </p:spPr>
          </p:pic>
          <p:pic>
            <p:nvPicPr>
              <p:cNvPr id="567" name="Google Shape;567;p8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043251" y="1199298"/>
                <a:ext cx="2785650" cy="391767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020"/>
                  </a:srgbClr>
                </a:outerShdw>
              </a:effectLst>
            </p:spPr>
          </p:pic>
        </p:grpSp>
      </p:grpSp>
      <p:sp>
        <p:nvSpPr>
          <p:cNvPr id="568" name="Google Shape;568;p87"/>
          <p:cNvSpPr txBox="1"/>
          <p:nvPr/>
        </p:nvSpPr>
        <p:spPr>
          <a:xfrm>
            <a:off x="567025" y="708300"/>
            <a:ext cx="3504900" cy="1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3.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Prosta 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 intuicyjna obsługa 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9" name="Google Shape;569;p87"/>
          <p:cNvPicPr preferRelativeResize="0"/>
          <p:nvPr/>
        </p:nvPicPr>
        <p:blipFill rotWithShape="1">
          <a:blip r:embed="rId7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88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4638939" y="8"/>
            <a:ext cx="7552500" cy="59212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</p:pic>
      <p:pic>
        <p:nvPicPr>
          <p:cNvPr id="576" name="Google Shape;576;p88"/>
          <p:cNvPicPr preferRelativeResize="0"/>
          <p:nvPr/>
        </p:nvPicPr>
        <p:blipFill rotWithShape="1">
          <a:blip r:embed="rId4">
            <a:alphaModFix amt="8000"/>
          </a:blip>
          <a:srcRect/>
          <a:stretch/>
        </p:blipFill>
        <p:spPr>
          <a:xfrm rot="2">
            <a:off x="3" y="1"/>
            <a:ext cx="4638947" cy="592127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</p:pic>
      <p:sp>
        <p:nvSpPr>
          <p:cNvPr id="577" name="Google Shape;577;p88"/>
          <p:cNvSpPr/>
          <p:nvPr/>
        </p:nvSpPr>
        <p:spPr>
          <a:xfrm>
            <a:off x="0" y="0"/>
            <a:ext cx="4638900" cy="3367800"/>
          </a:xfrm>
          <a:prstGeom prst="rect">
            <a:avLst/>
          </a:prstGeom>
          <a:solidFill>
            <a:schemeClr val="lt1">
              <a:alpha val="7451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8" name="Google Shape;578;p88"/>
          <p:cNvGrpSpPr/>
          <p:nvPr/>
        </p:nvGrpSpPr>
        <p:grpSpPr>
          <a:xfrm>
            <a:off x="5851699" y="91288"/>
            <a:ext cx="5127000" cy="5738700"/>
            <a:chOff x="6580324" y="484550"/>
            <a:chExt cx="5127000" cy="5738700"/>
          </a:xfrm>
        </p:grpSpPr>
        <p:sp>
          <p:nvSpPr>
            <p:cNvPr id="579" name="Google Shape;579;p88"/>
            <p:cNvSpPr/>
            <p:nvPr/>
          </p:nvSpPr>
          <p:spPr>
            <a:xfrm>
              <a:off x="6580324" y="484550"/>
              <a:ext cx="5127000" cy="57387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t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0" name="Google Shape;580;p88"/>
            <p:cNvGrpSpPr/>
            <p:nvPr/>
          </p:nvGrpSpPr>
          <p:grpSpPr>
            <a:xfrm>
              <a:off x="6864842" y="649767"/>
              <a:ext cx="4557960" cy="5408281"/>
              <a:chOff x="6326280" y="629280"/>
              <a:chExt cx="4557960" cy="5408281"/>
            </a:xfrm>
          </p:grpSpPr>
          <p:pic>
            <p:nvPicPr>
              <p:cNvPr id="581" name="Google Shape;581;p8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326280" y="629280"/>
                <a:ext cx="1992240" cy="265968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020"/>
                  </a:srgbClr>
                </a:outerShdw>
              </a:effectLst>
            </p:spPr>
          </p:pic>
          <p:pic>
            <p:nvPicPr>
              <p:cNvPr id="582" name="Google Shape;582;p8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865000" y="629280"/>
                <a:ext cx="2003040" cy="267408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020"/>
                  </a:srgbClr>
                </a:outerShdw>
              </a:effectLst>
            </p:spPr>
          </p:pic>
          <p:pic>
            <p:nvPicPr>
              <p:cNvPr id="583" name="Google Shape;583;p8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326280" y="3474000"/>
                <a:ext cx="4557960" cy="256356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020"/>
                  </a:srgbClr>
                </a:outerShdw>
              </a:effectLst>
            </p:spPr>
          </p:pic>
        </p:grpSp>
      </p:grpSp>
      <p:sp>
        <p:nvSpPr>
          <p:cNvPr id="584" name="Google Shape;584;p88"/>
          <p:cNvSpPr txBox="1"/>
          <p:nvPr/>
        </p:nvSpPr>
        <p:spPr>
          <a:xfrm flipH="1">
            <a:off x="567025" y="740707"/>
            <a:ext cx="3504900" cy="1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4.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Zauważalna informacja 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5" name="Google Shape;585;p88"/>
          <p:cNvPicPr preferRelativeResize="0"/>
          <p:nvPr/>
        </p:nvPicPr>
        <p:blipFill rotWithShape="1">
          <a:blip r:embed="rId8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89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4638939" y="8"/>
            <a:ext cx="7552500" cy="59212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</p:pic>
      <p:pic>
        <p:nvPicPr>
          <p:cNvPr id="592" name="Google Shape;592;p89"/>
          <p:cNvPicPr preferRelativeResize="0"/>
          <p:nvPr/>
        </p:nvPicPr>
        <p:blipFill rotWithShape="1">
          <a:blip r:embed="rId4">
            <a:alphaModFix amt="8000"/>
          </a:blip>
          <a:srcRect/>
          <a:stretch/>
        </p:blipFill>
        <p:spPr>
          <a:xfrm rot="2">
            <a:off x="3" y="1"/>
            <a:ext cx="4638944" cy="592127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</p:pic>
      <p:sp>
        <p:nvSpPr>
          <p:cNvPr id="593" name="Google Shape;593;p89"/>
          <p:cNvSpPr/>
          <p:nvPr/>
        </p:nvSpPr>
        <p:spPr>
          <a:xfrm>
            <a:off x="0" y="0"/>
            <a:ext cx="4638900" cy="3367800"/>
          </a:xfrm>
          <a:prstGeom prst="rect">
            <a:avLst/>
          </a:prstGeom>
          <a:solidFill>
            <a:schemeClr val="lt1">
              <a:alpha val="7451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4" name="Google Shape;594;p89"/>
          <p:cNvGrpSpPr/>
          <p:nvPr/>
        </p:nvGrpSpPr>
        <p:grpSpPr>
          <a:xfrm>
            <a:off x="5760499" y="91288"/>
            <a:ext cx="5309400" cy="5738700"/>
            <a:chOff x="6397874" y="484550"/>
            <a:chExt cx="5309400" cy="5738700"/>
          </a:xfrm>
        </p:grpSpPr>
        <p:sp>
          <p:nvSpPr>
            <p:cNvPr id="595" name="Google Shape;595;p89"/>
            <p:cNvSpPr/>
            <p:nvPr/>
          </p:nvSpPr>
          <p:spPr>
            <a:xfrm>
              <a:off x="6397874" y="484550"/>
              <a:ext cx="5309400" cy="57387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t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6" name="Google Shape;596;p89"/>
            <p:cNvGrpSpPr/>
            <p:nvPr/>
          </p:nvGrpSpPr>
          <p:grpSpPr>
            <a:xfrm>
              <a:off x="6679727" y="738414"/>
              <a:ext cx="4745701" cy="5230973"/>
              <a:chOff x="6314066" y="629275"/>
              <a:chExt cx="4745701" cy="5230973"/>
            </a:xfrm>
          </p:grpSpPr>
          <p:pic>
            <p:nvPicPr>
              <p:cNvPr id="597" name="Google Shape;597;p8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314066" y="629275"/>
                <a:ext cx="4745701" cy="267037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020"/>
                  </a:srgbClr>
                </a:outerShdw>
              </a:effectLst>
            </p:spPr>
          </p:pic>
          <p:pic>
            <p:nvPicPr>
              <p:cNvPr id="598" name="Google Shape;598;p8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310349" y="3599448"/>
                <a:ext cx="2753153" cy="2260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99" name="Google Shape;599;p89"/>
          <p:cNvSpPr txBox="1"/>
          <p:nvPr/>
        </p:nvSpPr>
        <p:spPr>
          <a:xfrm flipH="1">
            <a:off x="567025" y="740706"/>
            <a:ext cx="3504900" cy="1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5.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Tolerancja 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dla błędów 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0" name="Google Shape;600;p89"/>
          <p:cNvPicPr preferRelativeResize="0"/>
          <p:nvPr/>
        </p:nvPicPr>
        <p:blipFill rotWithShape="1">
          <a:blip r:embed="rId7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90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4638939" y="8"/>
            <a:ext cx="7552500" cy="59212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</p:pic>
      <p:pic>
        <p:nvPicPr>
          <p:cNvPr id="607" name="Google Shape;607;p90"/>
          <p:cNvPicPr preferRelativeResize="0"/>
          <p:nvPr/>
        </p:nvPicPr>
        <p:blipFill rotWithShape="1">
          <a:blip r:embed="rId4">
            <a:alphaModFix amt="8000"/>
          </a:blip>
          <a:srcRect/>
          <a:stretch/>
        </p:blipFill>
        <p:spPr>
          <a:xfrm rot="2">
            <a:off x="3" y="1"/>
            <a:ext cx="4638947" cy="592127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</p:pic>
      <p:sp>
        <p:nvSpPr>
          <p:cNvPr id="608" name="Google Shape;608;p90"/>
          <p:cNvSpPr/>
          <p:nvPr/>
        </p:nvSpPr>
        <p:spPr>
          <a:xfrm>
            <a:off x="0" y="0"/>
            <a:ext cx="4638900" cy="3367800"/>
          </a:xfrm>
          <a:prstGeom prst="rect">
            <a:avLst/>
          </a:prstGeom>
          <a:solidFill>
            <a:schemeClr val="lt1">
              <a:alpha val="7451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9" name="Google Shape;609;p90"/>
          <p:cNvGrpSpPr/>
          <p:nvPr/>
        </p:nvGrpSpPr>
        <p:grpSpPr>
          <a:xfrm>
            <a:off x="6335892" y="177988"/>
            <a:ext cx="4158601" cy="5565294"/>
            <a:chOff x="7288537" y="355937"/>
            <a:chExt cx="4491900" cy="6146100"/>
          </a:xfrm>
        </p:grpSpPr>
        <p:sp>
          <p:nvSpPr>
            <p:cNvPr id="610" name="Google Shape;610;p90"/>
            <p:cNvSpPr/>
            <p:nvPr/>
          </p:nvSpPr>
          <p:spPr>
            <a:xfrm>
              <a:off x="7288537" y="355937"/>
              <a:ext cx="4491900" cy="61461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t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1" name="Google Shape;611;p90"/>
            <p:cNvGrpSpPr/>
            <p:nvPr/>
          </p:nvGrpSpPr>
          <p:grpSpPr>
            <a:xfrm>
              <a:off x="7869831" y="638823"/>
              <a:ext cx="3329325" cy="5599852"/>
              <a:chOff x="8477164" y="647888"/>
              <a:chExt cx="2747875" cy="5344900"/>
            </a:xfrm>
          </p:grpSpPr>
          <p:pic>
            <p:nvPicPr>
              <p:cNvPr id="612" name="Google Shape;612;p9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477164" y="3244913"/>
                <a:ext cx="2747875" cy="27478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020"/>
                  </a:srgbClr>
                </a:outerShdw>
              </a:effectLst>
            </p:spPr>
          </p:pic>
          <p:pic>
            <p:nvPicPr>
              <p:cNvPr id="613" name="Google Shape;613;p90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504660" y="647888"/>
                <a:ext cx="2692884" cy="23115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020"/>
                  </a:srgbClr>
                </a:outerShdw>
              </a:effectLst>
            </p:spPr>
          </p:pic>
        </p:grpSp>
      </p:grpSp>
      <p:sp>
        <p:nvSpPr>
          <p:cNvPr id="614" name="Google Shape;614;p90"/>
          <p:cNvSpPr txBox="1"/>
          <p:nvPr/>
        </p:nvSpPr>
        <p:spPr>
          <a:xfrm flipH="1">
            <a:off x="567025" y="740693"/>
            <a:ext cx="3504900" cy="1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6.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Niski poziom wysiłku fizycznego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15" name="Google Shape;615;p90"/>
          <p:cNvPicPr preferRelativeResize="0"/>
          <p:nvPr/>
        </p:nvPicPr>
        <p:blipFill rotWithShape="1">
          <a:blip r:embed="rId7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91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4638939" y="8"/>
            <a:ext cx="7552500" cy="59212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</p:pic>
      <p:pic>
        <p:nvPicPr>
          <p:cNvPr id="622" name="Google Shape;622;p91"/>
          <p:cNvPicPr preferRelativeResize="0"/>
          <p:nvPr/>
        </p:nvPicPr>
        <p:blipFill rotWithShape="1">
          <a:blip r:embed="rId4">
            <a:alphaModFix amt="8000"/>
          </a:blip>
          <a:srcRect/>
          <a:stretch/>
        </p:blipFill>
        <p:spPr>
          <a:xfrm rot="2">
            <a:off x="3" y="1"/>
            <a:ext cx="4638947" cy="592127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</p:pic>
      <p:sp>
        <p:nvSpPr>
          <p:cNvPr id="623" name="Google Shape;623;p91"/>
          <p:cNvSpPr/>
          <p:nvPr/>
        </p:nvSpPr>
        <p:spPr>
          <a:xfrm>
            <a:off x="0" y="0"/>
            <a:ext cx="4638900" cy="3367800"/>
          </a:xfrm>
          <a:prstGeom prst="rect">
            <a:avLst/>
          </a:prstGeom>
          <a:solidFill>
            <a:schemeClr val="lt1">
              <a:alpha val="7451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4" name="Google Shape;624;p91"/>
          <p:cNvGrpSpPr/>
          <p:nvPr/>
        </p:nvGrpSpPr>
        <p:grpSpPr>
          <a:xfrm>
            <a:off x="6081044" y="91288"/>
            <a:ext cx="4668300" cy="5738700"/>
            <a:chOff x="7039074" y="484550"/>
            <a:chExt cx="4668300" cy="5738700"/>
          </a:xfrm>
        </p:grpSpPr>
        <p:sp>
          <p:nvSpPr>
            <p:cNvPr id="625" name="Google Shape;625;p91"/>
            <p:cNvSpPr/>
            <p:nvPr/>
          </p:nvSpPr>
          <p:spPr>
            <a:xfrm>
              <a:off x="7039074" y="484550"/>
              <a:ext cx="4668300" cy="57387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t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6" name="Google Shape;626;p91"/>
            <p:cNvGrpSpPr/>
            <p:nvPr/>
          </p:nvGrpSpPr>
          <p:grpSpPr>
            <a:xfrm>
              <a:off x="7427775" y="738750"/>
              <a:ext cx="3890880" cy="5230295"/>
              <a:chOff x="5398200" y="743400"/>
              <a:chExt cx="3890880" cy="5230295"/>
            </a:xfrm>
          </p:grpSpPr>
          <p:pic>
            <p:nvPicPr>
              <p:cNvPr id="627" name="Google Shape;627;p9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398200" y="743400"/>
                <a:ext cx="3890879" cy="25160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020"/>
                  </a:srgbClr>
                </a:outerShdw>
              </a:effectLst>
            </p:spPr>
          </p:pic>
          <p:pic>
            <p:nvPicPr>
              <p:cNvPr id="628" name="Google Shape;628;p9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398201" y="3539989"/>
                <a:ext cx="3890875" cy="243370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020"/>
                  </a:srgbClr>
                </a:outerShdw>
              </a:effectLst>
            </p:spPr>
          </p:pic>
        </p:grpSp>
      </p:grpSp>
      <p:sp>
        <p:nvSpPr>
          <p:cNvPr id="629" name="Google Shape;629;p91"/>
          <p:cNvSpPr txBox="1"/>
          <p:nvPr/>
        </p:nvSpPr>
        <p:spPr>
          <a:xfrm flipH="1">
            <a:off x="682950" y="740703"/>
            <a:ext cx="3504900" cy="1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7.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Wymiary 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 przestrzeń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0" name="Google Shape;630;p91"/>
          <p:cNvPicPr preferRelativeResize="0"/>
          <p:nvPr/>
        </p:nvPicPr>
        <p:blipFill rotWithShape="1">
          <a:blip r:embed="rId7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92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4638939" y="8"/>
            <a:ext cx="7552500" cy="59212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</p:pic>
      <p:pic>
        <p:nvPicPr>
          <p:cNvPr id="637" name="Google Shape;637;p92"/>
          <p:cNvPicPr preferRelativeResize="0"/>
          <p:nvPr/>
        </p:nvPicPr>
        <p:blipFill rotWithShape="1">
          <a:blip r:embed="rId4">
            <a:alphaModFix amt="8000"/>
          </a:blip>
          <a:srcRect/>
          <a:stretch/>
        </p:blipFill>
        <p:spPr>
          <a:xfrm rot="2">
            <a:off x="2" y="1"/>
            <a:ext cx="4638947" cy="592127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</p:pic>
      <p:sp>
        <p:nvSpPr>
          <p:cNvPr id="638" name="Google Shape;638;p92"/>
          <p:cNvSpPr/>
          <p:nvPr/>
        </p:nvSpPr>
        <p:spPr>
          <a:xfrm>
            <a:off x="0" y="0"/>
            <a:ext cx="4638900" cy="3367800"/>
          </a:xfrm>
          <a:prstGeom prst="rect">
            <a:avLst/>
          </a:prstGeom>
          <a:solidFill>
            <a:schemeClr val="lt1">
              <a:alpha val="7451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9" name="Google Shape;639;p92"/>
          <p:cNvGrpSpPr/>
          <p:nvPr/>
        </p:nvGrpSpPr>
        <p:grpSpPr>
          <a:xfrm>
            <a:off x="5348597" y="671929"/>
            <a:ext cx="6133200" cy="4577400"/>
            <a:chOff x="5378050" y="1012575"/>
            <a:chExt cx="6133200" cy="4577400"/>
          </a:xfrm>
        </p:grpSpPr>
        <p:sp>
          <p:nvSpPr>
            <p:cNvPr id="640" name="Google Shape;640;p92"/>
            <p:cNvSpPr/>
            <p:nvPr/>
          </p:nvSpPr>
          <p:spPr>
            <a:xfrm>
              <a:off x="5378050" y="1012575"/>
              <a:ext cx="6133200" cy="45774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t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1" name="Google Shape;641;p9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29995" y="1421175"/>
              <a:ext cx="5629320" cy="37602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020"/>
                </a:srgbClr>
              </a:outerShdw>
            </a:effectLst>
          </p:spPr>
        </p:pic>
      </p:grpSp>
      <p:sp>
        <p:nvSpPr>
          <p:cNvPr id="642" name="Google Shape;642;p92"/>
          <p:cNvSpPr txBox="1"/>
          <p:nvPr/>
        </p:nvSpPr>
        <p:spPr>
          <a:xfrm flipH="1">
            <a:off x="682950" y="740690"/>
            <a:ext cx="3504900" cy="1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8.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Percepcja równości 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3" name="Google Shape;643;p92"/>
          <p:cNvPicPr preferRelativeResize="0"/>
          <p:nvPr/>
        </p:nvPicPr>
        <p:blipFill rotWithShape="1">
          <a:blip r:embed="rId6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93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1" y="0"/>
            <a:ext cx="12192001" cy="592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93"/>
          <p:cNvPicPr preferRelativeResize="0"/>
          <p:nvPr/>
        </p:nvPicPr>
        <p:blipFill rotWithShape="1">
          <a:blip r:embed="rId4">
            <a:alphaModFix/>
          </a:blip>
          <a:srcRect b="15725"/>
          <a:stretch/>
        </p:blipFill>
        <p:spPr>
          <a:xfrm>
            <a:off x="122" y="26"/>
            <a:ext cx="9456648" cy="531920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grpSp>
        <p:nvGrpSpPr>
          <p:cNvPr id="651" name="Google Shape;651;p93"/>
          <p:cNvGrpSpPr/>
          <p:nvPr/>
        </p:nvGrpSpPr>
        <p:grpSpPr>
          <a:xfrm>
            <a:off x="0" y="4101075"/>
            <a:ext cx="6029999" cy="1820200"/>
            <a:chOff x="0" y="2796300"/>
            <a:chExt cx="6029999" cy="1820200"/>
          </a:xfrm>
        </p:grpSpPr>
        <p:pic>
          <p:nvPicPr>
            <p:cNvPr id="652" name="Google Shape;652;p93"/>
            <p:cNvPicPr preferRelativeResize="0"/>
            <p:nvPr/>
          </p:nvPicPr>
          <p:blipFill rotWithShape="1">
            <a:blip r:embed="rId3">
              <a:alphaModFix amt="49000"/>
            </a:blip>
            <a:srcRect/>
            <a:stretch/>
          </p:blipFill>
          <p:spPr>
            <a:xfrm>
              <a:off x="0" y="2796300"/>
              <a:ext cx="6029999" cy="182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3" name="Google Shape;653;p93"/>
            <p:cNvSpPr txBox="1"/>
            <p:nvPr/>
          </p:nvSpPr>
          <p:spPr>
            <a:xfrm>
              <a:off x="192060" y="3351472"/>
              <a:ext cx="5448600" cy="10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l-PL" sz="3000" b="1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Mechanizm </a:t>
              </a:r>
              <a:endPara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l-PL" sz="3000" b="1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racjonalnych usprawnień </a:t>
              </a:r>
              <a:endParaRPr sz="3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654" name="Google Shape;654;p93"/>
          <p:cNvPicPr preferRelativeResize="0"/>
          <p:nvPr/>
        </p:nvPicPr>
        <p:blipFill rotWithShape="1">
          <a:blip r:embed="rId5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99"/>
          <p:cNvPicPr preferRelativeResize="0"/>
          <p:nvPr/>
        </p:nvPicPr>
        <p:blipFill rotWithShape="1">
          <a:blip r:embed="rId3">
            <a:alphaModFix/>
          </a:blip>
          <a:srcRect t="18765" b="8358"/>
          <a:stretch/>
        </p:blipFill>
        <p:spPr>
          <a:xfrm>
            <a:off x="0" y="0"/>
            <a:ext cx="12192000" cy="592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99"/>
          <p:cNvPicPr preferRelativeResize="0"/>
          <p:nvPr/>
        </p:nvPicPr>
        <p:blipFill rotWithShape="1">
          <a:blip r:embed="rId4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99"/>
          <p:cNvSpPr/>
          <p:nvPr/>
        </p:nvSpPr>
        <p:spPr>
          <a:xfrm>
            <a:off x="5639750" y="-22959"/>
            <a:ext cx="6548700" cy="412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99"/>
          <p:cNvSpPr/>
          <p:nvPr/>
        </p:nvSpPr>
        <p:spPr>
          <a:xfrm rot="5400000">
            <a:off x="8557850" y="2290650"/>
            <a:ext cx="1767900" cy="549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0" name="Google Shape;720;p99"/>
          <p:cNvPicPr preferRelativeResize="0"/>
          <p:nvPr/>
        </p:nvPicPr>
        <p:blipFill rotWithShape="1">
          <a:blip r:embed="rId5">
            <a:alphaModFix amt="8000"/>
          </a:blip>
          <a:srcRect/>
          <a:stretch/>
        </p:blipFill>
        <p:spPr>
          <a:xfrm rot="1">
            <a:off x="4987377" y="-22958"/>
            <a:ext cx="7204622" cy="59212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1" name="Google Shape;721;p99"/>
          <p:cNvGrpSpPr/>
          <p:nvPr/>
        </p:nvGrpSpPr>
        <p:grpSpPr>
          <a:xfrm>
            <a:off x="5066585" y="171600"/>
            <a:ext cx="6977389" cy="4420911"/>
            <a:chOff x="5159050" y="461418"/>
            <a:chExt cx="6977389" cy="3792495"/>
          </a:xfrm>
        </p:grpSpPr>
        <p:sp>
          <p:nvSpPr>
            <p:cNvPr id="722" name="Google Shape;722;p99"/>
            <p:cNvSpPr/>
            <p:nvPr/>
          </p:nvSpPr>
          <p:spPr>
            <a:xfrm>
              <a:off x="6728775" y="461418"/>
              <a:ext cx="3752400" cy="862500"/>
            </a:xfrm>
            <a:prstGeom prst="rect">
              <a:avLst/>
            </a:prstGeom>
            <a:solidFill>
              <a:srgbClr val="45818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pl-PL" sz="3500" b="1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Artykuł 6 </a:t>
              </a:r>
              <a:endParaRPr sz="35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3" name="Google Shape;723;p99"/>
            <p:cNvSpPr/>
            <p:nvPr/>
          </p:nvSpPr>
          <p:spPr>
            <a:xfrm>
              <a:off x="5159050" y="2843608"/>
              <a:ext cx="2248200" cy="1410300"/>
            </a:xfrm>
            <a:prstGeom prst="rect">
              <a:avLst/>
            </a:prstGeom>
            <a:solidFill>
              <a:srgbClr val="45818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pl-PL" sz="2200" b="1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architektoniczna</a:t>
              </a:r>
              <a:endParaRPr sz="22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4" name="Google Shape;724;p99"/>
            <p:cNvSpPr/>
            <p:nvPr/>
          </p:nvSpPr>
          <p:spPr>
            <a:xfrm>
              <a:off x="7523647" y="2843606"/>
              <a:ext cx="2248200" cy="1410300"/>
            </a:xfrm>
            <a:prstGeom prst="rect">
              <a:avLst/>
            </a:prstGeom>
            <a:solidFill>
              <a:srgbClr val="45818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pl-PL" sz="2200" b="1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Cyfrowa</a:t>
              </a:r>
              <a:endParaRPr sz="22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5" name="Google Shape;725;p99"/>
            <p:cNvSpPr/>
            <p:nvPr/>
          </p:nvSpPr>
          <p:spPr>
            <a:xfrm>
              <a:off x="9888239" y="2843613"/>
              <a:ext cx="2248200" cy="1410300"/>
            </a:xfrm>
            <a:prstGeom prst="rect">
              <a:avLst/>
            </a:prstGeom>
            <a:solidFill>
              <a:srgbClr val="45818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pl-PL" sz="2200" b="1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Informacyjno-komunikacyjna</a:t>
              </a:r>
              <a:endParaRPr sz="22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26" name="Google Shape;726;p99"/>
            <p:cNvCxnSpPr>
              <a:stCxn id="722" idx="2"/>
              <a:endCxn id="723" idx="0"/>
            </p:cNvCxnSpPr>
            <p:nvPr/>
          </p:nvCxnSpPr>
          <p:spPr>
            <a:xfrm flipH="1">
              <a:off x="6283275" y="1323918"/>
              <a:ext cx="2321700" cy="1519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7" name="Google Shape;727;p99"/>
            <p:cNvCxnSpPr>
              <a:stCxn id="722" idx="2"/>
              <a:endCxn id="724" idx="0"/>
            </p:cNvCxnSpPr>
            <p:nvPr/>
          </p:nvCxnSpPr>
          <p:spPr>
            <a:xfrm>
              <a:off x="8604975" y="1323918"/>
              <a:ext cx="42900" cy="1519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8" name="Google Shape;728;p99"/>
            <p:cNvCxnSpPr>
              <a:stCxn id="722" idx="2"/>
              <a:endCxn id="725" idx="0"/>
            </p:cNvCxnSpPr>
            <p:nvPr/>
          </p:nvCxnSpPr>
          <p:spPr>
            <a:xfrm>
              <a:off x="8604975" y="1323918"/>
              <a:ext cx="2407500" cy="1519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Google Shape;838;p109"/>
          <p:cNvPicPr preferRelativeResize="0"/>
          <p:nvPr/>
        </p:nvPicPr>
        <p:blipFill rotWithShape="1">
          <a:blip r:embed="rId3">
            <a:alphaModFix/>
          </a:blip>
          <a:srcRect b="35245"/>
          <a:stretch/>
        </p:blipFill>
        <p:spPr>
          <a:xfrm>
            <a:off x="-2150" y="0"/>
            <a:ext cx="12192000" cy="59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109"/>
          <p:cNvPicPr preferRelativeResize="0"/>
          <p:nvPr/>
        </p:nvPicPr>
        <p:blipFill rotWithShape="1">
          <a:blip r:embed="rId4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109"/>
          <p:cNvPicPr preferRelativeResize="0"/>
          <p:nvPr/>
        </p:nvPicPr>
        <p:blipFill rotWithShape="1">
          <a:blip r:embed="rId5">
            <a:alphaModFix amt="49000"/>
          </a:blip>
          <a:srcRect/>
          <a:stretch/>
        </p:blipFill>
        <p:spPr>
          <a:xfrm>
            <a:off x="-1" y="3468637"/>
            <a:ext cx="12192001" cy="19542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sp>
        <p:nvSpPr>
          <p:cNvPr id="841" name="Google Shape;841;p109"/>
          <p:cNvSpPr txBox="1"/>
          <p:nvPr/>
        </p:nvSpPr>
        <p:spPr>
          <a:xfrm>
            <a:off x="1182330" y="3933650"/>
            <a:ext cx="3072900" cy="1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l-PL"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Definicje </a:t>
            </a:r>
            <a:endParaRPr sz="3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7" name="Google Shape;847;p110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-1" y="0"/>
            <a:ext cx="12192001" cy="59212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pic>
        <p:nvPicPr>
          <p:cNvPr id="848" name="Google Shape;848;p110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3468622"/>
            <a:ext cx="12192001" cy="24526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pic>
        <p:nvPicPr>
          <p:cNvPr id="849" name="Google Shape;849;p110"/>
          <p:cNvPicPr preferRelativeResize="0"/>
          <p:nvPr/>
        </p:nvPicPr>
        <p:blipFill rotWithShape="1">
          <a:blip r:embed="rId4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110"/>
          <p:cNvPicPr preferRelativeResize="0"/>
          <p:nvPr/>
        </p:nvPicPr>
        <p:blipFill rotWithShape="1">
          <a:blip r:embed="rId5">
            <a:alphaModFix/>
          </a:blip>
          <a:srcRect r="10682"/>
          <a:stretch/>
        </p:blipFill>
        <p:spPr>
          <a:xfrm>
            <a:off x="5149700" y="0"/>
            <a:ext cx="7042299" cy="5253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110"/>
          <p:cNvSpPr txBox="1"/>
          <p:nvPr/>
        </p:nvSpPr>
        <p:spPr>
          <a:xfrm flipH="1">
            <a:off x="0" y="4113646"/>
            <a:ext cx="51498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Char char="●"/>
            </a:pPr>
            <a:r>
              <a:rPr lang="pl-PL" sz="2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Polski Język Migowy (PJM)</a:t>
            </a:r>
            <a:endParaRPr sz="2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Char char="●"/>
            </a:pPr>
            <a:r>
              <a:rPr lang="pl-PL" sz="2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System Językowo-Migowy (SJM)</a:t>
            </a:r>
            <a:endParaRPr sz="2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8"/>
          <p:cNvSpPr txBox="1">
            <a:spLocks noGrp="1"/>
          </p:cNvSpPr>
          <p:nvPr>
            <p:ph type="title" idx="4294967295"/>
          </p:nvPr>
        </p:nvSpPr>
        <p:spPr>
          <a:xfrm rot="-355" flipH="1">
            <a:off x="8963676" y="678297"/>
            <a:ext cx="2909100" cy="9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pl-PL"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68"/>
          <p:cNvSpPr txBox="1">
            <a:spLocks noGrp="1"/>
          </p:cNvSpPr>
          <p:nvPr>
            <p:ph type="body" idx="4294967295"/>
          </p:nvPr>
        </p:nvSpPr>
        <p:spPr>
          <a:xfrm>
            <a:off x="904887" y="1404204"/>
            <a:ext cx="68484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●"/>
            </a:pPr>
            <a:r>
              <a:rPr lang="pl-PL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Wymagania ustawy – kalendarium</a:t>
            </a: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●"/>
            </a:pPr>
            <a:r>
              <a:rPr lang="pl-PL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Zadania koordynatora</a:t>
            </a: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●"/>
            </a:pPr>
            <a:r>
              <a:rPr lang="pl-PL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Dostępność architektoniczna</a:t>
            </a: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●"/>
            </a:pPr>
            <a:r>
              <a:rPr lang="pl-PL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Dostępność cyfrowa</a:t>
            </a: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●"/>
            </a:pPr>
            <a:r>
              <a:rPr lang="pl-PL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Dostępność komunikacyjna</a:t>
            </a: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●"/>
            </a:pPr>
            <a:endParaRPr lang="pl-PL" sz="2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58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pl-PL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PYTANIA MOŻNA ZADAWAĆ CAŁY CZAS</a:t>
            </a:r>
            <a:endParaRPr sz="2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11" name="Google Shape;311;p68"/>
          <p:cNvGrpSpPr/>
          <p:nvPr/>
        </p:nvGrpSpPr>
        <p:grpSpPr>
          <a:xfrm rot="10800000">
            <a:off x="-13349" y="-8"/>
            <a:ext cx="940353" cy="5653342"/>
            <a:chOff x="-111669" y="-62946"/>
            <a:chExt cx="1377000" cy="6056071"/>
          </a:xfrm>
        </p:grpSpPr>
        <p:sp>
          <p:nvSpPr>
            <p:cNvPr id="312" name="Google Shape;312;p68"/>
            <p:cNvSpPr/>
            <p:nvPr/>
          </p:nvSpPr>
          <p:spPr>
            <a:xfrm>
              <a:off x="318670" y="9025"/>
              <a:ext cx="452700" cy="5984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68"/>
            <p:cNvSpPr/>
            <p:nvPr/>
          </p:nvSpPr>
          <p:spPr>
            <a:xfrm rot="7653956" flipH="1">
              <a:off x="-213427" y="461675"/>
              <a:ext cx="1580517" cy="521559"/>
            </a:xfrm>
            <a:prstGeom prst="mathNotEqual">
              <a:avLst>
                <a:gd name="adj1" fmla="val 0"/>
                <a:gd name="adj2" fmla="val 5115752"/>
                <a:gd name="adj3" fmla="val 23623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4" name="Google Shape;314;p68"/>
          <p:cNvPicPr preferRelativeResize="0"/>
          <p:nvPr/>
        </p:nvPicPr>
        <p:blipFill rotWithShape="1">
          <a:blip r:embed="rId3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Google Shape;857;p111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4"/>
            <a:ext cx="12192001" cy="59212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pic>
        <p:nvPicPr>
          <p:cNvPr id="858" name="Google Shape;858;p111"/>
          <p:cNvPicPr preferRelativeResize="0"/>
          <p:nvPr/>
        </p:nvPicPr>
        <p:blipFill rotWithShape="1">
          <a:blip r:embed="rId4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9" name="Google Shape;859;p111"/>
          <p:cNvGrpSpPr/>
          <p:nvPr/>
        </p:nvGrpSpPr>
        <p:grpSpPr>
          <a:xfrm>
            <a:off x="270324" y="657009"/>
            <a:ext cx="6826110" cy="4607264"/>
            <a:chOff x="813051" y="1298925"/>
            <a:chExt cx="7053224" cy="3530200"/>
          </a:xfrm>
        </p:grpSpPr>
        <p:pic>
          <p:nvPicPr>
            <p:cNvPr id="860" name="Google Shape;860;p111"/>
            <p:cNvPicPr preferRelativeResize="0"/>
            <p:nvPr/>
          </p:nvPicPr>
          <p:blipFill rotWithShape="1">
            <a:blip r:embed="rId5">
              <a:alphaModFix/>
            </a:blip>
            <a:srcRect l="7552"/>
            <a:stretch/>
          </p:blipFill>
          <p:spPr>
            <a:xfrm>
              <a:off x="813051" y="1298925"/>
              <a:ext cx="7053199" cy="228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1" name="Google Shape;861;p111"/>
            <p:cNvPicPr preferRelativeResize="0"/>
            <p:nvPr/>
          </p:nvPicPr>
          <p:blipFill rotWithShape="1">
            <a:blip r:embed="rId6">
              <a:alphaModFix/>
            </a:blip>
            <a:srcRect l="7552"/>
            <a:stretch/>
          </p:blipFill>
          <p:spPr>
            <a:xfrm>
              <a:off x="813075" y="3740650"/>
              <a:ext cx="7053200" cy="1088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2" name="Google Shape;862;p111"/>
          <p:cNvGrpSpPr/>
          <p:nvPr/>
        </p:nvGrpSpPr>
        <p:grpSpPr>
          <a:xfrm>
            <a:off x="7942232" y="366650"/>
            <a:ext cx="3620100" cy="5187972"/>
            <a:chOff x="7935575" y="502000"/>
            <a:chExt cx="3620100" cy="5187972"/>
          </a:xfrm>
        </p:grpSpPr>
        <p:sp>
          <p:nvSpPr>
            <p:cNvPr id="863" name="Google Shape;863;p111"/>
            <p:cNvSpPr/>
            <p:nvPr/>
          </p:nvSpPr>
          <p:spPr>
            <a:xfrm>
              <a:off x="7935575" y="502000"/>
              <a:ext cx="3620100" cy="1323600"/>
            </a:xfrm>
            <a:prstGeom prst="wedgeRoundRectCallout">
              <a:avLst>
                <a:gd name="adj1" fmla="val -63935"/>
                <a:gd name="adj2" fmla="val -20215"/>
                <a:gd name="adj3" fmla="val 0"/>
              </a:avLst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l-PL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ok rozumiem dzieki tak powie a jak bede miałam otrzymałam o list to powie o kamera do ciebie a dzieki o pomoce o zadzwonie do sadu a ja zawsze smutna o tesknie odp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11"/>
            <p:cNvSpPr/>
            <p:nvPr/>
          </p:nvSpPr>
          <p:spPr>
            <a:xfrm>
              <a:off x="7935575" y="1894618"/>
              <a:ext cx="3620100" cy="1284300"/>
            </a:xfrm>
            <a:prstGeom prst="wedgeRoundRectCallout">
              <a:avLst>
                <a:gd name="adj1" fmla="val 60758"/>
                <a:gd name="adj2" fmla="val -18723"/>
                <a:gd name="adj3" fmla="val 0"/>
              </a:avLst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l-PL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 w gore.P tak w lekcje, ja poprosze poprawa w plecy nierowne P nieposluszenie, tez okropne w glowa razem br,blizeje zeszyt pisze. Co odp nie tak,a moze kom sms P? :-(:-(:-(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11"/>
            <p:cNvSpPr/>
            <p:nvPr/>
          </p:nvSpPr>
          <p:spPr>
            <a:xfrm>
              <a:off x="7935575" y="3247936"/>
              <a:ext cx="3620100" cy="664200"/>
            </a:xfrm>
            <a:prstGeom prst="wedgeRoundRectCallout">
              <a:avLst>
                <a:gd name="adj1" fmla="val -63935"/>
                <a:gd name="adj2" fmla="val -20215"/>
                <a:gd name="adj3" fmla="val 0"/>
              </a:avLst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l-PL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 odwoladnia sąd w sprawe alimenty nie bedzie skladac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11"/>
            <p:cNvSpPr/>
            <p:nvPr/>
          </p:nvSpPr>
          <p:spPr>
            <a:xfrm>
              <a:off x="7935575" y="3981154"/>
              <a:ext cx="3620100" cy="434400"/>
            </a:xfrm>
            <a:prstGeom prst="wedgeRoundRectCallout">
              <a:avLst>
                <a:gd name="adj1" fmla="val 60758"/>
                <a:gd name="adj2" fmla="val -18723"/>
                <a:gd name="adj3" fmla="val 0"/>
              </a:avLst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l-PL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 stalo sie jeszcze rozmowa Skype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11"/>
            <p:cNvSpPr/>
            <p:nvPr/>
          </p:nvSpPr>
          <p:spPr>
            <a:xfrm>
              <a:off x="7935575" y="4484572"/>
              <a:ext cx="3620100" cy="1205400"/>
            </a:xfrm>
            <a:prstGeom prst="wedgeRoundRectCallout">
              <a:avLst>
                <a:gd name="adj1" fmla="val -63935"/>
                <a:gd name="adj2" fmla="val -20215"/>
                <a:gd name="adj3" fmla="val 0"/>
              </a:avLst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l-PL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Dobrze wieczorem. Rano duzo zajety zalatwie i zakupic jestem zmeczona niebede dzisiaj do pzg przepraszam. Jutro razem kasia do administracja ktorej godz spotkanie pzg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" name="Google Shape;873;p112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-1" y="0"/>
            <a:ext cx="12192001" cy="59212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pic>
        <p:nvPicPr>
          <p:cNvPr id="874" name="Google Shape;874;p112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3468622"/>
            <a:ext cx="12192001" cy="24526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pic>
        <p:nvPicPr>
          <p:cNvPr id="875" name="Google Shape;875;p112"/>
          <p:cNvPicPr preferRelativeResize="0"/>
          <p:nvPr/>
        </p:nvPicPr>
        <p:blipFill rotWithShape="1">
          <a:blip r:embed="rId4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112"/>
          <p:cNvSpPr txBox="1"/>
          <p:nvPr/>
        </p:nvSpPr>
        <p:spPr>
          <a:xfrm flipH="1">
            <a:off x="0" y="4113653"/>
            <a:ext cx="5149800" cy="11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Char char="●"/>
            </a:pPr>
            <a:r>
              <a:rPr lang="pl-PL" sz="2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Alfabet Lorma</a:t>
            </a: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źródło: wikipedia.org</a:t>
            </a: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7" name="Google Shape;877;p112"/>
          <p:cNvSpPr/>
          <p:nvPr/>
        </p:nvSpPr>
        <p:spPr>
          <a:xfrm>
            <a:off x="5149800" y="0"/>
            <a:ext cx="7042200" cy="52539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8" name="Google Shape;878;p1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6686" y="-13"/>
            <a:ext cx="3848423" cy="525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4" name="Google Shape;884;p113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-1" y="0"/>
            <a:ext cx="12192001" cy="59212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pic>
        <p:nvPicPr>
          <p:cNvPr id="885" name="Google Shape;885;p113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3468622"/>
            <a:ext cx="12192001" cy="24526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pic>
        <p:nvPicPr>
          <p:cNvPr id="886" name="Google Shape;886;p113"/>
          <p:cNvPicPr preferRelativeResize="0"/>
          <p:nvPr/>
        </p:nvPicPr>
        <p:blipFill rotWithShape="1">
          <a:blip r:embed="rId4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113"/>
          <p:cNvSpPr txBox="1"/>
          <p:nvPr/>
        </p:nvSpPr>
        <p:spPr>
          <a:xfrm flipH="1">
            <a:off x="0" y="4113653"/>
            <a:ext cx="5149800" cy="11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Char char="●"/>
            </a:pPr>
            <a:r>
              <a:rPr lang="pl-PL" sz="2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Alfabet Brailla</a:t>
            </a: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źródło: wikipedia.org</a:t>
            </a: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8" name="Google Shape;888;p113"/>
          <p:cNvSpPr/>
          <p:nvPr/>
        </p:nvSpPr>
        <p:spPr>
          <a:xfrm>
            <a:off x="5149800" y="0"/>
            <a:ext cx="7042200" cy="52539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9" name="Google Shape;889;p1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9800" y="1525075"/>
            <a:ext cx="7042199" cy="220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14"/>
          <p:cNvPicPr preferRelativeResize="0"/>
          <p:nvPr/>
        </p:nvPicPr>
        <p:blipFill rotWithShape="1">
          <a:blip r:embed="rId4">
            <a:alphaModFix amt="49000"/>
          </a:blip>
          <a:srcRect/>
          <a:stretch/>
        </p:blipFill>
        <p:spPr>
          <a:xfrm>
            <a:off x="-1" y="0"/>
            <a:ext cx="12192001" cy="59212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pic>
        <p:nvPicPr>
          <p:cNvPr id="896" name="Google Shape;896;p114"/>
          <p:cNvPicPr preferRelativeResize="0"/>
          <p:nvPr/>
        </p:nvPicPr>
        <p:blipFill rotWithShape="1">
          <a:blip r:embed="rId4">
            <a:alphaModFix amt="49000"/>
          </a:blip>
          <a:srcRect/>
          <a:stretch/>
        </p:blipFill>
        <p:spPr>
          <a:xfrm>
            <a:off x="0" y="3468622"/>
            <a:ext cx="12192001" cy="24526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pic>
        <p:nvPicPr>
          <p:cNvPr id="897" name="Google Shape;897;p114"/>
          <p:cNvPicPr preferRelativeResize="0"/>
          <p:nvPr/>
        </p:nvPicPr>
        <p:blipFill rotWithShape="1">
          <a:blip r:embed="rId5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114"/>
          <p:cNvSpPr txBox="1"/>
          <p:nvPr/>
        </p:nvSpPr>
        <p:spPr>
          <a:xfrm flipH="1">
            <a:off x="0" y="4113649"/>
            <a:ext cx="51498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Char char="●"/>
            </a:pPr>
            <a:r>
              <a:rPr lang="pl-PL" sz="2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Tekst łatwy do czytania</a:t>
            </a: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 rozumienia</a:t>
            </a: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źródło: konwencja.org</a:t>
            </a: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9" name="Google Shape;899;p114"/>
          <p:cNvSpPr/>
          <p:nvPr/>
        </p:nvSpPr>
        <p:spPr>
          <a:xfrm>
            <a:off x="5149800" y="-57150"/>
            <a:ext cx="7042200" cy="52539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Obiekt 6">
            <a:extLst>
              <a:ext uri="{FF2B5EF4-FFF2-40B4-BE49-F238E27FC236}">
                <a16:creationId xmlns:a16="http://schemas.microsoft.com/office/drawing/2014/main" id="{7FE4FA2C-0E2A-4FB7-B595-E19D62127B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314065"/>
              </p:ext>
            </p:extLst>
          </p:nvPr>
        </p:nvGraphicFramePr>
        <p:xfrm>
          <a:off x="6943725" y="-81100"/>
          <a:ext cx="3976688" cy="5277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6" imgW="6372527" imgH="8380082" progId="Word.Document.12">
                  <p:embed/>
                </p:oleObj>
              </mc:Choice>
              <mc:Fallback>
                <p:oleObj name="Document" r:id="rId6" imgW="6372527" imgH="8380082" progId="Word.Document.12">
                  <p:embed/>
                  <p:pic>
                    <p:nvPicPr>
                      <p:cNvPr id="2" name="Obiekt 1">
                        <a:extLst>
                          <a:ext uri="{FF2B5EF4-FFF2-40B4-BE49-F238E27FC236}">
                            <a16:creationId xmlns:a16="http://schemas.microsoft.com/office/drawing/2014/main" id="{4533604F-28AB-4904-8837-FF7A6FEB44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43725" y="-81100"/>
                        <a:ext cx="3976688" cy="527784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" name="Google Shape;905;p115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-1" y="0"/>
            <a:ext cx="12192001" cy="59212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pic>
        <p:nvPicPr>
          <p:cNvPr id="906" name="Google Shape;906;p115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3468622"/>
            <a:ext cx="12192001" cy="24526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pic>
        <p:nvPicPr>
          <p:cNvPr id="907" name="Google Shape;907;p115"/>
          <p:cNvPicPr preferRelativeResize="0"/>
          <p:nvPr/>
        </p:nvPicPr>
        <p:blipFill rotWithShape="1">
          <a:blip r:embed="rId4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p115"/>
          <p:cNvSpPr txBox="1"/>
          <p:nvPr/>
        </p:nvSpPr>
        <p:spPr>
          <a:xfrm flipH="1">
            <a:off x="0" y="4113649"/>
            <a:ext cx="51498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Char char="●"/>
            </a:pPr>
            <a:r>
              <a:rPr lang="pl-PL" sz="2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Język łatwy</a:t>
            </a: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źródło: jasnopis.pl. </a:t>
            </a: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9" name="Google Shape;909;p115"/>
          <p:cNvSpPr/>
          <p:nvPr/>
        </p:nvSpPr>
        <p:spPr>
          <a:xfrm>
            <a:off x="5149800" y="0"/>
            <a:ext cx="7042200" cy="52539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0" name="Google Shape;910;p1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9812" y="705138"/>
            <a:ext cx="7042167" cy="384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6" name="Google Shape;916;p116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-1" y="0"/>
            <a:ext cx="12192001" cy="59212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pic>
        <p:nvPicPr>
          <p:cNvPr id="917" name="Google Shape;917;p116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3468622"/>
            <a:ext cx="12192001" cy="24526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pic>
        <p:nvPicPr>
          <p:cNvPr id="918" name="Google Shape;918;p116"/>
          <p:cNvPicPr preferRelativeResize="0"/>
          <p:nvPr/>
        </p:nvPicPr>
        <p:blipFill rotWithShape="1">
          <a:blip r:embed="rId4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116"/>
          <p:cNvSpPr txBox="1"/>
          <p:nvPr/>
        </p:nvSpPr>
        <p:spPr>
          <a:xfrm flipH="1">
            <a:off x="0" y="4113649"/>
            <a:ext cx="51498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Char char="●"/>
            </a:pPr>
            <a:r>
              <a:rPr lang="pl-PL" sz="2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Audiodeskrypcja </a:t>
            </a: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źródło: https://adapter.pl/filmy/sara</a:t>
            </a: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0" name="Google Shape;920;p116"/>
          <p:cNvSpPr/>
          <p:nvPr/>
        </p:nvSpPr>
        <p:spPr>
          <a:xfrm>
            <a:off x="5149800" y="0"/>
            <a:ext cx="7042200" cy="52539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1" name="Google Shape;921;p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9799" y="135900"/>
            <a:ext cx="7042198" cy="4982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72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0"/>
            <a:ext cx="12192001" cy="5921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4" name="Google Shape;354;p72"/>
          <p:cNvGrpSpPr/>
          <p:nvPr/>
        </p:nvGrpSpPr>
        <p:grpSpPr>
          <a:xfrm>
            <a:off x="0" y="0"/>
            <a:ext cx="5080800" cy="3837600"/>
            <a:chOff x="0" y="0"/>
            <a:chExt cx="5080800" cy="3837600"/>
          </a:xfrm>
        </p:grpSpPr>
        <p:sp>
          <p:nvSpPr>
            <p:cNvPr id="355" name="Google Shape;355;p72"/>
            <p:cNvSpPr/>
            <p:nvPr/>
          </p:nvSpPr>
          <p:spPr>
            <a:xfrm>
              <a:off x="0" y="0"/>
              <a:ext cx="5080800" cy="3837600"/>
            </a:xfrm>
            <a:prstGeom prst="rect">
              <a:avLst/>
            </a:prstGeom>
            <a:solidFill>
              <a:schemeClr val="lt1">
                <a:alpha val="7451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0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72"/>
            <p:cNvSpPr/>
            <p:nvPr/>
          </p:nvSpPr>
          <p:spPr>
            <a:xfrm rot="6529787">
              <a:off x="321503" y="249401"/>
              <a:ext cx="729650" cy="528333"/>
            </a:xfrm>
            <a:prstGeom prst="mathNotEqual">
              <a:avLst>
                <a:gd name="adj1" fmla="val 1914"/>
                <a:gd name="adj2" fmla="val 4200000"/>
                <a:gd name="adj3" fmla="val 103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7" name="Google Shape;357;p72"/>
          <p:cNvPicPr preferRelativeResize="0"/>
          <p:nvPr/>
        </p:nvPicPr>
        <p:blipFill rotWithShape="1">
          <a:blip r:embed="rId4">
            <a:alphaModFix amt="89000"/>
          </a:blip>
          <a:srcRect t="6091" b="21986"/>
          <a:stretch/>
        </p:blipFill>
        <p:spPr>
          <a:xfrm>
            <a:off x="5080800" y="2501475"/>
            <a:ext cx="7132250" cy="3419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sp>
        <p:nvSpPr>
          <p:cNvPr id="358" name="Google Shape;358;p72"/>
          <p:cNvSpPr txBox="1"/>
          <p:nvPr/>
        </p:nvSpPr>
        <p:spPr>
          <a:xfrm>
            <a:off x="685000" y="467799"/>
            <a:ext cx="3812700" cy="154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700" b="1" dirty="0">
                <a:latin typeface="Montserrat"/>
                <a:ea typeface="Montserrat"/>
                <a:cs typeface="Montserrat"/>
                <a:sym typeface="Montserrat"/>
              </a:rPr>
              <a:t>Ustawa o zapewnianiu dostępności osobom ze szczególnymi potrzebami</a:t>
            </a:r>
            <a:endParaRPr sz="27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p72"/>
          <p:cNvSpPr txBox="1"/>
          <p:nvPr/>
        </p:nvSpPr>
        <p:spPr>
          <a:xfrm>
            <a:off x="1543692" y="4427713"/>
            <a:ext cx="3547634" cy="14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27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Ustawa z 19 lipca 2019</a:t>
            </a:r>
            <a:endParaRPr sz="27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0" name="Google Shape;360;p72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3416900"/>
            <a:ext cx="5080801" cy="250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72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5080800" y="-11"/>
            <a:ext cx="7132251" cy="290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72"/>
          <p:cNvPicPr preferRelativeResize="0"/>
          <p:nvPr/>
        </p:nvPicPr>
        <p:blipFill rotWithShape="1">
          <a:blip r:embed="rId5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72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3416900"/>
            <a:ext cx="5080801" cy="250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72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0"/>
            <a:ext cx="12192001" cy="5921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4" name="Google Shape;354;p72"/>
          <p:cNvGrpSpPr/>
          <p:nvPr/>
        </p:nvGrpSpPr>
        <p:grpSpPr>
          <a:xfrm>
            <a:off x="0" y="0"/>
            <a:ext cx="5080800" cy="3837600"/>
            <a:chOff x="0" y="0"/>
            <a:chExt cx="5080800" cy="3837600"/>
          </a:xfrm>
        </p:grpSpPr>
        <p:sp>
          <p:nvSpPr>
            <p:cNvPr id="355" name="Google Shape;355;p72"/>
            <p:cNvSpPr/>
            <p:nvPr/>
          </p:nvSpPr>
          <p:spPr>
            <a:xfrm>
              <a:off x="0" y="0"/>
              <a:ext cx="5080800" cy="3837600"/>
            </a:xfrm>
            <a:prstGeom prst="rect">
              <a:avLst/>
            </a:prstGeom>
            <a:solidFill>
              <a:schemeClr val="lt1">
                <a:alpha val="7451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0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72"/>
            <p:cNvSpPr/>
            <p:nvPr/>
          </p:nvSpPr>
          <p:spPr>
            <a:xfrm rot="6529787">
              <a:off x="321503" y="249401"/>
              <a:ext cx="729650" cy="528333"/>
            </a:xfrm>
            <a:prstGeom prst="mathNotEqual">
              <a:avLst>
                <a:gd name="adj1" fmla="val 1914"/>
                <a:gd name="adj2" fmla="val 4200000"/>
                <a:gd name="adj3" fmla="val 103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7" name="Google Shape;357;p72"/>
          <p:cNvPicPr preferRelativeResize="0"/>
          <p:nvPr/>
        </p:nvPicPr>
        <p:blipFill rotWithShape="1">
          <a:blip r:embed="rId4">
            <a:alphaModFix amt="89000"/>
          </a:blip>
          <a:srcRect t="6091" b="21986"/>
          <a:stretch/>
        </p:blipFill>
        <p:spPr>
          <a:xfrm>
            <a:off x="5080800" y="2501475"/>
            <a:ext cx="7132250" cy="3419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sp>
        <p:nvSpPr>
          <p:cNvPr id="358" name="Google Shape;358;p72"/>
          <p:cNvSpPr txBox="1"/>
          <p:nvPr/>
        </p:nvSpPr>
        <p:spPr>
          <a:xfrm>
            <a:off x="685000" y="467799"/>
            <a:ext cx="3812700" cy="154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600"/>
            </a:pPr>
            <a:r>
              <a:rPr lang="pl-PL" sz="2800" b="1" dirty="0">
                <a:latin typeface="Montserrat"/>
                <a:ea typeface="Montserrat"/>
                <a:cs typeface="Montserrat"/>
                <a:sym typeface="Montserrat"/>
              </a:rPr>
              <a:t>Ustawa o dostępności cyfrowej</a:t>
            </a:r>
          </a:p>
        </p:txBody>
      </p:sp>
      <p:sp>
        <p:nvSpPr>
          <p:cNvPr id="359" name="Google Shape;359;p72"/>
          <p:cNvSpPr txBox="1"/>
          <p:nvPr/>
        </p:nvSpPr>
        <p:spPr>
          <a:xfrm>
            <a:off x="1282045" y="4427713"/>
            <a:ext cx="3809281" cy="14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27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Ustawa z 4 kwietnia 2019</a:t>
            </a:r>
            <a:endParaRPr sz="27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1" name="Google Shape;361;p72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5080800" y="-11"/>
            <a:ext cx="7132251" cy="290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72"/>
          <p:cNvPicPr preferRelativeResize="0"/>
          <p:nvPr/>
        </p:nvPicPr>
        <p:blipFill rotWithShape="1">
          <a:blip r:embed="rId5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19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73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5092300" y="0"/>
            <a:ext cx="7099700" cy="290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3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0"/>
            <a:ext cx="12192001" cy="5921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9" name="Google Shape;369;p73"/>
          <p:cNvGrpSpPr/>
          <p:nvPr/>
        </p:nvGrpSpPr>
        <p:grpSpPr>
          <a:xfrm>
            <a:off x="0" y="0"/>
            <a:ext cx="5080800" cy="3837600"/>
            <a:chOff x="0" y="0"/>
            <a:chExt cx="5080800" cy="3837600"/>
          </a:xfrm>
        </p:grpSpPr>
        <p:sp>
          <p:nvSpPr>
            <p:cNvPr id="370" name="Google Shape;370;p73"/>
            <p:cNvSpPr/>
            <p:nvPr/>
          </p:nvSpPr>
          <p:spPr>
            <a:xfrm>
              <a:off x="0" y="0"/>
              <a:ext cx="5080800" cy="3837600"/>
            </a:xfrm>
            <a:prstGeom prst="rect">
              <a:avLst/>
            </a:prstGeom>
            <a:solidFill>
              <a:schemeClr val="lt1">
                <a:alpha val="7451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0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73"/>
            <p:cNvSpPr/>
            <p:nvPr/>
          </p:nvSpPr>
          <p:spPr>
            <a:xfrm rot="6529787">
              <a:off x="321461" y="249523"/>
              <a:ext cx="729650" cy="528333"/>
            </a:xfrm>
            <a:prstGeom prst="mathNotEqual">
              <a:avLst>
                <a:gd name="adj1" fmla="val 1914"/>
                <a:gd name="adj2" fmla="val 4200000"/>
                <a:gd name="adj3" fmla="val 103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2" name="Google Shape;372;p73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3416900"/>
            <a:ext cx="5080801" cy="250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73"/>
          <p:cNvSpPr txBox="1"/>
          <p:nvPr/>
        </p:nvSpPr>
        <p:spPr>
          <a:xfrm>
            <a:off x="5581051" y="740172"/>
            <a:ext cx="44073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27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21 marc</a:t>
            </a:r>
            <a:r>
              <a:rPr lang="pl-PL" sz="2700" dirty="0">
                <a:latin typeface="Montserrat"/>
                <a:ea typeface="Montserrat"/>
                <a:cs typeface="Montserrat"/>
                <a:sym typeface="Montserrat"/>
              </a:rPr>
              <a:t>a 2020</a:t>
            </a:r>
            <a:endParaRPr sz="27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p73"/>
          <p:cNvSpPr txBox="1"/>
          <p:nvPr/>
        </p:nvSpPr>
        <p:spPr>
          <a:xfrm>
            <a:off x="690700" y="740172"/>
            <a:ext cx="4395900" cy="14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6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Plany zagospodarowania</a:t>
            </a:r>
            <a:endParaRPr sz="26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5" name="Google Shape;375;p73"/>
          <p:cNvPicPr preferRelativeResize="0"/>
          <p:nvPr/>
        </p:nvPicPr>
        <p:blipFill rotWithShape="1">
          <a:blip r:embed="rId4">
            <a:alphaModFix/>
          </a:blip>
          <a:srcRect t="8521" b="26724"/>
          <a:stretch/>
        </p:blipFill>
        <p:spPr>
          <a:xfrm>
            <a:off x="5092300" y="2473165"/>
            <a:ext cx="7099700" cy="344811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pic>
        <p:nvPicPr>
          <p:cNvPr id="377" name="Google Shape;377;p73"/>
          <p:cNvPicPr preferRelativeResize="0"/>
          <p:nvPr/>
        </p:nvPicPr>
        <p:blipFill rotWithShape="1">
          <a:blip r:embed="rId5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58D6EBB-39E5-40CB-892D-EA2B16046AA7}"/>
              </a:ext>
            </a:extLst>
          </p:cNvPr>
          <p:cNvSpPr txBox="1"/>
          <p:nvPr/>
        </p:nvSpPr>
        <p:spPr>
          <a:xfrm>
            <a:off x="262824" y="3916126"/>
            <a:ext cx="45551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prace podjęte nad studiami uwarunkowań i kierunków zagospodarowania przestrzennego gminy oraz miejscowych planów zagospodarowania przestrzennego po tej dacie muszą uwzględniać zmienione przepisy ustawy o planowaniu i zagospodarowaniu gminne programy rewitalizacji opracowywane i zmieniane po tej dacie muszą uwzględniać poprawki wprowadzone w artykule 53. Ustawy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73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5092300" y="0"/>
            <a:ext cx="7099700" cy="290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3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0"/>
            <a:ext cx="12192001" cy="5921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9" name="Google Shape;369;p73"/>
          <p:cNvGrpSpPr/>
          <p:nvPr/>
        </p:nvGrpSpPr>
        <p:grpSpPr>
          <a:xfrm>
            <a:off x="0" y="0"/>
            <a:ext cx="5080800" cy="3837600"/>
            <a:chOff x="0" y="0"/>
            <a:chExt cx="5080800" cy="3837600"/>
          </a:xfrm>
        </p:grpSpPr>
        <p:sp>
          <p:nvSpPr>
            <p:cNvPr id="370" name="Google Shape;370;p73"/>
            <p:cNvSpPr/>
            <p:nvPr/>
          </p:nvSpPr>
          <p:spPr>
            <a:xfrm>
              <a:off x="0" y="0"/>
              <a:ext cx="5080800" cy="3837600"/>
            </a:xfrm>
            <a:prstGeom prst="rect">
              <a:avLst/>
            </a:prstGeom>
            <a:solidFill>
              <a:schemeClr val="lt1">
                <a:alpha val="7451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0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73"/>
            <p:cNvSpPr/>
            <p:nvPr/>
          </p:nvSpPr>
          <p:spPr>
            <a:xfrm rot="6529787">
              <a:off x="321461" y="249523"/>
              <a:ext cx="729650" cy="528333"/>
            </a:xfrm>
            <a:prstGeom prst="mathNotEqual">
              <a:avLst>
                <a:gd name="adj1" fmla="val 1914"/>
                <a:gd name="adj2" fmla="val 4200000"/>
                <a:gd name="adj3" fmla="val 103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2" name="Google Shape;372;p73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3416900"/>
            <a:ext cx="5080801" cy="250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73"/>
          <p:cNvSpPr txBox="1"/>
          <p:nvPr/>
        </p:nvSpPr>
        <p:spPr>
          <a:xfrm>
            <a:off x="5581051" y="740172"/>
            <a:ext cx="44073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27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30 września</a:t>
            </a:r>
            <a:r>
              <a:rPr lang="pl-PL" sz="2700" dirty="0">
                <a:latin typeface="Montserrat"/>
                <a:ea typeface="Montserrat"/>
                <a:cs typeface="Montserrat"/>
                <a:sym typeface="Montserrat"/>
              </a:rPr>
              <a:t> 2020</a:t>
            </a:r>
            <a:endParaRPr sz="27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p73"/>
          <p:cNvSpPr txBox="1"/>
          <p:nvPr/>
        </p:nvSpPr>
        <p:spPr>
          <a:xfrm>
            <a:off x="690700" y="740172"/>
            <a:ext cx="4395900" cy="14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6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Koordynator</a:t>
            </a:r>
            <a:endParaRPr sz="26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5" name="Google Shape;375;p73"/>
          <p:cNvPicPr preferRelativeResize="0"/>
          <p:nvPr/>
        </p:nvPicPr>
        <p:blipFill rotWithShape="1">
          <a:blip r:embed="rId4">
            <a:alphaModFix/>
          </a:blip>
          <a:srcRect t="8521" b="26724"/>
          <a:stretch/>
        </p:blipFill>
        <p:spPr>
          <a:xfrm>
            <a:off x="5092300" y="2473165"/>
            <a:ext cx="7099700" cy="344811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pic>
        <p:nvPicPr>
          <p:cNvPr id="377" name="Google Shape;377;p73"/>
          <p:cNvPicPr preferRelativeResize="0"/>
          <p:nvPr/>
        </p:nvPicPr>
        <p:blipFill rotWithShape="1">
          <a:blip r:embed="rId5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58D6EBB-39E5-40CB-892D-EA2B16046AA7}"/>
              </a:ext>
            </a:extLst>
          </p:cNvPr>
          <p:cNvSpPr txBox="1"/>
          <p:nvPr/>
        </p:nvSpPr>
        <p:spPr>
          <a:xfrm>
            <a:off x="262824" y="4550704"/>
            <a:ext cx="4555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od tego terminu należy powołać koordynatora dostępności </a:t>
            </a:r>
          </a:p>
        </p:txBody>
      </p:sp>
    </p:spTree>
    <p:extLst>
      <p:ext uri="{BB962C8B-B14F-4D97-AF65-F5344CB8AC3E}">
        <p14:creationId xmlns:p14="http://schemas.microsoft.com/office/powerpoint/2010/main" val="157274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74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0"/>
            <a:ext cx="12192001" cy="5921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4" name="Google Shape;384;p74"/>
          <p:cNvGrpSpPr/>
          <p:nvPr/>
        </p:nvGrpSpPr>
        <p:grpSpPr>
          <a:xfrm>
            <a:off x="0" y="0"/>
            <a:ext cx="5080800" cy="3837600"/>
            <a:chOff x="0" y="0"/>
            <a:chExt cx="5080800" cy="3837600"/>
          </a:xfrm>
        </p:grpSpPr>
        <p:sp>
          <p:nvSpPr>
            <p:cNvPr id="385" name="Google Shape;385;p74"/>
            <p:cNvSpPr/>
            <p:nvPr/>
          </p:nvSpPr>
          <p:spPr>
            <a:xfrm>
              <a:off x="0" y="0"/>
              <a:ext cx="5080800" cy="3837600"/>
            </a:xfrm>
            <a:prstGeom prst="rect">
              <a:avLst/>
            </a:prstGeom>
            <a:solidFill>
              <a:schemeClr val="lt1">
                <a:alpha val="7451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0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74"/>
            <p:cNvSpPr/>
            <p:nvPr/>
          </p:nvSpPr>
          <p:spPr>
            <a:xfrm rot="6529787">
              <a:off x="321440" y="249584"/>
              <a:ext cx="729650" cy="528333"/>
            </a:xfrm>
            <a:prstGeom prst="mathNotEqual">
              <a:avLst>
                <a:gd name="adj1" fmla="val 1914"/>
                <a:gd name="adj2" fmla="val 4200000"/>
                <a:gd name="adj3" fmla="val 103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7" name="Google Shape;387;p74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3416900"/>
            <a:ext cx="5080801" cy="250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74"/>
          <p:cNvSpPr txBox="1"/>
          <p:nvPr/>
        </p:nvSpPr>
        <p:spPr>
          <a:xfrm>
            <a:off x="166525" y="4205894"/>
            <a:ext cx="44073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pl-PL"/>
              <a:t>po tej dacie dostęp alternatywny musi być traktowany jako sytuacja WYJĄTKOWA – szczególne potrzeby muszą być zapewniane z wykorzystaniem projektowania uniwersalnego lub racjonalnych usprawnieńod tego dnia przy zlecaniu zadań przez podmiot publiczny innym podmiotom w umowie muszą być zawarte wymagania dotyczące dostępności dla osób ze szczególnymi potrzebami </a:t>
            </a:r>
            <a:endParaRPr sz="27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9" name="Google Shape;389;p74"/>
          <p:cNvSpPr txBox="1"/>
          <p:nvPr/>
        </p:nvSpPr>
        <p:spPr>
          <a:xfrm>
            <a:off x="690700" y="743282"/>
            <a:ext cx="43959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6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Dostęp alternatywny</a:t>
            </a:r>
            <a:endParaRPr sz="26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0" name="Google Shape;390;p74"/>
          <p:cNvPicPr preferRelativeResize="0"/>
          <p:nvPr/>
        </p:nvPicPr>
        <p:blipFill rotWithShape="1">
          <a:blip r:embed="rId4">
            <a:alphaModFix/>
          </a:blip>
          <a:srcRect t="7790" b="19328"/>
          <a:stretch/>
        </p:blipFill>
        <p:spPr>
          <a:xfrm>
            <a:off x="5092312" y="2473180"/>
            <a:ext cx="7099681" cy="3448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pic>
        <p:nvPicPr>
          <p:cNvPr id="391" name="Google Shape;391;p74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5092300" y="-47134"/>
            <a:ext cx="7099700" cy="290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74"/>
          <p:cNvPicPr preferRelativeResize="0"/>
          <p:nvPr/>
        </p:nvPicPr>
        <p:blipFill rotWithShape="1">
          <a:blip r:embed="rId5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73;p73">
            <a:extLst>
              <a:ext uri="{FF2B5EF4-FFF2-40B4-BE49-F238E27FC236}">
                <a16:creationId xmlns:a16="http://schemas.microsoft.com/office/drawing/2014/main" id="{1225FE8B-D118-4F64-9277-AB1DDA4AAA17}"/>
              </a:ext>
            </a:extLst>
          </p:cNvPr>
          <p:cNvSpPr txBox="1"/>
          <p:nvPr/>
        </p:nvSpPr>
        <p:spPr>
          <a:xfrm>
            <a:off x="5581051" y="740172"/>
            <a:ext cx="44073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2700" dirty="0"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pl-PL" sz="27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września 2021</a:t>
            </a:r>
            <a:endParaRPr sz="27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75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0"/>
            <a:ext cx="12192001" cy="5921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75"/>
          <p:cNvGrpSpPr/>
          <p:nvPr/>
        </p:nvGrpSpPr>
        <p:grpSpPr>
          <a:xfrm>
            <a:off x="0" y="0"/>
            <a:ext cx="5080800" cy="3837600"/>
            <a:chOff x="0" y="0"/>
            <a:chExt cx="5080800" cy="3837600"/>
          </a:xfrm>
        </p:grpSpPr>
        <p:sp>
          <p:nvSpPr>
            <p:cNvPr id="400" name="Google Shape;400;p75"/>
            <p:cNvSpPr/>
            <p:nvPr/>
          </p:nvSpPr>
          <p:spPr>
            <a:xfrm>
              <a:off x="0" y="0"/>
              <a:ext cx="5080800" cy="3837600"/>
            </a:xfrm>
            <a:prstGeom prst="rect">
              <a:avLst/>
            </a:prstGeom>
            <a:solidFill>
              <a:schemeClr val="lt1">
                <a:alpha val="7451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0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75"/>
            <p:cNvSpPr/>
            <p:nvPr/>
          </p:nvSpPr>
          <p:spPr>
            <a:xfrm rot="6529787">
              <a:off x="321440" y="249584"/>
              <a:ext cx="729650" cy="528333"/>
            </a:xfrm>
            <a:prstGeom prst="mathNotEqual">
              <a:avLst>
                <a:gd name="adj1" fmla="val 1914"/>
                <a:gd name="adj2" fmla="val 4200000"/>
                <a:gd name="adj3" fmla="val 103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2" name="Google Shape;402;p75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0" y="3416900"/>
            <a:ext cx="5080801" cy="250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75"/>
          <p:cNvSpPr txBox="1"/>
          <p:nvPr/>
        </p:nvSpPr>
        <p:spPr>
          <a:xfrm>
            <a:off x="524744" y="4278139"/>
            <a:ext cx="44073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pl-PL" dirty="0"/>
              <a:t>od tego dnia podmioty realizujące zadania finansowane ze środków publicznych na podstawie umowy z podmiotem publicznym muszą spełniać wymagania określone w art. 6. Ustawy, czyli zapewniać podstawową dostępność architektoniczną, cyfrową i informacyjno-komunikacyjną </a:t>
            </a:r>
            <a:endParaRPr sz="27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4" name="Google Shape;404;p75"/>
          <p:cNvSpPr txBox="1"/>
          <p:nvPr/>
        </p:nvSpPr>
        <p:spPr>
          <a:xfrm>
            <a:off x="690700" y="810146"/>
            <a:ext cx="43959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6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Zlecanie zadań</a:t>
            </a:r>
            <a:endParaRPr sz="26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6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5" name="Google Shape;405;p75"/>
          <p:cNvPicPr preferRelativeResize="0"/>
          <p:nvPr/>
        </p:nvPicPr>
        <p:blipFill rotWithShape="1">
          <a:blip r:embed="rId4">
            <a:alphaModFix/>
          </a:blip>
          <a:srcRect t="4823" b="30426"/>
          <a:stretch/>
        </p:blipFill>
        <p:spPr>
          <a:xfrm>
            <a:off x="5092312" y="2473175"/>
            <a:ext cx="7099681" cy="3448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  <p:pic>
        <p:nvPicPr>
          <p:cNvPr id="406" name="Google Shape;406;p75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5092300" y="-47134"/>
            <a:ext cx="7099700" cy="290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75"/>
          <p:cNvPicPr preferRelativeResize="0"/>
          <p:nvPr/>
        </p:nvPicPr>
        <p:blipFill rotWithShape="1">
          <a:blip r:embed="rId5">
            <a:alphaModFix/>
          </a:blip>
          <a:srcRect t="22609" b="23851"/>
          <a:stretch/>
        </p:blipFill>
        <p:spPr>
          <a:xfrm>
            <a:off x="10726816" y="6022225"/>
            <a:ext cx="1146500" cy="6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73;p73">
            <a:extLst>
              <a:ext uri="{FF2B5EF4-FFF2-40B4-BE49-F238E27FC236}">
                <a16:creationId xmlns:a16="http://schemas.microsoft.com/office/drawing/2014/main" id="{D21BAE60-3378-417B-91E1-EDA6A7B446C0}"/>
              </a:ext>
            </a:extLst>
          </p:cNvPr>
          <p:cNvSpPr txBox="1"/>
          <p:nvPr/>
        </p:nvSpPr>
        <p:spPr>
          <a:xfrm>
            <a:off x="5581051" y="740172"/>
            <a:ext cx="44073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2700" dirty="0"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pl-PL" sz="27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września 2021</a:t>
            </a:r>
            <a:endParaRPr sz="27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1432</Words>
  <Application>Microsoft Office PowerPoint</Application>
  <PresentationFormat>Panoramiczny</PresentationFormat>
  <Paragraphs>158</Paragraphs>
  <Slides>35</Slides>
  <Notes>35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4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4" baseType="lpstr">
      <vt:lpstr>Arial</vt:lpstr>
      <vt:lpstr>Calibri</vt:lpstr>
      <vt:lpstr>Montserrat</vt:lpstr>
      <vt:lpstr>Times New Roman</vt:lpstr>
      <vt:lpstr>simple-light-2</vt:lpstr>
      <vt:lpstr>Office Theme</vt:lpstr>
      <vt:lpstr>Office Theme</vt:lpstr>
      <vt:lpstr>Office Theme</vt:lpstr>
      <vt:lpstr>Document</vt:lpstr>
      <vt:lpstr>Prezentacja programu PowerPoint</vt:lpstr>
      <vt:lpstr>Prezentacja programu PowerPoint</vt:lpstr>
      <vt:lpstr>Agenda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Piotr Kowalski</dc:creator>
  <cp:lastModifiedBy>Piotr Kowalski</cp:lastModifiedBy>
  <cp:revision>9</cp:revision>
  <dcterms:modified xsi:type="dcterms:W3CDTF">2020-02-01T08:28:54Z</dcterms:modified>
</cp:coreProperties>
</file>