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94" r:id="rId3"/>
    <p:sldId id="293" r:id="rId4"/>
    <p:sldId id="296" r:id="rId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0000"/>
    <a:srgbClr val="760000"/>
    <a:srgbClr val="FFE7E7"/>
    <a:srgbClr val="FF7D7D"/>
    <a:srgbClr val="C00000"/>
    <a:srgbClr val="9E0000"/>
    <a:srgbClr val="EE0000"/>
    <a:srgbClr val="FA0000"/>
    <a:srgbClr val="FF3333"/>
    <a:srgbClr val="F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>
        <p:scale>
          <a:sx n="91" d="100"/>
          <a:sy n="91" d="100"/>
        </p:scale>
        <p:origin x="-1238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4C5D89-D77D-461A-8578-3D4129DD3BBE}" type="doc">
      <dgm:prSet loTypeId="urn:microsoft.com/office/officeart/2005/8/layout/chevron2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l-PL"/>
        </a:p>
      </dgm:t>
    </dgm:pt>
    <dgm:pt modelId="{6AF5AFBC-17E7-49C1-BF26-3F05FBD609F6}">
      <dgm:prSet phldrT="[Tekst]" custT="1"/>
      <dgm:spPr>
        <a:solidFill>
          <a:srgbClr val="FF7D7D"/>
        </a:solidFill>
        <a:ln>
          <a:solidFill>
            <a:srgbClr val="760000"/>
          </a:solidFill>
        </a:ln>
      </dgm:spPr>
      <dgm:t>
        <a:bodyPr/>
        <a:lstStyle/>
        <a:p>
          <a:r>
            <a:rPr lang="pl-PL" sz="1600" b="1" dirty="0" smtClean="0"/>
            <a:t>do 8 VII</a:t>
          </a:r>
          <a:endParaRPr lang="pl-PL" sz="1600" b="1" dirty="0"/>
        </a:p>
      </dgm:t>
    </dgm:pt>
    <dgm:pt modelId="{9A354CDF-BF42-4D39-8B42-9ABF2167ACF2}" type="parTrans" cxnId="{E5737270-6A60-4C4F-BF7C-12517E4EC156}">
      <dgm:prSet/>
      <dgm:spPr/>
      <dgm:t>
        <a:bodyPr/>
        <a:lstStyle/>
        <a:p>
          <a:endParaRPr lang="pl-PL"/>
        </a:p>
      </dgm:t>
    </dgm:pt>
    <dgm:pt modelId="{3BE94E49-12E2-4327-9ED7-FC62EF79FBC2}" type="sibTrans" cxnId="{E5737270-6A60-4C4F-BF7C-12517E4EC156}">
      <dgm:prSet/>
      <dgm:spPr/>
      <dgm:t>
        <a:bodyPr/>
        <a:lstStyle/>
        <a:p>
          <a:endParaRPr lang="pl-PL"/>
        </a:p>
      </dgm:t>
    </dgm:pt>
    <dgm:pt modelId="{E067D497-C774-476E-8015-7D0CD30F9AA5}">
      <dgm:prSet phldrT="[Tekst]"/>
      <dgm:spPr>
        <a:solidFill>
          <a:srgbClr val="FFE7E7">
            <a:alpha val="89804"/>
          </a:srgbClr>
        </a:solidFill>
        <a:ln>
          <a:solidFill>
            <a:srgbClr val="760000"/>
          </a:solidFill>
        </a:ln>
      </dgm:spPr>
      <dgm:t>
        <a:bodyPr/>
        <a:lstStyle/>
        <a:p>
          <a:r>
            <a:rPr lang="pl-PL" dirty="0" smtClean="0"/>
            <a:t>Pierwsza wersja Planu Wykonawczego do 1 VII</a:t>
          </a:r>
          <a:endParaRPr lang="pl-PL" dirty="0"/>
        </a:p>
      </dgm:t>
    </dgm:pt>
    <dgm:pt modelId="{B586147F-0ADE-460E-8BCE-50FBAAFFF62B}" type="parTrans" cxnId="{9727B0C8-B9F3-4FD0-8AAD-ACE44AC936F3}">
      <dgm:prSet/>
      <dgm:spPr/>
      <dgm:t>
        <a:bodyPr/>
        <a:lstStyle/>
        <a:p>
          <a:endParaRPr lang="pl-PL"/>
        </a:p>
      </dgm:t>
    </dgm:pt>
    <dgm:pt modelId="{50DAE7AC-EA7B-4E72-B6F2-FAAEA5A2FDC3}" type="sibTrans" cxnId="{9727B0C8-B9F3-4FD0-8AAD-ACE44AC936F3}">
      <dgm:prSet/>
      <dgm:spPr/>
      <dgm:t>
        <a:bodyPr/>
        <a:lstStyle/>
        <a:p>
          <a:endParaRPr lang="pl-PL"/>
        </a:p>
      </dgm:t>
    </dgm:pt>
    <dgm:pt modelId="{FB716DB8-3756-4584-B583-20D5FBF10811}">
      <dgm:prSet phldrT="[Tekst]"/>
      <dgm:spPr>
        <a:solidFill>
          <a:srgbClr val="FFE7E7">
            <a:alpha val="89804"/>
          </a:srgbClr>
        </a:solidFill>
        <a:ln>
          <a:solidFill>
            <a:srgbClr val="760000"/>
          </a:solidFill>
        </a:ln>
      </dgm:spPr>
      <dgm:t>
        <a:bodyPr/>
        <a:lstStyle/>
        <a:p>
          <a:r>
            <a:rPr lang="pl-PL" dirty="0" smtClean="0"/>
            <a:t>Ewentualne uwagi do pierwszej wersji Planu Wykonawczego do 8 VII</a:t>
          </a:r>
          <a:endParaRPr lang="pl-PL" dirty="0"/>
        </a:p>
      </dgm:t>
    </dgm:pt>
    <dgm:pt modelId="{2BD8D3AA-E4F5-4845-BB38-A7B65D163322}" type="parTrans" cxnId="{10606040-29CB-4C71-99A3-2766833C61E4}">
      <dgm:prSet/>
      <dgm:spPr/>
      <dgm:t>
        <a:bodyPr/>
        <a:lstStyle/>
        <a:p>
          <a:endParaRPr lang="pl-PL"/>
        </a:p>
      </dgm:t>
    </dgm:pt>
    <dgm:pt modelId="{BE62ABEA-18B1-4FE0-BAAF-8CE5CF79B25B}" type="sibTrans" cxnId="{10606040-29CB-4C71-99A3-2766833C61E4}">
      <dgm:prSet/>
      <dgm:spPr/>
      <dgm:t>
        <a:bodyPr/>
        <a:lstStyle/>
        <a:p>
          <a:endParaRPr lang="pl-PL"/>
        </a:p>
      </dgm:t>
    </dgm:pt>
    <dgm:pt modelId="{53829CE6-C48D-4F1D-98A8-4677C1AC5F26}">
      <dgm:prSet phldrT="[Tekst]" custT="1"/>
      <dgm:spPr>
        <a:solidFill>
          <a:srgbClr val="FF5757"/>
        </a:solidFill>
        <a:ln>
          <a:solidFill>
            <a:srgbClr val="760000"/>
          </a:solidFill>
        </a:ln>
      </dgm:spPr>
      <dgm:t>
        <a:bodyPr/>
        <a:lstStyle/>
        <a:p>
          <a:r>
            <a:rPr lang="pl-PL" sz="1500" b="1" dirty="0" smtClean="0"/>
            <a:t>do 22 VII</a:t>
          </a:r>
          <a:endParaRPr lang="pl-PL" sz="1500" b="1" dirty="0"/>
        </a:p>
      </dgm:t>
    </dgm:pt>
    <dgm:pt modelId="{FFEF6149-2966-4655-82C7-E02A5D8ED5EB}" type="parTrans" cxnId="{BA683D47-0EE5-4BC5-8AD1-3D5BB4015E51}">
      <dgm:prSet/>
      <dgm:spPr/>
      <dgm:t>
        <a:bodyPr/>
        <a:lstStyle/>
        <a:p>
          <a:endParaRPr lang="pl-PL"/>
        </a:p>
      </dgm:t>
    </dgm:pt>
    <dgm:pt modelId="{0339799D-04B9-4732-8482-F064D14041E3}" type="sibTrans" cxnId="{BA683D47-0EE5-4BC5-8AD1-3D5BB4015E51}">
      <dgm:prSet/>
      <dgm:spPr/>
      <dgm:t>
        <a:bodyPr/>
        <a:lstStyle/>
        <a:p>
          <a:endParaRPr lang="pl-PL"/>
        </a:p>
      </dgm:t>
    </dgm:pt>
    <dgm:pt modelId="{8DAE0EDB-9642-42DA-A44F-54D67F45F83F}">
      <dgm:prSet phldrT="[Tekst]" custT="1"/>
      <dgm:spPr>
        <a:solidFill>
          <a:srgbClr val="FF3333"/>
        </a:solidFill>
        <a:ln>
          <a:solidFill>
            <a:srgbClr val="760000"/>
          </a:solidFill>
        </a:ln>
      </dgm:spPr>
      <dgm:t>
        <a:bodyPr/>
        <a:lstStyle/>
        <a:p>
          <a:r>
            <a:rPr lang="pl-PL" sz="1600" b="1" dirty="0" smtClean="0"/>
            <a:t>do 5 VIII</a:t>
          </a:r>
          <a:endParaRPr lang="pl-PL" sz="1600" b="1" dirty="0"/>
        </a:p>
      </dgm:t>
    </dgm:pt>
    <dgm:pt modelId="{DDBD5B33-7EE1-4C2F-B433-784E37AFC732}" type="parTrans" cxnId="{EDFE161D-5AAC-456D-BD46-D83BA72255CD}">
      <dgm:prSet/>
      <dgm:spPr/>
      <dgm:t>
        <a:bodyPr/>
        <a:lstStyle/>
        <a:p>
          <a:endParaRPr lang="pl-PL"/>
        </a:p>
      </dgm:t>
    </dgm:pt>
    <dgm:pt modelId="{D5AE0C00-267C-4566-92D5-C2933DD24FAA}" type="sibTrans" cxnId="{EDFE161D-5AAC-456D-BD46-D83BA72255CD}">
      <dgm:prSet/>
      <dgm:spPr/>
      <dgm:t>
        <a:bodyPr/>
        <a:lstStyle/>
        <a:p>
          <a:endParaRPr lang="pl-PL"/>
        </a:p>
      </dgm:t>
    </dgm:pt>
    <dgm:pt modelId="{FCBBBA63-075C-4E74-A172-B0A69063C2C6}">
      <dgm:prSet phldrT="[Tekst]"/>
      <dgm:spPr>
        <a:solidFill>
          <a:srgbClr val="FFE7E7">
            <a:alpha val="90000"/>
          </a:srgbClr>
        </a:solidFill>
        <a:ln>
          <a:solidFill>
            <a:srgbClr val="760000"/>
          </a:solidFill>
        </a:ln>
      </dgm:spPr>
      <dgm:t>
        <a:bodyPr/>
        <a:lstStyle/>
        <a:p>
          <a:r>
            <a:rPr lang="pl-PL" dirty="0" smtClean="0"/>
            <a:t>Przekazanie ostatecznej wersji Planu Wykonawczego do 29 VII</a:t>
          </a:r>
          <a:endParaRPr lang="pl-PL" dirty="0"/>
        </a:p>
      </dgm:t>
    </dgm:pt>
    <dgm:pt modelId="{6250BE1D-7E0B-45A8-B12A-FAF570EA10B5}" type="parTrans" cxnId="{335F8385-CFCD-47A1-A52A-D33A58CA8F7A}">
      <dgm:prSet/>
      <dgm:spPr/>
      <dgm:t>
        <a:bodyPr/>
        <a:lstStyle/>
        <a:p>
          <a:endParaRPr lang="pl-PL"/>
        </a:p>
      </dgm:t>
    </dgm:pt>
    <dgm:pt modelId="{9B82D019-85E7-4698-B526-151FF7A91F73}" type="sibTrans" cxnId="{335F8385-CFCD-47A1-A52A-D33A58CA8F7A}">
      <dgm:prSet/>
      <dgm:spPr/>
      <dgm:t>
        <a:bodyPr/>
        <a:lstStyle/>
        <a:p>
          <a:endParaRPr lang="pl-PL"/>
        </a:p>
      </dgm:t>
    </dgm:pt>
    <dgm:pt modelId="{2A8D6E48-F710-4D31-9E12-0396C383B504}">
      <dgm:prSet phldrT="[Tekst]"/>
      <dgm:spPr>
        <a:solidFill>
          <a:srgbClr val="FFE7E7">
            <a:alpha val="90000"/>
          </a:srgbClr>
        </a:solidFill>
        <a:ln>
          <a:solidFill>
            <a:srgbClr val="760000"/>
          </a:solidFill>
        </a:ln>
      </dgm:spPr>
      <dgm:t>
        <a:bodyPr/>
        <a:lstStyle/>
        <a:p>
          <a:r>
            <a:rPr lang="pl-PL" dirty="0" smtClean="0"/>
            <a:t>Zaakceptowanie i odbiór przez Zamawiającego ostatecznego dokumentu do  5 VIII</a:t>
          </a:r>
          <a:endParaRPr lang="pl-PL" dirty="0"/>
        </a:p>
      </dgm:t>
    </dgm:pt>
    <dgm:pt modelId="{A535F66F-920A-40AC-873F-C78DEF3A28A1}" type="parTrans" cxnId="{CF116C2D-DE92-41BF-8657-2D7A142A0CF4}">
      <dgm:prSet/>
      <dgm:spPr/>
      <dgm:t>
        <a:bodyPr/>
        <a:lstStyle/>
        <a:p>
          <a:endParaRPr lang="pl-PL"/>
        </a:p>
      </dgm:t>
    </dgm:pt>
    <dgm:pt modelId="{89AB9AFC-74B1-414C-9AEA-1A7A51A4CC40}" type="sibTrans" cxnId="{CF116C2D-DE92-41BF-8657-2D7A142A0CF4}">
      <dgm:prSet/>
      <dgm:spPr/>
      <dgm:t>
        <a:bodyPr/>
        <a:lstStyle/>
        <a:p>
          <a:endParaRPr lang="pl-PL"/>
        </a:p>
      </dgm:t>
    </dgm:pt>
    <dgm:pt modelId="{8FB08624-69F3-432D-A0DD-3EAB1CE7E16E}">
      <dgm:prSet phldrT="[Tekst]"/>
      <dgm:spPr>
        <a:solidFill>
          <a:srgbClr val="FFE7E7">
            <a:alpha val="90000"/>
          </a:srgbClr>
        </a:solidFill>
        <a:ln>
          <a:solidFill>
            <a:srgbClr val="760000"/>
          </a:solidFill>
        </a:ln>
      </dgm:spPr>
      <dgm:t>
        <a:bodyPr/>
        <a:lstStyle/>
        <a:p>
          <a:r>
            <a:rPr lang="pl-PL" dirty="0" smtClean="0"/>
            <a:t>Ewentualne uwagi do drugiej wersji Planu Wykonawczego do 22 VII</a:t>
          </a:r>
          <a:endParaRPr lang="pl-PL" dirty="0"/>
        </a:p>
      </dgm:t>
    </dgm:pt>
    <dgm:pt modelId="{8F8FF1BF-D6C8-4952-B901-D74AB1497AC8}" type="sibTrans" cxnId="{B4D0009F-9C73-497D-B357-99C82F78C167}">
      <dgm:prSet/>
      <dgm:spPr/>
      <dgm:t>
        <a:bodyPr/>
        <a:lstStyle/>
        <a:p>
          <a:endParaRPr lang="pl-PL"/>
        </a:p>
      </dgm:t>
    </dgm:pt>
    <dgm:pt modelId="{762EE371-5068-44DF-B145-D9E86E173F78}" type="parTrans" cxnId="{B4D0009F-9C73-497D-B357-99C82F78C167}">
      <dgm:prSet/>
      <dgm:spPr/>
      <dgm:t>
        <a:bodyPr/>
        <a:lstStyle/>
        <a:p>
          <a:endParaRPr lang="pl-PL"/>
        </a:p>
      </dgm:t>
    </dgm:pt>
    <dgm:pt modelId="{21622E39-050A-4E75-9517-EBD116C6017D}">
      <dgm:prSet phldrT="[Tekst]"/>
      <dgm:spPr>
        <a:solidFill>
          <a:srgbClr val="FFE7E7">
            <a:alpha val="90000"/>
          </a:srgbClr>
        </a:solidFill>
        <a:ln>
          <a:solidFill>
            <a:srgbClr val="760000"/>
          </a:solidFill>
        </a:ln>
      </dgm:spPr>
      <dgm:t>
        <a:bodyPr/>
        <a:lstStyle/>
        <a:p>
          <a:r>
            <a:rPr lang="pl-PL" dirty="0" smtClean="0"/>
            <a:t>Druga wersja Planu Wykonawczego do 15 VII</a:t>
          </a:r>
          <a:endParaRPr lang="pl-PL" dirty="0"/>
        </a:p>
      </dgm:t>
    </dgm:pt>
    <dgm:pt modelId="{7AD64380-4C50-492C-BCCD-9E3B1A1B5788}" type="sibTrans" cxnId="{61A7363E-91DB-4A15-9819-A95D33714735}">
      <dgm:prSet/>
      <dgm:spPr/>
      <dgm:t>
        <a:bodyPr/>
        <a:lstStyle/>
        <a:p>
          <a:endParaRPr lang="pl-PL"/>
        </a:p>
      </dgm:t>
    </dgm:pt>
    <dgm:pt modelId="{EF237F56-A935-4297-BCBA-B52141BBF2B1}" type="parTrans" cxnId="{61A7363E-91DB-4A15-9819-A95D33714735}">
      <dgm:prSet/>
      <dgm:spPr/>
      <dgm:t>
        <a:bodyPr/>
        <a:lstStyle/>
        <a:p>
          <a:endParaRPr lang="pl-PL"/>
        </a:p>
      </dgm:t>
    </dgm:pt>
    <dgm:pt modelId="{240D5256-E434-44F4-A924-3B4F4DA7745E}" type="pres">
      <dgm:prSet presAssocID="{CF4C5D89-D77D-461A-8578-3D4129DD3BB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8FF3A1F-6A8C-4EBC-B51D-7D11EA3FDE83}" type="pres">
      <dgm:prSet presAssocID="{6AF5AFBC-17E7-49C1-BF26-3F05FBD609F6}" presName="composite" presStyleCnt="0"/>
      <dgm:spPr/>
    </dgm:pt>
    <dgm:pt modelId="{32578C51-590A-4C26-A7BA-8DCF6FDD7B42}" type="pres">
      <dgm:prSet presAssocID="{6AF5AFBC-17E7-49C1-BF26-3F05FBD609F6}" presName="parentText" presStyleLbl="alignNode1" presStyleIdx="0" presStyleCnt="3" custLinFactNeighborX="902" custLinFactNeighborY="-267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CBBE58-89BC-419D-A234-B5306B61A46D}" type="pres">
      <dgm:prSet presAssocID="{6AF5AFBC-17E7-49C1-BF26-3F05FBD609F6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93DD27-4E68-4E7D-8B90-039486AD5CC7}" type="pres">
      <dgm:prSet presAssocID="{3BE94E49-12E2-4327-9ED7-FC62EF79FBC2}" presName="sp" presStyleCnt="0"/>
      <dgm:spPr/>
    </dgm:pt>
    <dgm:pt modelId="{882C5A93-A5CE-4B51-A59D-4651584F5674}" type="pres">
      <dgm:prSet presAssocID="{53829CE6-C48D-4F1D-98A8-4677C1AC5F26}" presName="composite" presStyleCnt="0"/>
      <dgm:spPr/>
    </dgm:pt>
    <dgm:pt modelId="{2CD643D3-D3E5-4D8C-A356-40918D87200E}" type="pres">
      <dgm:prSet presAssocID="{53829CE6-C48D-4F1D-98A8-4677C1AC5F2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BDDBB8-2566-4403-AB1C-C9B6EBA8CF7F}" type="pres">
      <dgm:prSet presAssocID="{53829CE6-C48D-4F1D-98A8-4677C1AC5F2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725C88-176F-40F7-AE4F-772898822245}" type="pres">
      <dgm:prSet presAssocID="{0339799D-04B9-4732-8482-F064D14041E3}" presName="sp" presStyleCnt="0"/>
      <dgm:spPr/>
    </dgm:pt>
    <dgm:pt modelId="{2A23FB85-057E-4524-A0BC-39D2F4605E8A}" type="pres">
      <dgm:prSet presAssocID="{8DAE0EDB-9642-42DA-A44F-54D67F45F83F}" presName="composite" presStyleCnt="0"/>
      <dgm:spPr/>
    </dgm:pt>
    <dgm:pt modelId="{BA02271F-5637-4C44-A2FA-A1ED6CA651C4}" type="pres">
      <dgm:prSet presAssocID="{8DAE0EDB-9642-42DA-A44F-54D67F45F83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07A367-97FA-4F2C-9E3C-9896ADDD7178}" type="pres">
      <dgm:prSet presAssocID="{8DAE0EDB-9642-42DA-A44F-54D67F45F83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727B0C8-B9F3-4FD0-8AAD-ACE44AC936F3}" srcId="{6AF5AFBC-17E7-49C1-BF26-3F05FBD609F6}" destId="{E067D497-C774-476E-8015-7D0CD30F9AA5}" srcOrd="0" destOrd="0" parTransId="{B586147F-0ADE-460E-8BCE-50FBAAFFF62B}" sibTransId="{50DAE7AC-EA7B-4E72-B6F2-FAAEA5A2FDC3}"/>
    <dgm:cxn modelId="{E976F54D-4B5A-4F8D-A4B4-C0D2F4FA211C}" type="presOf" srcId="{53829CE6-C48D-4F1D-98A8-4677C1AC5F26}" destId="{2CD643D3-D3E5-4D8C-A356-40918D87200E}" srcOrd="0" destOrd="0" presId="urn:microsoft.com/office/officeart/2005/8/layout/chevron2"/>
    <dgm:cxn modelId="{CF116C2D-DE92-41BF-8657-2D7A142A0CF4}" srcId="{8DAE0EDB-9642-42DA-A44F-54D67F45F83F}" destId="{2A8D6E48-F710-4D31-9E12-0396C383B504}" srcOrd="1" destOrd="0" parTransId="{A535F66F-920A-40AC-873F-C78DEF3A28A1}" sibTransId="{89AB9AFC-74B1-414C-9AEA-1A7A51A4CC40}"/>
    <dgm:cxn modelId="{0C0A0243-315A-4D5A-B20B-A1AC41E5B215}" type="presOf" srcId="{8FB08624-69F3-432D-A0DD-3EAB1CE7E16E}" destId="{0BBDDBB8-2566-4403-AB1C-C9B6EBA8CF7F}" srcOrd="0" destOrd="1" presId="urn:microsoft.com/office/officeart/2005/8/layout/chevron2"/>
    <dgm:cxn modelId="{EDFE161D-5AAC-456D-BD46-D83BA72255CD}" srcId="{CF4C5D89-D77D-461A-8578-3D4129DD3BBE}" destId="{8DAE0EDB-9642-42DA-A44F-54D67F45F83F}" srcOrd="2" destOrd="0" parTransId="{DDBD5B33-7EE1-4C2F-B433-784E37AFC732}" sibTransId="{D5AE0C00-267C-4566-92D5-C2933DD24FAA}"/>
    <dgm:cxn modelId="{83DC7543-82DB-429A-8D27-61D9913D0971}" type="presOf" srcId="{2A8D6E48-F710-4D31-9E12-0396C383B504}" destId="{5207A367-97FA-4F2C-9E3C-9896ADDD7178}" srcOrd="0" destOrd="1" presId="urn:microsoft.com/office/officeart/2005/8/layout/chevron2"/>
    <dgm:cxn modelId="{5058F8EA-4EBF-47B7-90F9-9152616690D5}" type="presOf" srcId="{FB716DB8-3756-4584-B583-20D5FBF10811}" destId="{3DCBBE58-89BC-419D-A234-B5306B61A46D}" srcOrd="0" destOrd="1" presId="urn:microsoft.com/office/officeart/2005/8/layout/chevron2"/>
    <dgm:cxn modelId="{94DE2E63-AE55-42CC-B4F8-EE5E5574C699}" type="presOf" srcId="{FCBBBA63-075C-4E74-A172-B0A69063C2C6}" destId="{5207A367-97FA-4F2C-9E3C-9896ADDD7178}" srcOrd="0" destOrd="0" presId="urn:microsoft.com/office/officeart/2005/8/layout/chevron2"/>
    <dgm:cxn modelId="{335F8385-CFCD-47A1-A52A-D33A58CA8F7A}" srcId="{8DAE0EDB-9642-42DA-A44F-54D67F45F83F}" destId="{FCBBBA63-075C-4E74-A172-B0A69063C2C6}" srcOrd="0" destOrd="0" parTransId="{6250BE1D-7E0B-45A8-B12A-FAF570EA10B5}" sibTransId="{9B82D019-85E7-4698-B526-151FF7A91F73}"/>
    <dgm:cxn modelId="{E5737270-6A60-4C4F-BF7C-12517E4EC156}" srcId="{CF4C5D89-D77D-461A-8578-3D4129DD3BBE}" destId="{6AF5AFBC-17E7-49C1-BF26-3F05FBD609F6}" srcOrd="0" destOrd="0" parTransId="{9A354CDF-BF42-4D39-8B42-9ABF2167ACF2}" sibTransId="{3BE94E49-12E2-4327-9ED7-FC62EF79FBC2}"/>
    <dgm:cxn modelId="{61A7363E-91DB-4A15-9819-A95D33714735}" srcId="{53829CE6-C48D-4F1D-98A8-4677C1AC5F26}" destId="{21622E39-050A-4E75-9517-EBD116C6017D}" srcOrd="0" destOrd="0" parTransId="{EF237F56-A935-4297-BCBA-B52141BBF2B1}" sibTransId="{7AD64380-4C50-492C-BCCD-9E3B1A1B5788}"/>
    <dgm:cxn modelId="{CA9EA98D-6EBF-466D-8D42-FBDD55A2E9EE}" type="presOf" srcId="{CF4C5D89-D77D-461A-8578-3D4129DD3BBE}" destId="{240D5256-E434-44F4-A924-3B4F4DA7745E}" srcOrd="0" destOrd="0" presId="urn:microsoft.com/office/officeart/2005/8/layout/chevron2"/>
    <dgm:cxn modelId="{399196F2-AA17-4088-B1E0-8470F0158C6B}" type="presOf" srcId="{6AF5AFBC-17E7-49C1-BF26-3F05FBD609F6}" destId="{32578C51-590A-4C26-A7BA-8DCF6FDD7B42}" srcOrd="0" destOrd="0" presId="urn:microsoft.com/office/officeart/2005/8/layout/chevron2"/>
    <dgm:cxn modelId="{B4D0009F-9C73-497D-B357-99C82F78C167}" srcId="{53829CE6-C48D-4F1D-98A8-4677C1AC5F26}" destId="{8FB08624-69F3-432D-A0DD-3EAB1CE7E16E}" srcOrd="1" destOrd="0" parTransId="{762EE371-5068-44DF-B145-D9E86E173F78}" sibTransId="{8F8FF1BF-D6C8-4952-B901-D74AB1497AC8}"/>
    <dgm:cxn modelId="{BA683D47-0EE5-4BC5-8AD1-3D5BB4015E51}" srcId="{CF4C5D89-D77D-461A-8578-3D4129DD3BBE}" destId="{53829CE6-C48D-4F1D-98A8-4677C1AC5F26}" srcOrd="1" destOrd="0" parTransId="{FFEF6149-2966-4655-82C7-E02A5D8ED5EB}" sibTransId="{0339799D-04B9-4732-8482-F064D14041E3}"/>
    <dgm:cxn modelId="{01B19F58-DC52-45E1-8707-FE5616A4EF48}" type="presOf" srcId="{E067D497-C774-476E-8015-7D0CD30F9AA5}" destId="{3DCBBE58-89BC-419D-A234-B5306B61A46D}" srcOrd="0" destOrd="0" presId="urn:microsoft.com/office/officeart/2005/8/layout/chevron2"/>
    <dgm:cxn modelId="{B6FD57BA-0C7C-4734-B1F8-C3087F8C04C9}" type="presOf" srcId="{8DAE0EDB-9642-42DA-A44F-54D67F45F83F}" destId="{BA02271F-5637-4C44-A2FA-A1ED6CA651C4}" srcOrd="0" destOrd="0" presId="urn:microsoft.com/office/officeart/2005/8/layout/chevron2"/>
    <dgm:cxn modelId="{10606040-29CB-4C71-99A3-2766833C61E4}" srcId="{6AF5AFBC-17E7-49C1-BF26-3F05FBD609F6}" destId="{FB716DB8-3756-4584-B583-20D5FBF10811}" srcOrd="1" destOrd="0" parTransId="{2BD8D3AA-E4F5-4845-BB38-A7B65D163322}" sibTransId="{BE62ABEA-18B1-4FE0-BAAF-8CE5CF79B25B}"/>
    <dgm:cxn modelId="{EC90AE6F-AD86-4D30-BC70-2601EDCD20A5}" type="presOf" srcId="{21622E39-050A-4E75-9517-EBD116C6017D}" destId="{0BBDDBB8-2566-4403-AB1C-C9B6EBA8CF7F}" srcOrd="0" destOrd="0" presId="urn:microsoft.com/office/officeart/2005/8/layout/chevron2"/>
    <dgm:cxn modelId="{3660A1EC-311C-455E-A625-27F36ABC0974}" type="presParOf" srcId="{240D5256-E434-44F4-A924-3B4F4DA7745E}" destId="{78FF3A1F-6A8C-4EBC-B51D-7D11EA3FDE83}" srcOrd="0" destOrd="0" presId="urn:microsoft.com/office/officeart/2005/8/layout/chevron2"/>
    <dgm:cxn modelId="{9C9F6C91-12A6-440D-B9F5-B881B80283EE}" type="presParOf" srcId="{78FF3A1F-6A8C-4EBC-B51D-7D11EA3FDE83}" destId="{32578C51-590A-4C26-A7BA-8DCF6FDD7B42}" srcOrd="0" destOrd="0" presId="urn:microsoft.com/office/officeart/2005/8/layout/chevron2"/>
    <dgm:cxn modelId="{D7DB87E0-CAD4-4B0E-9E53-A75B313B1C8B}" type="presParOf" srcId="{78FF3A1F-6A8C-4EBC-B51D-7D11EA3FDE83}" destId="{3DCBBE58-89BC-419D-A234-B5306B61A46D}" srcOrd="1" destOrd="0" presId="urn:microsoft.com/office/officeart/2005/8/layout/chevron2"/>
    <dgm:cxn modelId="{5BA8BC7B-65FB-43AD-B10C-8CD2EC6388B1}" type="presParOf" srcId="{240D5256-E434-44F4-A924-3B4F4DA7745E}" destId="{3393DD27-4E68-4E7D-8B90-039486AD5CC7}" srcOrd="1" destOrd="0" presId="urn:microsoft.com/office/officeart/2005/8/layout/chevron2"/>
    <dgm:cxn modelId="{94DF63F5-C058-4124-8E71-EFAECD97C5FA}" type="presParOf" srcId="{240D5256-E434-44F4-A924-3B4F4DA7745E}" destId="{882C5A93-A5CE-4B51-A59D-4651584F5674}" srcOrd="2" destOrd="0" presId="urn:microsoft.com/office/officeart/2005/8/layout/chevron2"/>
    <dgm:cxn modelId="{24BCE7AD-4494-4E2F-AD84-9CA7F0809081}" type="presParOf" srcId="{882C5A93-A5CE-4B51-A59D-4651584F5674}" destId="{2CD643D3-D3E5-4D8C-A356-40918D87200E}" srcOrd="0" destOrd="0" presId="urn:microsoft.com/office/officeart/2005/8/layout/chevron2"/>
    <dgm:cxn modelId="{E16EB836-71FE-4556-A524-66CDF32AECAB}" type="presParOf" srcId="{882C5A93-A5CE-4B51-A59D-4651584F5674}" destId="{0BBDDBB8-2566-4403-AB1C-C9B6EBA8CF7F}" srcOrd="1" destOrd="0" presId="urn:microsoft.com/office/officeart/2005/8/layout/chevron2"/>
    <dgm:cxn modelId="{3F01C397-D659-41B6-A4E2-53919485B34A}" type="presParOf" srcId="{240D5256-E434-44F4-A924-3B4F4DA7745E}" destId="{9B725C88-176F-40F7-AE4F-772898822245}" srcOrd="3" destOrd="0" presId="urn:microsoft.com/office/officeart/2005/8/layout/chevron2"/>
    <dgm:cxn modelId="{D0C50404-C42D-497A-8B2F-BDA6A5A5DE6A}" type="presParOf" srcId="{240D5256-E434-44F4-A924-3B4F4DA7745E}" destId="{2A23FB85-057E-4524-A0BC-39D2F4605E8A}" srcOrd="4" destOrd="0" presId="urn:microsoft.com/office/officeart/2005/8/layout/chevron2"/>
    <dgm:cxn modelId="{425C7BEE-F7F2-48DA-BC79-27DE3EC05E6F}" type="presParOf" srcId="{2A23FB85-057E-4524-A0BC-39D2F4605E8A}" destId="{BA02271F-5637-4C44-A2FA-A1ED6CA651C4}" srcOrd="0" destOrd="0" presId="urn:microsoft.com/office/officeart/2005/8/layout/chevron2"/>
    <dgm:cxn modelId="{6BC19E7C-34CB-4EF9-B279-71A3B5B688BE}" type="presParOf" srcId="{2A23FB85-057E-4524-A0BC-39D2F4605E8A}" destId="{5207A367-97FA-4F2C-9E3C-9896ADDD717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78C51-590A-4C26-A7BA-8DCF6FDD7B42}">
      <dsp:nvSpPr>
        <dsp:cNvPr id="0" name=""/>
        <dsp:cNvSpPr/>
      </dsp:nvSpPr>
      <dsp:spPr>
        <a:xfrm rot="5400000">
          <a:off x="-151888" y="158563"/>
          <a:ext cx="1057089" cy="739962"/>
        </a:xfrm>
        <a:prstGeom prst="chevron">
          <a:avLst/>
        </a:prstGeom>
        <a:solidFill>
          <a:srgbClr val="FF7D7D"/>
        </a:solidFill>
        <a:ln w="25400" cap="flat" cmpd="sng" algn="ctr">
          <a:solidFill>
            <a:srgbClr val="76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do 8 VII</a:t>
          </a:r>
          <a:endParaRPr lang="pl-PL" sz="1600" b="1" kern="1200" dirty="0"/>
        </a:p>
      </dsp:txBody>
      <dsp:txXfrm rot="-5400000">
        <a:off x="6676" y="369980"/>
        <a:ext cx="739962" cy="317127"/>
      </dsp:txXfrm>
    </dsp:sp>
    <dsp:sp modelId="{3DCBBE58-89BC-419D-A234-B5306B61A46D}">
      <dsp:nvSpPr>
        <dsp:cNvPr id="0" name=""/>
        <dsp:cNvSpPr/>
      </dsp:nvSpPr>
      <dsp:spPr>
        <a:xfrm rot="5400000">
          <a:off x="4141227" y="-3399643"/>
          <a:ext cx="687108" cy="7489637"/>
        </a:xfrm>
        <a:prstGeom prst="round2SameRect">
          <a:avLst/>
        </a:prstGeom>
        <a:solidFill>
          <a:srgbClr val="FFE7E7">
            <a:alpha val="89804"/>
          </a:srgbClr>
        </a:solidFill>
        <a:ln w="25400" cap="flat" cmpd="sng" algn="ctr">
          <a:solidFill>
            <a:srgbClr val="76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Pierwsza wersja Planu Wykonawczego do 1 VII</a:t>
          </a:r>
          <a:endParaRPr lang="pl-P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Ewentualne uwagi do pierwszej wersji Planu Wykonawczego do 8 VII</a:t>
          </a:r>
          <a:endParaRPr lang="pl-PL" sz="1700" kern="1200" dirty="0"/>
        </a:p>
      </dsp:txBody>
      <dsp:txXfrm rot="-5400000">
        <a:off x="739963" y="35163"/>
        <a:ext cx="7456095" cy="620024"/>
      </dsp:txXfrm>
    </dsp:sp>
    <dsp:sp modelId="{2CD643D3-D3E5-4D8C-A356-40918D87200E}">
      <dsp:nvSpPr>
        <dsp:cNvPr id="0" name=""/>
        <dsp:cNvSpPr/>
      </dsp:nvSpPr>
      <dsp:spPr>
        <a:xfrm rot="5400000">
          <a:off x="-158563" y="1012470"/>
          <a:ext cx="1057089" cy="739962"/>
        </a:xfrm>
        <a:prstGeom prst="chevron">
          <a:avLst/>
        </a:prstGeom>
        <a:solidFill>
          <a:srgbClr val="FF5757"/>
        </a:solidFill>
        <a:ln w="25400" cap="flat" cmpd="sng" algn="ctr">
          <a:solidFill>
            <a:srgbClr val="76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do 22 VII</a:t>
          </a:r>
          <a:endParaRPr lang="pl-PL" sz="1500" b="1" kern="1200" dirty="0"/>
        </a:p>
      </dsp:txBody>
      <dsp:txXfrm rot="-5400000">
        <a:off x="1" y="1223887"/>
        <a:ext cx="739962" cy="317127"/>
      </dsp:txXfrm>
    </dsp:sp>
    <dsp:sp modelId="{0BBDDBB8-2566-4403-AB1C-C9B6EBA8CF7F}">
      <dsp:nvSpPr>
        <dsp:cNvPr id="0" name=""/>
        <dsp:cNvSpPr/>
      </dsp:nvSpPr>
      <dsp:spPr>
        <a:xfrm rot="5400000">
          <a:off x="4141227" y="-2547357"/>
          <a:ext cx="687108" cy="7489637"/>
        </a:xfrm>
        <a:prstGeom prst="round2SameRect">
          <a:avLst/>
        </a:prstGeom>
        <a:solidFill>
          <a:srgbClr val="FFE7E7">
            <a:alpha val="90000"/>
          </a:srgbClr>
        </a:solidFill>
        <a:ln w="25400" cap="flat" cmpd="sng" algn="ctr">
          <a:solidFill>
            <a:srgbClr val="76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Druga wersja Planu Wykonawczego do 15 VII</a:t>
          </a:r>
          <a:endParaRPr lang="pl-P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Ewentualne uwagi do drugiej wersji Planu Wykonawczego do 22 VII</a:t>
          </a:r>
          <a:endParaRPr lang="pl-PL" sz="1700" kern="1200" dirty="0"/>
        </a:p>
      </dsp:txBody>
      <dsp:txXfrm rot="-5400000">
        <a:off x="739963" y="887449"/>
        <a:ext cx="7456095" cy="620024"/>
      </dsp:txXfrm>
    </dsp:sp>
    <dsp:sp modelId="{BA02271F-5637-4C44-A2FA-A1ED6CA651C4}">
      <dsp:nvSpPr>
        <dsp:cNvPr id="0" name=""/>
        <dsp:cNvSpPr/>
      </dsp:nvSpPr>
      <dsp:spPr>
        <a:xfrm rot="5400000">
          <a:off x="-158563" y="1864756"/>
          <a:ext cx="1057089" cy="739962"/>
        </a:xfrm>
        <a:prstGeom prst="chevron">
          <a:avLst/>
        </a:prstGeom>
        <a:solidFill>
          <a:srgbClr val="FF3333"/>
        </a:solidFill>
        <a:ln w="25400" cap="flat" cmpd="sng" algn="ctr">
          <a:solidFill>
            <a:srgbClr val="76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do 5 VIII</a:t>
          </a:r>
          <a:endParaRPr lang="pl-PL" sz="1600" b="1" kern="1200" dirty="0"/>
        </a:p>
      </dsp:txBody>
      <dsp:txXfrm rot="-5400000">
        <a:off x="1" y="2076173"/>
        <a:ext cx="739962" cy="317127"/>
      </dsp:txXfrm>
    </dsp:sp>
    <dsp:sp modelId="{5207A367-97FA-4F2C-9E3C-9896ADDD7178}">
      <dsp:nvSpPr>
        <dsp:cNvPr id="0" name=""/>
        <dsp:cNvSpPr/>
      </dsp:nvSpPr>
      <dsp:spPr>
        <a:xfrm rot="5400000">
          <a:off x="4141227" y="-1695071"/>
          <a:ext cx="687108" cy="7489637"/>
        </a:xfrm>
        <a:prstGeom prst="round2SameRect">
          <a:avLst/>
        </a:prstGeom>
        <a:solidFill>
          <a:srgbClr val="FFE7E7">
            <a:alpha val="90000"/>
          </a:srgbClr>
        </a:solidFill>
        <a:ln w="25400" cap="flat" cmpd="sng" algn="ctr">
          <a:solidFill>
            <a:srgbClr val="76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Przekazanie ostatecznej wersji Planu Wykonawczego do 29 VII</a:t>
          </a:r>
          <a:endParaRPr lang="pl-P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Zaakceptowanie i odbiór przez Zamawiającego ostatecznego dokumentu do  5 VIII</a:t>
          </a:r>
          <a:endParaRPr lang="pl-PL" sz="1700" kern="1200" dirty="0"/>
        </a:p>
      </dsp:txBody>
      <dsp:txXfrm rot="-5400000">
        <a:off x="739963" y="1739735"/>
        <a:ext cx="7456095" cy="620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044437-160D-41F5-B35B-EAD2D9180935}" type="datetimeFigureOut">
              <a:rPr lang="pl-PL"/>
              <a:pPr>
                <a:defRPr/>
              </a:pPr>
              <a:t>2016-06-24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837CEE1-17D4-4BB1-BCFF-2C466D54F3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4041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F1A78-0873-4581-AE06-2E96461AF1E7}" type="datetimeFigureOut">
              <a:rPr lang="pl-PL"/>
              <a:pPr>
                <a:defRPr/>
              </a:pPr>
              <a:t>2016-06-24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CB46-22A9-44FA-9CAC-F9487C8C72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C55A1-3925-4F3B-88B6-1CC6F06E8B26}" type="datetimeFigureOut">
              <a:rPr lang="pl-PL"/>
              <a:pPr>
                <a:defRPr/>
              </a:pPr>
              <a:t>2016-06-24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EA700-007A-4E6F-8646-0B8233A86B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2EE6E-65E3-4B76-974C-DAFCA07D61F2}" type="datetimeFigureOut">
              <a:rPr lang="pl-PL"/>
              <a:pPr>
                <a:defRPr/>
              </a:pPr>
              <a:t>2016-06-24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CE36F-6BE6-43AD-BB1A-4D6992E6A0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4C716-E09E-416D-A90A-55630E0CE2E5}" type="datetimeFigureOut">
              <a:rPr lang="pl-PL"/>
              <a:pPr>
                <a:defRPr/>
              </a:pPr>
              <a:t>2016-06-24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F5297-7200-4401-9657-A68D7DA667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87748-E3F8-4C71-9DD8-ED92BA2762D5}" type="datetimeFigureOut">
              <a:rPr lang="pl-PL"/>
              <a:pPr>
                <a:defRPr/>
              </a:pPr>
              <a:t>2016-06-24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9BB7A-E0CC-435E-BEF8-9AB18F5465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0D576-8541-4FB1-AD2E-D7B0F7E3A3B7}" type="datetimeFigureOut">
              <a:rPr lang="pl-PL"/>
              <a:pPr>
                <a:defRPr/>
              </a:pPr>
              <a:t>2016-06-24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859CB-5674-4D69-8ABC-29FD08DAF4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DDAF-A7D2-4E92-8D77-C5C775E46389}" type="datetimeFigureOut">
              <a:rPr lang="pl-PL"/>
              <a:pPr>
                <a:defRPr/>
              </a:pPr>
              <a:t>2016-06-24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9591-7CAF-4E95-9F28-FC664BC6A9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F097F-7DD9-489D-A2DE-F6A5B65F84A0}" type="datetimeFigureOut">
              <a:rPr lang="pl-PL"/>
              <a:pPr>
                <a:defRPr/>
              </a:pPr>
              <a:t>2016-06-24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243D2-26C8-45B1-8DBC-A2F0806F8D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B853B-689F-4847-9DBC-FE812A33D06A}" type="datetimeFigureOut">
              <a:rPr lang="pl-PL"/>
              <a:pPr>
                <a:defRPr/>
              </a:pPr>
              <a:t>2016-06-24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D3816-6607-406D-BBBB-BE66628271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C0810-5A85-4096-AEBF-08F0DFEBCB33}" type="datetimeFigureOut">
              <a:rPr lang="pl-PL"/>
              <a:pPr>
                <a:defRPr/>
              </a:pPr>
              <a:t>2016-06-24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48382-9DB5-4DB7-861C-86F6592B6E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155C-B921-43CA-9EC4-C5985B5B1C88}" type="datetimeFigureOut">
              <a:rPr lang="pl-PL"/>
              <a:pPr>
                <a:defRPr/>
              </a:pPr>
              <a:t>2016-06-24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EEA44-0738-408F-80E5-C04CB1621D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DA022E-A433-4AF2-8614-9950B77026DB}" type="datetimeFigureOut">
              <a:rPr lang="pl-PL"/>
              <a:pPr>
                <a:defRPr/>
              </a:pPr>
              <a:t>2016-06-24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68A44B-2079-4969-9CDE-6E59A6752D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pole tekstowe 4"/>
          <p:cNvSpPr txBox="1">
            <a:spLocks noChangeArrowheads="1"/>
          </p:cNvSpPr>
          <p:nvPr/>
        </p:nvSpPr>
        <p:spPr bwMode="auto">
          <a:xfrm>
            <a:off x="-32655" y="1566158"/>
            <a:ext cx="91440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sz="2800" b="1" dirty="0" smtClean="0">
              <a:latin typeface="Calibri" pitchFamily="34" charset="0"/>
            </a:endParaRPr>
          </a:p>
          <a:p>
            <a:pPr algn="ctr"/>
            <a:endParaRPr lang="pl-PL" sz="2800" b="1" dirty="0" smtClean="0">
              <a:latin typeface="Calibr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3200" b="1" dirty="0" smtClean="0">
                <a:latin typeface="Calibri" pitchFamily="34" charset="0"/>
              </a:rPr>
              <a:t>Plan Wykonawczy na lata 2016-2018 </a:t>
            </a:r>
            <a:br>
              <a:rPr lang="pl-PL" sz="3200" b="1" dirty="0" smtClean="0">
                <a:latin typeface="Calibri" pitchFamily="34" charset="0"/>
              </a:rPr>
            </a:br>
            <a:r>
              <a:rPr lang="pl-PL" sz="3200" b="1" dirty="0" smtClean="0">
                <a:latin typeface="Calibri" pitchFamily="34" charset="0"/>
              </a:rPr>
              <a:t>do Regionalnej Strategii Innowacji na lata 2011-2020</a:t>
            </a:r>
            <a:endParaRPr lang="pl-PL" sz="3200" dirty="0">
              <a:latin typeface="Calibri" pitchFamily="34" charset="0"/>
            </a:endParaRPr>
          </a:p>
          <a:p>
            <a:pPr algn="ctr"/>
            <a:endParaRPr lang="pl-PL" sz="2800" dirty="0">
              <a:latin typeface="Calibri" pitchFamily="34" charset="0"/>
            </a:endParaRPr>
          </a:p>
          <a:p>
            <a:pPr algn="ctr"/>
            <a:endParaRPr lang="pl-PL" sz="2800" dirty="0">
              <a:latin typeface="Calibri" pitchFamily="34" charset="0"/>
            </a:endParaRPr>
          </a:p>
          <a:p>
            <a:pPr algn="ctr"/>
            <a:endParaRPr lang="pl-PL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0"/>
            <a:ext cx="6779096" cy="706090"/>
          </a:xfrm>
        </p:spPr>
        <p:txBody>
          <a:bodyPr/>
          <a:lstStyle/>
          <a:p>
            <a:r>
              <a:rPr lang="pl-PL" sz="2400" dirty="0" smtClean="0"/>
              <a:t>Plan Wykonawczy opracowany będzie na podstawie…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31236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pl-PL" sz="2000" dirty="0" smtClean="0"/>
              <a:t>wyników </a:t>
            </a:r>
            <a:r>
              <a:rPr lang="pl-PL" sz="2000" dirty="0"/>
              <a:t>prac analitycznych oraz </a:t>
            </a:r>
            <a:r>
              <a:rPr lang="pl-PL" sz="2000" dirty="0" smtClean="0"/>
              <a:t>rekomendacji z </a:t>
            </a:r>
            <a:r>
              <a:rPr lang="pl-PL" sz="2000" dirty="0"/>
              <a:t>przeprowadzonego badania </a:t>
            </a:r>
            <a:r>
              <a:rPr lang="pl-PL" sz="2000" dirty="0" smtClean="0"/>
              <a:t>„Analizy </a:t>
            </a:r>
            <a:r>
              <a:rPr lang="pl-PL" sz="2000" dirty="0"/>
              <a:t>działań zrealizowanych w latach 2011-2015, służących wdrażaniu Regionalnej Strategii Innowacji dla Województwa Dolnośląskiego na lata </a:t>
            </a:r>
            <a:r>
              <a:rPr lang="pl-PL" sz="2000" dirty="0" smtClean="0"/>
              <a:t>2011-2020” ;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algn="just">
              <a:buFontTx/>
              <a:buChar char="-"/>
            </a:pPr>
            <a:r>
              <a:rPr lang="pl-PL" sz="2000" dirty="0" smtClean="0"/>
              <a:t>analiz </a:t>
            </a:r>
            <a:r>
              <a:rPr lang="pl-PL" sz="2000" dirty="0"/>
              <a:t>w województwie dolnośląskim oraz </a:t>
            </a:r>
            <a:r>
              <a:rPr lang="pl-PL" sz="2000" dirty="0" smtClean="0"/>
              <a:t>krajowych </a:t>
            </a:r>
            <a:r>
              <a:rPr lang="pl-PL" sz="2000" dirty="0"/>
              <a:t>i </a:t>
            </a:r>
            <a:r>
              <a:rPr lang="pl-PL" sz="2000" dirty="0" smtClean="0"/>
              <a:t>zagranicznych opracowań </a:t>
            </a:r>
            <a:r>
              <a:rPr lang="pl-PL" sz="2000" dirty="0"/>
              <a:t>i </a:t>
            </a:r>
            <a:r>
              <a:rPr lang="pl-PL" sz="2000" dirty="0" smtClean="0"/>
              <a:t>materiałów zawierających </a:t>
            </a:r>
            <a:r>
              <a:rPr lang="pl-PL" sz="2000" dirty="0"/>
              <a:t>propozycje działań proinnowacyjnych, </a:t>
            </a:r>
            <a:r>
              <a:rPr lang="pl-PL" sz="2000" dirty="0" err="1"/>
              <a:t>case-studies</a:t>
            </a:r>
            <a:r>
              <a:rPr lang="pl-PL" sz="2000" dirty="0"/>
              <a:t> i dobre praktyki. </a:t>
            </a:r>
            <a:endParaRPr lang="pl-PL" sz="2000" dirty="0" smtClean="0"/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5126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2051720" y="116632"/>
            <a:ext cx="6552728" cy="648072"/>
          </a:xfrm>
        </p:spPr>
        <p:txBody>
          <a:bodyPr/>
          <a:lstStyle/>
          <a:p>
            <a:r>
              <a:rPr lang="pl-PL" sz="3600" b="1" dirty="0" smtClean="0"/>
              <a:t>Założenia Planu Wykonawczego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5516" y="1412776"/>
            <a:ext cx="8712968" cy="5112568"/>
          </a:xfrm>
        </p:spPr>
        <p:txBody>
          <a:bodyPr rtlCol="0">
            <a:no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chemeClr val="tx1"/>
                </a:solidFill>
              </a:rPr>
              <a:t>Działania </a:t>
            </a:r>
            <a:r>
              <a:rPr lang="pl-PL" sz="1800" dirty="0" smtClean="0">
                <a:solidFill>
                  <a:schemeClr val="tx1"/>
                </a:solidFill>
              </a:rPr>
              <a:t>skoncentrowane na </a:t>
            </a:r>
            <a:r>
              <a:rPr lang="pl-PL" sz="1800" dirty="0">
                <a:solidFill>
                  <a:schemeClr val="tx1"/>
                </a:solidFill>
              </a:rPr>
              <a:t>określonych interwencjach zgodnych </a:t>
            </a: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ze </a:t>
            </a:r>
            <a:r>
              <a:rPr lang="pl-PL" sz="1800" dirty="0">
                <a:solidFill>
                  <a:schemeClr val="tx1"/>
                </a:solidFill>
              </a:rPr>
              <a:t>strategią państwa i </a:t>
            </a:r>
            <a:r>
              <a:rPr lang="pl-PL" sz="1800" dirty="0" smtClean="0">
                <a:solidFill>
                  <a:schemeClr val="tx1"/>
                </a:solidFill>
              </a:rPr>
              <a:t>UE;</a:t>
            </a:r>
          </a:p>
          <a:p>
            <a:pPr algn="just" fontAlgn="auto">
              <a:spcAft>
                <a:spcPts val="0"/>
              </a:spcAft>
              <a:defRPr/>
            </a:pPr>
            <a:endParaRPr lang="pl-PL" sz="800" dirty="0" smtClean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Działania podporządkowane określonym </a:t>
            </a:r>
            <a:r>
              <a:rPr lang="pl-PL" sz="1800" dirty="0">
                <a:solidFill>
                  <a:schemeClr val="tx1"/>
                </a:solidFill>
              </a:rPr>
              <a:t>celom strategicznym, operacyjnym RSI </a:t>
            </a:r>
            <a:r>
              <a:rPr lang="pl-PL" sz="1800" dirty="0" smtClean="0">
                <a:solidFill>
                  <a:schemeClr val="tx1"/>
                </a:solidFill>
              </a:rPr>
              <a:t>WD, stanowić </a:t>
            </a:r>
            <a:r>
              <a:rPr lang="pl-PL" sz="1800" dirty="0">
                <a:solidFill>
                  <a:schemeClr val="tx1"/>
                </a:solidFill>
              </a:rPr>
              <a:t>będą spójny system </a:t>
            </a:r>
            <a:r>
              <a:rPr lang="pl-PL" sz="1800" dirty="0" smtClean="0">
                <a:solidFill>
                  <a:schemeClr val="tx1"/>
                </a:solidFill>
              </a:rPr>
              <a:t>realizujący Regionalną Strategię Innowacji dla Województwa Dolnośląskiego;</a:t>
            </a:r>
          </a:p>
          <a:p>
            <a:pPr algn="just" fontAlgn="auto">
              <a:spcAft>
                <a:spcPts val="0"/>
              </a:spcAft>
              <a:defRPr/>
            </a:pPr>
            <a:endParaRPr lang="pl-PL" sz="800" dirty="0" smtClean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Dla </a:t>
            </a:r>
            <a:r>
              <a:rPr lang="pl-PL" sz="1800" dirty="0">
                <a:solidFill>
                  <a:schemeClr val="tx1"/>
                </a:solidFill>
              </a:rPr>
              <a:t>realizacji każdego ze zdefiniowanych celów strategicznych </a:t>
            </a: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i </a:t>
            </a:r>
            <a:r>
              <a:rPr lang="pl-PL" sz="1800" dirty="0">
                <a:solidFill>
                  <a:schemeClr val="tx1"/>
                </a:solidFill>
              </a:rPr>
              <a:t>operacyjnych, kierunków interwencji, Wykonawca przedstawi co najmniej cztery propozycje </a:t>
            </a:r>
            <a:r>
              <a:rPr lang="pl-PL" sz="1800" dirty="0" smtClean="0">
                <a:solidFill>
                  <a:schemeClr val="tx1"/>
                </a:solidFill>
              </a:rPr>
              <a:t>działań;</a:t>
            </a:r>
          </a:p>
          <a:p>
            <a:pPr algn="just" fontAlgn="auto">
              <a:spcAft>
                <a:spcPts val="0"/>
              </a:spcAft>
              <a:defRPr/>
            </a:pPr>
            <a:endParaRPr lang="pl-PL" sz="800" dirty="0" smtClean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Działania </a:t>
            </a:r>
            <a:r>
              <a:rPr lang="pl-PL" sz="1800" dirty="0">
                <a:solidFill>
                  <a:schemeClr val="tx1"/>
                </a:solidFill>
              </a:rPr>
              <a:t>będą wpisywać się również w założenia dokumentu „Ramy strategiczne na rzecz inteligentnych specjalizacji Dolnego Śląska", który stanowi załącznik do RSI WD na lata 2011-2020 i uwzględniać strategiczne kierunki rozwoju dla wskazanych w dokumencie Dolnośląskich Inteligentnych Specjalizacji</a:t>
            </a:r>
            <a:r>
              <a:rPr lang="pl-PL" sz="1800" dirty="0" smtClean="0">
                <a:solidFill>
                  <a:schemeClr val="tx1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defRPr/>
            </a:pPr>
            <a:endParaRPr lang="pl-PL" sz="800" dirty="0" smtClean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chemeClr val="tx1"/>
                </a:solidFill>
              </a:rPr>
              <a:t>Działania w Planie Wykonawczym będą przedstawione w sposób kompletny z podaniem uzasadnienia, zasad i mechanizmów realizacji, systemu wdrażania i odpowiedzialności, potencjalnych realizatorów i partnerów oraz źródeł finansowania</a:t>
            </a:r>
            <a:endParaRPr lang="pl-PL" sz="1800" dirty="0" smtClean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75914" name="Rectangle 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5736" y="0"/>
            <a:ext cx="6779096" cy="778098"/>
          </a:xfrm>
        </p:spPr>
        <p:txBody>
          <a:bodyPr/>
          <a:lstStyle/>
          <a:p>
            <a:r>
              <a:rPr lang="pl-PL" sz="2400" b="1" dirty="0" smtClean="0"/>
              <a:t>Harmonogram opracowania i przyjęcia do realizacji </a:t>
            </a:r>
            <a:br>
              <a:rPr lang="pl-PL" sz="2400" b="1" dirty="0" smtClean="0"/>
            </a:br>
            <a:r>
              <a:rPr lang="pl-PL" sz="2400" b="1" dirty="0" smtClean="0"/>
              <a:t>Planu Wykonawczego</a:t>
            </a:r>
            <a:endParaRPr lang="pl-PL" sz="2400" b="1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05279"/>
              </p:ext>
            </p:extLst>
          </p:nvPr>
        </p:nvGraphicFramePr>
        <p:xfrm>
          <a:off x="457200" y="1600201"/>
          <a:ext cx="8229600" cy="2764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a 5"/>
          <p:cNvGrpSpPr/>
          <p:nvPr/>
        </p:nvGrpSpPr>
        <p:grpSpPr>
          <a:xfrm>
            <a:off x="1207260" y="5413054"/>
            <a:ext cx="7490360" cy="686437"/>
            <a:chOff x="739240" y="1705877"/>
            <a:chExt cx="7490360" cy="686437"/>
          </a:xfrm>
        </p:grpSpPr>
        <p:sp>
          <p:nvSpPr>
            <p:cNvPr id="7" name="Prostokąt z rogami zaokrąglonymi z jednej strony 6"/>
            <p:cNvSpPr/>
            <p:nvPr/>
          </p:nvSpPr>
          <p:spPr>
            <a:xfrm rot="5400000">
              <a:off x="4141201" y="-1696084"/>
              <a:ext cx="686437" cy="7490360"/>
            </a:xfrm>
            <a:prstGeom prst="round2SameRect">
              <a:avLst/>
            </a:prstGeom>
            <a:ln>
              <a:solidFill>
                <a:srgbClr val="76000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Prostokąt 7"/>
            <p:cNvSpPr/>
            <p:nvPr/>
          </p:nvSpPr>
          <p:spPr>
            <a:xfrm>
              <a:off x="739240" y="1739386"/>
              <a:ext cx="7456851" cy="619419"/>
            </a:xfrm>
            <a:prstGeom prst="rect">
              <a:avLst/>
            </a:prstGeom>
            <a:solidFill>
              <a:srgbClr val="FFE7E7"/>
            </a:solidFill>
            <a:ln w="12700">
              <a:solidFill>
                <a:srgbClr val="76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2065" rIns="12065" bIns="12065" numCol="1" spcCol="1270" anchor="ctr" anchorCtr="0">
              <a:noAutofit/>
            </a:bodyPr>
            <a:lstStyle/>
            <a:p>
              <a:pPr marL="0" lvl="1" defTabSz="844550">
                <a:lnSpc>
                  <a:spcPct val="90000"/>
                </a:lnSpc>
                <a:spcAft>
                  <a:spcPct val="15000"/>
                </a:spcAft>
              </a:pPr>
              <a:endParaRPr lang="pl-PL" sz="1900" dirty="0" smtClean="0"/>
            </a:p>
            <a:p>
              <a:pPr marL="0" lvl="1" defTabSz="844550">
                <a:lnSpc>
                  <a:spcPct val="90000"/>
                </a:lnSpc>
                <a:spcAft>
                  <a:spcPct val="15000"/>
                </a:spcAft>
              </a:pPr>
              <a:r>
                <a:rPr lang="pl-PL" sz="1700" dirty="0" smtClean="0"/>
                <a:t>Przyjęcie </a:t>
              </a:r>
              <a:r>
                <a:rPr lang="pl-PL" sz="1700" dirty="0"/>
                <a:t>do realizacji </a:t>
              </a:r>
              <a:r>
                <a:rPr lang="pl-PL" sz="1700" dirty="0" smtClean="0"/>
                <a:t>Planu Wykonawczego na lata 2016-2018 </a:t>
              </a:r>
              <a:r>
                <a:rPr lang="pl-PL" sz="1700" kern="1200" dirty="0" smtClean="0"/>
                <a:t>przez Zarząd Województwa Dolnośląskiego</a:t>
              </a:r>
              <a:endParaRPr lang="pl-PL" sz="1700" kern="1200" dirty="0"/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pl-PL" sz="1900" kern="1200" dirty="0"/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468019" y="4221541"/>
            <a:ext cx="739239" cy="1056057"/>
            <a:chOff x="1" y="1705876"/>
            <a:chExt cx="739239" cy="1056057"/>
          </a:xfrm>
          <a:solidFill>
            <a:srgbClr val="EE0000"/>
          </a:solidFill>
        </p:grpSpPr>
        <p:sp>
          <p:nvSpPr>
            <p:cNvPr id="10" name="Pagon 9"/>
            <p:cNvSpPr/>
            <p:nvPr/>
          </p:nvSpPr>
          <p:spPr>
            <a:xfrm rot="5400000">
              <a:off x="-158408" y="1864285"/>
              <a:ext cx="1056057" cy="739239"/>
            </a:xfrm>
            <a:prstGeom prst="chevron">
              <a:avLst/>
            </a:prstGeom>
            <a:grpFill/>
            <a:ln>
              <a:solidFill>
                <a:srgbClr val="76000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agon 4"/>
            <p:cNvSpPr/>
            <p:nvPr/>
          </p:nvSpPr>
          <p:spPr>
            <a:xfrm>
              <a:off x="62072" y="2090942"/>
              <a:ext cx="647599" cy="41336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dirty="0"/>
                <a:t>d</a:t>
              </a:r>
              <a:r>
                <a:rPr lang="pl-PL" sz="1600" b="1" kern="1200" dirty="0" smtClean="0"/>
                <a:t>o 20 VIII</a:t>
              </a:r>
              <a:endParaRPr lang="pl-PL" sz="1600" b="1" kern="1200" dirty="0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1207260" y="4221541"/>
            <a:ext cx="7490360" cy="686437"/>
            <a:chOff x="739240" y="1705876"/>
            <a:chExt cx="7490360" cy="686437"/>
          </a:xfrm>
        </p:grpSpPr>
        <p:sp>
          <p:nvSpPr>
            <p:cNvPr id="13" name="Prostokąt z rogami zaokrąglonymi z jednej strony 12"/>
            <p:cNvSpPr/>
            <p:nvPr/>
          </p:nvSpPr>
          <p:spPr>
            <a:xfrm rot="5400000">
              <a:off x="4141201" y="-1696085"/>
              <a:ext cx="686437" cy="7490360"/>
            </a:xfrm>
            <a:prstGeom prst="round2SameRect">
              <a:avLst/>
            </a:prstGeom>
            <a:solidFill>
              <a:srgbClr val="FFE7E7">
                <a:alpha val="90000"/>
              </a:srgbClr>
            </a:solidFill>
            <a:ln>
              <a:solidFill>
                <a:srgbClr val="76000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Prostokąt 13"/>
            <p:cNvSpPr/>
            <p:nvPr/>
          </p:nvSpPr>
          <p:spPr>
            <a:xfrm>
              <a:off x="739240" y="1739386"/>
              <a:ext cx="7456851" cy="619419"/>
            </a:xfrm>
            <a:prstGeom prst="rect">
              <a:avLst/>
            </a:prstGeom>
            <a:ln>
              <a:solidFill>
                <a:srgbClr val="76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2065" rIns="12065" bIns="12065" numCol="1" spcCol="1270" anchor="ctr" anchorCtr="0">
              <a:noAutofit/>
            </a:bodyPr>
            <a:lstStyle/>
            <a:p>
              <a:pPr marL="0" lvl="1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pl-PL" sz="1700" kern="1200" dirty="0" smtClean="0"/>
                <a:t>Konsultacje Planu Wykonawczego</a:t>
              </a:r>
              <a:endParaRPr lang="pl-PL" sz="1700" kern="1200" dirty="0"/>
            </a:p>
          </p:txBody>
        </p:sp>
      </p:grpSp>
      <p:sp>
        <p:nvSpPr>
          <p:cNvPr id="18" name="Prostokąt 17"/>
          <p:cNvSpPr/>
          <p:nvPr/>
        </p:nvSpPr>
        <p:spPr>
          <a:xfrm>
            <a:off x="405827" y="5349033"/>
            <a:ext cx="863621" cy="824258"/>
          </a:xfrm>
          <a:prstGeom prst="rect">
            <a:avLst/>
          </a:prstGeom>
          <a:solidFill>
            <a:srgbClr val="C00000"/>
          </a:solidFill>
          <a:ln>
            <a:solidFill>
              <a:srgbClr val="3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do 31 VIII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87357" y="6409541"/>
            <a:ext cx="7196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Plan Wykonawczy na lata 2016-2018 opracowuje: ITTI Sp. z o.o. z Poznania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617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174</Words>
  <Application>Microsoft Office PowerPoint</Application>
  <PresentationFormat>Pokaz na ekranie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Prezentacja programu PowerPoint</vt:lpstr>
      <vt:lpstr>Plan Wykonawczy opracowany będzie na podstawie…</vt:lpstr>
      <vt:lpstr>Założenia Planu Wykonawczego</vt:lpstr>
      <vt:lpstr>Harmonogram opracowania i przyjęcia do realizacji  Planu Wykonawczego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Justyna Lasak</dc:creator>
  <cp:lastModifiedBy>Justyna Lasak</cp:lastModifiedBy>
  <cp:revision>69</cp:revision>
  <dcterms:created xsi:type="dcterms:W3CDTF">2015-04-21T20:57:53Z</dcterms:created>
  <dcterms:modified xsi:type="dcterms:W3CDTF">2016-06-24T07:34:16Z</dcterms:modified>
</cp:coreProperties>
</file>